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61" r:id="rId2"/>
    <p:sldId id="2633" r:id="rId3"/>
    <p:sldId id="2624" r:id="rId4"/>
    <p:sldId id="2562" r:id="rId5"/>
    <p:sldId id="2621" r:id="rId6"/>
    <p:sldId id="1734" r:id="rId7"/>
    <p:sldId id="271" r:id="rId8"/>
    <p:sldId id="272" r:id="rId9"/>
    <p:sldId id="273" r:id="rId10"/>
    <p:sldId id="274" r:id="rId11"/>
    <p:sldId id="1642" r:id="rId12"/>
    <p:sldId id="275" r:id="rId13"/>
    <p:sldId id="1701" r:id="rId14"/>
    <p:sldId id="276" r:id="rId15"/>
    <p:sldId id="277" r:id="rId16"/>
    <p:sldId id="2622" r:id="rId17"/>
    <p:sldId id="1644" r:id="rId18"/>
    <p:sldId id="1806" r:id="rId19"/>
    <p:sldId id="1805" r:id="rId20"/>
    <p:sldId id="1807" r:id="rId21"/>
    <p:sldId id="1808" r:id="rId22"/>
    <p:sldId id="1810" r:id="rId23"/>
    <p:sldId id="1811" r:id="rId24"/>
    <p:sldId id="1813" r:id="rId25"/>
    <p:sldId id="1814" r:id="rId26"/>
    <p:sldId id="1816" r:id="rId27"/>
    <p:sldId id="1817" r:id="rId28"/>
    <p:sldId id="1818" r:id="rId29"/>
    <p:sldId id="1640" r:id="rId30"/>
    <p:sldId id="1470" r:id="rId31"/>
    <p:sldId id="1748" r:id="rId32"/>
    <p:sldId id="2601" r:id="rId33"/>
    <p:sldId id="2602" r:id="rId34"/>
    <p:sldId id="2603" r:id="rId35"/>
    <p:sldId id="2604" r:id="rId36"/>
    <p:sldId id="2605" r:id="rId37"/>
    <p:sldId id="2606" r:id="rId38"/>
    <p:sldId id="1778" r:id="rId39"/>
    <p:sldId id="279" r:id="rId40"/>
    <p:sldId id="1705" r:id="rId41"/>
    <p:sldId id="2587" r:id="rId42"/>
    <p:sldId id="2589" r:id="rId43"/>
    <p:sldId id="2590" r:id="rId44"/>
    <p:sldId id="2625" r:id="rId45"/>
    <p:sldId id="2591" r:id="rId46"/>
    <p:sldId id="2593" r:id="rId47"/>
    <p:sldId id="2626" r:id="rId48"/>
    <p:sldId id="2594" r:id="rId49"/>
    <p:sldId id="2627" r:id="rId50"/>
    <p:sldId id="2619" r:id="rId51"/>
    <p:sldId id="2596" r:id="rId52"/>
    <p:sldId id="2597" r:id="rId53"/>
    <p:sldId id="2629" r:id="rId54"/>
    <p:sldId id="2598" r:id="rId55"/>
    <p:sldId id="2599" r:id="rId56"/>
    <p:sldId id="2623" r:id="rId57"/>
    <p:sldId id="2630" r:id="rId58"/>
    <p:sldId id="2631" r:id="rId59"/>
    <p:sldId id="2632" r:id="rId6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82D13A4-27A5-C442-94CB-41753BBB992F}">
          <p14:sldIdLst/>
        </p14:section>
        <p14:section name="Dilemas y certezas en el uso de la inteligencia artificial para la enseñanza de la investigación: Oportunidades, retos y realidades en la educación" id="{61597157-E6C7-7349-AD7E-E1A74510B712}">
          <p14:sldIdLst>
            <p14:sldId id="2561"/>
            <p14:sldId id="2633"/>
            <p14:sldId id="2624"/>
            <p14:sldId id="2562"/>
            <p14:sldId id="2621"/>
            <p14:sldId id="1734"/>
            <p14:sldId id="271"/>
            <p14:sldId id="272"/>
            <p14:sldId id="273"/>
            <p14:sldId id="274"/>
            <p14:sldId id="1642"/>
            <p14:sldId id="275"/>
            <p14:sldId id="1701"/>
            <p14:sldId id="276"/>
            <p14:sldId id="277"/>
            <p14:sldId id="2622"/>
            <p14:sldId id="1644"/>
            <p14:sldId id="1806"/>
            <p14:sldId id="1805"/>
            <p14:sldId id="1807"/>
            <p14:sldId id="1808"/>
            <p14:sldId id="1810"/>
            <p14:sldId id="1811"/>
            <p14:sldId id="1813"/>
            <p14:sldId id="1814"/>
            <p14:sldId id="1816"/>
            <p14:sldId id="1817"/>
            <p14:sldId id="1818"/>
            <p14:sldId id="1640"/>
            <p14:sldId id="1470"/>
            <p14:sldId id="1748"/>
            <p14:sldId id="2601"/>
            <p14:sldId id="2602"/>
            <p14:sldId id="2603"/>
            <p14:sldId id="2604"/>
            <p14:sldId id="2605"/>
            <p14:sldId id="2606"/>
            <p14:sldId id="1778"/>
            <p14:sldId id="279"/>
            <p14:sldId id="1705"/>
            <p14:sldId id="2587"/>
            <p14:sldId id="2589"/>
            <p14:sldId id="2590"/>
            <p14:sldId id="2625"/>
            <p14:sldId id="2591"/>
            <p14:sldId id="2593"/>
            <p14:sldId id="2626"/>
            <p14:sldId id="2594"/>
            <p14:sldId id="2627"/>
            <p14:sldId id="2619"/>
            <p14:sldId id="2596"/>
            <p14:sldId id="2597"/>
            <p14:sldId id="2629"/>
            <p14:sldId id="2598"/>
            <p14:sldId id="2599"/>
            <p14:sldId id="2623"/>
            <p14:sldId id="2630"/>
            <p14:sldId id="2631"/>
            <p14:sldId id="2632"/>
          </p14:sldIdLst>
        </p14:section>
        <p14:section name="Panorama actual de la inteligencia artificial en la educación" id="{102EA373-7379-CD4F-9040-148F5D1C9C70}">
          <p14:sldIdLst/>
        </p14:section>
        <p14:section name="Oportunidades que ofrece la inteligencia artificial en la enseñanza de la investigación" id="{7BEDC0B1-A7A8-0542-B010-7D115A289E53}">
          <p14:sldIdLst/>
        </p14:section>
        <p14:section name="Retos y dilemas en la integración de la inteligencia artificial" id="{9218B1FB-2C76-8D42-A9E0-060D3D68891B}">
          <p14:sldIdLst/>
        </p14:section>
        <p14:section name="Certezas y realidades en la aplicación de la inteligencia artificial educativa" id="{46FEF579-0307-564E-AF69-8F8C69FB88A6}">
          <p14:sldIdLst/>
        </p14:section>
        <p14:section name="Reflexiones y perspectivas futuras sobre el uso de la inteligencia artificial en la investigación educativa" id="{0E741F2B-B5E8-8640-8B69-9543DE21BF0A}">
          <p14:sldIdLst/>
        </p14:section>
        <p14:section name="Conclusión" id="{0E1D8611-1722-5040-B340-1182B2C74C7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/>
    <p:restoredTop sz="96332"/>
  </p:normalViewPr>
  <p:slideViewPr>
    <p:cSldViewPr snapToGrid="0">
      <p:cViewPr varScale="1">
        <p:scale>
          <a:sx n="127" d="100"/>
          <a:sy n="127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4FB71-81CD-B743-82B4-4F8574ED8E90}" type="datetimeFigureOut">
              <a:rPr lang="es-ES" smtClean="0"/>
              <a:t>3/8/26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99749-C805-5744-897D-AD5506DE63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03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El contenido generado por IA puede ser incorrecto.
---
Esta presentación aborda los diversos aspectos relacionados con el uso de la inteligencia artificial en la enseñanza de la investigación, explorando las oportunidades que ofrece, los retos que plantea y las realidades que enfrentan las instituciones educativas en su integración.
Origen de imagen: biblioteca de contenido de Microsoft 365
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C6EF36-B7F9-5C49-820A-AA9A66FA553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909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
---
Revisaremos el panorama actual de la inteligencia artificial en la educación, sus oportunidades, los retos y dilemas que presenta, las certezas y realidades evidenciadas en su aplicación, y finalmente, reflexionaremos sobre las perspectivas futuras para una integración responsable.
Origen de imagen: biblioteca de contenido de Microsoft 365
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C6EF36-B7F9-5C49-820A-AA9A66FA553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58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B20B7B-8C8A-44A1-BCC3-6C578B0BD1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6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7BA51-AAA0-11F5-36FB-BF0B49558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38B510-4D00-310C-49A7-99C5E0589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76FB15-AE64-1D0C-FAE8-B5934C7A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84FF-E340-EB02-BF67-5DF3C5CF9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E93595-3159-9ABF-6590-8538C978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007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9B47F-ABFF-4F41-AFB6-FF7FDA7BE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BF2887-7DAA-F981-C650-4AE83ECA5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F90701-7FB5-F753-1236-4E3F890A9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0BD716-AE99-1411-A4D6-AC5585955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974840-2255-2A3B-59CF-F7841693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75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96E92F-1FF1-A253-564D-AA72A2B539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ACFCD67-E98C-4FE4-299B-9DACC396F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F4F9CD-33D7-288E-1A22-FF58D68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7F8A8D-5E4F-2A2D-922E-765480B23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427038-8EC9-A8F3-4847-4B23812DC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7148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171450" indent="0">
              <a:buNone/>
              <a:defRPr sz="1050"/>
            </a:lvl2pPr>
            <a:lvl3pPr marL="342900" indent="0">
              <a:buNone/>
              <a:defRPr sz="1050"/>
            </a:lvl3pPr>
            <a:lvl4pPr marL="514350" indent="0">
              <a:buNone/>
              <a:defRPr sz="1050"/>
            </a:lvl4pPr>
            <a:lvl5pPr marL="685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B124E6D-88B1-474F-9E7C-C29F02FACC38}" type="datetime1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9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5BF68-9246-BED4-05A8-5C907BAB7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AECE37-F848-D426-3C8C-0270DB377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870E8E-E555-9E79-9314-E5BCB110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0E72E0-EF86-880B-C3BA-F8E57D00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F410C8-D328-AE17-8AD9-9EA762544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5761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146C4-D7A2-780E-376F-5ECDC0912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E60589-4FA2-6D26-84B4-11C633C9D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C5C024-BC5F-9DF2-A64F-328DF074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5AD70-8C7F-080D-D5E2-4AD554F2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EB19D3-5A18-20BE-4487-B5E4DD89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258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69F50-8C86-2538-2C1C-69504925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287930-4909-1B16-608D-8B25E6F54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14077D-2EE4-C1EA-AB93-6319F0111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F51423-052E-32E3-306E-8AF9C27B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20179F-C2FA-B83D-8DAB-5CA9DC23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D11FB1-4E5E-DADE-1233-054970B4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24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AB7A1-C4E9-FB36-0696-661669EF6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E4B527-1A32-B705-6FA7-74D58D7F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5DB8BC-8531-6E47-E58F-73819F5E9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998E28D-7459-26F5-9E45-948DF8FF6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34FB63F-0D24-450C-F47C-1643AC4B6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513F6BD-426C-43E9-A866-71F0A78E3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0C35053-C61F-8FE7-7BCB-5184D4677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443932-8E27-1DBF-7944-386E2102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04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0958F-21F6-CB63-D68D-ACA694F6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0642BD-636B-6D0A-24FD-A71A1B67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73F82E-AF40-6197-84E9-5F599E222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246217-1657-5A78-D118-00F165D3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54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63359A-837B-B7EC-543D-B4204C74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9C65928-3CCC-58FE-9233-FC6FD45A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7BD15B-A61A-7C2E-55A0-C0409617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56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9DDB59-FCDC-F72E-996A-1712FED1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972A4B-4A89-6AC5-05A6-DFA8F2539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11C1AE-EF8A-96EF-7421-D542C3642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66FD93-948E-C3D4-675C-6F6CB9334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870221-0812-E8E1-1A0C-125F7385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9E7E7B-1CCF-B21E-519F-A9253E06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46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B6487-C9AA-81E1-13BA-F2D9D6653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E77111D-8D8B-2CA8-1C14-0457905D2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07FEDF-8C43-86DB-F0C0-9F4E7715C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BD587A-5757-8A72-B768-3B6F75FDE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09A3AF-2665-CED9-95C6-518F7FF52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8E6234-CC0A-F089-A0EA-53C438FC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74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2A9FF7F-FD7D-94EB-DFE2-716D265BD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36FF66-1C21-5FCA-CF14-FBC474C3F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799328-2DC1-3815-4AA9-92ADDFA42D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0158B-41AB-7049-8915-27ACA067B531}" type="datetimeFigureOut">
              <a:rPr lang="es-ES" smtClean="0"/>
              <a:t>3/8/26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349C19-7422-2A7E-236D-28347C1E4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94D4AA-09B1-4E4C-E911-2042AF5C5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BE176B-8739-424F-8DF6-4D1D6CAB2E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385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%20joseoctavio.islas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a16z.com/the-techno-optimist-manifesto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ia.samaltman.com/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rioamodei.com/essay/machines-of-loving-grace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www.facebook.com/watch/?v=1263305541425221" TargetMode="Externa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ai-2027.com/" TargetMode="Externa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Background">
            <a:extLst>
              <a:ext uri="{FF2B5EF4-FFF2-40B4-BE49-F238E27FC236}">
                <a16:creationId xmlns:a16="http://schemas.microsoft.com/office/drawing/2014/main" id="{B50D074C-5457-4294-A181-6B67F4146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129836"/>
            <a:ext cx="12192000" cy="1720199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8C391B-64F4-5173-8B5F-967420800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0728" y="4009949"/>
            <a:ext cx="6973355" cy="1119887"/>
          </a:xfrm>
        </p:spPr>
        <p:txBody>
          <a:bodyPr anchor="ctr">
            <a:normAutofit/>
          </a:bodyPr>
          <a:lstStyle/>
          <a:p>
            <a:pPr algn="l"/>
            <a:r>
              <a:rPr lang="es-ES" sz="2300" i="1" dirty="0">
                <a:latin typeface="Palatino" pitchFamily="2" charset="77"/>
                <a:ea typeface="Palatino" pitchFamily="2" charset="77"/>
              </a:rPr>
              <a:t>La inteligencia artificial como parteaguas histórico</a:t>
            </a:r>
            <a:br>
              <a:rPr lang="es-ES" sz="2300" i="1" dirty="0">
                <a:latin typeface="Palatino" pitchFamily="2" charset="77"/>
                <a:ea typeface="Palatino" pitchFamily="2" charset="77"/>
              </a:rPr>
            </a:br>
            <a:endParaRPr lang="es-ES" sz="2300" i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171C49-EA2A-3AF7-CE56-DA0A4A501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2912" y="5429992"/>
            <a:ext cx="4156945" cy="1119887"/>
          </a:xfrm>
        </p:spPr>
        <p:txBody>
          <a:bodyPr anchor="ctr">
            <a:normAutofit/>
          </a:bodyPr>
          <a:lstStyle/>
          <a:p>
            <a:pPr algn="r">
              <a:spcBef>
                <a:spcPts val="0"/>
              </a:spcBef>
              <a:spcAft>
                <a:spcPts val="600"/>
              </a:spcAft>
            </a:pPr>
            <a:r>
              <a:rPr lang="es-ES" sz="2000" i="1">
                <a:latin typeface="Palatino" pitchFamily="2" charset="77"/>
                <a:ea typeface="Palatino" pitchFamily="2" charset="77"/>
                <a:hlinkClick r:id="rId3"/>
              </a:rPr>
              <a:t>Dr. Octavio Islas</a:t>
            </a:r>
            <a:endParaRPr lang="es-ES" sz="2000" i="1">
              <a:latin typeface="Palatino" pitchFamily="2" charset="77"/>
              <a:ea typeface="Palatino" pitchFamily="2" charset="77"/>
            </a:endParaRPr>
          </a:p>
          <a:p>
            <a:pPr algn="r">
              <a:spcBef>
                <a:spcPts val="0"/>
              </a:spcBef>
              <a:spcAft>
                <a:spcPts val="600"/>
              </a:spcAft>
            </a:pPr>
            <a:br>
              <a:rPr lang="es-ES" sz="2000" i="1">
                <a:latin typeface="Palatino" pitchFamily="2" charset="77"/>
                <a:ea typeface="Palatino" pitchFamily="2" charset="77"/>
              </a:rPr>
            </a:br>
            <a:endParaRPr lang="es-ES" sz="2000" i="1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D571B8-A82D-B70F-F4FB-1DDC4CA0E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67" y="847803"/>
            <a:ext cx="10668003" cy="2000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846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Diagrama&#10;&#10;El contenido generado por IA puede ser incorrecto.">
            <a:extLst>
              <a:ext uri="{FF2B5EF4-FFF2-40B4-BE49-F238E27FC236}">
                <a16:creationId xmlns:a16="http://schemas.microsoft.com/office/drawing/2014/main" id="{4F5F19F9-DB88-0E08-DDFA-BC96C520B3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96" r="1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341EB6-CA26-5600-34FF-F560A5C48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En 1948 Claude Elwood Shannon publicó el texto A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Mathematical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 Theory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of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Information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. </a:t>
            </a:r>
          </a:p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Su teoría de la información es la cuantificación matemática para describir cómo se transmite y cómo se recibe información.</a:t>
            </a:r>
          </a:p>
        </p:txBody>
      </p:sp>
    </p:spTree>
    <p:extLst>
      <p:ext uri="{BB962C8B-B14F-4D97-AF65-F5344CB8AC3E}">
        <p14:creationId xmlns:p14="http://schemas.microsoft.com/office/powerpoint/2010/main" val="17751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arcador de contenido 8" descr="Imagen en blanco y negro de personas en una cocina&#10;&#10;Descripción generada automáticamente con confianza media">
            <a:extLst>
              <a:ext uri="{FF2B5EF4-FFF2-40B4-BE49-F238E27FC236}">
                <a16:creationId xmlns:a16="http://schemas.microsoft.com/office/drawing/2014/main" id="{B35CE71E-8901-A3AA-09DF-EDB965C30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816" b="1081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43B83F-B279-B725-7C22-4B419610AC78}"/>
              </a:ext>
            </a:extLst>
          </p:cNvPr>
          <p:cNvSpPr txBox="1"/>
          <p:nvPr/>
        </p:nvSpPr>
        <p:spPr>
          <a:xfrm>
            <a:off x="83820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en-US" sz="2000" i="1" dirty="0">
              <a:latin typeface="Palatino" pitchFamily="2" charset="77"/>
              <a:ea typeface="Palatino" pitchFamily="2" charset="77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i="1" dirty="0">
                <a:latin typeface="Palatino" pitchFamily="2" charset="77"/>
                <a:ea typeface="Palatino" pitchFamily="2" charset="77"/>
              </a:rPr>
              <a:t>La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Teoría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Matemática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Información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fue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determinante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desarrollo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revolución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digital y la IA.</a:t>
            </a:r>
          </a:p>
        </p:txBody>
      </p:sp>
    </p:spTree>
    <p:extLst>
      <p:ext uri="{BB962C8B-B14F-4D97-AF65-F5344CB8AC3E}">
        <p14:creationId xmlns:p14="http://schemas.microsoft.com/office/powerpoint/2010/main" val="41393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3C436EE6-8C14-A5BF-9DB4-A5B632351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394459"/>
            <a:ext cx="6096000" cy="406908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D8C49-2937-81CB-0C1E-3AA3223AD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47967"/>
            <a:ext cx="4139299" cy="35620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Shannon utilizó la palabra bit en la mencionada publicación, reconociendo que el término lo incorporó John W.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Turkey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 en un artículo publicado en la revista de Bell, en 1947. </a:t>
            </a:r>
          </a:p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El bit es la unidad del sistema binario, la unidad básica de información –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binary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information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" sz="2400" i="1" dirty="0" err="1">
                <a:latin typeface="Palatino" pitchFamily="2" charset="77"/>
                <a:ea typeface="Palatino" pitchFamily="2" charset="77"/>
              </a:rPr>
              <a:t>digit</a:t>
            </a:r>
            <a:r>
              <a:rPr lang="es-ES" sz="2400" i="1" dirty="0">
                <a:latin typeface="Palatino" pitchFamily="2" charset="77"/>
                <a:ea typeface="Palatino" pitchFamily="2" charset="77"/>
              </a:rPr>
              <a:t>.-</a:t>
            </a:r>
          </a:p>
        </p:txBody>
      </p:sp>
    </p:spTree>
    <p:extLst>
      <p:ext uri="{BB962C8B-B14F-4D97-AF65-F5344CB8AC3E}">
        <p14:creationId xmlns:p14="http://schemas.microsoft.com/office/powerpoint/2010/main" val="1497984919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37975-9522-8940-5143-AB1ADB44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Claude Shannon - The Bit Player Movie Trailer">
            <a:hlinkClick r:id="" action="ppaction://media"/>
            <a:extLst>
              <a:ext uri="{FF2B5EF4-FFF2-40B4-BE49-F238E27FC236}">
                <a16:creationId xmlns:a16="http://schemas.microsoft.com/office/drawing/2014/main" id="{7A28FE16-4D34-B9F8-CCD5-99AB67476D7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344401" cy="6943062"/>
          </a:xfrm>
        </p:spPr>
      </p:pic>
    </p:spTree>
    <p:extLst>
      <p:ext uri="{BB962C8B-B14F-4D97-AF65-F5344CB8AC3E}">
        <p14:creationId xmlns:p14="http://schemas.microsoft.com/office/powerpoint/2010/main" val="38245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Niebla">
            <a:extLst>
              <a:ext uri="{FF2B5EF4-FFF2-40B4-BE49-F238E27FC236}">
                <a16:creationId xmlns:a16="http://schemas.microsoft.com/office/drawing/2014/main" id="{234B631B-BB14-A453-AFF3-4D61B5863A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EDAB18-8B1B-694F-2B70-745610014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806" y="1231063"/>
            <a:ext cx="4415213" cy="4758661"/>
          </a:xfrm>
        </p:spPr>
        <p:txBody>
          <a:bodyPr anchor="t"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El poder del bit radica en su universalidad. Todos los sistemas físicos y biológicos del universo, y todos los dispositivos capaces de procesar información lo hacen mediante bits. </a:t>
            </a:r>
          </a:p>
          <a:p>
            <a:pPr>
              <a:buFont typeface="Wingdings" pitchFamily="2" charset="2"/>
              <a:buChar char="ü"/>
            </a:pPr>
            <a:r>
              <a:rPr lang="es-ES" sz="24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El bit se convirtió en el idioma común de toda la información, ya fuera artificial (música, palabras, texto, imágenes, instrucciones para aterrizar un avión o de operar un corazón), o natural (universo, materia, vida).</a:t>
            </a:r>
          </a:p>
          <a:p>
            <a:pPr marL="0" indent="0">
              <a:buNone/>
            </a:pPr>
            <a:endParaRPr lang="es-E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s-E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3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428891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 descr="Imagen que contiene persona, hombre, frente, parado&#10;&#10;El contenido generado por IA puede ser incorrecto.">
            <a:extLst>
              <a:ext uri="{FF2B5EF4-FFF2-40B4-BE49-F238E27FC236}">
                <a16:creationId xmlns:a16="http://schemas.microsoft.com/office/drawing/2014/main" id="{3069E5B9-F769-B5B2-D5EF-15A9964C50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7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C064E5-EE4F-4020-1306-D4D6B437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2" y="1557619"/>
            <a:ext cx="3822189" cy="374276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La información de cualquier tipo se puede transmitir mediante un sistema que sea capaz de diferenciar los dos estados que constituyen cualquier código binario.</a:t>
            </a:r>
          </a:p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Shannon sentó las bases de la ingeniería en las comunicaciones y las ciencias computacionales.</a:t>
            </a:r>
          </a:p>
        </p:txBody>
      </p:sp>
    </p:spTree>
    <p:extLst>
      <p:ext uri="{BB962C8B-B14F-4D97-AF65-F5344CB8AC3E}">
        <p14:creationId xmlns:p14="http://schemas.microsoft.com/office/powerpoint/2010/main" val="3186394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648DC2-BD33-9B82-292F-6274908F6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800" i="1">
                <a:latin typeface="Palatino" pitchFamily="2" charset="77"/>
                <a:ea typeface="Palatino" pitchFamily="2" charset="77"/>
              </a:rPr>
              <a:t>2 ChatGPT</a:t>
            </a:r>
          </a:p>
        </p:txBody>
      </p:sp>
      <p:pic>
        <p:nvPicPr>
          <p:cNvPr id="5" name="Picture 4" descr="Fondo con diseño tecnológico">
            <a:extLst>
              <a:ext uri="{FF2B5EF4-FFF2-40B4-BE49-F238E27FC236}">
                <a16:creationId xmlns:a16="http://schemas.microsoft.com/office/drawing/2014/main" id="{3B9FF023-C092-C06E-BB25-1292C8BAD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774" b="23213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3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B545CB-9970-D4A9-D3B9-EF6A7AF22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200" i="1">
                <a:latin typeface="Palatino" pitchFamily="2" charset="77"/>
                <a:ea typeface="Palatino" pitchFamily="2" charset="77"/>
              </a:rPr>
              <a:t>Parteaguas en el imaginario de una tecnología inteligente</a:t>
            </a:r>
          </a:p>
        </p:txBody>
      </p:sp>
    </p:spTree>
    <p:extLst>
      <p:ext uri="{BB962C8B-B14F-4D97-AF65-F5344CB8AC3E}">
        <p14:creationId xmlns:p14="http://schemas.microsoft.com/office/powerpoint/2010/main" val="407980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746ADE-D941-2726-D97F-562D537EF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6464" y="1926336"/>
            <a:ext cx="5033648" cy="4014641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El </a:t>
            </a:r>
            <a:r>
              <a:rPr lang="es-ES_tradnl" sz="2400" b="1" i="1" dirty="0">
                <a:effectLst/>
                <a:latin typeface="Palatino" pitchFamily="2" charset="77"/>
                <a:ea typeface="Palatino" pitchFamily="2" charset="77"/>
              </a:rPr>
              <a:t>30 de noviembre de 2022</a:t>
            </a: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, la firma </a:t>
            </a:r>
            <a:r>
              <a:rPr lang="es-ES_tradnl" sz="2400" b="1" i="1" dirty="0" err="1">
                <a:effectLst/>
                <a:latin typeface="Palatino" pitchFamily="2" charset="77"/>
                <a:ea typeface="Palatino" pitchFamily="2" charset="77"/>
              </a:rPr>
              <a:t>OpenAI</a:t>
            </a:r>
            <a:r>
              <a:rPr lang="es-ES_tradnl" sz="2400" b="1" i="1" dirty="0"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lanzó </a:t>
            </a:r>
            <a:r>
              <a:rPr lang="es-ES_tradnl" sz="2400" b="1" i="1" dirty="0" err="1">
                <a:effectLst/>
                <a:latin typeface="Palatino" pitchFamily="2" charset="77"/>
                <a:ea typeface="Palatino" pitchFamily="2" charset="77"/>
              </a:rPr>
              <a:t>ChatGPT</a:t>
            </a: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 -Chat generative Pre-</a:t>
            </a:r>
            <a:r>
              <a:rPr lang="es-ES_tradnl" sz="2400" i="1" dirty="0" err="1">
                <a:effectLst/>
                <a:latin typeface="Palatino" pitchFamily="2" charset="77"/>
                <a:ea typeface="Palatino" pitchFamily="2" charset="77"/>
              </a:rPr>
              <a:t>Trained</a:t>
            </a: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s-ES_tradnl" sz="2400" i="1" dirty="0" err="1">
                <a:effectLst/>
                <a:latin typeface="Palatino" pitchFamily="2" charset="77"/>
                <a:ea typeface="Palatino" pitchFamily="2" charset="77"/>
              </a:rPr>
              <a:t>Transformer</a:t>
            </a:r>
            <a:r>
              <a:rPr lang="es-ES_tradnl" sz="2400" i="1" dirty="0">
                <a:effectLst/>
                <a:latin typeface="Palatino" pitchFamily="2" charset="77"/>
                <a:ea typeface="Palatino" pitchFamily="2" charset="77"/>
              </a:rPr>
              <a:t>-.</a:t>
            </a:r>
            <a:endParaRPr lang="es-ES" sz="2400" i="1" dirty="0">
              <a:latin typeface="Palatino" pitchFamily="2" charset="77"/>
              <a:ea typeface="Palatino" pitchFamily="2" charset="77"/>
            </a:endParaRPr>
          </a:p>
          <a:p>
            <a:pPr>
              <a:buFont typeface="Wingdings" pitchFamily="2" charset="2"/>
              <a:buChar char="ü"/>
            </a:pPr>
            <a:r>
              <a:rPr lang="es-ES_tradnl" sz="2400" i="1" kern="0" dirty="0">
                <a:effectLst/>
                <a:latin typeface="Palatino" pitchFamily="2" charset="77"/>
                <a:ea typeface="Palatino" pitchFamily="2" charset="77"/>
              </a:rPr>
              <a:t>Ese hecho admite ser considerado como un </a:t>
            </a:r>
            <a:r>
              <a:rPr lang="es-ES_tradnl" sz="2400" b="1" i="1" kern="0" dirty="0">
                <a:effectLst/>
                <a:latin typeface="Palatino" pitchFamily="2" charset="77"/>
                <a:ea typeface="Palatino" pitchFamily="2" charset="77"/>
              </a:rPr>
              <a:t>parteaguas en la historia de la tecnología </a:t>
            </a:r>
            <a:r>
              <a:rPr lang="es-ES_tradnl" sz="2400" i="1" kern="0" dirty="0">
                <a:effectLst/>
                <a:latin typeface="Palatino" pitchFamily="2" charset="77"/>
                <a:ea typeface="Palatino" pitchFamily="2" charset="77"/>
              </a:rPr>
              <a:t>y, posiblemente lo sea también en el futuro de la humanidad.</a:t>
            </a:r>
            <a:endParaRPr lang="es-ES" sz="2400" i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5" name="Imagen 4" descr="Un grupo de hombres sonriendo&#10;&#10;Descripción generada automáticamente">
            <a:extLst>
              <a:ext uri="{FF2B5EF4-FFF2-40B4-BE49-F238E27FC236}">
                <a16:creationId xmlns:a16="http://schemas.microsoft.com/office/drawing/2014/main" id="{E59ECE4E-5535-8062-4A09-C5891787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62" y="2067339"/>
            <a:ext cx="5428799" cy="283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0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1207CAB-6BB5-3F49-6F86-6D34E5E46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7" r="251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54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D7CD63E-BEBE-3FD5-4240-6470D143F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57259"/>
            <a:ext cx="10905066" cy="534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1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A0CE7C82-AF66-05CF-000F-3F63A0B2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s-ES" sz="4800" dirty="0">
                <a:solidFill>
                  <a:schemeClr val="bg1"/>
                </a:solidFill>
              </a:rPr>
              <a:t>Iriana González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F9F56A-D86C-0A90-5FD9-F9E3AC86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4800" dirty="0">
                <a:solidFill>
                  <a:schemeClr val="tx2"/>
                </a:solidFill>
              </a:rPr>
              <a:t>Mi gratitud</a:t>
            </a:r>
          </a:p>
        </p:txBody>
      </p:sp>
    </p:spTree>
    <p:extLst>
      <p:ext uri="{BB962C8B-B14F-4D97-AF65-F5344CB8AC3E}">
        <p14:creationId xmlns:p14="http://schemas.microsoft.com/office/powerpoint/2010/main" val="4107616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155AB92-B3CD-A513-A09C-03EBD6CD4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75471"/>
            <a:ext cx="10905066" cy="55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71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6A83734-2073-8470-97ED-E1797F38C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03" r="1058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04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85EF8B1-7BE3-0ECF-C705-C4742C0C3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5681" r="3635" b="-1"/>
          <a:stretch>
            <a:fillRect/>
          </a:stretch>
        </p:blipFill>
        <p:spPr>
          <a:xfrm>
            <a:off x="811838" y="457200"/>
            <a:ext cx="1056832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28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4999061-5B79-0408-E591-74B7AEC97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76" r="10753" b="1"/>
          <a:stretch>
            <a:fillRect/>
          </a:stretch>
        </p:blipFill>
        <p:spPr>
          <a:xfrm>
            <a:off x="811811" y="457200"/>
            <a:ext cx="1056837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60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0CCB3DB-8B22-AC66-0AEE-DA879D573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35" r="255" b="-1"/>
          <a:stretch>
            <a:fillRect/>
          </a:stretch>
        </p:blipFill>
        <p:spPr>
          <a:xfrm>
            <a:off x="721064" y="643467"/>
            <a:ext cx="1074987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10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62AAC80-21B8-643F-1AD4-1D723E115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554" b="-1"/>
          <a:stretch>
            <a:fillRect/>
          </a:stretch>
        </p:blipFill>
        <p:spPr>
          <a:xfrm>
            <a:off x="457200" y="506745"/>
            <a:ext cx="11277600" cy="58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09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6A72492-95B5-1AA4-2661-8072B2B8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554" b="-1"/>
          <a:stretch>
            <a:fillRect/>
          </a:stretch>
        </p:blipFill>
        <p:spPr>
          <a:xfrm>
            <a:off x="721019" y="643467"/>
            <a:ext cx="1074996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69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40D6B64-49D4-7BBF-162D-136D497F4C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075" b="1"/>
          <a:stretch>
            <a:fillRect/>
          </a:stretch>
        </p:blipFill>
        <p:spPr>
          <a:xfrm>
            <a:off x="457200" y="506701"/>
            <a:ext cx="11277600" cy="584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29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EFA872E-E997-07C6-85E9-89796C8F4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075" b="1"/>
          <a:stretch>
            <a:fillRect/>
          </a:stretch>
        </p:blipFill>
        <p:spPr>
          <a:xfrm>
            <a:off x="721101" y="643467"/>
            <a:ext cx="1074979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44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75BDA2A-737C-BC45-BFB6-F27E2DABE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" r="-1" b="-1"/>
          <a:stretch/>
        </p:blipFill>
        <p:spPr>
          <a:xfrm>
            <a:off x="474132" y="452284"/>
            <a:ext cx="11243735" cy="5931583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22A22D-A35E-F740-95D9-46AAC17E3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487" y="4487334"/>
            <a:ext cx="8254999" cy="2971800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_tradnl" sz="24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La </a:t>
            </a:r>
            <a:r>
              <a:rPr lang="es-ES_tradnl" sz="2400" b="1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Inteligencia Artificial </a:t>
            </a:r>
            <a:r>
              <a:rPr lang="es-ES_tradnl" sz="24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(IA) es la capacidad de las máquinas para usar algoritmos, aprender de los datos y usar lo aprendido en la toma de decisiones.</a:t>
            </a:r>
          </a:p>
        </p:txBody>
      </p:sp>
    </p:spTree>
    <p:extLst>
      <p:ext uri="{BB962C8B-B14F-4D97-AF65-F5344CB8AC3E}">
        <p14:creationId xmlns:p14="http://schemas.microsoft.com/office/powerpoint/2010/main" val="14683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E93C9-B3AA-4EF2-5766-3E98A244B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488086" cy="2452687"/>
          </a:xfrm>
        </p:spPr>
        <p:txBody>
          <a:bodyPr anchor="ctr">
            <a:normAutofit/>
          </a:bodyPr>
          <a:lstStyle/>
          <a:p>
            <a:r>
              <a:rPr lang="es-ES" sz="3600" dirty="0"/>
              <a:t>La palabra parteaguas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4F20AC-5DD0-7E3C-BC1A-E328D9859F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00" b="25949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1D792D-375B-2707-3D09-B49B5D581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1800" i="1" dirty="0"/>
              <a:t>Posdata, </a:t>
            </a:r>
            <a:r>
              <a:rPr lang="es-ES" sz="1800" dirty="0"/>
              <a:t>Octavio Paz (1970), Siglo XXI Editores.</a:t>
            </a:r>
          </a:p>
          <a:p>
            <a:pPr marL="0" indent="0">
              <a:buNone/>
            </a:pPr>
            <a:r>
              <a:rPr lang="es-ES" sz="1800" dirty="0"/>
              <a:t>Un hecho determinante que determina un antes y un después en la historia.</a:t>
            </a:r>
          </a:p>
        </p:txBody>
      </p:sp>
    </p:spTree>
    <p:extLst>
      <p:ext uri="{BB962C8B-B14F-4D97-AF65-F5344CB8AC3E}">
        <p14:creationId xmlns:p14="http://schemas.microsoft.com/office/powerpoint/2010/main" val="366288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9C07F30D-9DD9-1D6A-8534-A3DE1CC1A76F}"/>
              </a:ext>
            </a:extLst>
          </p:cNvPr>
          <p:cNvSpPr txBox="1">
            <a:spLocks/>
          </p:cNvSpPr>
          <p:nvPr/>
        </p:nvSpPr>
        <p:spPr>
          <a:xfrm>
            <a:off x="893240" y="612773"/>
            <a:ext cx="4802853" cy="590358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ES_tradnl" sz="2400" i="1" dirty="0">
                <a:latin typeface="Palatino" pitchFamily="2" charset="77"/>
                <a:ea typeface="Palatino" pitchFamily="2" charset="77"/>
              </a:rPr>
              <a:t>Marc Andreessen define así a la IA: “la aplicación de las matemáticas y el código de software para enseñar a las computadoras a comprender, sintetizar y generar conocimiento de forma similar a como lo hacen las personas.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s-ES_tradnl" sz="2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s-ES_tradnl" sz="2400" i="1" dirty="0">
                <a:latin typeface="Palatino" pitchFamily="2" charset="77"/>
                <a:ea typeface="Palatino" pitchFamily="2" charset="77"/>
              </a:rPr>
              <a:t>La IA es un programa informático como cualquier otro: se ejecuta, recibe información, procesa y genera resultados. Los resultados de la IA son útiles en una amplia gama de campos, desde la programación hasta la medicina, el derecho y las artes creativas. Es propiedad de las personas y está controlada por ellas, como cualquier otra tecnología”.</a:t>
            </a:r>
            <a:endParaRPr lang="es-ES" sz="2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10000"/>
              </a:lnSpc>
            </a:pPr>
            <a:endParaRPr lang="es-ES" sz="1125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AAE328-D029-AFE1-B5A6-8CFB0E5DF8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26" r="13725" b="-2"/>
          <a:stretch>
            <a:fillRect/>
          </a:stretch>
        </p:blipFill>
        <p:spPr>
          <a:xfrm>
            <a:off x="6495908" y="1368984"/>
            <a:ext cx="4583630" cy="4629254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65754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Un hombre sentado en una silla con un traje de color negro&#10;&#10;El contenido generado por IA puede ser incorrecto.">
            <a:extLst>
              <a:ext uri="{FF2B5EF4-FFF2-40B4-BE49-F238E27FC236}">
                <a16:creationId xmlns:a16="http://schemas.microsoft.com/office/drawing/2014/main" id="{18F07721-3DFA-3C8B-843F-7EA8E7139A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r="1315"/>
          <a:stretch>
            <a:fillRect/>
          </a:stretch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340C91B-5EEF-3517-B53C-C67295E46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10165218" cy="2806506"/>
          </a:xfrm>
        </p:spPr>
        <p:txBody>
          <a:bodyPr anchor="b">
            <a:normAutofit/>
          </a:bodyPr>
          <a:lstStyle/>
          <a:p>
            <a:endParaRPr lang="es-ES" sz="400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02F6E5-802E-97E3-9B20-E10FB508B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6300"/>
            <a:ext cx="10165218" cy="2588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3.  Ray </a:t>
            </a:r>
            <a:r>
              <a:rPr lang="es-ES" sz="4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Kurzweil</a:t>
            </a:r>
            <a:endParaRPr lang="es-ES" sz="4400" i="1" dirty="0">
              <a:solidFill>
                <a:srgbClr val="FFFFFF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7759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EBB3B3-899E-1DA8-7E85-52FE3A52F8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4022" y="2434281"/>
            <a:ext cx="4762389" cy="3547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En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libro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singularidad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está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cerca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(2005), Kurzweil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identificó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seis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etapas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desde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gestación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universo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10967B2-249C-B0D4-0568-8928C207BA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6633"/>
          <a:stretch>
            <a:fillRect/>
          </a:stretch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4096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8560C5-1E0C-04B8-2F4A-BCA3823EC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005AC1-8518-DA8E-48A9-FE2288ABE1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26" r="-1" b="12381"/>
          <a:stretch>
            <a:fillRect/>
          </a:stretch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22" name="Freeform: Shape 21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C64FF1-B174-0159-C08F-B6581A89B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0247" y="4551037"/>
            <a:ext cx="4926411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La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primera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etapa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–Big Bang-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origen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nuestro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universo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y el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nacimiento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de las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leyes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física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 y la </a:t>
            </a:r>
            <a:r>
              <a:rPr lang="en-US" sz="2400" i="1" dirty="0" err="1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química</a:t>
            </a:r>
            <a:r>
              <a:rPr lang="en-US" sz="2400" i="1" dirty="0">
                <a:solidFill>
                  <a:schemeClr val="tx2"/>
                </a:solidFill>
                <a:latin typeface="Palatino" pitchFamily="2" charset="77"/>
                <a:ea typeface="Palatino" pitchFamily="2" charset="77"/>
              </a:rPr>
              <a:t>.</a:t>
            </a:r>
          </a:p>
          <a:p>
            <a:pPr marL="0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69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38F57-C5A8-CBA5-303A-E57AE49C7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a imagen digital de moléculas">
            <a:extLst>
              <a:ext uri="{FF2B5EF4-FFF2-40B4-BE49-F238E27FC236}">
                <a16:creationId xmlns:a16="http://schemas.microsoft.com/office/drawing/2014/main" id="{3D154ADA-C45F-40C3-371C-D76486F4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36" r="2653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8" name="Rectangle 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077818-C6A7-B2E1-9A7F-471E729C6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En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segunda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etapa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aparecen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las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moléculas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y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evolución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vida</a:t>
            </a: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6159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851A5-5C2C-D7FF-5963-E614B7E1C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FDE152D-B19D-563E-62E9-4050F718A8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90" r="19896"/>
          <a:stretch>
            <a:fillRect/>
          </a:stretch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1998A8-6CDC-3EA9-5FC0-5B9042807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79978" y="2533476"/>
            <a:ext cx="3369234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i="1" dirty="0">
                <a:latin typeface="Palatino" pitchFamily="2" charset="77"/>
                <a:ea typeface="Palatino" pitchFamily="2" charset="77"/>
              </a:rPr>
              <a:t>En la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tercera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etapa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el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tejido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cerebral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0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000" i="1" dirty="0" err="1">
                <a:latin typeface="Palatino" pitchFamily="2" charset="77"/>
                <a:ea typeface="Palatino" pitchFamily="2" charset="77"/>
              </a:rPr>
              <a:t>animales</a:t>
            </a:r>
            <a:endParaRPr lang="en-US" sz="2000" i="1" dirty="0">
              <a:latin typeface="Palatino" pitchFamily="2" charset="77"/>
              <a:ea typeface="Palatino" pitchFamily="2" charset="77"/>
            </a:endParaRP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98630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A4B01A-5896-A0E5-BC29-7153621A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ano sobre una tableta con signos digitales">
            <a:extLst>
              <a:ext uri="{FF2B5EF4-FFF2-40B4-BE49-F238E27FC236}">
                <a16:creationId xmlns:a16="http://schemas.microsoft.com/office/drawing/2014/main" id="{23613BD0-886A-D287-9A50-D98B8834D8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15730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C6C719-BAD5-C1BA-BD52-C7E6B53DC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2507" y="1571950"/>
            <a:ext cx="5158424" cy="55718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En la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cuarta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etapa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el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uso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capacidades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cognitivas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para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traducir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ideas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acciones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complejas</a:t>
            </a:r>
            <a:r>
              <a:rPr lang="en-U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0353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1F7EB-C9F9-A7A9-8560-27B043BF5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iángulos rojos">
            <a:extLst>
              <a:ext uri="{FF2B5EF4-FFF2-40B4-BE49-F238E27FC236}">
                <a16:creationId xmlns:a16="http://schemas.microsoft.com/office/drawing/2014/main" id="{425807AB-905A-C752-56EA-6ED441ECA3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445" r="19444" b="-1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F97C9-3FEC-5D59-E6B4-C2B7666F06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04535" y="523192"/>
            <a:ext cx="5252036" cy="588765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Respecto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a la Quinta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Época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, Kurzweil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destacó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: “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podremos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fusionar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cognición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biológica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los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seres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humanos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con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velocidad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y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potencia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tecnología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digital.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Aquí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estaríamos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hablando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las interfaces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cerebro-ordenador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”.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3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400" i="1" dirty="0">
                <a:latin typeface="Palatino" pitchFamily="2" charset="77"/>
                <a:ea typeface="Palatino" pitchFamily="2" charset="77"/>
              </a:rPr>
              <a:t>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fusión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mente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humana con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artificial (IA)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permitirá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incrementar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velocidad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y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el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tamaño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la memoria,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añadiendo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varias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capas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al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neocórtex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. 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3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400" i="1" dirty="0">
                <a:latin typeface="Palatino" pitchFamily="2" charset="77"/>
                <a:ea typeface="Palatino" pitchFamily="2" charset="77"/>
              </a:rPr>
              <a:t>Ello,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afirma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Kurzweil “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abrirá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puerta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a un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nivel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cognición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mucho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complejo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y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abstracto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de lo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podamos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imaginar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3400" i="1" dirty="0" err="1">
                <a:latin typeface="Palatino" pitchFamily="2" charset="77"/>
                <a:ea typeface="Palatino" pitchFamily="2" charset="77"/>
              </a:rPr>
              <a:t>actualidad</a:t>
            </a:r>
            <a:r>
              <a:rPr lang="en-US" sz="3400" i="1" dirty="0">
                <a:latin typeface="Palatino" pitchFamily="2" charset="77"/>
                <a:ea typeface="Palatino" pitchFamily="2" charset="77"/>
              </a:rPr>
              <a:t>” </a:t>
            </a:r>
          </a:p>
          <a:p>
            <a:pPr marL="0"/>
            <a:endParaRPr lang="en-US" sz="1400" dirty="0"/>
          </a:p>
          <a:p>
            <a:pPr mar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4775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29DE43-577D-EBAF-6154-5525C544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C8F7F0-8556-C71C-D12B-DAD42EB1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38" b="13275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584686-B433-27AC-97CA-94EC8D26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 dirty="0">
                <a:latin typeface="Palatino" pitchFamily="2" charset="77"/>
                <a:ea typeface="Palatino" pitchFamily="2" charset="77"/>
              </a:rPr>
              <a:t>Sexta </a:t>
            </a:r>
            <a:r>
              <a:rPr lang="en-US" sz="4000" i="1" dirty="0" err="1">
                <a:latin typeface="Palatino" pitchFamily="2" charset="77"/>
                <a:ea typeface="Palatino" pitchFamily="2" charset="77"/>
              </a:rPr>
              <a:t>Época</a:t>
            </a:r>
            <a:endParaRPr lang="en-US" sz="4000" i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14BA3B-94A9-B6BF-45E9-86709743B3C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46796" y="1738364"/>
            <a:ext cx="4260501" cy="4501661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34290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humana se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extenderá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por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todo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universo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hasta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convertir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sustancia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ordinaria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computronium -un material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hipotético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propuesto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1991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por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los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físicos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del MIT Norman Margolus y Tommaso Toffoli-, un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sustrato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materia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organizado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la forma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eficiente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posible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para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realizar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operaciones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computación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nivel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molecular,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atómico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subatómico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7383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B2DCE-710C-ACA4-C5D2-3CE6F43AF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6CE6DC1-91EA-0B8B-2948-A5AF61D68C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06" b="5669"/>
          <a:stretch>
            <a:fillRect/>
          </a:stretch>
        </p:blipFill>
        <p:spPr>
          <a:xfrm>
            <a:off x="1524020" y="10"/>
            <a:ext cx="9143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F06A96-AD96-2EB9-EAF6-AE3E40DBC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388" y="4840941"/>
            <a:ext cx="8000552" cy="1336022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C" sz="2400" i="1" dirty="0">
                <a:latin typeface="Palatino" pitchFamily="2" charset="77"/>
                <a:ea typeface="Palatino" pitchFamily="2" charset="77"/>
              </a:rPr>
              <a:t>Las referidas épocas corresponden a una extensa y muy compleja cadena de comunicación, en la cual, la transmisión de información ha sido determinante. </a:t>
            </a:r>
          </a:p>
          <a:p>
            <a:endParaRPr lang="es-EC" sz="1900" dirty="0"/>
          </a:p>
        </p:txBody>
      </p:sp>
    </p:spTree>
    <p:extLst>
      <p:ext uri="{BB962C8B-B14F-4D97-AF65-F5344CB8AC3E}">
        <p14:creationId xmlns:p14="http://schemas.microsoft.com/office/powerpoint/2010/main" val="2742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1" descr="Se escribe una cita en una agenda de papel">
            <a:extLst>
              <a:ext uri="{FF2B5EF4-FFF2-40B4-BE49-F238E27FC236}">
                <a16:creationId xmlns:a16="http://schemas.microsoft.com/office/drawing/2014/main" id="{5938DD05-41E5-03E5-1CBE-D46EBF72C4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1FE0C5-40FF-B5C2-8837-52ACE572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Agenda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B32935C-DA54-94E8-5F54-0EC5EDA6A017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7395588" y="1838848"/>
            <a:ext cx="3958212" cy="4338115"/>
          </a:xfrm>
        </p:spPr>
        <p:txBody>
          <a:bodyPr vert="horz" lIns="91440" tIns="45720" rIns="91440" bIns="45720" rtlCol="0">
            <a:normAutofit/>
          </a:bodyPr>
          <a:lstStyle/>
          <a:p>
            <a:pPr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1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Antecedentes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: De Turing a Shannon</a:t>
            </a:r>
          </a:p>
          <a:p>
            <a:pPr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2 ChatGPT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Parteaguas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el Desarrollo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tecnología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inteligente</a:t>
            </a: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3. Ray Kurzweil</a:t>
            </a:r>
          </a:p>
          <a:p>
            <a:pPr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4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Tecnoptimismo</a:t>
            </a: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228600" lvl="1" indent="0">
              <a:buNone/>
            </a:pPr>
            <a:r>
              <a:rPr lang="en-US" i="1" dirty="0">
                <a:latin typeface="Palatino" pitchFamily="2" charset="77"/>
                <a:ea typeface="Palatino" pitchFamily="2" charset="77"/>
              </a:rPr>
              <a:t>	4.1 Marc </a:t>
            </a:r>
            <a:r>
              <a:rPr lang="en-US" i="1" dirty="0" err="1">
                <a:latin typeface="Palatino" pitchFamily="2" charset="77"/>
                <a:ea typeface="Palatino" pitchFamily="2" charset="77"/>
              </a:rPr>
              <a:t>Andressen</a:t>
            </a:r>
            <a:br>
              <a:rPr lang="en-US" i="1" dirty="0">
                <a:latin typeface="Palatino" pitchFamily="2" charset="77"/>
                <a:ea typeface="Palatino" pitchFamily="2" charset="77"/>
              </a:rPr>
            </a:br>
            <a:r>
              <a:rPr lang="en-US" i="1" dirty="0">
                <a:latin typeface="Palatino" pitchFamily="2" charset="77"/>
                <a:ea typeface="Palatino" pitchFamily="2" charset="77"/>
              </a:rPr>
              <a:t>	4.2 Sam Altman </a:t>
            </a:r>
            <a:br>
              <a:rPr lang="en-US" i="1" dirty="0">
                <a:latin typeface="Palatino" pitchFamily="2" charset="77"/>
                <a:ea typeface="Palatino" pitchFamily="2" charset="77"/>
              </a:rPr>
            </a:br>
            <a:r>
              <a:rPr lang="en-US" i="1" dirty="0">
                <a:latin typeface="Palatino" pitchFamily="2" charset="77"/>
                <a:ea typeface="Palatino" pitchFamily="2" charset="77"/>
              </a:rPr>
              <a:t>	4.3 Mark Zuckerberg</a:t>
            </a:r>
          </a:p>
          <a:p>
            <a:pPr marL="228600" lvl="1" indent="0">
              <a:buNone/>
            </a:pPr>
            <a:r>
              <a:rPr lang="en-US" i="1" dirty="0">
                <a:latin typeface="Palatino" pitchFamily="2" charset="77"/>
                <a:ea typeface="Palatino" pitchFamily="2" charset="77"/>
              </a:rPr>
              <a:t>	4.4 Daniel </a:t>
            </a:r>
            <a:r>
              <a:rPr lang="en-US" i="1" dirty="0" err="1">
                <a:latin typeface="Palatino" pitchFamily="2" charset="77"/>
                <a:ea typeface="Palatino" pitchFamily="2" charset="77"/>
              </a:rPr>
              <a:t>Kokotajlo</a:t>
            </a:r>
            <a:endParaRPr lang="en-US" i="1" dirty="0">
              <a:latin typeface="Palatino" pitchFamily="2" charset="77"/>
              <a:ea typeface="Palatino" pitchFamily="2" charset="77"/>
            </a:endParaRPr>
          </a:p>
          <a:p>
            <a:pPr marL="914400" lvl="1"/>
            <a:endParaRPr lang="en-US" sz="2200" i="1" dirty="0">
              <a:latin typeface="Palatino" pitchFamily="2" charset="77"/>
              <a:ea typeface="Palatino" pitchFamily="2" charset="77"/>
            </a:endParaRPr>
          </a:p>
          <a:p>
            <a:pPr marL="457200"/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19300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E14739-9829-4337-7A3E-72CB939E0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45" y="931764"/>
            <a:ext cx="6230501" cy="33789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Kurzweil, el jefe de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ingeniería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en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Google, a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quien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Bill Gates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considera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como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voz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autorizada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en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temas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de IA, es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consciente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los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riesgos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y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peligros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que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podrían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derivarse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de la IA</a:t>
            </a:r>
            <a:r>
              <a:rPr lang="en-US" sz="2700" i="1" kern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; 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in embargo,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confía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en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posibilidad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mitigar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las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posibles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r>
              <a:rPr lang="en-US" sz="2700" i="1" kern="1200" dirty="0" err="1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amenazas</a:t>
            </a:r>
            <a:r>
              <a:rPr lang="en-US" sz="2700" i="1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.</a:t>
            </a:r>
            <a:br>
              <a:rPr lang="en-US" sz="2400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</a:br>
            <a:br>
              <a:rPr lang="en-US" sz="2400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</a:br>
            <a:r>
              <a:rPr lang="en-US" sz="2400" kern="1200" dirty="0">
                <a:solidFill>
                  <a:schemeClr val="tx1"/>
                </a:solidFill>
                <a:effectLst/>
                <a:latin typeface="Palatino" pitchFamily="2" charset="77"/>
                <a:ea typeface="Palatino" pitchFamily="2" charset="77"/>
              </a:rPr>
              <a:t> </a:t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E53361-82FB-D5DB-C3C8-A9D89E1C5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615" y="463404"/>
            <a:ext cx="4317605" cy="555319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6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95383-C089-07A6-3BC3-E5CEC3AE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D55313-6215-36EB-6BC7-CBC34CE02C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l="6048" r="34618" b="-1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B6F7834-FA70-05BE-D417-21E2E4E1E8F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</a:blip>
          <a:srcRect r="-1" b="26593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428AAF6-6573-F686-52D9-8A92D1692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963" y="-661873"/>
            <a:ext cx="9801854" cy="27903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i="1" kern="1200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4  </a:t>
            </a:r>
            <a:r>
              <a:rPr lang="en-US" sz="4800" b="1" i="1" kern="1200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Tecnoptimismo</a:t>
            </a:r>
            <a:endParaRPr lang="en-US" sz="4800" b="1" i="1" kern="1200" dirty="0">
              <a:solidFill>
                <a:srgbClr val="FFFFFF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8348C7-6F9B-5170-58E0-EB21637157F1}"/>
              </a:ext>
            </a:extLst>
          </p:cNvPr>
          <p:cNvSpPr>
            <a:spLocks noGrp="1"/>
          </p:cNvSpPr>
          <p:nvPr>
            <p:ph sz="half"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SpPr>
        <p:spPr>
          <a:xfrm>
            <a:off x="351693" y="2994409"/>
            <a:ext cx="5295482" cy="2556475"/>
          </a:xfrm>
        </p:spPr>
        <p:txBody>
          <a:bodyPr>
            <a:noAutofit/>
          </a:bodyPr>
          <a:lstStyle/>
          <a:p>
            <a:pPr marL="0" indent="0" algn="ctr">
              <a:spcBef>
                <a:spcPts val="2500"/>
              </a:spcBef>
              <a:buNone/>
            </a:pPr>
            <a:r>
              <a:rPr lang="es-ES" sz="24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Las revoluciones tecnológicas siempre vienen con promesas</a:t>
            </a:r>
            <a:endParaRPr lang="es-ES" sz="2400" dirty="0">
              <a:solidFill>
                <a:srgbClr val="FFFFFF"/>
              </a:solidFill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14552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6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4D734CF-C3F4-59CF-F42A-CF63A26AC5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2679" b="7603"/>
          <a:stretch>
            <a:fillRect/>
          </a:stretch>
        </p:blipFill>
        <p:spPr>
          <a:xfrm>
            <a:off x="20" y="-1"/>
            <a:ext cx="12191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</p:spPr>
      </p:pic>
      <p:grpSp>
        <p:nvGrpSpPr>
          <p:cNvPr id="26" name="Group 18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7" name="Freeform: Shape 19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0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8E08B1-2956-11B3-23F5-891065812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4201" y="4669978"/>
            <a:ext cx="5692774" cy="11737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900" i="1" dirty="0">
                <a:solidFill>
                  <a:schemeClr val="bg1">
                    <a:alpha val="80000"/>
                  </a:schemeClr>
                </a:solidFill>
                <a:hlinkClick r:id="rId4"/>
              </a:rPr>
              <a:t>El Manifiesto Tecno-Optimista</a:t>
            </a:r>
            <a:endParaRPr lang="en-US" sz="1900" i="1" dirty="0">
              <a:solidFill>
                <a:schemeClr val="bg1">
                  <a:alpha val="8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endParaRPr lang="en-US" sz="1900" i="1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i="1" dirty="0" err="1">
                <a:solidFill>
                  <a:schemeClr val="bg1">
                    <a:alpha val="80000"/>
                  </a:schemeClr>
                </a:solidFill>
              </a:rPr>
              <a:t>Fundador</a:t>
            </a:r>
            <a:r>
              <a:rPr lang="en-US" sz="1900" i="1" dirty="0">
                <a:solidFill>
                  <a:schemeClr val="bg1">
                    <a:alpha val="80000"/>
                  </a:schemeClr>
                </a:solidFill>
              </a:rPr>
              <a:t>/socio de Andreessen Horowitz</a:t>
            </a:r>
          </a:p>
          <a:p>
            <a:endParaRPr lang="en-US" sz="19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841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FCEACD-3055-4095-A085-B32A03BA93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7783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C98EB0-9FB2-BB29-4C73-B6544B1B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4721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 dirty="0">
                <a:latin typeface="Palatino" pitchFamily="2" charset="77"/>
                <a:ea typeface="Palatino" pitchFamily="2" charset="77"/>
              </a:rPr>
              <a:t>Ideas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03453F-AB66-AD1C-2374-0826AC5C9E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06107" y="1142999"/>
            <a:ext cx="5285973" cy="464605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>
              <a:lnSpc>
                <a:spcPct val="100000"/>
              </a:lnSpc>
            </a:pPr>
            <a:endParaRPr lang="en-US" sz="20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Creemos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estamos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preparados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para un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despegue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artificial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expandirá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capacidades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niveles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inimaginables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."</a:t>
            </a:r>
          </a:p>
          <a:p>
            <a:pPr marL="114300" indent="-3429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Creemos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Artificial es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alquimia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Piedra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Filosofal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;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literalmente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estamos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haciendo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arena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piense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199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51120-4FFE-2C0D-142F-61BC7B40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E3BE58-3CC4-A19D-5282-32CB67629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7" b="914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5C6CB61-8809-4DF8-B39C-D42AEB49A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 dirty="0">
                <a:latin typeface="Palatino" pitchFamily="2" charset="77"/>
                <a:ea typeface="Palatino" pitchFamily="2" charset="77"/>
              </a:rPr>
              <a:t>Ideas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5DA1F5-97E2-57ED-C803-442A02896E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358" y="1974574"/>
            <a:ext cx="4011032" cy="420238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>
              <a:spcBef>
                <a:spcPts val="0"/>
              </a:spcBef>
              <a:spcAft>
                <a:spcPts val="600"/>
              </a:spcAft>
            </a:pPr>
            <a:endParaRPr lang="en-US" sz="1900" i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Creemos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Artificial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puede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salvar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vidas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si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se lo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permitimos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 ...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Existen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numerosas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causas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comunes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muerte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pueden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solucionarse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con IA,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desde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accidentes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automovilísticos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hasta pandemias.</a:t>
            </a: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Creemos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cualquier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desaceleración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la IA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costará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vidas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10304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EBFA83-D4DB-4CA0-B229-9E44634D7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E942C31-CAEC-334A-C9CE-F5E0302D65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0807" y="1551712"/>
            <a:ext cx="5468347" cy="374581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8BEF86-D7FB-C328-2748-775B2B429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7016" y="2965592"/>
            <a:ext cx="4589328" cy="29873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  <a:hlinkClick r:id="rId4"/>
              </a:rPr>
              <a:t>"The Intelligence Age”</a:t>
            </a: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0"/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0"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Sam Altman, CEO de OpenAI.</a:t>
            </a:r>
          </a:p>
          <a:p>
            <a:pPr mar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602288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662EC-83E2-30E2-DBB1-D20DA8FDA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0AAB3B-C086-7A92-7DC1-F65210D69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763" y="-281846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Ideas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478259-F02E-457F-5F74-E31F5CA4E2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763" y="1595675"/>
            <a:ext cx="5510404" cy="519210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200" i="1" dirty="0">
                <a:latin typeface="Palatino" pitchFamily="2" charset="77"/>
                <a:ea typeface="Palatino" pitchFamily="2" charset="77"/>
              </a:rPr>
              <a:t>El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surgimiento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de la IA "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podría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convertirse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hecho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trascendental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toda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historia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hasta la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fecha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. Es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posible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tengamos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superinteligencia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unos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pocos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miles de días (!);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puede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tarde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pero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confío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lo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lograremos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marL="114300" indent="-3429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22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200" i="1" dirty="0">
                <a:latin typeface="Palatino" pitchFamily="2" charset="77"/>
                <a:ea typeface="Palatino" pitchFamily="2" charset="77"/>
              </a:rPr>
              <a:t>La IA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mejorará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con la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escala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, y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eso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conducirá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mejoras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significativas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vida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de las personas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todo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200" i="1" dirty="0" err="1">
                <a:latin typeface="Palatino" pitchFamily="2" charset="77"/>
                <a:ea typeface="Palatino" pitchFamily="2" charset="77"/>
              </a:rPr>
              <a:t>mundo</a:t>
            </a:r>
            <a:r>
              <a:rPr lang="en-US" sz="2200" i="1" dirty="0">
                <a:latin typeface="Palatino" pitchFamily="2" charset="77"/>
                <a:ea typeface="Palatino" pitchFamily="2" charset="77"/>
              </a:rPr>
              <a:t>.</a:t>
            </a:r>
            <a:endParaRPr lang="en-US" sz="1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A68F73-74A7-FA48-9C9D-BA2F1A7BE7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74" r="16874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581946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00653-0337-7D94-E645-2872103E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A3F47A-70AE-6946-3151-4DE2445D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Ideas clave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DF4328-4AFA-F8FC-67BC-7A40CB8E04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36" r="39987" b="1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1C8DD8-288D-8286-FE6A-B0E80C4F5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3788" y="1879042"/>
            <a:ext cx="4840010" cy="429792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Creo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futuro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será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tan brillante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nadie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podrá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hacerle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justicia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intentando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escribir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sobre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él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ahora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;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característica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definitoria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la Era de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será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prosperidad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masiva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marL="114300" indent="-3429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Aunque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ocurrirá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forma gradual,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los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triunfos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asombrosos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—la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solución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clima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establecimiento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colonia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espacial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y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descubrimiento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toda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física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—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eventualmente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se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convertirán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algo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común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78065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F547F94-CF49-4557-6D9E-2D10D8EF14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alphaModFix amt="60000"/>
          </a:blip>
          <a:srcRect r="444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A7FCE7-822B-1372-1326-9C2BAD9FD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41424" y="412223"/>
            <a:ext cx="5158424" cy="55718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  <a:hlinkClick r:id="rId3"/>
              </a:rPr>
              <a:t>"Máquinas de Gracia Amorosa"</a:t>
            </a:r>
            <a:endParaRPr lang="en-US" sz="2000" i="1" dirty="0">
              <a:solidFill>
                <a:srgbClr val="FFFFFF"/>
              </a:solidFill>
              <a:latin typeface="Palatino" pitchFamily="2" charset="77"/>
              <a:ea typeface="Palatino" pitchFamily="2" charset="77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Dario Amodei, CEO de Anthropic</a:t>
            </a:r>
          </a:p>
          <a:p>
            <a:pPr marL="0" indent="0">
              <a:buNone/>
            </a:pPr>
            <a:br>
              <a:rPr lang="en-US" sz="2000" dirty="0">
                <a:solidFill>
                  <a:srgbClr val="FFFFFF"/>
                </a:solidFill>
              </a:rPr>
            </a:b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2632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4FC05F-73E5-0CC1-4442-327CCAB8C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3604540-9CEF-4286-B5CC-04DC6D238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763" y="312408"/>
            <a:ext cx="4195673" cy="10954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i="1" dirty="0">
                <a:latin typeface="Palatino" pitchFamily="2" charset="77"/>
                <a:ea typeface="Palatino" pitchFamily="2" charset="77"/>
              </a:rPr>
              <a:t>Ideas clave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5484480-0F8D-2F12-5FF1-7E8EB32468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47" b="-3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82E05F-77AB-7CEE-A46C-4EB10F202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53025" y="1720241"/>
            <a:ext cx="4443295" cy="513775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Creo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mayoría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gente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subestima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lo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radicales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podrían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ser las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ventajas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 IA,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así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como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lo graves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podrían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ser sus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riesgos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i="1" dirty="0">
              <a:solidFill>
                <a:schemeClr val="tx1">
                  <a:alpha val="80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Mi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predicción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básica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es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biología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y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medicina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basadas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la IA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nos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permitirán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condensar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el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progreso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los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biólogos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humanos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habrían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logrado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los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próximos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50 a 100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años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5 a 10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años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 ... El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concepto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'100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años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progreso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5 a 10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años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' se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aplica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a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neurociencia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misma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manera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a la </a:t>
            </a:r>
            <a:r>
              <a:rPr lang="en-US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biología</a:t>
            </a:r>
            <a:r>
              <a:rPr lang="en-US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</a:t>
            </a: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US" sz="1400" i="1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26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26FEAF-08D3-CB85-83C2-CB9E63B13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1" dirty="0">
                <a:latin typeface="Palatino" pitchFamily="2" charset="77"/>
                <a:ea typeface="Palatino" pitchFamily="2" charset="77"/>
              </a:rPr>
              <a:t>1 De Turing a </a:t>
            </a:r>
            <a:r>
              <a:rPr lang="en-US" i="1" dirty="0" err="1">
                <a:latin typeface="Palatino" pitchFamily="2" charset="77"/>
                <a:ea typeface="Palatino" pitchFamily="2" charset="77"/>
              </a:rPr>
              <a:t>Shanon</a:t>
            </a:r>
            <a:endParaRPr lang="en-US" i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5" name="Picture 3" descr="Primer plano de una rayuela en la acera">
            <a:extLst>
              <a:ext uri="{FF2B5EF4-FFF2-40B4-BE49-F238E27FC236}">
                <a16:creationId xmlns:a16="http://schemas.microsoft.com/office/drawing/2014/main" id="{9A80DA5A-9FD1-4D26-13DE-F4CFA8011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60" r="21502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529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9E50B-1B95-80A4-95E3-3E8C508D1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FE98C4-2EE4-B2B5-EB8E-9DBA67DA6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30" y="276155"/>
            <a:ext cx="10515600" cy="1325563"/>
          </a:xfrm>
        </p:spPr>
        <p:txBody>
          <a:bodyPr/>
          <a:lstStyle/>
          <a:p>
            <a:r>
              <a:rPr lang="es-ES" dirty="0"/>
              <a:t>Ideas clave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BDA79-E41E-1441-F7DC-6C4C96807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30" y="1260504"/>
            <a:ext cx="10194308" cy="609174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2000" i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4C467E8-69D9-E970-0374-69192E9F2E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72345" y="1260504"/>
            <a:ext cx="5181600" cy="433699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09C6E00-49FF-FE3B-E55B-652DA676B846}"/>
              </a:ext>
            </a:extLst>
          </p:cNvPr>
          <p:cNvSpPr txBox="1"/>
          <p:nvPr/>
        </p:nvSpPr>
        <p:spPr>
          <a:xfrm>
            <a:off x="964642" y="1858945"/>
            <a:ext cx="558641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Si todo esto realmente sucede en un plazo de 5 a 10 años —la derrota de la mayoría de las enfermedades, el crecimiento de la libertad biológica y cognitiva, la salida de miles de millones de personas de la pobreza para acceder a las nuevas tecnologías, un renacimiento de la democracia liberal y los derechos humanos— sospecho que todos los que lo vean se sorprenderán del efecto que tendrá en ellos…</a:t>
            </a:r>
          </a:p>
        </p:txBody>
      </p:sp>
    </p:spTree>
    <p:extLst>
      <p:ext uri="{BB962C8B-B14F-4D97-AF65-F5344CB8AC3E}">
        <p14:creationId xmlns:p14="http://schemas.microsoft.com/office/powerpoint/2010/main" val="4817519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9D0918-65AC-6750-67B5-94227DF57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  <a:hlinkClick r:id="rId2"/>
              </a:rPr>
              <a:t>"Superinteligencia Personal"</a:t>
            </a:r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0"/>
            <a:endParaRPr lang="en-US" sz="2400" i="1" dirty="0">
              <a:latin typeface="Palatino" pitchFamily="2" charset="77"/>
              <a:ea typeface="Palatino" pitchFamily="2" charset="77"/>
            </a:endParaRPr>
          </a:p>
          <a:p>
            <a:pPr marL="0" indent="0">
              <a:buNone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Mark Zuckerberg, CEO de Meta</a:t>
            </a:r>
          </a:p>
          <a:p>
            <a:pPr marL="0" indent="0">
              <a:buNone/>
            </a:pPr>
            <a:br>
              <a:rPr lang="en-US" sz="2400" dirty="0">
                <a:latin typeface="Palatino" pitchFamily="2" charset="77"/>
                <a:ea typeface="Palatino" pitchFamily="2" charset="77"/>
              </a:rPr>
            </a:br>
            <a:endParaRPr lang="en-US" sz="2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FFF6566-6FAF-B8DB-E7E1-25CCA9CDBB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" name="Marcador de contenido 4">
            <a:extLst>
              <a:ext uri="{FF2B5EF4-FFF2-40B4-BE49-F238E27FC236}">
                <a16:creationId xmlns:a16="http://schemas.microsoft.com/office/drawing/2014/main" id="{2EC530DE-92E7-4A5C-56BE-6FC10048C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784" y="1849785"/>
            <a:ext cx="6635071" cy="404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987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67AFF2-2634-7CEF-33A1-2BBD4294D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5464" y="1883153"/>
            <a:ext cx="5455492" cy="5148969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Soy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sumamente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optimista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cuanto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superinteligencia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ayudará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humanidad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acelerar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progreso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 Pero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quizás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aún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importante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es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superinteligencia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tiene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potencial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iniciar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nueva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era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empoderamiento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personal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donde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las personas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tendrán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mayor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capacidad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para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mejorar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el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mundo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dirección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elijan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.</a:t>
            </a:r>
          </a:p>
          <a:p>
            <a:endParaRPr lang="en-US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72B9A4-22AF-DC3A-C95A-C01369F8A9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980" r="15982" b="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70B5DB2-CA21-46BD-7AAA-C4CCEC70E187}"/>
              </a:ext>
            </a:extLst>
          </p:cNvPr>
          <p:cNvSpPr txBox="1"/>
          <p:nvPr/>
        </p:nvSpPr>
        <p:spPr>
          <a:xfrm>
            <a:off x="299046" y="437456"/>
            <a:ext cx="60997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5400" i="1" dirty="0">
                <a:latin typeface="Palatino" pitchFamily="2" charset="77"/>
                <a:ea typeface="Palatino" pitchFamily="2" charset="77"/>
              </a:rPr>
              <a:t>Ideas clave</a:t>
            </a:r>
          </a:p>
        </p:txBody>
      </p:sp>
    </p:spTree>
    <p:extLst>
      <p:ext uri="{BB962C8B-B14F-4D97-AF65-F5344CB8AC3E}">
        <p14:creationId xmlns:p14="http://schemas.microsoft.com/office/powerpoint/2010/main" val="848134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4204726-BB73-CB05-388C-10605412A5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794" r="3794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CCAAEF-A33B-45FC-57C0-698C19AB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58" y="134012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i="1" dirty="0">
                <a:latin typeface="Palatino" pitchFamily="2" charset="77"/>
                <a:ea typeface="Palatino" pitchFamily="2" charset="77"/>
              </a:rPr>
              <a:t>Ideas clave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F3BBEE-E7B3-51A0-C787-3985D21E0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6701" y="1821252"/>
            <a:ext cx="4356798" cy="440872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571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en-US" sz="1700" i="1" dirty="0">
              <a:latin typeface="Palatino" pitchFamily="2" charset="77"/>
              <a:ea typeface="Palatino" pitchFamily="2" charset="77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i="1" dirty="0">
                <a:latin typeface="Palatino" pitchFamily="2" charset="77"/>
                <a:ea typeface="Palatino" pitchFamily="2" charset="77"/>
              </a:rPr>
              <a:t>Por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muy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profunda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sea la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abundancia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IA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pueda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producir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algún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día, es probable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un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impacto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aún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más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significativo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vidas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provenga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todos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tengamos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una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superinteligencia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personal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ayude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alcanzar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metas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crear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lo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queremos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ver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el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mundo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vivir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cualquier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aventura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, ser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mejores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amigos de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nuestros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seres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queridos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y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crecer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para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convertirnos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en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la persona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que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</a:t>
            </a:r>
            <a:r>
              <a:rPr lang="en-US" sz="2400" i="1" dirty="0" err="1">
                <a:latin typeface="Palatino" pitchFamily="2" charset="77"/>
                <a:ea typeface="Palatino" pitchFamily="2" charset="77"/>
              </a:rPr>
              <a:t>aspiramos</a:t>
            </a:r>
            <a:r>
              <a:rPr lang="en-US" sz="2400" i="1" dirty="0">
                <a:latin typeface="Palatino" pitchFamily="2" charset="77"/>
                <a:ea typeface="Palatino" pitchFamily="2" charset="77"/>
              </a:rPr>
              <a:t> a ser.</a:t>
            </a:r>
          </a:p>
          <a:p>
            <a:pPr marL="0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531261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C257CA-7BBB-CC71-2093-F2742EFD9A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000" i="1" dirty="0">
                <a:latin typeface="Palatino" pitchFamily="2" charset="77"/>
                <a:ea typeface="Palatino" pitchFamily="2" charset="77"/>
                <a:hlinkClick r:id="rId2"/>
              </a:rPr>
              <a:t>La otra cara: "IA 2027”</a:t>
            </a:r>
            <a:endParaRPr lang="es-ES" sz="2000" i="1" dirty="0">
              <a:latin typeface="Palatino" pitchFamily="2" charset="77"/>
              <a:ea typeface="Palatin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sz="2000" i="1" dirty="0">
              <a:latin typeface="Palatino" pitchFamily="2" charset="77"/>
              <a:ea typeface="Palatin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000" i="1" dirty="0">
                <a:latin typeface="Palatino" pitchFamily="2" charset="77"/>
                <a:ea typeface="Palatino" pitchFamily="2" charset="77"/>
              </a:rPr>
              <a:t>Autores: Daniel </a:t>
            </a:r>
            <a:r>
              <a:rPr lang="es-ES" sz="2000" i="1" dirty="0" err="1">
                <a:latin typeface="Palatino" pitchFamily="2" charset="77"/>
                <a:ea typeface="Palatino" pitchFamily="2" charset="77"/>
              </a:rPr>
              <a:t>Kokotajlo</a:t>
            </a:r>
            <a:r>
              <a:rPr lang="es-ES" sz="2000" i="1" dirty="0">
                <a:latin typeface="Palatino" pitchFamily="2" charset="77"/>
                <a:ea typeface="Palatino" pitchFamily="2" charset="77"/>
              </a:rPr>
              <a:t>, Scott Alexander, Thomas Larsen, Eli </a:t>
            </a:r>
            <a:r>
              <a:rPr lang="es-ES" sz="2000" i="1" dirty="0" err="1">
                <a:latin typeface="Palatino" pitchFamily="2" charset="77"/>
                <a:ea typeface="Palatino" pitchFamily="2" charset="77"/>
              </a:rPr>
              <a:t>Lifland</a:t>
            </a:r>
            <a:r>
              <a:rPr lang="es-ES" sz="2000" i="1" dirty="0">
                <a:latin typeface="Palatino" pitchFamily="2" charset="77"/>
                <a:ea typeface="Palatino" pitchFamily="2" charset="77"/>
              </a:rPr>
              <a:t> y Romeo Dean</a:t>
            </a:r>
          </a:p>
          <a:p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B36493-9525-4806-370A-A848D47D27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825625"/>
            <a:ext cx="5181600" cy="24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963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Interfaz de usuario gráfica, Diagrama&#10;&#10;El contenido generado por IA puede ser incorrecto.">
            <a:extLst>
              <a:ext uri="{FF2B5EF4-FFF2-40B4-BE49-F238E27FC236}">
                <a16:creationId xmlns:a16="http://schemas.microsoft.com/office/drawing/2014/main" id="{1D9752BB-4E10-B50B-96D1-161C4BFF7B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8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41E091-7A38-30AC-BA01-0283B3F11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8120" y="351693"/>
            <a:ext cx="4886128" cy="6506308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Predecimos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el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impacto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 IA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superhumana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durante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próxima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década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será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enorme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superando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al de la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Revolución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Industrial.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3800" i="1" dirty="0">
              <a:solidFill>
                <a:schemeClr val="tx1">
                  <a:alpha val="80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El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escenario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plantea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un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futuro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el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una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serie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modelos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IA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que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supervisan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el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desarrollo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nuevos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modelos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IA se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desvía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rápidamente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las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instrucciones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sus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creadores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humanos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y se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descarrila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3800" i="1" dirty="0">
              <a:solidFill>
                <a:schemeClr val="tx1">
                  <a:alpha val="80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 un final,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una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carrera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desenfrenada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IA entre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Estados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Unidos y China conduce a la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extinción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de la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humanidad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 En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una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versión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alternativa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prevalece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la cautela y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nuestra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especie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encuentra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su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camino, con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algunos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tropiezos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,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hacia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un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futuro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3800" i="1" dirty="0" err="1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próspero</a:t>
            </a:r>
            <a:r>
              <a:rPr lang="en-US" sz="3800" i="1" dirty="0">
                <a:solidFill>
                  <a:schemeClr val="tx1">
                    <a:alpha val="80000"/>
                  </a:schemeClr>
                </a:solidFill>
                <a:latin typeface="Palatino" pitchFamily="2" charset="77"/>
                <a:ea typeface="Palatino" pitchFamily="2" charset="77"/>
              </a:rPr>
              <a:t>.</a:t>
            </a:r>
          </a:p>
          <a:p>
            <a:endParaRPr lang="en-US" sz="13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32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4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786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úmeros en 3D en blanco y naranja">
            <a:extLst>
              <a:ext uri="{FF2B5EF4-FFF2-40B4-BE49-F238E27FC236}">
                <a16:creationId xmlns:a16="http://schemas.microsoft.com/office/drawing/2014/main" id="{46C38452-C509-4CDA-C7D1-5E0B3833451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9FDB8F-5FA5-1650-DB7B-25DF3EBC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Aquí</a:t>
            </a:r>
            <a:r>
              <a:rPr lang="en-US" sz="4000" i="1" dirty="0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 y </a:t>
            </a:r>
            <a:r>
              <a:rPr lang="en-US" sz="4000" i="1" dirty="0" err="1">
                <a:solidFill>
                  <a:srgbClr val="FFFFFF"/>
                </a:solidFill>
                <a:latin typeface="Palatino" pitchFamily="2" charset="77"/>
                <a:ea typeface="Palatino" pitchFamily="2" charset="77"/>
              </a:rPr>
              <a:t>ahora</a:t>
            </a:r>
            <a:endParaRPr lang="en-US" sz="4000" i="1" dirty="0">
              <a:solidFill>
                <a:srgbClr val="FFFFFF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9AEE104-9A1E-D095-80C0-DB794B492F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54100"/>
            <a:ext cx="11277600" cy="374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162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CACC57-212D-BE72-DFEE-2383F6FE1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385823"/>
            <a:ext cx="11277600" cy="20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703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4946861-0225-CA95-766E-DA485950A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t="4331" b="8424"/>
          <a:stretch>
            <a:fillRect/>
          </a:stretch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60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668806-69ED-1588-83A0-52C3BFF7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000" i="1" dirty="0">
                <a:latin typeface="Palatino" pitchFamily="2" charset="77"/>
                <a:ea typeface="Palatino" pitchFamily="2" charset="77"/>
              </a:rPr>
              <a:t>El desarrollo de la IA comenzó en la década de 1940, simultáneamente con la invención de la computadora. </a:t>
            </a:r>
          </a:p>
          <a:p>
            <a:pPr>
              <a:buFont typeface="Wingdings" pitchFamily="2" charset="2"/>
              <a:buChar char="ü"/>
            </a:pPr>
            <a:r>
              <a:rPr lang="es-ES" sz="2000" i="1" dirty="0">
                <a:latin typeface="Palatino" pitchFamily="2" charset="77"/>
                <a:ea typeface="Palatino" pitchFamily="2" charset="77"/>
              </a:rPr>
              <a:t>El primer artículo científico sobre redes neuronales —la arquitectura de la IA— fue publicado en 1943.</a:t>
            </a:r>
          </a:p>
        </p:txBody>
      </p:sp>
      <p:pic>
        <p:nvPicPr>
          <p:cNvPr id="5" name="Picture 4" descr="Exposición múltiple de fachadas de edificios">
            <a:extLst>
              <a:ext uri="{FF2B5EF4-FFF2-40B4-BE49-F238E27FC236}">
                <a16:creationId xmlns:a16="http://schemas.microsoft.com/office/drawing/2014/main" id="{8FADA886-7D07-19C6-6744-F0CF42D354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54" r="26311" b="-1"/>
          <a:stretch>
            <a:fillRect/>
          </a:stretch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bjetos de aprendizaje de matemática coloridos">
            <a:extLst>
              <a:ext uri="{FF2B5EF4-FFF2-40B4-BE49-F238E27FC236}">
                <a16:creationId xmlns:a16="http://schemas.microsoft.com/office/drawing/2014/main" id="{B316A8C4-9A07-F986-7C77-BC6E8643E4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0" r="4262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2EC9FA-63D8-F700-0678-4C5124B76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Alan Turing se preguntó si las tareas de las computadoras humanas las podría realizar una máquina, cuya función sería manipular y procesar información numérica. </a:t>
            </a:r>
          </a:p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Así, a los 24 años Turing fundó las bases de la lógica matemática.</a:t>
            </a:r>
          </a:p>
        </p:txBody>
      </p:sp>
    </p:spTree>
    <p:extLst>
      <p:ext uri="{BB962C8B-B14F-4D97-AF65-F5344CB8AC3E}">
        <p14:creationId xmlns:p14="http://schemas.microsoft.com/office/powerpoint/2010/main" val="952460229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B17199-F9DC-9AD6-1EC8-A1F688F4D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Turing además sentó las bases de la inteligencia artificial y la exploración de los fenómenos de computación en los seres vivos.</a:t>
            </a:r>
          </a:p>
        </p:txBody>
      </p:sp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1B9A82BA-6081-33C5-B9B8-649A125E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894" r="24894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07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0F6952-F3A0-5600-B24F-9C028AF454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2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9BDE4-584A-501E-A7A2-5BBED70A3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2400" i="1" dirty="0">
                <a:latin typeface="Palatino" pitchFamily="2" charset="77"/>
                <a:ea typeface="Palatino" pitchFamily="2" charset="77"/>
              </a:rPr>
              <a:t>A partir de Turing la humanidad ya podía obtener, almacenar y procesar información mediante máquinas cada vez más eficaces, las cuales trabajan con códigos binarios.</a:t>
            </a:r>
          </a:p>
        </p:txBody>
      </p:sp>
    </p:spTree>
    <p:extLst>
      <p:ext uri="{BB962C8B-B14F-4D97-AF65-F5344CB8AC3E}">
        <p14:creationId xmlns:p14="http://schemas.microsoft.com/office/powerpoint/2010/main" val="219626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9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1816</Words>
  <Application>Microsoft Macintosh PowerPoint</Application>
  <PresentationFormat>Panorámica</PresentationFormat>
  <Paragraphs>113</Paragraphs>
  <Slides>59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6" baseType="lpstr">
      <vt:lpstr>Aptos</vt:lpstr>
      <vt:lpstr>Aptos Display</vt:lpstr>
      <vt:lpstr>Arial</vt:lpstr>
      <vt:lpstr>Calibri</vt:lpstr>
      <vt:lpstr>Palatino</vt:lpstr>
      <vt:lpstr>Wingdings</vt:lpstr>
      <vt:lpstr>Tema de Office</vt:lpstr>
      <vt:lpstr>La inteligencia artificial como parteaguas histórico </vt:lpstr>
      <vt:lpstr>Iriana González</vt:lpstr>
      <vt:lpstr>La palabra parteaguas</vt:lpstr>
      <vt:lpstr>Agenda</vt:lpstr>
      <vt:lpstr>1 De Turing a Shanon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 ChatGPT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Sexta Época</vt:lpstr>
      <vt:lpstr>Presentación de PowerPoint</vt:lpstr>
      <vt:lpstr>Kurzweil, el jefe de ingeniería en Google, a quien Bill Gates considera como la voz más autorizada en temas de IA, es consciente de los riesgos y peligros que podrían derivarse de la IA; sin embargo, confía en la posibilidad de mitigar las posibles amenazas.      </vt:lpstr>
      <vt:lpstr>4  Tecnoptimismo</vt:lpstr>
      <vt:lpstr>Presentación de PowerPoint</vt:lpstr>
      <vt:lpstr>Ideas clave</vt:lpstr>
      <vt:lpstr>Ideas clave</vt:lpstr>
      <vt:lpstr>Presentación de PowerPoint</vt:lpstr>
      <vt:lpstr>Ideas clave</vt:lpstr>
      <vt:lpstr>Ideas clave</vt:lpstr>
      <vt:lpstr>Presentación de PowerPoint</vt:lpstr>
      <vt:lpstr>Ideas clave</vt:lpstr>
      <vt:lpstr>Ideas clave</vt:lpstr>
      <vt:lpstr>Presentación de PowerPoint</vt:lpstr>
      <vt:lpstr>Presentación de PowerPoint</vt:lpstr>
      <vt:lpstr>Ideas clave</vt:lpstr>
      <vt:lpstr>Presentación de PowerPoint</vt:lpstr>
      <vt:lpstr>Presentación de PowerPoint</vt:lpstr>
      <vt:lpstr>Aquí y ahora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Octavio Islas</dc:creator>
  <cp:lastModifiedBy>Octavio Islas</cp:lastModifiedBy>
  <cp:revision>19</cp:revision>
  <dcterms:created xsi:type="dcterms:W3CDTF">2025-09-25T09:47:17Z</dcterms:created>
  <dcterms:modified xsi:type="dcterms:W3CDTF">2026-08-03T14:55:27Z</dcterms:modified>
</cp:coreProperties>
</file>