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7"/>
  </p:notesMasterIdLst>
  <p:sldIdLst>
    <p:sldId id="256" r:id="rId2"/>
    <p:sldId id="258" r:id="rId3"/>
    <p:sldId id="265" r:id="rId4"/>
    <p:sldId id="266" r:id="rId5"/>
    <p:sldId id="262" r:id="rId6"/>
    <p:sldId id="263" r:id="rId7"/>
    <p:sldId id="264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468" r:id="rId17"/>
    <p:sldId id="470" r:id="rId18"/>
    <p:sldId id="472" r:id="rId19"/>
    <p:sldId id="473" r:id="rId20"/>
    <p:sldId id="595" r:id="rId21"/>
    <p:sldId id="943" r:id="rId22"/>
    <p:sldId id="475" r:id="rId23"/>
    <p:sldId id="476" r:id="rId24"/>
    <p:sldId id="474" r:id="rId25"/>
    <p:sldId id="579" r:id="rId26"/>
    <p:sldId id="479" r:id="rId27"/>
    <p:sldId id="580" r:id="rId28"/>
    <p:sldId id="581" r:id="rId29"/>
    <p:sldId id="582" r:id="rId30"/>
    <p:sldId id="583" r:id="rId31"/>
    <p:sldId id="584" r:id="rId32"/>
    <p:sldId id="585" r:id="rId33"/>
    <p:sldId id="596" r:id="rId34"/>
    <p:sldId id="597" r:id="rId35"/>
    <p:sldId id="586" r:id="rId36"/>
    <p:sldId id="587" r:id="rId37"/>
    <p:sldId id="598" r:id="rId38"/>
    <p:sldId id="599" r:id="rId39"/>
    <p:sldId id="600" r:id="rId40"/>
    <p:sldId id="578" r:id="rId41"/>
    <p:sldId id="488" r:id="rId42"/>
    <p:sldId id="590" r:id="rId43"/>
    <p:sldId id="601" r:id="rId44"/>
    <p:sldId id="491" r:id="rId45"/>
    <p:sldId id="505" r:id="rId4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9"/>
    <p:restoredTop sz="94587"/>
  </p:normalViewPr>
  <p:slideViewPr>
    <p:cSldViewPr snapToGrid="0">
      <p:cViewPr varScale="1">
        <p:scale>
          <a:sx n="122" d="100"/>
          <a:sy n="122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4EE68-441C-9A46-81EC-0C53FE560052}" type="datetimeFigureOut">
              <a:rPr lang="es-ES" smtClean="0"/>
              <a:t>7/11/25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4C16C-EB58-F941-866C-35D854B947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69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F29BB-707C-6521-C5E8-CB27EE084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1 Marcador de imagen de diapositiva">
            <a:extLst>
              <a:ext uri="{FF2B5EF4-FFF2-40B4-BE49-F238E27FC236}">
                <a16:creationId xmlns:a16="http://schemas.microsoft.com/office/drawing/2014/main" id="{4BC89490-6633-5DF1-24E1-AEEAF82177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3426" name="2 Marcador de notas">
            <a:extLst>
              <a:ext uri="{FF2B5EF4-FFF2-40B4-BE49-F238E27FC236}">
                <a16:creationId xmlns:a16="http://schemas.microsoft.com/office/drawing/2014/main" id="{029DC779-00CA-7DB7-BC1F-2D755A567A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Las organizaciones son extensiones de las personas.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Hay organizaciones cobardes, hipócritas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Hay organizaciones neuróticas también.</a:t>
            </a:r>
          </a:p>
        </p:txBody>
      </p:sp>
      <p:sp>
        <p:nvSpPr>
          <p:cNvPr id="103427" name="3 Marcador de número de diapositiva">
            <a:extLst>
              <a:ext uri="{FF2B5EF4-FFF2-40B4-BE49-F238E27FC236}">
                <a16:creationId xmlns:a16="http://schemas.microsoft.com/office/drawing/2014/main" id="{16ABEF20-A170-9143-2392-EA6B5327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40BDDA-5FCE-184A-9AFD-CEE2EB4D8CD3}" type="slidenum">
              <a:rPr lang="es-ES" sz="1200"/>
              <a:pPr eaLnBrk="1" hangingPunct="1"/>
              <a:t>21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11080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CD91AB5-8D64-469B-81DF-A26B406D2B54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88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6B54-ED46-4036-80F8-E8EFB102CB24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7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64B5AC7-D387-41BC-BBB6-F6DD0E8CACDB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18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9771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D73698-4765-4C7F-8C74-6EF048F95E94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0113" y="342900"/>
            <a:ext cx="5131133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307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9A3EA51-69C4-4090-B98A-31CA47A2E35E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31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33933-AD95-42CF-A390-A7073FD506A1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11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50E307-C64C-483A-9485-A61D01D72197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82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36CA3-7064-4E52-B24E-E3CC37B36CB8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34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3F469A-9BA4-41D9-A358-7174319CB857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08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8464" y="2423160"/>
            <a:ext cx="5486400" cy="38862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0C55-2E11-4E7F-9EF8-868B07C6C42C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8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4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  <a:p>
            <a:pPr marL="228600" lvl="1" indent="-228600"/>
            <a:r>
              <a:rPr lang="en-US" dirty="0"/>
              <a:t>Second level</a:t>
            </a:r>
          </a:p>
          <a:p>
            <a:pPr marL="228600" lvl="2" indent="-228600"/>
            <a:r>
              <a:rPr lang="en-US" dirty="0"/>
              <a:t>Third level</a:t>
            </a:r>
          </a:p>
          <a:p>
            <a:pPr marL="228600" lvl="3" indent="-228600"/>
            <a:r>
              <a:rPr lang="en-US" dirty="0"/>
              <a:t>Fourth level</a:t>
            </a:r>
          </a:p>
          <a:p>
            <a:pPr marL="228600" lvl="4" indent="-228600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CAD-E19B-4A0F-866E-979EDEC4B525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90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4A14-E3E2-4038-B0C4-0EC5ECBDA17A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1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1396-E7F4-44BB-B3C1-CAADE8EE1BCB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1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3B70-0873-4F91-B20E-188F8FCBC95A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211-1BBF-43C8-98F1-415153382D43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39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37F1-4FE0-40C5-A1CC-AC65E60D9E3F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4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0F37310-2C84-4F72-97F3-ED5E52F7A674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98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3D-8BEF-4D11-A85D-4ADD8461D8CF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60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D0A65-74B1-4258-9347-517577BEF7B0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7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0591-709C-49DC-8FE0-9F32B5969F72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42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3D0D37D-152B-44E6-AB8F-60E41FE679D7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7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D62D-5EED-4798-9EBA-B6E1A9B98072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941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CFE97D-4F8B-4270-9223-9617008B9FA3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0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1D5C-1F84-4585-9043-549E87BD77AE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8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EB90F8-5A2D-4795-872B-662FE96339B2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55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A22F9C2-5647-4E58-BE9B-A16834D13FE3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868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B124E6D-88B1-474F-9E7C-C29F02FACC38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70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1C7E-4348-443E-B7C8-EE213DFF1CB1}" type="datetime1">
              <a:rPr lang="en-US" smtClean="0"/>
              <a:t>11/7/25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34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BB8D-1BA0-4790-987D-651470CA8928}" type="datetime1">
              <a:rPr lang="en-US" smtClean="0"/>
              <a:t>11/7/25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14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48CD4B21-9C97-4358-8E22-9F49A31BDF6B}" type="datetime1">
              <a:rPr lang="en-US" smtClean="0"/>
              <a:t>11/7/25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596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FABC-5F70-4DE9-8A42-1DE3D93319BF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911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2AAB-0859-49C5-9F81-D3744B520913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323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0E27-EFA9-4706-B7B3-384BAC09CA5C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53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8527-6BF7-45BD-8E9C-2BDCA53716A3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016273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D2C4-0829-4B37-AFA9-97EED5EA275A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4111088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353C-D70D-4D92-85A4-BE6E7FCC2830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961398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EAC-4E38-4BC4-964B-55A6571A4EBF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05309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DDD8-66B1-484C-ABC1-3F6C2E131531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053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776" y="5276088"/>
            <a:ext cx="9061704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828800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BEC5-37D0-4E5C-8671-D7D2A06BE21B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298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2093976"/>
            <a:ext cx="8695944" cy="213055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FC37-12B5-4EB9-BB05-B5E210E93FF0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4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450699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F6F3-6829-4CDD-B3A1-8F321E27194A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49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148947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652C-AA1E-4738-883B-0336FAAA5DB1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46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6A5-925A-45AB-8491-C696F304662B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071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B41-9B9A-4653-8E8E-9D57A4983847}" type="datetime1">
              <a:rPr lang="en-US" smtClean="0"/>
              <a:t>11/7/25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848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A14-C874-4C11-943E-4B7AAF73B997}" type="datetime1">
              <a:rPr lang="en-US" smtClean="0"/>
              <a:t>11/7/25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144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0914-BFFA-4E5B-B382-06A92C8508A8}" type="datetime1">
              <a:rPr lang="en-US" smtClean="0"/>
              <a:t>11/7/25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687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5"/>
            <a:ext cx="3595634" cy="221284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E75D-2E4A-469A-9092-8B43711F5315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750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593592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2843" y="342901"/>
            <a:ext cx="7346258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FD38-01FF-4539-8A35-AB19E4D5C3A7}" type="datetime1">
              <a:rPr lang="en-US" smtClean="0"/>
              <a:t>11/7/25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908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BFC-EF85-4C2B-8809-2F9E7D76A143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0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05FF-0F6F-4DB7-B5D6-9BF14E40F716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5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9D380B3-E270-4064-8D13-292A875F6C31}" type="datetime1">
              <a:rPr lang="en-US" smtClean="0"/>
              <a:t>11/7/25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8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8" r:id="rId37"/>
    <p:sldLayoutId id="2147483689" r:id="rId38"/>
    <p:sldLayoutId id="2147483690" r:id="rId39"/>
    <p:sldLayoutId id="2147483691" r:id="rId40"/>
    <p:sldLayoutId id="2147483692" r:id="rId41"/>
    <p:sldLayoutId id="2147483693" r:id="rId42"/>
    <p:sldLayoutId id="2147483694" r:id="rId43"/>
    <p:sldLayoutId id="2147483695" r:id="rId44"/>
    <p:sldLayoutId id="2147483696" r:id="rId45"/>
    <p:sldLayoutId id="2147483697" r:id="rId46"/>
    <p:sldLayoutId id="2147483698" r:id="rId47"/>
    <p:sldLayoutId id="2147483699" r:id="rId48"/>
    <p:sldLayoutId id="2147483700" r:id="rId49"/>
    <p:sldLayoutId id="2147483701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4FB0330-5925-E34F-A108-3D0EBCC0AA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1754" y="4636008"/>
            <a:ext cx="3076343" cy="1572768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400" dirty="0"/>
            </a:br>
            <a:r>
              <a:rPr lang="en-US" sz="2400" i="1" dirty="0">
                <a:latin typeface="Palatino" pitchFamily="2" charset="77"/>
                <a:ea typeface="Palatino" pitchFamily="2" charset="77"/>
              </a:rPr>
              <a:t>Dr. José Octavio Islas </a:t>
            </a:r>
            <a:br>
              <a:rPr lang="en-US" sz="2400" i="1" dirty="0">
                <a:latin typeface="Palatino" pitchFamily="2" charset="77"/>
                <a:ea typeface="Palatino" pitchFamily="2" charset="77"/>
              </a:rPr>
            </a:br>
            <a:r>
              <a:rPr lang="en-US" sz="2400" i="1" dirty="0">
                <a:latin typeface="Palatino" pitchFamily="2" charset="77"/>
                <a:ea typeface="Palatino" pitchFamily="2" charset="77"/>
              </a:rPr>
              <a:t>México-España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7EFF987-8CE9-0F2C-F141-516FF4E2C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637"/>
          <a:stretch>
            <a:fillRect/>
          </a:stretch>
        </p:blipFill>
        <p:spPr>
          <a:xfrm>
            <a:off x="5507777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325729-9116-C398-1593-037741E45645}"/>
              </a:ext>
            </a:extLst>
          </p:cNvPr>
          <p:cNvSpPr txBox="1"/>
          <p:nvPr/>
        </p:nvSpPr>
        <p:spPr>
          <a:xfrm>
            <a:off x="2091622" y="1087985"/>
            <a:ext cx="284853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i="1" dirty="0" err="1">
                <a:latin typeface="Palatino" pitchFamily="2" charset="77"/>
                <a:ea typeface="Palatino" pitchFamily="2" charset="77"/>
              </a:rPr>
              <a:t>Fundamentos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 de </a:t>
            </a:r>
          </a:p>
          <a:p>
            <a:pPr>
              <a:spcAft>
                <a:spcPts val="600"/>
              </a:spcAft>
            </a:pPr>
            <a:r>
              <a:rPr lang="en-US" sz="2800" i="1" dirty="0" err="1"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800" i="1" dirty="0" err="1">
                <a:latin typeface="Palatino" pitchFamily="2" charset="77"/>
                <a:ea typeface="Palatino" pitchFamily="2" charset="77"/>
              </a:rPr>
              <a:t>Estratégica</a:t>
            </a:r>
            <a:endParaRPr lang="en-US" sz="2800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519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dir="d" isContent="1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D14ED2-535B-C642-B487-166BF2C11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50" y="1964353"/>
            <a:ext cx="4897781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Diagnósticos de clima organizacional.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Sondeos de opinión.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Auditorías de comunicación interna.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Programas de comunicación interna.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Programas de comunicación externa.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Normatividad de la identidad institucional.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Auditorías sociales</a:t>
            </a:r>
            <a:r>
              <a:rPr lang="es-ES_tradnl" sz="2400" dirty="0">
                <a:latin typeface="Century Schoolbook" charset="0"/>
              </a:rPr>
              <a:t>.</a:t>
            </a:r>
          </a:p>
          <a:p>
            <a:endParaRPr lang="es-ES_tradnl" sz="2400" dirty="0">
              <a:solidFill>
                <a:srgbClr val="990000"/>
              </a:solidFill>
              <a:latin typeface="Georgia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EF5371-64EE-5A4B-9205-A1590DA24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125972"/>
            <a:ext cx="537450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Elaboración de materiales para difusión en prensa.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Organización de conferencias de prensa.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Atención a las solicitudes de información de los periodistas.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Normatividad para la organización de eventos institucionales.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Elaboración y actualización del directorio general de públicos.</a:t>
            </a:r>
          </a:p>
        </p:txBody>
      </p:sp>
      <p:pic>
        <p:nvPicPr>
          <p:cNvPr id="6" name="Imagen 5" descr="relaciones-publicas.jpg">
            <a:extLst>
              <a:ext uri="{FF2B5EF4-FFF2-40B4-BE49-F238E27FC236}">
                <a16:creationId xmlns:a16="http://schemas.microsoft.com/office/drawing/2014/main" id="{CAAB49CA-0545-F740-BACB-0B6EF0F64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505" y="191902"/>
            <a:ext cx="3093349" cy="11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9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C4BAE7-6549-2547-A810-C3F232C0B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kern="1200">
              <a:latin typeface="+mn-lt"/>
              <a:ea typeface="+mn-ea"/>
              <a:cs typeface="+mn-cs"/>
            </a:endParaRPr>
          </a:p>
          <a:p>
            <a:endParaRPr 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EB9D31F-B6D3-F047-A099-31B579B66249}"/>
              </a:ext>
            </a:extLst>
          </p:cNvPr>
          <p:cNvSpPr/>
          <p:nvPr/>
        </p:nvSpPr>
        <p:spPr>
          <a:xfrm>
            <a:off x="5125119" y="201881"/>
            <a:ext cx="6466741" cy="5938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Desarrollo de la </a:t>
            </a:r>
            <a:r>
              <a:rPr lang="en-US" sz="2400" dirty="0" err="1">
                <a:latin typeface="Cambria" panose="02040503050406030204" pitchFamily="18" charset="0"/>
              </a:rPr>
              <a:t>historia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gráfica</a:t>
            </a:r>
            <a:r>
              <a:rPr lang="en-US" sz="2400" dirty="0">
                <a:latin typeface="Cambria" panose="02040503050406030204" pitchFamily="18" charset="0"/>
              </a:rPr>
              <a:t> y documental de la </a:t>
            </a:r>
            <a:r>
              <a:rPr lang="en-US" sz="2400" dirty="0" err="1">
                <a:latin typeface="Cambria" panose="02040503050406030204" pitchFamily="18" charset="0"/>
              </a:rPr>
              <a:t>empresa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Elaboración</a:t>
            </a:r>
            <a:r>
              <a:rPr lang="en-US" sz="2400" dirty="0">
                <a:latin typeface="Cambria" panose="02040503050406030204" pitchFamily="18" charset="0"/>
              </a:rPr>
              <a:t> de </a:t>
            </a:r>
            <a:r>
              <a:rPr lang="en-US" sz="2400" dirty="0" err="1">
                <a:latin typeface="Cambria" panose="02040503050406030204" pitchFamily="18" charset="0"/>
              </a:rPr>
              <a:t>mensajes</a:t>
            </a:r>
            <a:r>
              <a:rPr lang="en-US" sz="2400" dirty="0">
                <a:latin typeface="Cambria" panose="02040503050406030204" pitchFamily="18" charset="0"/>
              </a:rPr>
              <a:t> clave y </a:t>
            </a:r>
            <a:r>
              <a:rPr lang="en-US" sz="2400" dirty="0" err="1">
                <a:latin typeface="Cambria" panose="02040503050406030204" pitchFamily="18" charset="0"/>
              </a:rPr>
              <a:t>piezas</a:t>
            </a:r>
            <a:r>
              <a:rPr lang="en-US" sz="2400" dirty="0">
                <a:latin typeface="Cambria" panose="02040503050406030204" pitchFamily="18" charset="0"/>
              </a:rPr>
              <a:t> de </a:t>
            </a:r>
            <a:r>
              <a:rPr lang="en-US" sz="2400" dirty="0" err="1">
                <a:latin typeface="Cambria" panose="02040503050406030204" pitchFamily="18" charset="0"/>
              </a:rPr>
              <a:t>comunicación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Contratación</a:t>
            </a:r>
            <a:r>
              <a:rPr lang="en-US" sz="2400" dirty="0">
                <a:latin typeface="Cambria" panose="02040503050406030204" pitchFamily="18" charset="0"/>
              </a:rPr>
              <a:t> de </a:t>
            </a:r>
            <a:r>
              <a:rPr lang="en-US" sz="2400" dirty="0" err="1">
                <a:latin typeface="Cambria" panose="02040503050406030204" pitchFamily="18" charset="0"/>
              </a:rPr>
              <a:t>espacios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en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prensa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Establecer</a:t>
            </a:r>
            <a:r>
              <a:rPr lang="en-US" sz="2400" dirty="0">
                <a:latin typeface="Cambria" panose="02040503050406030204" pitchFamily="18" charset="0"/>
              </a:rPr>
              <a:t> y </a:t>
            </a:r>
            <a:r>
              <a:rPr lang="en-US" sz="2400" dirty="0" err="1">
                <a:latin typeface="Cambria" panose="02040503050406030204" pitchFamily="18" charset="0"/>
              </a:rPr>
              <a:t>desarrollar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relaciones</a:t>
            </a:r>
            <a:r>
              <a:rPr lang="en-US" sz="2400" dirty="0">
                <a:latin typeface="Cambria" panose="02040503050406030204" pitchFamily="18" charset="0"/>
              </a:rPr>
              <a:t> con </a:t>
            </a:r>
            <a:r>
              <a:rPr lang="en-US" sz="2400" dirty="0" err="1">
                <a:latin typeface="Cambria" panose="02040503050406030204" pitchFamily="18" charset="0"/>
              </a:rPr>
              <a:t>organizaciones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afines</a:t>
            </a:r>
            <a:r>
              <a:rPr lang="en-US" sz="2400" dirty="0">
                <a:latin typeface="Cambria" panose="02040503050406030204" pitchFamily="18" charset="0"/>
              </a:rPr>
              <a:t> y </a:t>
            </a:r>
            <a:r>
              <a:rPr lang="en-US" sz="2400" dirty="0" err="1">
                <a:latin typeface="Cambria" panose="02040503050406030204" pitchFamily="18" charset="0"/>
              </a:rPr>
              <a:t>similares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Supervisión</a:t>
            </a:r>
            <a:r>
              <a:rPr lang="en-US" sz="2400" dirty="0">
                <a:latin typeface="Cambria" panose="02040503050406030204" pitchFamily="18" charset="0"/>
              </a:rPr>
              <a:t> de </a:t>
            </a:r>
            <a:r>
              <a:rPr lang="en-US" sz="2400" dirty="0" err="1">
                <a:latin typeface="Cambria" panose="02040503050406030204" pitchFamily="18" charset="0"/>
              </a:rPr>
              <a:t>agencias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consultoras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especializadas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Difusión</a:t>
            </a:r>
            <a:r>
              <a:rPr lang="en-US" sz="2400" dirty="0">
                <a:latin typeface="Cambria" panose="02040503050406030204" pitchFamily="18" charset="0"/>
              </a:rPr>
              <a:t> interna de </a:t>
            </a:r>
            <a:r>
              <a:rPr lang="en-US" sz="2400" dirty="0" err="1">
                <a:latin typeface="Cambria" panose="02040503050406030204" pitchFamily="18" charset="0"/>
              </a:rPr>
              <a:t>información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institucional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Asesoría</a:t>
            </a:r>
            <a:r>
              <a:rPr lang="en-US" sz="2400" dirty="0">
                <a:latin typeface="Cambria" panose="02040503050406030204" pitchFamily="18" charset="0"/>
              </a:rPr>
              <a:t> para </a:t>
            </a:r>
            <a:r>
              <a:rPr lang="en-US" sz="2400" dirty="0" err="1">
                <a:latin typeface="Cambria" panose="02040503050406030204" pitchFamily="18" charset="0"/>
              </a:rPr>
              <a:t>elaboración</a:t>
            </a:r>
            <a:r>
              <a:rPr lang="en-US" sz="2400" dirty="0">
                <a:latin typeface="Cambria" panose="02040503050406030204" pitchFamily="18" charset="0"/>
              </a:rPr>
              <a:t> y </a:t>
            </a:r>
            <a:r>
              <a:rPr lang="en-US" sz="2400" dirty="0" err="1">
                <a:latin typeface="Cambria" panose="02040503050406030204" pitchFamily="18" charset="0"/>
              </a:rPr>
              <a:t>revisión</a:t>
            </a:r>
            <a:r>
              <a:rPr lang="en-US" sz="2400" dirty="0">
                <a:latin typeface="Cambria" panose="02040503050406030204" pitchFamily="18" charset="0"/>
              </a:rPr>
              <a:t> de </a:t>
            </a:r>
            <a:r>
              <a:rPr lang="en-US" sz="2400" dirty="0" err="1">
                <a:latin typeface="Cambria" panose="02040503050406030204" pitchFamily="18" charset="0"/>
              </a:rPr>
              <a:t>políticas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Asesoría</a:t>
            </a:r>
            <a:r>
              <a:rPr lang="en-US" sz="2400" dirty="0">
                <a:latin typeface="Cambria" panose="02040503050406030204" pitchFamily="18" charset="0"/>
              </a:rPr>
              <a:t> para la </a:t>
            </a:r>
            <a:r>
              <a:rPr lang="en-US" sz="2400" dirty="0" err="1">
                <a:latin typeface="Cambria" panose="02040503050406030204" pitchFamily="18" charset="0"/>
              </a:rPr>
              <a:t>evaluación</a:t>
            </a:r>
            <a:r>
              <a:rPr lang="en-US" sz="2400" dirty="0">
                <a:latin typeface="Cambria" panose="02040503050406030204" pitchFamily="18" charset="0"/>
              </a:rPr>
              <a:t> y </a:t>
            </a:r>
            <a:r>
              <a:rPr lang="en-US" sz="2400" dirty="0" err="1">
                <a:latin typeface="Cambria" panose="02040503050406030204" pitchFamily="18" charset="0"/>
              </a:rPr>
              <a:t>modificación</a:t>
            </a:r>
            <a:r>
              <a:rPr lang="en-US" sz="2400" dirty="0">
                <a:latin typeface="Cambria" panose="02040503050406030204" pitchFamily="18" charset="0"/>
              </a:rPr>
              <a:t> de la </a:t>
            </a:r>
            <a:r>
              <a:rPr lang="en-US" sz="2400" dirty="0" err="1">
                <a:latin typeface="Cambria" panose="02040503050406030204" pitchFamily="18" charset="0"/>
              </a:rPr>
              <a:t>conducta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organizacional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Elaboración</a:t>
            </a:r>
            <a:r>
              <a:rPr lang="en-US" sz="2400" dirty="0">
                <a:latin typeface="Cambria" panose="02040503050406030204" pitchFamily="18" charset="0"/>
              </a:rPr>
              <a:t> de las </a:t>
            </a:r>
            <a:r>
              <a:rPr lang="en-US" sz="2400" dirty="0" err="1">
                <a:latin typeface="Cambria" panose="02040503050406030204" pitchFamily="18" charset="0"/>
              </a:rPr>
              <a:t>políticas</a:t>
            </a:r>
            <a:r>
              <a:rPr lang="en-US" sz="2400" dirty="0">
                <a:latin typeface="Cambria" panose="02040503050406030204" pitchFamily="18" charset="0"/>
              </a:rPr>
              <a:t> de </a:t>
            </a:r>
            <a:r>
              <a:rPr lang="en-US" sz="2400" dirty="0" err="1">
                <a:latin typeface="Cambria" panose="02040503050406030204" pitchFamily="18" charset="0"/>
              </a:rPr>
              <a:t>comunicación</a:t>
            </a:r>
            <a:r>
              <a:rPr lang="en-US" sz="2400" dirty="0">
                <a:latin typeface="Cambria" panose="02040503050406030204" pitchFamily="18" charset="0"/>
              </a:rPr>
              <a:t>  y </a:t>
            </a:r>
            <a:r>
              <a:rPr lang="en-US" sz="2400" dirty="0" err="1">
                <a:latin typeface="Cambria" panose="02040503050406030204" pitchFamily="18" charset="0"/>
              </a:rPr>
              <a:t>relaciones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públicas</a:t>
            </a:r>
            <a:r>
              <a:rPr lang="en-US" sz="2400" dirty="0">
                <a:latin typeface="Cambria" panose="02040503050406030204" pitchFamily="18" charset="0"/>
              </a:rPr>
              <a:t>.</a:t>
            </a:r>
          </a:p>
        </p:txBody>
      </p:sp>
      <p:pic>
        <p:nvPicPr>
          <p:cNvPr id="5" name="Imagen 4" descr="relaciones-publicas.jpg">
            <a:extLst>
              <a:ext uri="{FF2B5EF4-FFF2-40B4-BE49-F238E27FC236}">
                <a16:creationId xmlns:a16="http://schemas.microsoft.com/office/drawing/2014/main" id="{32ED7D2C-9A15-EE20-D181-8E129D6BC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05" y="2590901"/>
            <a:ext cx="3093349" cy="11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C4BAE7-6549-2547-A810-C3F232C0B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kern="1200">
              <a:latin typeface="+mn-lt"/>
              <a:ea typeface="+mn-ea"/>
              <a:cs typeface="+mn-cs"/>
            </a:endParaRPr>
          </a:p>
          <a:p>
            <a:endParaRPr lang="en-US" kern="1200">
              <a:latin typeface="+mn-lt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EB9D31F-B6D3-F047-A099-31B579B66249}"/>
              </a:ext>
            </a:extLst>
          </p:cNvPr>
          <p:cNvSpPr/>
          <p:nvPr/>
        </p:nvSpPr>
        <p:spPr>
          <a:xfrm>
            <a:off x="4887196" y="512524"/>
            <a:ext cx="7130854" cy="629392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Control de la </a:t>
            </a:r>
            <a:r>
              <a:rPr lang="en-US" sz="2800" dirty="0" err="1">
                <a:latin typeface="Cambria" panose="02040503050406030204" pitchFamily="18" charset="0"/>
              </a:rPr>
              <a:t>participación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en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organismos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representativos</a:t>
            </a:r>
            <a:r>
              <a:rPr lang="en-US" sz="2800" dirty="0">
                <a:latin typeface="Cambria" panose="020405030504060302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Campañas</a:t>
            </a:r>
            <a:r>
              <a:rPr lang="en-US" sz="2800" dirty="0">
                <a:latin typeface="Cambria" panose="02040503050406030204" pitchFamily="18" charset="0"/>
              </a:rPr>
              <a:t> de </a:t>
            </a:r>
            <a:r>
              <a:rPr lang="en-US" sz="2800" dirty="0" err="1">
                <a:latin typeface="Cambria" panose="02040503050406030204" pitchFamily="18" charset="0"/>
              </a:rPr>
              <a:t>Relaciones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Públicas</a:t>
            </a:r>
            <a:r>
              <a:rPr lang="en-US" sz="2800" dirty="0">
                <a:latin typeface="Cambria" panose="02040503050406030204" pitchFamily="18" charset="0"/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Cabildeo</a:t>
            </a:r>
            <a:r>
              <a:rPr lang="en-US" sz="2800" dirty="0">
                <a:latin typeface="Cambria" panose="020405030504060302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Administración de la </a:t>
            </a:r>
            <a:r>
              <a:rPr lang="en-US" sz="2800" dirty="0" err="1">
                <a:latin typeface="Cambria" panose="02040503050406030204" pitchFamily="18" charset="0"/>
              </a:rPr>
              <a:t>controversia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pública</a:t>
            </a:r>
            <a:r>
              <a:rPr lang="en-US" sz="2800" dirty="0">
                <a:latin typeface="Cambria" panose="020405030504060302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Normatividad</a:t>
            </a:r>
            <a:r>
              <a:rPr lang="en-US" sz="2800" dirty="0">
                <a:latin typeface="Cambria" panose="02040503050406030204" pitchFamily="18" charset="0"/>
              </a:rPr>
              <a:t> de la </a:t>
            </a:r>
            <a:r>
              <a:rPr lang="en-US" sz="2800" dirty="0" err="1">
                <a:latin typeface="Cambria" panose="02040503050406030204" pitchFamily="18" charset="0"/>
              </a:rPr>
              <a:t>publicidad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comercial</a:t>
            </a:r>
            <a:r>
              <a:rPr lang="en-US" sz="2800" dirty="0">
                <a:latin typeface="Cambria" panose="020405030504060302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Normatividad</a:t>
            </a:r>
            <a:r>
              <a:rPr lang="en-US" sz="2800" dirty="0">
                <a:latin typeface="Cambria" panose="02040503050406030204" pitchFamily="18" charset="0"/>
              </a:rPr>
              <a:t> para </a:t>
            </a:r>
            <a:r>
              <a:rPr lang="en-US" sz="2800" dirty="0" err="1">
                <a:latin typeface="Cambria" panose="02040503050406030204" pitchFamily="18" charset="0"/>
              </a:rPr>
              <a:t>el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otorgamiento</a:t>
            </a:r>
            <a:r>
              <a:rPr lang="en-US" sz="2800" dirty="0">
                <a:latin typeface="Cambria" panose="02040503050406030204" pitchFamily="18" charset="0"/>
              </a:rPr>
              <a:t> de </a:t>
            </a:r>
            <a:r>
              <a:rPr lang="en-US" sz="2800" dirty="0" err="1">
                <a:latin typeface="Cambria" panose="02040503050406030204" pitchFamily="18" charset="0"/>
              </a:rPr>
              <a:t>donativos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institucionales</a:t>
            </a:r>
            <a:r>
              <a:rPr lang="en-US" sz="2800" dirty="0">
                <a:latin typeface="Cambria" panose="02040503050406030204" pitchFamily="18" charset="0"/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Asesoría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en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manejo</a:t>
            </a:r>
            <a:r>
              <a:rPr lang="en-US" sz="2800" dirty="0">
                <a:latin typeface="Cambria" panose="02040503050406030204" pitchFamily="18" charset="0"/>
              </a:rPr>
              <a:t> de </a:t>
            </a:r>
            <a:r>
              <a:rPr lang="en-US" sz="2800" dirty="0" err="1">
                <a:latin typeface="Cambria" panose="02040503050406030204" pitchFamily="18" charset="0"/>
              </a:rPr>
              <a:t>prensa</a:t>
            </a:r>
            <a:r>
              <a:rPr lang="en-US" sz="2800" dirty="0">
                <a:latin typeface="Cambria" panose="02040503050406030204" pitchFamily="18" charset="0"/>
              </a:rPr>
              <a:t> a </a:t>
            </a:r>
            <a:r>
              <a:rPr lang="en-US" sz="2800" dirty="0" err="1">
                <a:latin typeface="Cambria" panose="02040503050406030204" pitchFamily="18" charset="0"/>
              </a:rPr>
              <a:t>todas</a:t>
            </a:r>
            <a:r>
              <a:rPr lang="en-US" sz="2800" dirty="0">
                <a:latin typeface="Cambria" panose="02040503050406030204" pitchFamily="18" charset="0"/>
              </a:rPr>
              <a:t> las </a:t>
            </a:r>
            <a:r>
              <a:rPr lang="en-US" sz="2800" dirty="0" err="1">
                <a:latin typeface="Cambria" panose="02040503050406030204" pitchFamily="18" charset="0"/>
              </a:rPr>
              <a:t>áreas</a:t>
            </a:r>
            <a:endParaRPr lang="en-US" sz="2800" dirty="0">
              <a:latin typeface="Cambria" panose="02040503050406030204" pitchFamily="18" charset="0"/>
            </a:endParaRP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Asesoría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en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conducta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organizacional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 err="1">
                <a:latin typeface="Cambria" panose="02040503050406030204" pitchFamily="18" charset="0"/>
              </a:rPr>
              <a:t>relaciones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públicas</a:t>
            </a:r>
            <a:r>
              <a:rPr lang="en-US" sz="2800" dirty="0">
                <a:latin typeface="Cambria" panose="02040503050406030204" pitchFamily="18" charset="0"/>
              </a:rPr>
              <a:t> y </a:t>
            </a:r>
            <a:r>
              <a:rPr lang="en-US" sz="2800" dirty="0" err="1">
                <a:latin typeface="Cambria" panose="02040503050406030204" pitchFamily="18" charset="0"/>
              </a:rPr>
              <a:t>comunicación</a:t>
            </a:r>
            <a:r>
              <a:rPr lang="en-US" sz="2800" dirty="0">
                <a:latin typeface="Cambria" panose="020405030504060302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 Media training.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Manejo</a:t>
            </a:r>
            <a:r>
              <a:rPr lang="en-US" sz="2800" dirty="0">
                <a:latin typeface="Cambria" panose="02040503050406030204" pitchFamily="18" charset="0"/>
              </a:rPr>
              <a:t> de crisis.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Interpretación</a:t>
            </a:r>
            <a:r>
              <a:rPr lang="en-US" sz="2800" dirty="0">
                <a:latin typeface="Cambria" panose="02040503050406030204" pitchFamily="18" charset="0"/>
              </a:rPr>
              <a:t> de la </a:t>
            </a:r>
            <a:r>
              <a:rPr lang="en-US" sz="2800" dirty="0" err="1">
                <a:latin typeface="Cambria" panose="02040503050406030204" pitchFamily="18" charset="0"/>
              </a:rPr>
              <a:t>opinión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pública</a:t>
            </a:r>
            <a:r>
              <a:rPr lang="en-US" sz="2800" dirty="0">
                <a:latin typeface="Cambria" panose="02040503050406030204" pitchFamily="18" charset="0"/>
              </a:rPr>
              <a:t> y de </a:t>
            </a:r>
            <a:r>
              <a:rPr lang="en-US" sz="2800" dirty="0" err="1">
                <a:latin typeface="Cambria" panose="02040503050406030204" pitchFamily="18" charset="0"/>
              </a:rPr>
              <a:t>tendencias</a:t>
            </a:r>
            <a:r>
              <a:rPr lang="en-US" sz="2800" dirty="0">
                <a:latin typeface="Cambria" panose="02040503050406030204" pitchFamily="18" charset="0"/>
              </a:rPr>
              <a:t> del </a:t>
            </a:r>
            <a:r>
              <a:rPr lang="en-US" sz="2800" dirty="0" err="1">
                <a:latin typeface="Cambria" panose="02040503050406030204" pitchFamily="18" charset="0"/>
              </a:rPr>
              <a:t>pensamiento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político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 err="1">
                <a:latin typeface="Cambria" panose="02040503050406030204" pitchFamily="18" charset="0"/>
              </a:rPr>
              <a:t>económico</a:t>
            </a:r>
            <a:r>
              <a:rPr lang="en-US" sz="2800" dirty="0">
                <a:latin typeface="Cambria" panose="02040503050406030204" pitchFamily="18" charset="0"/>
              </a:rPr>
              <a:t> y social.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mbria" panose="02040503050406030204" pitchFamily="18" charset="0"/>
              </a:rPr>
              <a:t>Monitoreo</a:t>
            </a:r>
            <a:r>
              <a:rPr lang="en-US" sz="2800" dirty="0">
                <a:latin typeface="Cambria" panose="02040503050406030204" pitchFamily="18" charset="0"/>
              </a:rPr>
              <a:t> de la </a:t>
            </a:r>
            <a:r>
              <a:rPr lang="en-US" sz="2800" dirty="0" err="1">
                <a:latin typeface="Cambria" panose="02040503050406030204" pitchFamily="18" charset="0"/>
              </a:rPr>
              <a:t>información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que</a:t>
            </a:r>
            <a:r>
              <a:rPr lang="en-US" sz="2800" dirty="0">
                <a:latin typeface="Cambria" panose="02040503050406030204" pitchFamily="18" charset="0"/>
              </a:rPr>
              <a:t> publica la </a:t>
            </a:r>
            <a:r>
              <a:rPr lang="en-US" sz="2800" dirty="0" err="1">
                <a:latin typeface="Cambria" panose="02040503050406030204" pitchFamily="18" charset="0"/>
              </a:rPr>
              <a:t>prensa</a:t>
            </a:r>
            <a:r>
              <a:rPr lang="en-US" sz="2800" dirty="0">
                <a:latin typeface="Cambria" panose="02040503050406030204" pitchFamily="18" charset="0"/>
              </a:rPr>
              <a:t>.</a:t>
            </a: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7" name="Imagen 6" descr="relaciones-publicas.jpg">
            <a:extLst>
              <a:ext uri="{FF2B5EF4-FFF2-40B4-BE49-F238E27FC236}">
                <a16:creationId xmlns:a16="http://schemas.microsoft.com/office/drawing/2014/main" id="{2711CDE8-E1CE-DB87-8943-F65F1FFAD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5" y="2243026"/>
            <a:ext cx="3093349" cy="11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10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B2810-5387-B243-9BF1-88E4A2C5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11" y="643468"/>
            <a:ext cx="3177847" cy="1674180"/>
          </a:xfrm>
        </p:spPr>
        <p:txBody>
          <a:bodyPr>
            <a:normAutofit fontScale="90000"/>
          </a:bodyPr>
          <a:lstStyle/>
          <a:p>
            <a:r>
              <a:rPr lang="es-ES_tradnl" sz="3600" dirty="0">
                <a:latin typeface="Georgia" charset="0"/>
              </a:rPr>
              <a:t>Definición de </a:t>
            </a:r>
            <a:r>
              <a:rPr lang="es-ES_tradnl" sz="3600" b="1" dirty="0">
                <a:latin typeface="Georgia" charset="0"/>
              </a:rPr>
              <a:t>Relaciones Públicas</a:t>
            </a:r>
            <a:br>
              <a:rPr lang="es-ES_tradnl" sz="3100" b="1" dirty="0">
                <a:latin typeface="Georgia" charset="0"/>
              </a:rPr>
            </a:br>
            <a:endParaRPr lang="es-ES_tradnl" sz="31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C4BAE7-6549-2547-A810-C3F232C0B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064" y="2639379"/>
            <a:ext cx="3795383" cy="377329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endParaRPr lang="es-ES_tradnl" sz="2600" dirty="0">
              <a:latin typeface="Cambria" panose="02040503050406030204" pitchFamily="18" charset="0"/>
              <a:cs typeface="Cambri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S_tradnl" sz="2600" dirty="0">
                <a:latin typeface="Cambria" panose="02040503050406030204" pitchFamily="18" charset="0"/>
                <a:cs typeface="Cambria"/>
              </a:rPr>
              <a:t>Conjunto de actividades destinadas a promover la mutua, permanente y recíproca comprensión y solidaridad entre una entidad y aquellas que constituyen su núcleo de relación, en concordancia con la finalidad y objetivos de la misma.</a:t>
            </a:r>
          </a:p>
          <a:p>
            <a:pPr>
              <a:lnSpc>
                <a:spcPct val="100000"/>
              </a:lnSpc>
            </a:pPr>
            <a:endParaRPr lang="es-ES_tradnl" sz="1800" dirty="0"/>
          </a:p>
        </p:txBody>
      </p:sp>
      <p:pic>
        <p:nvPicPr>
          <p:cNvPr id="7" name="Imagen 6" descr="relaciones publicas.jpg">
            <a:extLst>
              <a:ext uri="{FF2B5EF4-FFF2-40B4-BE49-F238E27FC236}">
                <a16:creationId xmlns:a16="http://schemas.microsoft.com/office/drawing/2014/main" id="{79136048-6678-E145-BAEE-4D5284B49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47" y="680636"/>
            <a:ext cx="6892560" cy="515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11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D3234-4D63-C14A-98E3-1E71025B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14" y="609978"/>
            <a:ext cx="4409124" cy="2380743"/>
          </a:xfrm>
        </p:spPr>
        <p:txBody>
          <a:bodyPr>
            <a:normAutofit/>
          </a:bodyPr>
          <a:lstStyle/>
          <a:p>
            <a:r>
              <a:rPr lang="es-ES_tradnl" sz="2800" dirty="0">
                <a:latin typeface="Cambria" panose="02040503050406030204" pitchFamily="18" charset="0"/>
                <a:cs typeface="Georgia"/>
              </a:rPr>
              <a:t>Alternativas para implantar la función de Relaciones Públicas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B023AE-EC83-F849-9A94-C6ED4CD8A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71902" y="2990721"/>
            <a:ext cx="4409125" cy="31936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s-ES_tradnl" sz="1300" dirty="0">
              <a:solidFill>
                <a:srgbClr val="FFFFFF"/>
              </a:solidFill>
              <a:latin typeface="Georgia" charset="0"/>
            </a:endParaRPr>
          </a:p>
          <a:p>
            <a:pPr>
              <a:lnSpc>
                <a:spcPct val="90000"/>
              </a:lnSpc>
            </a:pPr>
            <a:endParaRPr lang="es-ES_tradnl" sz="1300" dirty="0">
              <a:solidFill>
                <a:srgbClr val="FFFFFF"/>
              </a:solidFill>
              <a:latin typeface="Cambria"/>
              <a:cs typeface="Cambria"/>
            </a:endParaRPr>
          </a:p>
          <a:p>
            <a:pPr marL="2171700" lvl="4" indent="-342900">
              <a:lnSpc>
                <a:spcPct val="90000"/>
              </a:lnSpc>
              <a:buFont typeface="Wingdings" charset="2"/>
              <a:buChar char="ü"/>
            </a:pPr>
            <a:r>
              <a:rPr lang="es-ES_tradnl" sz="1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Comité de directores.</a:t>
            </a:r>
          </a:p>
          <a:p>
            <a:pPr marL="2171700" lvl="4" indent="-342900">
              <a:lnSpc>
                <a:spcPct val="9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 Área interna.</a:t>
            </a:r>
          </a:p>
          <a:p>
            <a:pPr marL="2171700" lvl="4" indent="-342900">
              <a:lnSpc>
                <a:spcPct val="9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 Servicio externo de consultoría.</a:t>
            </a:r>
          </a:p>
          <a:p>
            <a:pPr marL="2171700" lvl="4" indent="-342900">
              <a:lnSpc>
                <a:spcPct val="9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 Combinación de alternativas.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s-ES_tradnl" sz="1300" dirty="0">
              <a:solidFill>
                <a:srgbClr val="FFFFFF"/>
              </a:solidFill>
              <a:latin typeface="Century" charset="0"/>
            </a:endParaRPr>
          </a:p>
        </p:txBody>
      </p:sp>
      <p:pic>
        <p:nvPicPr>
          <p:cNvPr id="6" name="Imagen 5" descr="rp.jpg">
            <a:extLst>
              <a:ext uri="{FF2B5EF4-FFF2-40B4-BE49-F238E27FC236}">
                <a16:creationId xmlns:a16="http://schemas.microsoft.com/office/drawing/2014/main" id="{DAD3D092-BAB0-BC41-B0AF-656EA6110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138" y="640080"/>
            <a:ext cx="557784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10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Relaciones-Públicas.jpg">
            <a:extLst>
              <a:ext uri="{FF2B5EF4-FFF2-40B4-BE49-F238E27FC236}">
                <a16:creationId xmlns:a16="http://schemas.microsoft.com/office/drawing/2014/main" id="{2C51737D-F3C7-CA45-8FCA-C41A44D76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828574"/>
            <a:ext cx="6583227" cy="493742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8BFBFC6-D17B-A547-9B30-B0936F7F7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226" y="1413164"/>
            <a:ext cx="4332516" cy="449569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>
              <a:buFont typeface="Calibri" panose="020F0502020204030204" pitchFamily="34" charset="0"/>
            </a:pP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Servicio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externo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(Outsourcing)</a:t>
            </a:r>
          </a:p>
          <a:p>
            <a:pPr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Palatino" pitchFamily="2" charset="77"/>
            </a:endParaRPr>
          </a:p>
          <a:p>
            <a:pPr algn="just">
              <a:spcBef>
                <a:spcPct val="20000"/>
              </a:spcBef>
              <a:buFont typeface="Calibri" panose="020F0502020204030204" pitchFamily="34" charset="0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Personas o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entidades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externas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que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proporcionan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consejo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estratégico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y/o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servicios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para el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diagnóstico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planeación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programación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ejecución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actividades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y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evaluación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en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materia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relaciones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públicas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Palatino" pitchFamily="2" charset="77"/>
              </a:rPr>
              <a:t>.</a:t>
            </a:r>
          </a:p>
          <a:p>
            <a:pPr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53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5FAA2-5737-A04C-ABBB-2F563168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12" y="643468"/>
            <a:ext cx="2968694" cy="864698"/>
          </a:xfrm>
        </p:spPr>
        <p:txBody>
          <a:bodyPr>
            <a:normAutofit/>
          </a:bodyPr>
          <a:lstStyle/>
          <a:p>
            <a:r>
              <a:rPr lang="es-ES_tradnl" sz="4000">
                <a:latin typeface="Century" charset="0"/>
              </a:rPr>
              <a:t>Ventajas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5A825A-79EB-DB4A-87D7-2340C85EC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12" y="1860998"/>
            <a:ext cx="4588579" cy="392228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  <a:buFont typeface="Wingdings" charset="2"/>
              <a:buChar char="ü"/>
            </a:pPr>
            <a:endParaRPr lang="es-ES_tradnl" sz="9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buFont typeface="Wingdings" charset="2"/>
              <a:buChar char="ü"/>
            </a:pPr>
            <a:r>
              <a:rPr lang="es-MX" sz="3100" dirty="0">
                <a:latin typeface="Cambria"/>
                <a:cs typeface="Cambria"/>
              </a:rPr>
              <a:t>El asesor externo no está inmerso en la problemática de la organización.</a:t>
            </a:r>
          </a:p>
          <a:p>
            <a:pPr>
              <a:lnSpc>
                <a:spcPct val="100000"/>
              </a:lnSpc>
              <a:buFont typeface="Wingdings" charset="2"/>
              <a:buChar char="ü"/>
            </a:pPr>
            <a:r>
              <a:rPr lang="es-MX" sz="3100" dirty="0">
                <a:latin typeface="Cambria"/>
                <a:cs typeface="Cambria"/>
              </a:rPr>
              <a:t>Para una organización pequeña resulta más económico contratar un servicio externo que personal de planta.</a:t>
            </a:r>
            <a:r>
              <a:rPr lang="es-MX" sz="3100" i="1" dirty="0">
                <a:latin typeface="Cambria"/>
                <a:cs typeface="Cambria"/>
              </a:rPr>
              <a:t> </a:t>
            </a:r>
            <a:endParaRPr lang="es-ES_tradnl" sz="31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buFont typeface="Wingdings" charset="2"/>
              <a:buChar char="ü"/>
            </a:pPr>
            <a:r>
              <a:rPr lang="es-MX" sz="3100" dirty="0">
                <a:latin typeface="Cambria"/>
                <a:cs typeface="Cambria"/>
              </a:rPr>
              <a:t>El consultor externo tiene experiencia en la solución de problemas en diferentes organizaciones.</a:t>
            </a:r>
          </a:p>
          <a:p>
            <a:pPr marL="457200" indent="-457200">
              <a:lnSpc>
                <a:spcPct val="100000"/>
              </a:lnSpc>
              <a:buFont typeface="Arial"/>
              <a:buChar char="•"/>
            </a:pPr>
            <a:endParaRPr lang="es-MX" sz="9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endParaRPr lang="es-ES_tradnl" sz="900" dirty="0">
              <a:latin typeface="Century" charset="0"/>
            </a:endParaRPr>
          </a:p>
        </p:txBody>
      </p:sp>
      <p:pic>
        <p:nvPicPr>
          <p:cNvPr id="6" name="Imagen 5" descr="pacto-socios.jpg">
            <a:extLst>
              <a:ext uri="{FF2B5EF4-FFF2-40B4-BE49-F238E27FC236}">
                <a16:creationId xmlns:a16="http://schemas.microsoft.com/office/drawing/2014/main" id="{295208BC-05BC-7D4C-BEFC-2148152CD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974" y="643468"/>
            <a:ext cx="6532026" cy="522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2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0A0FE-F549-2948-B7E9-4EC2B5981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634947"/>
            <a:ext cx="3497943" cy="787454"/>
          </a:xfrm>
        </p:spPr>
        <p:txBody>
          <a:bodyPr>
            <a:normAutofit/>
          </a:bodyPr>
          <a:lstStyle/>
          <a:p>
            <a:r>
              <a:rPr lang="es-ES_tradnl" dirty="0"/>
              <a:t>Ventajas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B7994A-E7BE-A84E-8D43-D51EE8D1A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43" y="1698171"/>
            <a:ext cx="3690257" cy="346165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s-MX" sz="2000" dirty="0">
              <a:latin typeface="Cambria" panose="02040503050406030204" pitchFamily="18" charset="0"/>
              <a:cs typeface="Cambria"/>
            </a:endParaRP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MX" sz="2000" dirty="0">
                <a:latin typeface="Cambria" panose="02040503050406030204" pitchFamily="18" charset="0"/>
                <a:cs typeface="Cambria"/>
              </a:rPr>
              <a:t>El asesor cuenta con un punto de vista más independiente, pues tiene varios clientes. 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MX" sz="2000" dirty="0">
                <a:latin typeface="Cambria" panose="02040503050406030204" pitchFamily="18" charset="0"/>
                <a:cs typeface="Cambria"/>
              </a:rPr>
              <a:t>El asesor externo cuenta con importantes relaciones para la empresa. 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MX" sz="2000" dirty="0">
                <a:latin typeface="Cambria" panose="02040503050406030204" pitchFamily="18" charset="0"/>
                <a:cs typeface="Cambria"/>
              </a:rPr>
              <a:t>La visión de conjunto, desde fuera, es de gran utilidad para las</a:t>
            </a:r>
            <a:r>
              <a:rPr lang="es-MX" sz="2400" dirty="0">
                <a:latin typeface="Cambria" panose="02040503050406030204" pitchFamily="18" charset="0"/>
                <a:cs typeface="Cambria"/>
              </a:rPr>
              <a:t> empresas.</a:t>
            </a:r>
            <a:endParaRPr lang="es-ES_tradnl" sz="2400" dirty="0">
              <a:latin typeface="Cambria" panose="02040503050406030204" pitchFamily="18" charset="0"/>
              <a:cs typeface="Cambria"/>
            </a:endParaRPr>
          </a:p>
        </p:txBody>
      </p:sp>
      <p:pic>
        <p:nvPicPr>
          <p:cNvPr id="5" name="Imagen 4" descr="images.jpeg">
            <a:extLst>
              <a:ext uri="{FF2B5EF4-FFF2-40B4-BE49-F238E27FC236}">
                <a16:creationId xmlns:a16="http://schemas.microsoft.com/office/drawing/2014/main" id="{236FDA93-D4FD-2A44-BF16-E0F4198B93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r="9349" b="-1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0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1958E-1DBF-1E48-A4BE-F57879469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s-ES_tradnl" dirty="0"/>
              <a:t>Ve</a:t>
            </a:r>
            <a:r>
              <a:rPr lang="es-ES_tradnl" b="1" dirty="0"/>
              <a:t>ntajas</a:t>
            </a:r>
            <a:endParaRPr lang="es-ES_tradnl" dirty="0"/>
          </a:p>
        </p:txBody>
      </p:sp>
      <p:pic>
        <p:nvPicPr>
          <p:cNvPr id="5" name="Imagen 4" descr="images.jpeg">
            <a:extLst>
              <a:ext uri="{FF2B5EF4-FFF2-40B4-BE49-F238E27FC236}">
                <a16:creationId xmlns:a16="http://schemas.microsoft.com/office/drawing/2014/main" id="{12D304DF-A397-CE4F-AC22-657F27F89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2" y="711306"/>
            <a:ext cx="5115347" cy="5115347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F0E74-5C16-4846-9D77-DCD11E2C7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407436"/>
            <a:ext cx="5127172" cy="346165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endParaRPr lang="es-MX" sz="16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MX" sz="1800" dirty="0">
                <a:latin typeface="Palatino" pitchFamily="2" charset="77"/>
                <a:ea typeface="Palatino" pitchFamily="2" charset="77"/>
                <a:cs typeface="Cambria"/>
              </a:rPr>
              <a:t>Los servicios del consultor son flexibles, adaptables.</a:t>
            </a:r>
            <a:br>
              <a:rPr lang="es-MX" sz="1800" dirty="0">
                <a:latin typeface="Palatino" pitchFamily="2" charset="77"/>
                <a:ea typeface="Palatino" pitchFamily="2" charset="77"/>
                <a:cs typeface="Cambria"/>
              </a:rPr>
            </a:br>
            <a:endParaRPr lang="es-MX" sz="18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MX" sz="1800" dirty="0">
                <a:latin typeface="Palatino" pitchFamily="2" charset="77"/>
                <a:ea typeface="Palatino" pitchFamily="2" charset="77"/>
                <a:cs typeface="Cambria"/>
              </a:rPr>
              <a:t>El asesor cuenta con experiencia en el desarrollo de proyectos especiales, que tal vez no se han presentado antes en la vida institucional de una empresa determinada.</a:t>
            </a:r>
            <a:br>
              <a:rPr lang="es-MX" sz="1800" dirty="0">
                <a:latin typeface="Palatino" pitchFamily="2" charset="77"/>
                <a:ea typeface="Palatino" pitchFamily="2" charset="77"/>
                <a:cs typeface="Cambria"/>
              </a:rPr>
            </a:br>
            <a:endParaRPr lang="es-MX" sz="18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MX" sz="1800" dirty="0">
                <a:latin typeface="Palatino" pitchFamily="2" charset="77"/>
                <a:ea typeface="Palatino" pitchFamily="2" charset="77"/>
                <a:cs typeface="Cambria"/>
              </a:rPr>
              <a:t>El asesor cuenta con un importante acopio de datos acerca de los públicos de interés para todo tipo de organizaciones.</a:t>
            </a:r>
            <a:endParaRPr lang="es-ES_tradnl" sz="18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lnSpc>
                <a:spcPct val="100000"/>
              </a:lnSpc>
            </a:pPr>
            <a:endParaRPr lang="es-MX" sz="1600" dirty="0">
              <a:latin typeface="Palatino" pitchFamily="2" charset="77"/>
              <a:ea typeface="Palatino" pitchFamily="2" charset="77"/>
            </a:endParaRPr>
          </a:p>
          <a:p>
            <a:pPr>
              <a:lnSpc>
                <a:spcPct val="100000"/>
              </a:lnSpc>
            </a:pPr>
            <a:endParaRPr lang="es-MX" sz="1600" dirty="0">
              <a:latin typeface="Palatino" pitchFamily="2" charset="77"/>
              <a:ea typeface="Palatino" pitchFamily="2" charset="77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endParaRPr lang="es-ES_tradnl" sz="1600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311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1958E-1DBF-1E48-A4BE-F57879469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>
            <a:normAutofit/>
          </a:bodyPr>
          <a:lstStyle/>
          <a:p>
            <a:r>
              <a:rPr lang="es-ES_tradnl"/>
              <a:t>Globalización</a:t>
            </a:r>
          </a:p>
        </p:txBody>
      </p:sp>
      <p:pic>
        <p:nvPicPr>
          <p:cNvPr id="8" name="Imagen 7" descr="relaciones_publicas-300x199.jpg">
            <a:extLst>
              <a:ext uri="{FF2B5EF4-FFF2-40B4-BE49-F238E27FC236}">
                <a16:creationId xmlns:a16="http://schemas.microsoft.com/office/drawing/2014/main" id="{A6F7523F-71C5-8C47-99E1-5898A0D8D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7" r="12288" b="1"/>
          <a:stretch>
            <a:fillRect/>
          </a:stretch>
        </p:blipFill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noFill/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F0E74-5C16-4846-9D77-DCD11E2C7FC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>
            <a:normAutofit/>
          </a:bodyPr>
          <a:lstStyle/>
          <a:p>
            <a:pPr marL="342900" indent="-342900">
              <a:buFont typeface="Wingdings" charset="2"/>
              <a:buChar char="ü"/>
            </a:pPr>
            <a:endParaRPr lang="es-MX"/>
          </a:p>
          <a:p>
            <a:r>
              <a:rPr lang="es-ES_tradnl"/>
              <a:t>Incremento explosivo en oferta de agencias.</a:t>
            </a:r>
          </a:p>
          <a:p>
            <a:r>
              <a:rPr lang="es-ES_tradnl"/>
              <a:t>Presentes los </a:t>
            </a:r>
            <a:r>
              <a:rPr lang="es-ES_tradnl" i="1"/>
              <a:t>titanes de la imagen</a:t>
            </a:r>
            <a:r>
              <a:rPr lang="es-ES_tradnl"/>
              <a:t>, agencias de dudosa reputación, de mediano tamaño, las agencias especializadas.</a:t>
            </a:r>
          </a:p>
          <a:p>
            <a:r>
              <a:rPr lang="es-ES_tradnl"/>
              <a:t>Consultoras.</a:t>
            </a:r>
          </a:p>
          <a:p>
            <a:r>
              <a:rPr lang="es-ES_tradnl"/>
              <a:t>De servicios.</a:t>
            </a:r>
          </a:p>
          <a:p>
            <a:endParaRPr lang="es-MX"/>
          </a:p>
          <a:p>
            <a:endParaRPr lang="es-MX"/>
          </a:p>
          <a:p>
            <a:pPr>
              <a:spcBef>
                <a:spcPct val="20000"/>
              </a:spcBef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194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E32B5A7-901B-A94A-AD9A-751A44102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365086"/>
            <a:ext cx="66960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es-ES_tradnl" sz="3200" dirty="0">
                <a:solidFill>
                  <a:schemeClr val="bg1"/>
                </a:solidFill>
                <a:latin typeface="Century" charset="0"/>
              </a:rPr>
              <a:t>Efectiva interacción con el entorno</a:t>
            </a:r>
          </a:p>
          <a:p>
            <a:pPr marL="457200" indent="-457200"/>
            <a:endParaRPr lang="es-ES_tradnl" sz="3200" dirty="0">
              <a:solidFill>
                <a:schemeClr val="bg1"/>
              </a:solidFill>
              <a:latin typeface="Century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559DF17-3E4A-9D45-8C3A-90279CBF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2133433"/>
            <a:ext cx="89250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MX" sz="2800" dirty="0">
                <a:latin typeface="Century" charset="0"/>
              </a:rPr>
              <a:t>Los públicos pueden tener impresiones muy distintas</a:t>
            </a:r>
            <a:r>
              <a:rPr lang="es-MX" sz="2400" dirty="0">
                <a:latin typeface="Century" charset="0"/>
              </a:rPr>
              <a:t>.</a:t>
            </a:r>
            <a:r>
              <a:rPr lang="es-MX" sz="2800" dirty="0">
                <a:latin typeface="Century" charset="0"/>
              </a:rPr>
              <a:t> </a:t>
            </a:r>
            <a:endParaRPr lang="es-ES" sz="2800" dirty="0">
              <a:latin typeface="Century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6C134C8-5A40-DD4C-8E64-263B09A2AF7B}"/>
              </a:ext>
            </a:extLst>
          </p:cNvPr>
          <p:cNvSpPr/>
          <p:nvPr/>
        </p:nvSpPr>
        <p:spPr>
          <a:xfrm>
            <a:off x="2794000" y="935365"/>
            <a:ext cx="6045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dirty="0">
                <a:solidFill>
                  <a:srgbClr val="ACA73B"/>
                </a:solidFill>
                <a:latin typeface="Georgia"/>
                <a:cs typeface="Georgia"/>
              </a:rPr>
              <a:t>Percepción diferencial</a:t>
            </a:r>
          </a:p>
          <a:p>
            <a:r>
              <a:rPr lang="es-MX" sz="1400" dirty="0">
                <a:latin typeface="Century" charset="0"/>
              </a:rPr>
              <a:t> </a:t>
            </a:r>
            <a:endParaRPr lang="es-ES_tradnl" sz="1200" dirty="0">
              <a:latin typeface="Cambria"/>
              <a:cs typeface="Cambria"/>
            </a:endParaRPr>
          </a:p>
        </p:txBody>
      </p:sp>
      <p:pic>
        <p:nvPicPr>
          <p:cNvPr id="7" name="Imagen 6" descr="las-relaciones-publicas.jpg">
            <a:extLst>
              <a:ext uri="{FF2B5EF4-FFF2-40B4-BE49-F238E27FC236}">
                <a16:creationId xmlns:a16="http://schemas.microsoft.com/office/drawing/2014/main" id="{EC2C24E0-7516-6243-A242-C37A54E72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123" y="2798782"/>
            <a:ext cx="4874929" cy="34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34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C1C81-7DB2-D54D-80F3-29F8374B7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>
            <a:normAutofit/>
          </a:bodyPr>
          <a:lstStyle/>
          <a:p>
            <a:r>
              <a:rPr lang="es-MX" sz="4000" dirty="0">
                <a:latin typeface="Georgia"/>
                <a:cs typeface="Georgia"/>
              </a:rPr>
              <a:t>Tendencias 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FC761013-4149-5A44-A905-C53519CB6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420056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Las relaciones públicas deben contribuir a disipar la sensación de inseguridad que abruma nuestros días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Inestabilidad política (aprendizaje democrático)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Inestabilidad económica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Competencia mundial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Las ventajas competitivas tradicionales han perdido vigencia.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Interdependencia del entorno.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ü"/>
            </a:pPr>
            <a:r>
              <a:rPr lang="es-ES_tradnl" sz="1800" dirty="0">
                <a:solidFill>
                  <a:srgbClr val="FFFFFF"/>
                </a:solidFill>
                <a:latin typeface="Cambria"/>
                <a:cs typeface="Cambria"/>
              </a:rPr>
              <a:t>Incipiente institucionalización.</a:t>
            </a:r>
            <a:endParaRPr lang="es-MX" sz="1800" dirty="0">
              <a:solidFill>
                <a:srgbClr val="FFFFFF"/>
              </a:solidFill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lang="es-ES" sz="1100" dirty="0">
              <a:solidFill>
                <a:srgbClr val="FFFFFF"/>
              </a:solidFill>
              <a:latin typeface="Century" charset="0"/>
            </a:endParaRPr>
          </a:p>
        </p:txBody>
      </p:sp>
      <p:pic>
        <p:nvPicPr>
          <p:cNvPr id="5" name="Imagen 4" descr="como-mejorar-las-relaciones-publicas.jpg">
            <a:extLst>
              <a:ext uri="{FF2B5EF4-FFF2-40B4-BE49-F238E27FC236}">
                <a16:creationId xmlns:a16="http://schemas.microsoft.com/office/drawing/2014/main" id="{0B028599-A482-944A-A8BE-BB14851867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r="43873" b="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02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616BB1-EA62-C846-9A9E-A1A4FF4F5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52" y="2799654"/>
            <a:ext cx="3548986" cy="405834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ES_tradnl" sz="1600" dirty="0">
                <a:latin typeface="Palatino" pitchFamily="2" charset="77"/>
                <a:ea typeface="Palatino" pitchFamily="2" charset="77"/>
                <a:cs typeface="Cambria"/>
              </a:rPr>
              <a:t>Mayor acceso a la información, públicos más participativos y exigentes.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ES_tradnl" sz="1600" dirty="0">
                <a:latin typeface="Palatino" pitchFamily="2" charset="77"/>
                <a:ea typeface="Palatino" pitchFamily="2" charset="77"/>
                <a:cs typeface="Cambria"/>
              </a:rPr>
              <a:t>Inestabilidad laboral.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ES_tradnl" sz="1600" dirty="0">
                <a:latin typeface="Palatino" pitchFamily="2" charset="77"/>
                <a:ea typeface="Palatino" pitchFamily="2" charset="77"/>
                <a:cs typeface="Cambria"/>
              </a:rPr>
              <a:t>Frecuentes cambios de rumbo.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ES_tradnl" sz="1600" dirty="0">
                <a:latin typeface="Palatino" pitchFamily="2" charset="77"/>
                <a:ea typeface="Palatino" pitchFamily="2" charset="77"/>
                <a:cs typeface="Cambria"/>
              </a:rPr>
              <a:t>Vinculación efectiva con representantes populares.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ES_tradnl" sz="1600" dirty="0">
                <a:latin typeface="Palatino" pitchFamily="2" charset="77"/>
                <a:ea typeface="Palatino" pitchFamily="2" charset="77"/>
                <a:cs typeface="Cambria"/>
              </a:rPr>
              <a:t>Orientación al mercado (desarrollo de ventajas competitivas).</a:t>
            </a:r>
          </a:p>
          <a:p>
            <a:pPr marL="457200" indent="-457200">
              <a:lnSpc>
                <a:spcPct val="100000"/>
              </a:lnSpc>
              <a:buFont typeface="Wingdings" charset="2"/>
              <a:buChar char="ü"/>
            </a:pPr>
            <a:r>
              <a:rPr lang="es-ES_tradnl" sz="1600" dirty="0">
                <a:latin typeface="Palatino" pitchFamily="2" charset="77"/>
                <a:ea typeface="Palatino" pitchFamily="2" charset="77"/>
                <a:cs typeface="Cambria"/>
              </a:rPr>
              <a:t>Adaptación al cambio</a:t>
            </a:r>
            <a:r>
              <a:rPr lang="es-ES_tradnl" sz="1600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>
              <a:lnSpc>
                <a:spcPct val="100000"/>
              </a:lnSpc>
              <a:buFontTx/>
              <a:buChar char="•"/>
            </a:pPr>
            <a:endParaRPr lang="es-ES_tradnl" sz="1300" dirty="0">
              <a:latin typeface="Century" charset="0"/>
            </a:endParaRPr>
          </a:p>
          <a:p>
            <a:pPr>
              <a:lnSpc>
                <a:spcPct val="100000"/>
              </a:lnSpc>
            </a:pPr>
            <a:endParaRPr lang="es-ES" sz="1300" dirty="0">
              <a:solidFill>
                <a:srgbClr val="FFFFFF"/>
              </a:solidFill>
              <a:latin typeface="Georgia" charset="0"/>
            </a:endParaRPr>
          </a:p>
        </p:txBody>
      </p:sp>
      <p:pic>
        <p:nvPicPr>
          <p:cNvPr id="5" name="Imagen 4" descr="images.jpeg">
            <a:extLst>
              <a:ext uri="{FF2B5EF4-FFF2-40B4-BE49-F238E27FC236}">
                <a16:creationId xmlns:a16="http://schemas.microsoft.com/office/drawing/2014/main" id="{E3232B51-40A0-E740-B24C-6D40F4B5E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017" y="1175288"/>
            <a:ext cx="6798082" cy="450742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07561D5-CD33-1645-99B0-F7D32116205F}"/>
              </a:ext>
            </a:extLst>
          </p:cNvPr>
          <p:cNvSpPr txBox="1"/>
          <p:nvPr/>
        </p:nvSpPr>
        <p:spPr>
          <a:xfrm>
            <a:off x="1076343" y="1761627"/>
            <a:ext cx="19375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/>
              <a:t>Tendencias</a:t>
            </a:r>
          </a:p>
        </p:txBody>
      </p:sp>
    </p:spTree>
    <p:extLst>
      <p:ext uri="{BB962C8B-B14F-4D97-AF65-F5344CB8AC3E}">
        <p14:creationId xmlns:p14="http://schemas.microsoft.com/office/powerpoint/2010/main" val="2668349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71372-FCAD-EE4D-A4F4-E238950E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>
            <a:normAutofit/>
          </a:bodyPr>
          <a:lstStyle/>
          <a:p>
            <a:r>
              <a:rPr lang="es-ES_tradnl"/>
              <a:t>Retos</a:t>
            </a:r>
          </a:p>
        </p:txBody>
      </p:sp>
      <p:pic>
        <p:nvPicPr>
          <p:cNvPr id="5" name="Imagen 4" descr="1-300x179.jpg">
            <a:extLst>
              <a:ext uri="{FF2B5EF4-FFF2-40B4-BE49-F238E27FC236}">
                <a16:creationId xmlns:a16="http://schemas.microsoft.com/office/drawing/2014/main" id="{6A003645-625D-A14D-8418-EA7ACB611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0" r="2" b="2"/>
          <a:stretch>
            <a:fillRect/>
          </a:stretch>
        </p:blipFill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noFill/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D32E68-CD08-6442-9108-042B90EF8C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>
            <a:norm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s-ES_tradnl"/>
              <a:t>Receptividad a las alianzas.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/>
              <a:t> Desarrollo de nuevas ventajas competitivas.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/>
              <a:t> Institucionalización.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/>
              <a:t> Nuevos enfoques en las relaciones laborales.</a:t>
            </a:r>
          </a:p>
          <a:p>
            <a:pPr marL="457200" indent="-457200">
              <a:buFont typeface="Arial"/>
              <a:buChar char="•"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4628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92370" y="516836"/>
            <a:ext cx="4859768" cy="19610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-50" dirty="0" err="1">
                <a:latin typeface="+mj-lt"/>
                <a:ea typeface="+mj-ea"/>
                <a:cs typeface="+mj-cs"/>
              </a:rPr>
              <a:t>Estrategia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de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acciones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comunicativas</a:t>
            </a:r>
            <a:endParaRPr lang="en-US" sz="4000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</a:rPr>
              <a:t>Un modelo rector de acciones comunicativas permitirá definir qué  necesitamos hacer para desplegar una imagen positiva.</a:t>
            </a:r>
          </a:p>
        </p:txBody>
      </p:sp>
      <p:pic>
        <p:nvPicPr>
          <p:cNvPr id="3" name="Imagen 2" descr="accione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138" y="640080"/>
            <a:ext cx="5577840" cy="5577840"/>
          </a:xfrm>
          <a:prstGeom prst="rect">
            <a:avLst/>
          </a:prstGeom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063750" y="1412876"/>
            <a:ext cx="8135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" sz="280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37676"/>
      </p:ext>
    </p:extLst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1" descr="Sala de Reserva Espacio de Comunicacion 6">
            <a:extLst>
              <a:ext uri="{FF2B5EF4-FFF2-40B4-BE49-F238E27FC236}">
                <a16:creationId xmlns:a16="http://schemas.microsoft.com/office/drawing/2014/main" id="{24286AE8-B6D4-CC4F-9CC0-2A75F1E4A9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814"/>
          <a:stretch/>
        </p:blipFill>
        <p:spPr bwMode="auto">
          <a:xfrm>
            <a:off x="20" y="3579"/>
            <a:ext cx="6014565" cy="685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021543" y="1480782"/>
            <a:ext cx="3971498" cy="389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latin typeface="+mj-lt"/>
                <a:ea typeface="+mj-ea"/>
                <a:cs typeface="+mj-cs"/>
              </a:rPr>
              <a:t>Estrategia de acciones comunicativas</a:t>
            </a:r>
          </a:p>
        </p:txBody>
      </p:sp>
      <p:pic>
        <p:nvPicPr>
          <p:cNvPr id="15" name="Picture 13" descr="tripulacion26">
            <a:extLst>
              <a:ext uri="{FF2B5EF4-FFF2-40B4-BE49-F238E27FC236}">
                <a16:creationId xmlns:a16="http://schemas.microsoft.com/office/drawing/2014/main" id="{A08C3C89-5EC9-DF4A-8551-DE576C8BF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1" r="31963"/>
          <a:stretch/>
        </p:blipFill>
        <p:spPr bwMode="auto">
          <a:xfrm>
            <a:off x="6883401" y="803191"/>
            <a:ext cx="2212740" cy="238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 descr="Sala de Reserva Espacio de Comunicacion 1">
            <a:extLst>
              <a:ext uri="{FF2B5EF4-FFF2-40B4-BE49-F238E27FC236}">
                <a16:creationId xmlns:a16="http://schemas.microsoft.com/office/drawing/2014/main" id="{DAB14289-4018-FF45-B2E7-EB90890EF0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19395"/>
          <a:stretch/>
        </p:blipFill>
        <p:spPr bwMode="auto">
          <a:xfrm>
            <a:off x="9187579" y="803191"/>
            <a:ext cx="2212741" cy="238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83401" y="3676052"/>
            <a:ext cx="4516920" cy="237575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 anchor="t">
            <a:normAutofit/>
          </a:bodyPr>
          <a:lstStyle/>
          <a:p>
            <a:pPr>
              <a:spcBef>
                <a:spcPct val="50000"/>
              </a:spcBef>
              <a:buFont typeface="Calibri" panose="020F0502020204030204" pitchFamily="34" charset="0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</a:rPr>
              <a:t>Cada público meta tiene intereses y expectativas distintas. </a:t>
            </a:r>
          </a:p>
          <a:p>
            <a:pPr>
              <a:spcBef>
                <a:spcPct val="50000"/>
              </a:spcBef>
              <a:buFont typeface="Calibri" panose="020F0502020204030204" pitchFamily="34" charset="0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</a:rPr>
              <a:t>Mensajes pertinentes para un público pueden resultar contraproducentes para otro.</a:t>
            </a: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063750" y="1412876"/>
            <a:ext cx="8135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" sz="280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59237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614786" y="516836"/>
            <a:ext cx="3100136" cy="1960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spc="-50">
                <a:solidFill>
                  <a:srgbClr val="3F534F"/>
                </a:solidFill>
                <a:latin typeface="+mj-lt"/>
                <a:ea typeface="+mj-ea"/>
                <a:cs typeface="+mj-cs"/>
              </a:rPr>
              <a:t>Estrategia de acciones comunicativas</a:t>
            </a:r>
          </a:p>
        </p:txBody>
      </p:sp>
      <p:pic>
        <p:nvPicPr>
          <p:cNvPr id="12" name="Picture 3" descr="Abraham Nosnik 3">
            <a:extLst>
              <a:ext uri="{FF2B5EF4-FFF2-40B4-BE49-F238E27FC236}">
                <a16:creationId xmlns:a16="http://schemas.microsoft.com/office/drawing/2014/main" id="{2F740CEA-0AD7-DC47-834B-7A876278E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94"/>
          <a:stretch/>
        </p:blipFill>
        <p:spPr bwMode="auto">
          <a:xfrm>
            <a:off x="-1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614786" y="2790855"/>
            <a:ext cx="3084844" cy="33117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El modelo rector de acciones comunicativas supone la definición de objetivos, acciones, tiempo para realizarlas y criterios que nos permitirán evaluar su impacto.</a:t>
            </a: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063750" y="1412876"/>
            <a:ext cx="8135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" sz="280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058966"/>
      </p:ext>
    </p:extLst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962E8906-5BA8-C045-918F-B2E6ACC0D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8B3998E1-558D-2640-B58A-E1D62E67F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6216650"/>
            <a:ext cx="4165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MX" sz="3600">
                <a:solidFill>
                  <a:schemeClr val="bg1"/>
                </a:solidFill>
                <a:latin typeface="Century" charset="0"/>
              </a:rPr>
              <a:t> </a:t>
            </a:r>
            <a:endParaRPr lang="es-MX" sz="2000">
              <a:latin typeface="Century" charset="0"/>
            </a:endParaRPr>
          </a:p>
        </p:txBody>
      </p:sp>
      <p:graphicFrame>
        <p:nvGraphicFramePr>
          <p:cNvPr id="3" name="Group 67">
            <a:extLst>
              <a:ext uri="{FF2B5EF4-FFF2-40B4-BE49-F238E27FC236}">
                <a16:creationId xmlns:a16="http://schemas.microsoft.com/office/drawing/2014/main" id="{9B664F19-6C02-C848-ADDB-9D539EB64FAE}"/>
              </a:ext>
            </a:extLst>
          </p:cNvPr>
          <p:cNvGraphicFramePr>
            <a:graphicFrameLocks noGrp="1"/>
          </p:cNvGraphicFramePr>
          <p:nvPr/>
        </p:nvGraphicFramePr>
        <p:xfrm>
          <a:off x="943356" y="980010"/>
          <a:ext cx="10337295" cy="489157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116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6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3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35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Vigilancia del entorno</a:t>
                      </a: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Correlación de elementos</a:t>
                      </a: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Transmisión del legado cultural</a:t>
                      </a: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Públicos Internos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Públicos Externos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Públicos Mixtos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Públicos Financieros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Ciberaudiencias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43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1E4E6843-88BF-7F4C-947A-6DB5E0B2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00" y="4905662"/>
            <a:ext cx="7330353" cy="154117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Matriz</a:t>
            </a:r>
          </a:p>
        </p:txBody>
      </p:sp>
      <p:sp>
        <p:nvSpPr>
          <p:cNvPr id="2" name="Text Box 1026">
            <a:extLst>
              <a:ext uri="{FF2B5EF4-FFF2-40B4-BE49-F238E27FC236}">
                <a16:creationId xmlns:a16="http://schemas.microsoft.com/office/drawing/2014/main" id="{1FA78A48-C8E1-7B48-8EDB-9E24F9944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graphicFrame>
        <p:nvGraphicFramePr>
          <p:cNvPr id="4" name="Group 1089">
            <a:extLst>
              <a:ext uri="{FF2B5EF4-FFF2-40B4-BE49-F238E27FC236}">
                <a16:creationId xmlns:a16="http://schemas.microsoft.com/office/drawing/2014/main" id="{094D4D0F-A8D0-B945-B3E2-75B082E82A4A}"/>
              </a:ext>
            </a:extLst>
          </p:cNvPr>
          <p:cNvGraphicFramePr>
            <a:graphicFrameLocks noGrp="1"/>
          </p:cNvGraphicFramePr>
          <p:nvPr/>
        </p:nvGraphicFramePr>
        <p:xfrm>
          <a:off x="1616420" y="643538"/>
          <a:ext cx="8960262" cy="36185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Público interno X</a:t>
                      </a:r>
                    </a:p>
                  </a:txBody>
                  <a:tcPr marL="304253" marR="182552" marT="182552" marB="182552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Objetivos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(General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Particulares)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Descripción Situación inicial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Situación deseable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Medios, acciones y presupuesto (Etapa </a:t>
                      </a:r>
                      <a:r>
                        <a:rPr kumimoji="0" lang="es-ES" sz="21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Precomunicativa</a:t>
                      </a: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)</a:t>
                      </a:r>
                    </a:p>
                  </a:txBody>
                  <a:tcPr marL="304253" marR="182552" marT="182552" marB="182552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Medios, acciones y presupuesto (por emplear)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1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Calendario acciones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mbria"/>
                          <a:ea typeface="ＭＳ Ｐゴシック" charset="0"/>
                          <a:cs typeface="Cambria"/>
                        </a:rPr>
                        <a:t>Criterios de evaluación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048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9B509-2867-70FB-EE9C-FE04A1E6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3">
            <a:extLst>
              <a:ext uri="{FF2B5EF4-FFF2-40B4-BE49-F238E27FC236}">
                <a16:creationId xmlns:a16="http://schemas.microsoft.com/office/drawing/2014/main" id="{040284E1-6350-6CAE-21C3-2CD527825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157734" name="Group 38">
            <a:extLst>
              <a:ext uri="{FF2B5EF4-FFF2-40B4-BE49-F238E27FC236}">
                <a16:creationId xmlns:a16="http://schemas.microsoft.com/office/drawing/2014/main" id="{A6CB204A-79B9-F4C2-FE47-9E9EC41C313D}"/>
              </a:ext>
            </a:extLst>
          </p:cNvPr>
          <p:cNvGraphicFramePr>
            <a:graphicFrameLocks noGrp="1"/>
          </p:cNvGraphicFramePr>
          <p:nvPr/>
        </p:nvGraphicFramePr>
        <p:xfrm>
          <a:off x="1120477" y="1403974"/>
          <a:ext cx="9951041" cy="404390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3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6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7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Escenario Precomunicativo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Establecer situación imagen punto de partida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Antes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Escenario 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Ejecutar programas de comunicaciones para empezar a construir la imagen deseable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Durante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2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Escenario Postcomunicativo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Evaluar la distancia que separa la imagen resultante de la imagen deseable lograda.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Después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267879"/>
      </p:ext>
    </p:extLst>
  </p:cSld>
  <p:clrMapOvr>
    <a:masterClrMapping/>
  </p:clrMapOvr>
  <p:transition spd="med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A17757FE-C62E-9B4A-BF3A-85267CF82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355" y="4374204"/>
            <a:ext cx="9818390" cy="102930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Matriz</a:t>
            </a:r>
          </a:p>
        </p:txBody>
      </p:sp>
      <p:pic>
        <p:nvPicPr>
          <p:cNvPr id="4" name="Imagen 3" descr="Ejemplo 2.jpeg">
            <a:extLst>
              <a:ext uri="{FF2B5EF4-FFF2-40B4-BE49-F238E27FC236}">
                <a16:creationId xmlns:a16="http://schemas.microsoft.com/office/drawing/2014/main" id="{97634C64-5C49-3342-8844-706E3A6FE8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" y="370707"/>
            <a:ext cx="11542658" cy="3837931"/>
          </a:xfrm>
          <a:prstGeom prst="rect">
            <a:avLst/>
          </a:prstGeom>
        </p:spPr>
      </p:pic>
      <p:sp>
        <p:nvSpPr>
          <p:cNvPr id="2" name="Text Box 1026">
            <a:extLst>
              <a:ext uri="{FF2B5EF4-FFF2-40B4-BE49-F238E27FC236}">
                <a16:creationId xmlns:a16="http://schemas.microsoft.com/office/drawing/2014/main" id="{1CFF0EA0-0C16-2446-AB7F-8BFC7B20C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621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A17757FE-C62E-9B4A-BF3A-85267CF82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355" y="4374204"/>
            <a:ext cx="9818390" cy="102930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Matriz</a:t>
            </a:r>
          </a:p>
        </p:txBody>
      </p:sp>
      <p:sp>
        <p:nvSpPr>
          <p:cNvPr id="2" name="Text Box 1026">
            <a:extLst>
              <a:ext uri="{FF2B5EF4-FFF2-40B4-BE49-F238E27FC236}">
                <a16:creationId xmlns:a16="http://schemas.microsoft.com/office/drawing/2014/main" id="{1CFF0EA0-0C16-2446-AB7F-8BFC7B20C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sp>
        <p:nvSpPr>
          <p:cNvPr id="10" name="Text Box 1026">
            <a:extLst>
              <a:ext uri="{FF2B5EF4-FFF2-40B4-BE49-F238E27FC236}">
                <a16:creationId xmlns:a16="http://schemas.microsoft.com/office/drawing/2014/main" id="{A45A6BDF-6CEF-3546-B983-F7A7F3DD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sp>
        <p:nvSpPr>
          <p:cNvPr id="12" name="Rectangle 1064">
            <a:extLst>
              <a:ext uri="{FF2B5EF4-FFF2-40B4-BE49-F238E27FC236}">
                <a16:creationId xmlns:a16="http://schemas.microsoft.com/office/drawing/2014/main" id="{B78789A7-8D6E-3B45-B250-F243D8E7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1000"/>
            <a:ext cx="44211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MX" sz="3600" dirty="0">
                <a:solidFill>
                  <a:schemeClr val="bg1"/>
                </a:solidFill>
                <a:latin typeface="Century" charset="0"/>
              </a:rPr>
              <a:t>Matriz</a:t>
            </a:r>
          </a:p>
        </p:txBody>
      </p:sp>
      <p:pic>
        <p:nvPicPr>
          <p:cNvPr id="14" name="Imagen 13" descr="Ejemplo3.jpeg">
            <a:extLst>
              <a:ext uri="{FF2B5EF4-FFF2-40B4-BE49-F238E27FC236}">
                <a16:creationId xmlns:a16="http://schemas.microsoft.com/office/drawing/2014/main" id="{C22FF0DA-E0AC-3045-A0F5-41CD8F6B3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62" y="262551"/>
            <a:ext cx="9144000" cy="58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90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1E4E6843-88BF-7F4C-947A-6DB5E0B2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20" y="286603"/>
            <a:ext cx="10058400" cy="14507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Modelo de RRPP de Carlos Bonilla</a:t>
            </a:r>
          </a:p>
        </p:txBody>
      </p:sp>
      <p:pic>
        <p:nvPicPr>
          <p:cNvPr id="11" name="Imagen 10" descr="descarga.jpeg">
            <a:extLst>
              <a:ext uri="{FF2B5EF4-FFF2-40B4-BE49-F238E27FC236}">
                <a16:creationId xmlns:a16="http://schemas.microsoft.com/office/drawing/2014/main" id="{6D269F12-9CB0-B641-8D74-D83D041A7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09" y="3339042"/>
            <a:ext cx="3031484" cy="129920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A5C39A5-D0D2-A047-862D-C3E00B62EB4A}"/>
              </a:ext>
            </a:extLst>
          </p:cNvPr>
          <p:cNvSpPr/>
          <p:nvPr/>
        </p:nvSpPr>
        <p:spPr>
          <a:xfrm>
            <a:off x="4706460" y="2108201"/>
            <a:ext cx="638826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1) Dirección General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2) Diagnóstico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3) Revisión de Políticas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4) Paradigma de Percepción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5) Programas de comunicación interna, externa y comercial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6) Coparticipación para solución de problemas comunes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7) Evaluación</a:t>
            </a:r>
          </a:p>
        </p:txBody>
      </p:sp>
      <p:sp>
        <p:nvSpPr>
          <p:cNvPr id="2" name="Text Box 1026">
            <a:extLst>
              <a:ext uri="{FF2B5EF4-FFF2-40B4-BE49-F238E27FC236}">
                <a16:creationId xmlns:a16="http://schemas.microsoft.com/office/drawing/2014/main" id="{1FA78A48-C8E1-7B48-8EDB-9E24F9944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629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1E4E6843-88BF-7F4C-947A-6DB5E0B2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00" y="4905662"/>
            <a:ext cx="7330353" cy="154117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 dirty="0" err="1">
                <a:latin typeface="+mj-lt"/>
                <a:ea typeface="+mj-ea"/>
                <a:cs typeface="+mj-cs"/>
              </a:rPr>
              <a:t>Dirección</a:t>
            </a:r>
            <a:r>
              <a:rPr lang="en-US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General</a:t>
            </a: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99E879A9-ACC0-6040-83AF-D473C2C8C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1350513"/>
            <a:ext cx="7270750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s-ES_tradnl" sz="2400" dirty="0">
              <a:latin typeface="Cambria"/>
              <a:cs typeface="Cambri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Instancia en donde se definen y se dictan las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s-ES_tradnl" sz="2400" dirty="0">
                <a:latin typeface="Cambria"/>
                <a:cs typeface="Cambria"/>
              </a:rPr>
              <a:t>normas conductuales de la empresa o institución</a:t>
            </a:r>
          </a:p>
        </p:txBody>
      </p:sp>
      <p:sp>
        <p:nvSpPr>
          <p:cNvPr id="12" name="Rectangle 36">
            <a:extLst>
              <a:ext uri="{FF2B5EF4-FFF2-40B4-BE49-F238E27FC236}">
                <a16:creationId xmlns:a16="http://schemas.microsoft.com/office/drawing/2014/main" id="{22A99324-9CC4-164E-A32B-A38232819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570" y="3108042"/>
            <a:ext cx="7451725" cy="245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Los esfuerzos de relaciones públicas deben </a:t>
            </a:r>
          </a:p>
          <a:p>
            <a:pPr marL="342900" indent="-342900">
              <a:spcBef>
                <a:spcPct val="20000"/>
              </a:spcBef>
            </a:pPr>
            <a:r>
              <a:rPr lang="es-ES_tradnl" sz="2400" dirty="0">
                <a:latin typeface="Cambria"/>
                <a:cs typeface="Cambria"/>
              </a:rPr>
              <a:t>abarcar a la organización en su conjunto</a:t>
            </a:r>
            <a:endParaRPr lang="es-ES_tradnl" sz="3600" dirty="0">
              <a:latin typeface="Cambria"/>
              <a:cs typeface="Cambria"/>
            </a:endParaRPr>
          </a:p>
        </p:txBody>
      </p:sp>
      <p:pic>
        <p:nvPicPr>
          <p:cNvPr id="13" name="Imagen 12" descr="Imagen que contiene texto&#10;&#10;Descripción generada automáticamente">
            <a:extLst>
              <a:ext uri="{FF2B5EF4-FFF2-40B4-BE49-F238E27FC236}">
                <a16:creationId xmlns:a16="http://schemas.microsoft.com/office/drawing/2014/main" id="{C007A0D5-44E2-F848-8E3F-4027297E4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862" y="234498"/>
            <a:ext cx="3658452" cy="39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58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257" y="634946"/>
            <a:ext cx="3690257" cy="14507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Diagnóstico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57" y="2407436"/>
            <a:ext cx="3690257" cy="3461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evaluar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estado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relaciones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entre la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organización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sus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públicos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medir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Opiniones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Actitudes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Imagen 4" descr="descarga.jpeg">
            <a:extLst>
              <a:ext uri="{FF2B5EF4-FFF2-40B4-BE49-F238E27FC236}">
                <a16:creationId xmlns:a16="http://schemas.microsoft.com/office/drawing/2014/main" id="{C2875B5B-6403-8046-872B-998AFDD086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r="2366" b="-2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585024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369" y="516836"/>
            <a:ext cx="4447765" cy="1961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spc="-50" dirty="0" err="1">
                <a:latin typeface="+mj-lt"/>
                <a:ea typeface="+mj-ea"/>
                <a:cs typeface="+mj-cs"/>
              </a:rPr>
              <a:t>Revisión</a:t>
            </a:r>
            <a:r>
              <a:rPr lang="en-US" sz="3700" b="1" spc="-50" dirty="0">
                <a:latin typeface="+mj-lt"/>
                <a:ea typeface="+mj-ea"/>
                <a:cs typeface="+mj-cs"/>
              </a:rPr>
              <a:t> de las </a:t>
            </a:r>
            <a:r>
              <a:rPr lang="en-US" sz="3700" b="1" spc="-50" dirty="0" err="1">
                <a:latin typeface="+mj-lt"/>
                <a:ea typeface="+mj-ea"/>
                <a:cs typeface="+mj-cs"/>
              </a:rPr>
              <a:t>políticas</a:t>
            </a:r>
            <a:r>
              <a:rPr lang="en-US" sz="3700" b="1" spc="-50" dirty="0">
                <a:latin typeface="+mj-lt"/>
                <a:ea typeface="+mj-ea"/>
                <a:cs typeface="+mj-cs"/>
              </a:rPr>
              <a:t> </a:t>
            </a:r>
            <a:r>
              <a:rPr lang="en-US" sz="3700" b="1" spc="-50" dirty="0" err="1">
                <a:latin typeface="+mj-lt"/>
                <a:ea typeface="+mj-ea"/>
                <a:cs typeface="+mj-cs"/>
              </a:rPr>
              <a:t>institucionales</a:t>
            </a:r>
            <a:endParaRPr lang="en-US" sz="3700" b="1" spc="-50" dirty="0"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700" b="1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/>
              <a:t>	¿</a:t>
            </a:r>
            <a:r>
              <a:rPr lang="en-US" dirty="0" err="1"/>
              <a:t>Existe</a:t>
            </a:r>
            <a:r>
              <a:rPr lang="en-US" dirty="0"/>
              <a:t> un </a:t>
            </a:r>
            <a:r>
              <a:rPr lang="en-US" dirty="0" err="1"/>
              <a:t>marco</a:t>
            </a:r>
            <a:r>
              <a:rPr lang="en-US" dirty="0"/>
              <a:t> </a:t>
            </a:r>
            <a:r>
              <a:rPr lang="en-US" dirty="0" err="1"/>
              <a:t>conductual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empresa</a:t>
            </a:r>
            <a:r>
              <a:rPr lang="en-US" dirty="0"/>
              <a:t> o </a:t>
            </a:r>
            <a:r>
              <a:rPr lang="en-US" dirty="0" err="1"/>
              <a:t>institución</a:t>
            </a:r>
            <a:r>
              <a:rPr lang="en-US" dirty="0"/>
              <a:t>?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/>
              <a:t>	¿Se </a:t>
            </a:r>
            <a:r>
              <a:rPr lang="en-US" dirty="0" err="1"/>
              <a:t>adapta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intereses</a:t>
            </a:r>
            <a:r>
              <a:rPr lang="en-US" dirty="0"/>
              <a:t> y </a:t>
            </a:r>
            <a:r>
              <a:rPr lang="en-US" dirty="0" err="1"/>
              <a:t>expectativas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públicos</a:t>
            </a:r>
            <a:r>
              <a:rPr lang="en-US" dirty="0"/>
              <a:t>?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/>
              <a:t>	¿</a:t>
            </a:r>
            <a:r>
              <a:rPr lang="en-US" dirty="0" err="1"/>
              <a:t>Afecta</a:t>
            </a:r>
            <a:r>
              <a:rPr lang="en-US" dirty="0"/>
              <a:t> a la </a:t>
            </a:r>
            <a:r>
              <a:rPr lang="en-US" dirty="0" err="1"/>
              <a:t>relación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 o </a:t>
            </a:r>
            <a:r>
              <a:rPr lang="en-US" dirty="0" err="1"/>
              <a:t>institución</a:t>
            </a:r>
            <a:r>
              <a:rPr lang="en-US" dirty="0"/>
              <a:t> con sus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interlocutores</a:t>
            </a:r>
            <a:r>
              <a:rPr lang="en-US" dirty="0"/>
              <a:t>?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531A7D-1EF5-F243-96B8-B34DBB0B3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1500045"/>
            <a:ext cx="6798082" cy="3857910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143735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luz&#10;&#10;Descripción generada automáticamente">
            <a:extLst>
              <a:ext uri="{FF2B5EF4-FFF2-40B4-BE49-F238E27FC236}">
                <a16:creationId xmlns:a16="http://schemas.microsoft.com/office/drawing/2014/main" id="{B32622DC-2FFD-1342-BE81-FC2D9B6B8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" r="3683"/>
          <a:stretch/>
        </p:blipFill>
        <p:spPr>
          <a:xfrm>
            <a:off x="2843" y="10"/>
            <a:ext cx="12186315" cy="6857990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648" y="1419273"/>
            <a:ext cx="3153580" cy="135818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Paradigma de percepción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648" y="2978254"/>
            <a:ext cx="3153580" cy="244423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200">
                <a:solidFill>
                  <a:srgbClr val="FFFFFF"/>
                </a:solidFill>
              </a:rPr>
              <a:t>	Cómo requiere la empresa o institución ser percibida ante sus diferentes interlocutores para ganar su apoyo y solidaridad?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200">
              <a:solidFill>
                <a:srgbClr val="FFFFFF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200">
                <a:solidFill>
                  <a:srgbClr val="FFFFFF"/>
                </a:solidFill>
              </a:rPr>
              <a:t>Es la imagen ideal de la organización.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200">
                <a:solidFill>
                  <a:srgbClr val="FFFFFF"/>
                </a:solidFill>
              </a:rPr>
              <a:t>Debe responder a las necesidades de todas las áreas y a las expectativas de los públicos.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200">
                <a:solidFill>
                  <a:srgbClr val="FFFFFF"/>
                </a:solidFill>
              </a:rPr>
              <a:t>Debe elaborarse por consenso, con la participación del equipo de dirección.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455851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257" y="634946"/>
            <a:ext cx="3690257" cy="145075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Programas de comunicación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57" y="2407436"/>
            <a:ext cx="3690257" cy="346165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 lnSpcReduction="10000"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Intrainstitucional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Interinstitucional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Comercial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Beneficios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Unidad en las políticas de comunicación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Homogeneidad en los mensajes institucionales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Optimación de los recursos destinados a la comunicación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Diseño de una estrategia integral de comunicación, adecuada a las necesidades de la organización y a las expectativas de sus públicos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Percepción acertada de la organización por parte de sus interlocutores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n 6" descr="Imagen que contiene tabla&#10;&#10;Descripción generada automáticamente">
            <a:extLst>
              <a:ext uri="{FF2B5EF4-FFF2-40B4-BE49-F238E27FC236}">
                <a16:creationId xmlns:a16="http://schemas.microsoft.com/office/drawing/2014/main" id="{9A26EC63-1800-944B-8948-3BA468806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6" r="3246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015717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685" y="634946"/>
            <a:ext cx="5127171" cy="14507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Coparticipación con las diversas audiencias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1" spc="-5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n 5" descr="Imagen que contiene uniforme militar&#10;&#10;Descripción generada automáticamente">
            <a:extLst>
              <a:ext uri="{FF2B5EF4-FFF2-40B4-BE49-F238E27FC236}">
                <a16:creationId xmlns:a16="http://schemas.microsoft.com/office/drawing/2014/main" id="{461BECB6-BB67-D54D-9ACD-26676ACDD4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6" r="11558" b="-1"/>
          <a:stretch/>
        </p:blipFill>
        <p:spPr>
          <a:xfrm>
            <a:off x="643192" y="1301856"/>
            <a:ext cx="5115347" cy="3934246"/>
          </a:xfrm>
          <a:prstGeom prst="rect">
            <a:avLst/>
          </a:prstGeom>
        </p:spPr>
      </p:pic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684" y="2407436"/>
            <a:ext cx="5127172" cy="3461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lvl="1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Solución de problemas comunes</a:t>
            </a:r>
          </a:p>
          <a:p>
            <a:pPr lvl="1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Programas de beneficio recíproco</a:t>
            </a:r>
          </a:p>
          <a:p>
            <a:pPr lvl="1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Programas de desarrollo comunitario</a:t>
            </a:r>
          </a:p>
          <a:p>
            <a:pPr lvl="1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Integración a la comunidad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858213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257" y="646821"/>
            <a:ext cx="4571011" cy="14507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EVALUACIÓN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57" y="2407436"/>
            <a:ext cx="3690257" cy="3461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 fontScale="92500" lnSpcReduction="10000"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Medición de opiniones y actitudes hacia la empresa o institución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Integración a la comunidad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Contribución a los resultados de negocio o a los objetivos institucionales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Aprovechamiento de oportunidades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Prevención y/o solución de problemas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Imagen 20" descr="descarga.jpeg">
            <a:extLst>
              <a:ext uri="{FF2B5EF4-FFF2-40B4-BE49-F238E27FC236}">
                <a16:creationId xmlns:a16="http://schemas.microsoft.com/office/drawing/2014/main" id="{EF99111A-C85F-4C44-8519-F63453E490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r="5262" b="-2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561793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24" y="963507"/>
            <a:ext cx="4843073" cy="493885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FUENTES DE INFORMACIÓN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095" y="955642"/>
            <a:ext cx="5968181" cy="493885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 anchor="ctr">
            <a:normAutofit lnSpcReduction="10000"/>
          </a:bodyPr>
          <a:lstStyle/>
          <a:p>
            <a:pPr marL="457200" indent="-457200"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Pláticas informales.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	Encuestas. </a:t>
            </a:r>
            <a:br>
              <a:rPr lang="es-ES_tradnl" sz="2400" dirty="0">
                <a:latin typeface="Century" charset="0"/>
              </a:rPr>
            </a:br>
            <a:r>
              <a:rPr lang="es-ES_tradnl" sz="2400" dirty="0">
                <a:latin typeface="Century" charset="0"/>
              </a:rPr>
              <a:t>Inspección ocular de las instalaciones.</a:t>
            </a:r>
          </a:p>
          <a:p>
            <a:pPr lvl="1">
              <a:spcBef>
                <a:spcPct val="20000"/>
              </a:spcBef>
            </a:pPr>
            <a:endParaRPr lang="es-ES_tradnl" sz="2400" b="1" dirty="0">
              <a:latin typeface="Century" charset="0"/>
            </a:endParaRPr>
          </a:p>
          <a:p>
            <a:pPr>
              <a:spcBef>
                <a:spcPct val="20000"/>
              </a:spcBef>
            </a:pPr>
            <a:r>
              <a:rPr lang="es-ES_tradnl" sz="2800" b="1" dirty="0">
                <a:latin typeface="Century" charset="0"/>
              </a:rPr>
              <a:t>Fuentes documentales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Publicaciones institucionales.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Diarios y revistas.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Reglamentos y manuales.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Intranet.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entury" charset="0"/>
              </a:rPr>
              <a:t>Internet.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347757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047" y="643466"/>
            <a:ext cx="2771273" cy="5470463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Escritos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1FB0C7-7A61-764A-A2D6-8E00EDF79477}"/>
              </a:ext>
            </a:extLst>
          </p:cNvPr>
          <p:cNvSpPr/>
          <p:nvPr/>
        </p:nvSpPr>
        <p:spPr>
          <a:xfrm>
            <a:off x="4428565" y="643466"/>
            <a:ext cx="6818427" cy="547046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CIRCULARES INFORMATIVAS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INTERNAS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EXTERNAS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MIXTAS</a:t>
            </a:r>
            <a:endParaRPr lang="en-US" sz="1400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CORREO ELECTRÓNICO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MEMORANDA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FLASHES INFORMATIVOS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ANEXO EN EL SOBRE DE SUELO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FOLLETOS INSTRUCTIVOS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FOLLETOS INSTITUCIONALES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GUIAS CARTAS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BOLETINES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TABLEROS DE AVISOS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TABLEROS ELECTRÓNICOS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PANCARTAS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CARTELES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TENT CARDS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ANAQUELES INFORMATIVOS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PUBLICACIONES INSTITUCIONALES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597754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047" y="643466"/>
            <a:ext cx="2771273" cy="5470463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Orales</a:t>
            </a:r>
            <a:endParaRPr lang="en-US" sz="3600" b="1" spc="-5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1FB0C7-7A61-764A-A2D6-8E00EDF79477}"/>
              </a:ext>
            </a:extLst>
          </p:cNvPr>
          <p:cNvSpPr/>
          <p:nvPr/>
        </p:nvSpPr>
        <p:spPr>
          <a:xfrm>
            <a:off x="4428565" y="643466"/>
            <a:ext cx="6818427" cy="547046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400" dirty="0">
              <a:latin typeface="Georgia" charset="0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CONFERENCIAS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SIMPOSIA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DIÁLOGOS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CÍRCULOS DE COMUNICACIÓN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SISTEMAS DE ALTAVOCES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MESAS REDONDAS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RECEPCIONES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400" dirty="0">
                <a:latin typeface="Georgia" charset="0"/>
              </a:rPr>
              <a:t> COLOQUIOS</a:t>
            </a:r>
            <a:endParaRPr lang="es-ES_tradnl" sz="2800" dirty="0">
              <a:latin typeface="Georgia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714530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6447" y="640081"/>
            <a:ext cx="4353295" cy="144562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OBJETOS DE INTERVENCIÓN</a:t>
            </a:r>
          </a:p>
        </p:txBody>
      </p:sp>
      <p:pic>
        <p:nvPicPr>
          <p:cNvPr id="11" name="Imagen 10" descr="descarga (1).jpeg">
            <a:extLst>
              <a:ext uri="{FF2B5EF4-FFF2-40B4-BE49-F238E27FC236}">
                <a16:creationId xmlns:a16="http://schemas.microsoft.com/office/drawing/2014/main" id="{2557792B-E165-3345-B5DB-5EC80A890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63" y="640081"/>
            <a:ext cx="5434099" cy="5314406"/>
          </a:xfrm>
          <a:prstGeom prst="rect">
            <a:avLst/>
          </a:prstGeom>
        </p:spPr>
      </p:pic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485" y="2407436"/>
            <a:ext cx="3690257" cy="346165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457200" indent="-457200"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Conflictos</a:t>
            </a: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Rechazos </a:t>
            </a: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Quejas</a:t>
            </a: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Incumplimientos</a:t>
            </a: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Cambios</a:t>
            </a: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Innovaciones previstas</a:t>
            </a:r>
          </a:p>
          <a:p>
            <a:pPr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Barreras y obstáculos para el cumplimiento de objetivos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55679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23" y="503213"/>
            <a:ext cx="5229373" cy="201136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OBJETOS DE </a:t>
            </a:r>
            <a:r>
              <a:rPr lang="en-US" sz="4000" b="1" spc="-50" dirty="0">
                <a:latin typeface="+mj-lt"/>
                <a:ea typeface="+mj-ea"/>
                <a:cs typeface="+mj-cs"/>
              </a:rPr>
              <a:t>INTERVENCIÓN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813" y="3179042"/>
            <a:ext cx="3005462" cy="318966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>
              <a:buFont typeface="Calibri" panose="020F0502020204030204" pitchFamily="34" charset="0"/>
            </a:pPr>
            <a:r>
              <a:rPr lang="en-US" dirty="0" err="1"/>
              <a:t>Estudios</a:t>
            </a:r>
            <a:r>
              <a:rPr lang="en-US" dirty="0"/>
              <a:t> de </a:t>
            </a:r>
            <a:r>
              <a:rPr lang="en-US" dirty="0" err="1"/>
              <a:t>Clima</a:t>
            </a:r>
            <a:r>
              <a:rPr lang="en-US" dirty="0"/>
              <a:t> </a:t>
            </a:r>
            <a:r>
              <a:rPr lang="en-US" dirty="0" err="1"/>
              <a:t>Organizacional</a:t>
            </a:r>
            <a:endParaRPr lang="en-US" dirty="0"/>
          </a:p>
          <a:p>
            <a:pPr>
              <a:buFont typeface="Calibri" panose="020F0502020204030204" pitchFamily="34" charset="0"/>
            </a:pPr>
            <a:r>
              <a:rPr lang="en-US" dirty="0" err="1"/>
              <a:t>Sondeos</a:t>
            </a:r>
            <a:r>
              <a:rPr lang="en-US" dirty="0"/>
              <a:t> de </a:t>
            </a:r>
            <a:r>
              <a:rPr lang="en-US" dirty="0" err="1"/>
              <a:t>opinión</a:t>
            </a:r>
            <a:r>
              <a:rPr lang="en-US" dirty="0"/>
              <a:t> con </a:t>
            </a:r>
            <a:r>
              <a:rPr lang="en-US" dirty="0" err="1"/>
              <a:t>públicos</a:t>
            </a:r>
            <a:r>
              <a:rPr lang="en-US" dirty="0"/>
              <a:t> </a:t>
            </a:r>
            <a:r>
              <a:rPr lang="en-US" dirty="0" err="1"/>
              <a:t>externos</a:t>
            </a:r>
            <a:endParaRPr lang="en-US" dirty="0"/>
          </a:p>
          <a:p>
            <a:pPr>
              <a:buFont typeface="Calibri" panose="020F0502020204030204" pitchFamily="34" charset="0"/>
            </a:pPr>
            <a:r>
              <a:rPr lang="en-US" dirty="0" err="1"/>
              <a:t>Auditoría</a:t>
            </a:r>
            <a:r>
              <a:rPr lang="en-US" dirty="0"/>
              <a:t> de </a:t>
            </a:r>
            <a:r>
              <a:rPr lang="en-US" dirty="0" err="1"/>
              <a:t>Medios</a:t>
            </a:r>
            <a:endParaRPr lang="en-US" dirty="0"/>
          </a:p>
          <a:p>
            <a:pPr>
              <a:buFont typeface="Calibri" panose="020F0502020204030204" pitchFamily="34" charset="0"/>
            </a:pPr>
            <a:r>
              <a:rPr lang="en-US" dirty="0" err="1"/>
              <a:t>Auditoría</a:t>
            </a:r>
            <a:r>
              <a:rPr lang="en-US" dirty="0"/>
              <a:t> Social.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/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Imagen 10" descr="descarga (1).jpeg">
            <a:extLst>
              <a:ext uri="{FF2B5EF4-FFF2-40B4-BE49-F238E27FC236}">
                <a16:creationId xmlns:a16="http://schemas.microsoft.com/office/drawing/2014/main" id="{2557792B-E165-3345-B5DB-5EC80A890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24" y="640080"/>
            <a:ext cx="5703467" cy="5577840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208865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escarga (1).jpeg">
            <a:extLst>
              <a:ext uri="{FF2B5EF4-FFF2-40B4-BE49-F238E27FC236}">
                <a16:creationId xmlns:a16="http://schemas.microsoft.com/office/drawing/2014/main" id="{3C090238-B2F6-9F41-825A-A39C67069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4" y="1807258"/>
            <a:ext cx="3294253" cy="3221692"/>
          </a:xfrm>
          <a:prstGeom prst="rect">
            <a:avLst/>
          </a:prstGeom>
        </p:spPr>
      </p:pic>
      <p:sp>
        <p:nvSpPr>
          <p:cNvPr id="8" name="Rectangle 28">
            <a:extLst>
              <a:ext uri="{FF2B5EF4-FFF2-40B4-BE49-F238E27FC236}">
                <a16:creationId xmlns:a16="http://schemas.microsoft.com/office/drawing/2014/main" id="{71479DF5-5A07-6347-A949-ED29EDA5D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  <p:sp>
        <p:nvSpPr>
          <p:cNvPr id="14" name="Rectangle 28">
            <a:extLst>
              <a:ext uri="{FF2B5EF4-FFF2-40B4-BE49-F238E27FC236}">
                <a16:creationId xmlns:a16="http://schemas.microsoft.com/office/drawing/2014/main" id="{71CB1091-B9A3-D842-A08F-40EE568DD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711E0096-272D-7D4B-9A71-A1E2E71EB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1196975"/>
            <a:ext cx="29718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dirty="0">
                <a:latin typeface="Cambria"/>
                <a:cs typeface="Cambria"/>
              </a:rPr>
              <a:t>DIAGNOSTICO</a:t>
            </a:r>
            <a:endParaRPr lang="es-ES_tradnl" sz="2400" dirty="0">
              <a:latin typeface="Cambria"/>
              <a:cs typeface="Cambria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11AF29CD-8722-7546-9979-C01D05DB1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33800"/>
            <a:ext cx="25146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>
                <a:latin typeface="Cambria"/>
                <a:cs typeface="Cambria"/>
              </a:rPr>
              <a:t>ELABORACIÓN DEL PLAN</a:t>
            </a:r>
            <a:endParaRPr lang="es-ES_tradnl" sz="2400">
              <a:latin typeface="Cambria"/>
              <a:cs typeface="Cambria"/>
            </a:endParaRP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CD3DEF3C-53F8-C84D-BD68-F35FDF146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048000"/>
            <a:ext cx="39624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>
                <a:latin typeface="Cambria"/>
                <a:cs typeface="Cambria"/>
              </a:rPr>
              <a:t>REVISIÓN DE POLÍTICAS ORGANIZACIONALES</a:t>
            </a:r>
            <a:endParaRPr lang="es-ES_tradnl" sz="2400">
              <a:latin typeface="Cambria"/>
              <a:cs typeface="Cambria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B023F5FD-DA40-9845-9DBF-F813AF5D2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362200"/>
            <a:ext cx="29718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>
                <a:latin typeface="Cambria"/>
                <a:cs typeface="Cambria"/>
              </a:rPr>
              <a:t>DETERMINACIÓN DE NECESIDADES</a:t>
            </a:r>
            <a:endParaRPr lang="es-ES_tradnl" sz="2400">
              <a:latin typeface="Cambria"/>
              <a:cs typeface="Cambria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C9414E6D-AB1A-BC48-B204-CC74F2751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676400"/>
            <a:ext cx="29718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>
                <a:latin typeface="Cambria"/>
                <a:cs typeface="Cambria"/>
              </a:rPr>
              <a:t>IMAGEN IDEAL VS. IMAGEN REAL</a:t>
            </a:r>
            <a:endParaRPr lang="es-ES_tradnl" sz="2400">
              <a:latin typeface="Cambria"/>
              <a:cs typeface="Cambria"/>
            </a:endParaRPr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807445B4-0D43-C04D-B340-8D592A914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267200"/>
            <a:ext cx="25146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>
                <a:latin typeface="Cambria"/>
                <a:cs typeface="Cambria"/>
              </a:rPr>
              <a:t>REVISIÓN DE RECURSOS</a:t>
            </a:r>
            <a:endParaRPr lang="es-ES_tradnl" sz="2400">
              <a:latin typeface="Cambria"/>
              <a:cs typeface="Cambria"/>
            </a:endParaRPr>
          </a:p>
        </p:txBody>
      </p:sp>
      <p:sp>
        <p:nvSpPr>
          <p:cNvPr id="21" name="Rectangle 21">
            <a:extLst>
              <a:ext uri="{FF2B5EF4-FFF2-40B4-BE49-F238E27FC236}">
                <a16:creationId xmlns:a16="http://schemas.microsoft.com/office/drawing/2014/main" id="{E0723FE9-86C5-5B4A-95AC-3132B7ED3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403" y="4922519"/>
            <a:ext cx="25146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dirty="0">
                <a:latin typeface="Cambria"/>
                <a:cs typeface="Cambria"/>
              </a:rPr>
              <a:t>INVENTARIO DE MEDIOS</a:t>
            </a:r>
            <a:endParaRPr lang="es-ES_tradnl" sz="2400" dirty="0">
              <a:latin typeface="Cambria"/>
              <a:cs typeface="Cambria"/>
            </a:endParaRPr>
          </a:p>
        </p:txBody>
      </p:sp>
      <p:sp>
        <p:nvSpPr>
          <p:cNvPr id="22" name="Rectangle 22">
            <a:extLst>
              <a:ext uri="{FF2B5EF4-FFF2-40B4-BE49-F238E27FC236}">
                <a16:creationId xmlns:a16="http://schemas.microsoft.com/office/drawing/2014/main" id="{4E658F18-8A27-5D49-BD05-DC05ECE37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253" y="4207410"/>
            <a:ext cx="4157465" cy="212322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latin typeface="Cambria"/>
              <a:cs typeface="Cambria"/>
            </a:endParaRPr>
          </a:p>
        </p:txBody>
      </p:sp>
      <p:sp>
        <p:nvSpPr>
          <p:cNvPr id="23" name="Line 23">
            <a:extLst>
              <a:ext uri="{FF2B5EF4-FFF2-40B4-BE49-F238E27FC236}">
                <a16:creationId xmlns:a16="http://schemas.microsoft.com/office/drawing/2014/main" id="{1598155F-2205-D947-9942-ED4E5643A3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3716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ES">
              <a:latin typeface="Cambria"/>
              <a:cs typeface="Cambria"/>
            </a:endParaRPr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F4047ADC-62B7-9048-845F-50AA92ACB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7432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ES">
              <a:latin typeface="Cambria"/>
              <a:cs typeface="Cambria"/>
            </a:endParaRPr>
          </a:p>
        </p:txBody>
      </p:sp>
      <p:sp>
        <p:nvSpPr>
          <p:cNvPr id="25" name="Line 25">
            <a:extLst>
              <a:ext uri="{FF2B5EF4-FFF2-40B4-BE49-F238E27FC236}">
                <a16:creationId xmlns:a16="http://schemas.microsoft.com/office/drawing/2014/main" id="{2DC0D79C-BC49-604E-BD34-C8ACF9957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4290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ES">
              <a:latin typeface="Cambria"/>
              <a:cs typeface="Cambria"/>
            </a:endParaRPr>
          </a:p>
        </p:txBody>
      </p:sp>
      <p:sp>
        <p:nvSpPr>
          <p:cNvPr id="26" name="Line 26">
            <a:extLst>
              <a:ext uri="{FF2B5EF4-FFF2-40B4-BE49-F238E27FC236}">
                <a16:creationId xmlns:a16="http://schemas.microsoft.com/office/drawing/2014/main" id="{F33B5455-C0A0-2946-BCF5-0CD8B96F7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0574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ES">
              <a:latin typeface="Cambria"/>
              <a:cs typeface="Cambria"/>
            </a:endParaRPr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032C5216-B4A1-B645-82CF-7A92C1837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114800"/>
            <a:ext cx="0" cy="762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ES">
              <a:latin typeface="Cambria"/>
              <a:cs typeface="Cambria"/>
            </a:endParaRPr>
          </a:p>
        </p:txBody>
      </p:sp>
      <p:sp>
        <p:nvSpPr>
          <p:cNvPr id="28" name="Text Box 28">
            <a:extLst>
              <a:ext uri="{FF2B5EF4-FFF2-40B4-BE49-F238E27FC236}">
                <a16:creationId xmlns:a16="http://schemas.microsoft.com/office/drawing/2014/main" id="{16BFF57B-323F-F341-851B-E3222F09C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9865" y="4526281"/>
            <a:ext cx="2310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_tradnl" sz="1200">
                <a:latin typeface="Cambria"/>
                <a:cs typeface="Cambria"/>
              </a:rPr>
              <a:t>ELABORACIÓN DEL PROGRAMA</a:t>
            </a:r>
            <a:endParaRPr lang="es-ES_tradnl" sz="1200" b="1">
              <a:latin typeface="Cambria"/>
              <a:cs typeface="Cambria"/>
            </a:endParaRPr>
          </a:p>
        </p:txBody>
      </p:sp>
      <p:sp>
        <p:nvSpPr>
          <p:cNvPr id="29" name="Text Box 29">
            <a:extLst>
              <a:ext uri="{FF2B5EF4-FFF2-40B4-BE49-F238E27FC236}">
                <a16:creationId xmlns:a16="http://schemas.microsoft.com/office/drawing/2014/main" id="{60F424CB-1DB1-4647-9EC0-5333C9737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0748" y="4796906"/>
            <a:ext cx="39893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FIJACION DE OBJETIVOS Y METAS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IDENTIFICACIÓN DE LÍDERES DE OPINIÓN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DETERMINACION DE ESTRATEGIAS Y TÁCTICAS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TIEMPO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CAMINOS  DE SUSTITUCIÓN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DETERMINACIÓN DE RIESGO - BENEFICIO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PRESUPUESTO</a:t>
            </a:r>
          </a:p>
          <a:p>
            <a:pPr>
              <a:buFont typeface="Wingdings" charset="0"/>
              <a:buChar char="§"/>
            </a:pPr>
            <a:r>
              <a:rPr lang="es-ES_tradnl" sz="1200" dirty="0">
                <a:latin typeface="Cambria"/>
                <a:cs typeface="Cambria"/>
              </a:rPr>
              <a:t> MÉTODOS DE EVALUACIÓN</a:t>
            </a:r>
          </a:p>
        </p:txBody>
      </p:sp>
    </p:spTree>
    <p:extLst>
      <p:ext uri="{BB962C8B-B14F-4D97-AF65-F5344CB8AC3E}">
        <p14:creationId xmlns:p14="http://schemas.microsoft.com/office/powerpoint/2010/main" val="1151559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370" y="516836"/>
            <a:ext cx="3084844" cy="1961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-50" dirty="0">
                <a:latin typeface="+mj-lt"/>
                <a:ea typeface="+mj-ea"/>
                <a:cs typeface="+mj-cs"/>
              </a:rPr>
              <a:t>PÚBLICOS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b="1" dirty="0"/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dirty="0"/>
              <a:t>DEFINICIÓN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dirty="0"/>
              <a:t>CLASIFICACIÓN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dirty="0"/>
              <a:t>DETERMINACION DEL GRADO DE INFLUENCIA</a:t>
            </a:r>
            <a:endParaRPr lang="en-US" b="1" u="sng" dirty="0"/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/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Imagen 6" descr="Imagen que contiene gente, grupo, paraguas, caminando&#10;&#10;Descripción generada automáticamente">
            <a:extLst>
              <a:ext uri="{FF2B5EF4-FFF2-40B4-BE49-F238E27FC236}">
                <a16:creationId xmlns:a16="http://schemas.microsoft.com/office/drawing/2014/main" id="{7C855098-4ABC-D74F-B547-905A6284D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1236070"/>
            <a:ext cx="6798082" cy="4385859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10381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24" y="516835"/>
            <a:ext cx="4659357" cy="20113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-50" dirty="0">
                <a:latin typeface="+mj-lt"/>
                <a:ea typeface="+mj-ea"/>
                <a:cs typeface="+mj-cs"/>
              </a:rPr>
              <a:t>ORGANIZACIÓN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2734971"/>
            <a:ext cx="3005462" cy="3189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000" b="1" u="sng" dirty="0">
                <a:solidFill>
                  <a:srgbClr val="FFFFFF"/>
                </a:solidFill>
              </a:rPr>
              <a:t>ORGANIZACIÓN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000" b="1" dirty="0">
              <a:solidFill>
                <a:srgbClr val="FFFFFF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HISTORIA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CONDICIONES DE TRABAJO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SITUACIÓN FINANCIERA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SERVICIOS QUE PRESTA / PRODUCTOS QUE OFRECE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ORGANIZACIÓN INTERNA (EN TODAS SUS ETAPAS)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DESARROLLO (CAUSAS / PROBLEMAS)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LOGROS TRASCENDENTES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LUGAR EN EL MERCADO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PRINCIPALES CLIENTES Y PROVEEDORES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ORGANIZACIONES A LAS QUE PERTENECE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PRINCIPALES PROBLEMAS QUE ENFRENTA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PLANES EN EL CORTO Y LARGO PLAZO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APORTACIONES A LA COMUNIDAD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•"/>
            </a:pPr>
            <a:r>
              <a:rPr lang="en-US" sz="1000" dirty="0"/>
              <a:t>POLÍTICAS Y OBJETIVOS</a:t>
            </a:r>
            <a:endParaRPr lang="en-US" sz="1000" b="1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0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000" dirty="0">
              <a:solidFill>
                <a:srgbClr val="FFFFFF"/>
              </a:solidFill>
            </a:endParaRPr>
          </a:p>
        </p:txBody>
      </p:sp>
      <p:pic>
        <p:nvPicPr>
          <p:cNvPr id="11" name="Imagen 10" descr="Imagen que contiene plato&#10;&#10;Descripción generada automáticamente">
            <a:extLst>
              <a:ext uri="{FF2B5EF4-FFF2-40B4-BE49-F238E27FC236}">
                <a16:creationId xmlns:a16="http://schemas.microsoft.com/office/drawing/2014/main" id="{EE7EDC39-7903-DA42-AEE3-CABA2E60E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38" y="640080"/>
            <a:ext cx="5577840" cy="5577840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65065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2320925" y="812800"/>
            <a:ext cx="2838450" cy="5232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_tradnl" sz="1300" dirty="0">
              <a:solidFill>
                <a:srgbClr val="990000"/>
              </a:solidFill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1300" b="1" dirty="0">
                <a:solidFill>
                  <a:srgbClr val="ACA73B"/>
                </a:solidFill>
                <a:latin typeface="Cambria"/>
                <a:cs typeface="Cambria"/>
              </a:rPr>
              <a:t>AUDIOVISUALES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VIDEOPROGRAMAS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DIAPORAMAS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CORTOMETRAJES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CIRCUITOS PRIVADOS DE TELEVISIÓN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1300" b="1" dirty="0">
                <a:solidFill>
                  <a:srgbClr val="ACA73B"/>
                </a:solidFill>
                <a:latin typeface="Cambria"/>
                <a:cs typeface="Cambria"/>
              </a:rPr>
              <a:t>MUSICALES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 CONCIERTOS 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 MÚSICA PROGRAMADA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1300" b="1" dirty="0">
                <a:solidFill>
                  <a:srgbClr val="ACA73B"/>
                </a:solidFill>
                <a:latin typeface="Cambria"/>
                <a:cs typeface="Cambria"/>
              </a:rPr>
              <a:t>DE CONTACTO MATERIAL</a:t>
            </a:r>
            <a:endParaRPr lang="es-ES_tradnl" sz="1400" b="1" dirty="0">
              <a:solidFill>
                <a:srgbClr val="ACA73B"/>
              </a:solidFill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 FERIAS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 EXPOSICIONES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 EXHIBICIONES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2800" dirty="0">
              <a:latin typeface="Cambria"/>
              <a:cs typeface="Cambria"/>
            </a:endParaRPr>
          </a:p>
        </p:txBody>
      </p:sp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6816725" y="685800"/>
            <a:ext cx="3054350" cy="548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s-ES_tradnl" sz="1300" b="1" dirty="0"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1300" b="1" dirty="0">
                <a:solidFill>
                  <a:srgbClr val="ACA73B"/>
                </a:solidFill>
                <a:latin typeface="Cambria"/>
                <a:cs typeface="Cambria"/>
              </a:rPr>
              <a:t>ACONTECIMIENTOS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ONOMÁSTICOS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INAUGURACIONES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FESTIVIDADES CÍVICAS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DESFILES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CELEBRACIONES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solidFill>
                <a:srgbClr val="ACA73B"/>
              </a:solidFill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1300" b="1" dirty="0">
                <a:solidFill>
                  <a:srgbClr val="ACA73B"/>
                </a:solidFill>
                <a:latin typeface="Cambria"/>
                <a:cs typeface="Cambria"/>
              </a:rPr>
              <a:t>DE REUNION Y RECREO</a:t>
            </a:r>
            <a:endParaRPr lang="es-ES_tradnl" sz="1300" dirty="0">
              <a:solidFill>
                <a:srgbClr val="ACA73B"/>
              </a:solidFill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CLUBES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CASINOS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CRUCEROS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PEREGRINACIONES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endParaRPr lang="es-ES_tradnl" sz="1200" dirty="0">
              <a:latin typeface="Cambria"/>
              <a:cs typeface="Cambria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1300" b="1" dirty="0">
                <a:solidFill>
                  <a:srgbClr val="ACA73B"/>
                </a:solidFill>
                <a:latin typeface="Cambria"/>
                <a:cs typeface="Cambria"/>
              </a:rPr>
              <a:t>DE COMUNICACIÓN COLECTIVA</a:t>
            </a:r>
          </a:p>
          <a:p>
            <a:pPr marL="342900" indent="-342900">
              <a:spcBef>
                <a:spcPct val="20000"/>
              </a:spcBef>
            </a:pPr>
            <a:endParaRPr lang="es-ES_tradnl" sz="1200" b="1" dirty="0">
              <a:latin typeface="Cambria"/>
              <a:cs typeface="Cambria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RADIO 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PRENSA  (DIARIOS Y REVISTAS)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CINE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1200" dirty="0">
                <a:latin typeface="Cambria"/>
                <a:cs typeface="Cambria"/>
              </a:rPr>
              <a:t>TELEVISIÓN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28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519971657"/>
      </p:ext>
    </p:extLst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92370" y="516836"/>
            <a:ext cx="3084844" cy="1961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-50" dirty="0" err="1">
                <a:latin typeface="+mj-lt"/>
                <a:ea typeface="+mj-ea"/>
                <a:cs typeface="+mj-cs"/>
              </a:rPr>
              <a:t>Elementos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por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considerar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500" b="1">
              <a:solidFill>
                <a:srgbClr val="FFFFFF"/>
              </a:solidFill>
            </a:endParaRP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Aspectos gráficos.</a:t>
            </a: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Opiniones y actitudes de los públicos.</a:t>
            </a: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Percepción ideal y percepción real. </a:t>
            </a: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Flujos comunicativos formales e informales (redes).</a:t>
            </a: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Clima organizacional. </a:t>
            </a: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Retroalimentación (quejas, sugerencias, etc.).</a:t>
            </a:r>
          </a:p>
          <a:p>
            <a:pPr marL="0"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500">
                <a:solidFill>
                  <a:srgbClr val="FFFFFF"/>
                </a:solidFill>
              </a:rPr>
              <a:t>Información periodística de la región.</a:t>
            </a:r>
          </a:p>
        </p:txBody>
      </p:sp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138" y="640080"/>
            <a:ext cx="5577840" cy="5577840"/>
          </a:xfrm>
          <a:prstGeom prst="rect">
            <a:avLst/>
          </a:prstGeom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34861"/>
      </p:ext>
    </p:extLst>
  </p:cSld>
  <p:clrMapOvr>
    <a:masterClrMapping/>
  </p:clrMapOvr>
  <p:transition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92370" y="516836"/>
            <a:ext cx="3084844" cy="196108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-50" dirty="0" err="1">
                <a:latin typeface="+mj-lt"/>
                <a:ea typeface="+mj-ea"/>
                <a:cs typeface="+mj-cs"/>
              </a:rPr>
              <a:t>Elementos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por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considerar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 fontScale="92500"/>
          </a:bodyPr>
          <a:lstStyle/>
          <a:p>
            <a:pPr>
              <a:lnSpc>
                <a:spcPct val="90000"/>
              </a:lnSpc>
              <a:buFont typeface="Calibri" panose="020F0502020204030204" pitchFamily="34" charset="0"/>
            </a:pPr>
            <a:endParaRPr lang="en-US" sz="1500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endParaRPr lang="en-US" sz="1500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sz="1500" dirty="0" err="1"/>
              <a:t>Problemas</a:t>
            </a:r>
            <a:br>
              <a:rPr lang="en-US" sz="1500" dirty="0"/>
            </a:br>
            <a:br>
              <a:rPr lang="en-US" sz="1500" dirty="0"/>
            </a:br>
            <a:r>
              <a:rPr lang="en-US" sz="1500" dirty="0"/>
              <a:t>De </a:t>
            </a:r>
            <a:r>
              <a:rPr lang="en-US" sz="1500" dirty="0" err="1"/>
              <a:t>interacción</a:t>
            </a:r>
            <a:endParaRPr lang="en-US" sz="1500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sz="1500" dirty="0"/>
              <a:t>De </a:t>
            </a:r>
            <a:r>
              <a:rPr lang="en-US" sz="1500" dirty="0" err="1"/>
              <a:t>posicionamiento</a:t>
            </a:r>
            <a:br>
              <a:rPr lang="en-US" sz="1500" dirty="0"/>
            </a:br>
            <a:r>
              <a:rPr lang="en-US" sz="1500" dirty="0" err="1"/>
              <a:t>Desconocimiento</a:t>
            </a:r>
            <a:r>
              <a:rPr lang="en-US" sz="1500" dirty="0"/>
              <a:t> de la </a:t>
            </a:r>
            <a:r>
              <a:rPr lang="en-US" sz="1500" dirty="0" err="1"/>
              <a:t>empresa</a:t>
            </a:r>
            <a:endParaRPr lang="en-US" sz="1500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sz="1500" dirty="0"/>
              <a:t>Riesgo de la </a:t>
            </a:r>
            <a:r>
              <a:rPr lang="en-US" sz="1500" dirty="0" err="1"/>
              <a:t>reputación</a:t>
            </a:r>
            <a:r>
              <a:rPr lang="en-US" sz="1500" dirty="0"/>
              <a:t> </a:t>
            </a:r>
            <a:r>
              <a:rPr lang="en-US" sz="1500" dirty="0" err="1"/>
              <a:t>corporativa</a:t>
            </a:r>
            <a:endParaRPr lang="en-US" sz="1500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endParaRPr lang="en-US" sz="1500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sz="1500" dirty="0" err="1"/>
              <a:t>Oportunidades</a:t>
            </a:r>
            <a:br>
              <a:rPr lang="en-US" sz="1500" dirty="0"/>
            </a:br>
            <a:r>
              <a:rPr lang="en-US" sz="1500" dirty="0" err="1"/>
              <a:t>Conciencia</a:t>
            </a:r>
            <a:r>
              <a:rPr lang="en-US" sz="1500" dirty="0"/>
              <a:t> </a:t>
            </a:r>
            <a:r>
              <a:rPr lang="en-US" sz="1500" dirty="0" err="1"/>
              <a:t>sobre</a:t>
            </a:r>
            <a:r>
              <a:rPr lang="en-US" sz="1500" dirty="0"/>
              <a:t> </a:t>
            </a:r>
            <a:r>
              <a:rPr lang="en-US" sz="1500" dirty="0" err="1"/>
              <a:t>necesidades</a:t>
            </a:r>
            <a:r>
              <a:rPr lang="en-US" sz="1500" dirty="0"/>
              <a:t> de Mercado</a:t>
            </a:r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sz="1500" dirty="0" err="1"/>
              <a:t>Apoyo</a:t>
            </a:r>
            <a:r>
              <a:rPr lang="en-US" sz="1500" dirty="0"/>
              <a:t> para </a:t>
            </a:r>
            <a:r>
              <a:rPr lang="en-US" sz="1500" dirty="0" err="1"/>
              <a:t>dar</a:t>
            </a:r>
            <a:r>
              <a:rPr lang="en-US" sz="1500" dirty="0"/>
              <a:t> a </a:t>
            </a:r>
            <a:r>
              <a:rPr lang="en-US" sz="1500" dirty="0" err="1"/>
              <a:t>conocer</a:t>
            </a:r>
            <a:r>
              <a:rPr lang="en-US" sz="1500" dirty="0"/>
              <a:t> </a:t>
            </a:r>
            <a:r>
              <a:rPr lang="en-US" sz="1500" dirty="0" err="1"/>
              <a:t>una</a:t>
            </a:r>
            <a:r>
              <a:rPr lang="en-US" sz="1500" dirty="0"/>
              <a:t> </a:t>
            </a:r>
            <a:r>
              <a:rPr lang="en-US" sz="1500" dirty="0" err="1"/>
              <a:t>empresa</a:t>
            </a:r>
            <a:br>
              <a:rPr lang="en-US" sz="1500" dirty="0"/>
            </a:br>
            <a:r>
              <a:rPr lang="en-US" sz="1500" dirty="0" err="1"/>
              <a:t>Apoyo</a:t>
            </a:r>
            <a:r>
              <a:rPr lang="en-US" sz="1500" dirty="0"/>
              <a:t> para </a:t>
            </a:r>
            <a:r>
              <a:rPr lang="en-US" sz="1500" dirty="0" err="1"/>
              <a:t>dar</a:t>
            </a:r>
            <a:r>
              <a:rPr lang="en-US" sz="1500" dirty="0"/>
              <a:t> a </a:t>
            </a:r>
            <a:r>
              <a:rPr lang="en-US" sz="1500" dirty="0" err="1"/>
              <a:t>conocer</a:t>
            </a:r>
            <a:r>
              <a:rPr lang="en-US" sz="1500" dirty="0"/>
              <a:t> un </a:t>
            </a:r>
            <a:r>
              <a:rPr lang="en-US" sz="1500" dirty="0" err="1"/>
              <a:t>producto</a:t>
            </a:r>
            <a:endParaRPr lang="en-US" sz="1500" dirty="0"/>
          </a:p>
          <a:p>
            <a:pPr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500" dirty="0">
              <a:solidFill>
                <a:srgbClr val="FFFFFF"/>
              </a:solidFill>
            </a:endParaRPr>
          </a:p>
        </p:txBody>
      </p:sp>
      <p:pic>
        <p:nvPicPr>
          <p:cNvPr id="4" name="Imagen 3" descr="Imagen que contiene reloj, mucho, firmar, hombre&#10;&#10;Descripción generada automáticamente">
            <a:extLst>
              <a:ext uri="{FF2B5EF4-FFF2-40B4-BE49-F238E27FC236}">
                <a16:creationId xmlns:a16="http://schemas.microsoft.com/office/drawing/2014/main" id="{97C97429-BD7B-4849-87E4-B3B0159D1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1517039"/>
            <a:ext cx="6798082" cy="3823921"/>
          </a:xfrm>
          <a:prstGeom prst="rect">
            <a:avLst/>
          </a:prstGeom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4013"/>
      </p:ext>
    </p:extLst>
  </p:cSld>
  <p:clrMapOvr>
    <a:masterClrMapping/>
  </p:clrMapOvr>
  <p:transition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43467" y="516835"/>
            <a:ext cx="3448259" cy="16665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-50" dirty="0" err="1">
                <a:latin typeface="+mj-lt"/>
                <a:ea typeface="+mj-ea"/>
                <a:cs typeface="+mj-cs"/>
              </a:rPr>
              <a:t>Elementos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por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4000" spc="-50" dirty="0" err="1">
                <a:latin typeface="+mj-lt"/>
                <a:ea typeface="+mj-ea"/>
                <a:cs typeface="+mj-cs"/>
              </a:rPr>
              <a:t>considerar</a:t>
            </a:r>
            <a:r>
              <a:rPr lang="en-US" sz="4000" spc="-5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43467" y="2546224"/>
            <a:ext cx="3448259" cy="33427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90000"/>
              </a:lnSpc>
              <a:buFont typeface="Calibri" panose="020F0502020204030204" pitchFamily="34" charset="0"/>
            </a:pP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endParaRPr lang="en-US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dirty="0" err="1"/>
              <a:t>Percepción</a:t>
            </a:r>
            <a:r>
              <a:rPr lang="en-US" dirty="0"/>
              <a:t> </a:t>
            </a:r>
            <a:r>
              <a:rPr lang="en-US" dirty="0" err="1"/>
              <a:t>errónea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endParaRPr lang="en-US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dirty="0" err="1"/>
              <a:t>Comunicación</a:t>
            </a:r>
            <a:r>
              <a:rPr lang="en-US" dirty="0"/>
              <a:t> </a:t>
            </a:r>
            <a:r>
              <a:rPr lang="en-US" dirty="0" err="1"/>
              <a:t>deficiente</a:t>
            </a:r>
            <a:r>
              <a:rPr lang="en-US" dirty="0"/>
              <a:t>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err="1"/>
              <a:t>Inexistente</a:t>
            </a:r>
            <a:endParaRPr lang="en-US" dirty="0"/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err="1"/>
              <a:t>Inadecuada</a:t>
            </a:r>
            <a:endParaRPr lang="en-US" dirty="0"/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err="1"/>
              <a:t>Insuficiente</a:t>
            </a:r>
            <a:endParaRPr lang="en-US" dirty="0"/>
          </a:p>
          <a:p>
            <a:pPr lvl="1">
              <a:lnSpc>
                <a:spcPct val="90000"/>
              </a:lnSpc>
              <a:buFont typeface="Calibri" panose="020F0502020204030204" pitchFamily="34" charset="0"/>
            </a:pPr>
            <a:endParaRPr lang="en-US" dirty="0"/>
          </a:p>
          <a:p>
            <a:pPr>
              <a:lnSpc>
                <a:spcPct val="90000"/>
              </a:lnSpc>
              <a:buFont typeface="Calibri" panose="020F0502020204030204" pitchFamily="34" charset="0"/>
            </a:pPr>
            <a:r>
              <a:rPr lang="en-US" dirty="0" err="1"/>
              <a:t>Conducta</a:t>
            </a:r>
            <a:r>
              <a:rPr lang="en-US" dirty="0"/>
              <a:t> </a:t>
            </a:r>
            <a:r>
              <a:rPr lang="en-US" dirty="0" err="1"/>
              <a:t>inaceptable</a:t>
            </a:r>
            <a:endParaRPr lang="en-US" dirty="0"/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err="1"/>
              <a:t>Políticas</a:t>
            </a:r>
            <a:r>
              <a:rPr lang="en-US" dirty="0"/>
              <a:t> </a:t>
            </a:r>
            <a:r>
              <a:rPr lang="en-US" dirty="0" err="1"/>
              <a:t>inadecuadas</a:t>
            </a:r>
            <a:endParaRPr lang="en-US" dirty="0"/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/>
              <a:t>Falta de </a:t>
            </a:r>
            <a:r>
              <a:rPr lang="en-US" dirty="0" err="1"/>
              <a:t>políticas</a:t>
            </a:r>
            <a:endParaRPr lang="en-US" dirty="0"/>
          </a:p>
          <a:p>
            <a:pPr marL="285750" indent="-285750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/>
              <a:t>Falta de </a:t>
            </a:r>
            <a:r>
              <a:rPr lang="en-US" dirty="0" err="1"/>
              <a:t>conciencia</a:t>
            </a:r>
            <a:r>
              <a:rPr lang="en-US" dirty="0"/>
              <a:t> social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Imagen 10" descr="diagnostico-psicologico.jpg">
            <a:extLst>
              <a:ext uri="{FF2B5EF4-FFF2-40B4-BE49-F238E27FC236}">
                <a16:creationId xmlns:a16="http://schemas.microsoft.com/office/drawing/2014/main" id="{D3DDAC8B-4142-4245-89A2-05C61E8E6A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4" r="22996" b="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827950"/>
      </p:ext>
    </p:extLst>
  </p:cSld>
  <p:clrMapOvr>
    <a:masterClrMapping/>
  </p:clrMapOvr>
  <p:transition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878911" y="643468"/>
            <a:ext cx="3177847" cy="167418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Diagnóstico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878911" y="2317648"/>
            <a:ext cx="3205049" cy="322971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71600" lvl="2" indent="-4572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Evidencias o síntomas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Evaluación de actitudes</a:t>
            </a:r>
            <a:b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Indicadores de la empresa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Inspección de instalaciones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Evaluación de opiniones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Revisión de información publicada</a:t>
            </a:r>
            <a:b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Sondeo de percepciones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Auditoría de medios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Imagen ideal vs. Imagen real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Imagen 1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47" y="794648"/>
            <a:ext cx="6892560" cy="4923257"/>
          </a:xfrm>
          <a:prstGeom prst="rect">
            <a:avLst/>
          </a:prstGeom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857983"/>
      </p:ext>
    </p:extLst>
  </p:cSld>
  <p:clrMapOvr>
    <a:masterClrMapping/>
  </p:clrMapOvr>
  <p:transition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9"/>
          <p:cNvSpPr txBox="1">
            <a:spLocks noChangeArrowheads="1"/>
          </p:cNvSpPr>
          <p:nvPr/>
        </p:nvSpPr>
        <p:spPr bwMode="auto">
          <a:xfrm>
            <a:off x="648929" y="639097"/>
            <a:ext cx="6253317" cy="368601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Sensibilizar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a los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directivos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importancia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del principio de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eficiencia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comunicacional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capacitándoles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como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comunicadores</a:t>
            </a:r>
            <a:r>
              <a:rPr lang="en-US" sz="38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58371" name="Picture 10" descr="Presentación Blue Ray 14 Directivo de 21st Century Fo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0"/>
          <a:stretch/>
        </p:blipFill>
        <p:spPr bwMode="auto">
          <a:xfrm>
            <a:off x="7556686" y="1"/>
            <a:ext cx="4635315" cy="6857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295269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1669</Words>
  <Application>Microsoft Macintosh PowerPoint</Application>
  <PresentationFormat>Panorámica</PresentationFormat>
  <Paragraphs>379</Paragraphs>
  <Slides>45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8" baseType="lpstr">
      <vt:lpstr>Aptos</vt:lpstr>
      <vt:lpstr>Arial</vt:lpstr>
      <vt:lpstr>Calibri</vt:lpstr>
      <vt:lpstr>Cambria</vt:lpstr>
      <vt:lpstr>Century</vt:lpstr>
      <vt:lpstr>Century Schoolbook</vt:lpstr>
      <vt:lpstr>Georgia</vt:lpstr>
      <vt:lpstr>Neue Haas Grotesk Text Pro</vt:lpstr>
      <vt:lpstr>Palatino</vt:lpstr>
      <vt:lpstr>Tahoma</vt:lpstr>
      <vt:lpstr>Times New Roman</vt:lpstr>
      <vt:lpstr>Wingdings</vt:lpstr>
      <vt:lpstr>Dune</vt:lpstr>
      <vt:lpstr>Presentación de PowerPoint</vt:lpstr>
      <vt:lpstr>Presentación de PowerPoint</vt:lpstr>
      <vt:lpstr>Presentación de PowerPoint</vt:lpstr>
      <vt:lpstr>Presentación de PowerPoint</vt:lpstr>
      <vt:lpstr>Definición de Relaciones Públicas </vt:lpstr>
      <vt:lpstr>Alternativas para implantar la función de Relaciones Públicas </vt:lpstr>
      <vt:lpstr>Presentación de PowerPoint</vt:lpstr>
      <vt:lpstr>Ventajas</vt:lpstr>
      <vt:lpstr>Ventajas</vt:lpstr>
      <vt:lpstr>Ventajas</vt:lpstr>
      <vt:lpstr>Globalización</vt:lpstr>
      <vt:lpstr>Presentación de PowerPoint</vt:lpstr>
      <vt:lpstr>Tendencias </vt:lpstr>
      <vt:lpstr>Presentación de PowerPoint</vt:lpstr>
      <vt:lpstr>Retos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Octavio Islas</dc:creator>
  <cp:lastModifiedBy>Octavio Islas</cp:lastModifiedBy>
  <cp:revision>12</cp:revision>
  <dcterms:created xsi:type="dcterms:W3CDTF">2025-11-06T22:41:19Z</dcterms:created>
  <dcterms:modified xsi:type="dcterms:W3CDTF">2025-11-07T17:28:48Z</dcterms:modified>
</cp:coreProperties>
</file>