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50"/>
  </p:notesMasterIdLst>
  <p:sldIdLst>
    <p:sldId id="828" r:id="rId2"/>
    <p:sldId id="855" r:id="rId3"/>
    <p:sldId id="857" r:id="rId4"/>
    <p:sldId id="837" r:id="rId5"/>
    <p:sldId id="839" r:id="rId6"/>
    <p:sldId id="838" r:id="rId7"/>
    <p:sldId id="840" r:id="rId8"/>
    <p:sldId id="841" r:id="rId9"/>
    <p:sldId id="842" r:id="rId10"/>
    <p:sldId id="843" r:id="rId11"/>
    <p:sldId id="854" r:id="rId12"/>
    <p:sldId id="846" r:id="rId13"/>
    <p:sldId id="847" r:id="rId14"/>
    <p:sldId id="848" r:id="rId15"/>
    <p:sldId id="845" r:id="rId16"/>
    <p:sldId id="849" r:id="rId17"/>
    <p:sldId id="850" r:id="rId18"/>
    <p:sldId id="851" r:id="rId19"/>
    <p:sldId id="852" r:id="rId20"/>
    <p:sldId id="825" r:id="rId21"/>
    <p:sldId id="749" r:id="rId22"/>
    <p:sldId id="864" r:id="rId23"/>
    <p:sldId id="859" r:id="rId24"/>
    <p:sldId id="774" r:id="rId25"/>
    <p:sldId id="731" r:id="rId26"/>
    <p:sldId id="529" r:id="rId27"/>
    <p:sldId id="856" r:id="rId28"/>
    <p:sldId id="858" r:id="rId29"/>
    <p:sldId id="722" r:id="rId30"/>
    <p:sldId id="800" r:id="rId31"/>
    <p:sldId id="755" r:id="rId32"/>
    <p:sldId id="270" r:id="rId33"/>
    <p:sldId id="266" r:id="rId34"/>
    <p:sldId id="272" r:id="rId35"/>
    <p:sldId id="835" r:id="rId36"/>
    <p:sldId id="830" r:id="rId37"/>
    <p:sldId id="836" r:id="rId38"/>
    <p:sldId id="759" r:id="rId39"/>
    <p:sldId id="833" r:id="rId40"/>
    <p:sldId id="286" r:id="rId41"/>
    <p:sldId id="877" r:id="rId42"/>
    <p:sldId id="878" r:id="rId43"/>
    <p:sldId id="879" r:id="rId44"/>
    <p:sldId id="762" r:id="rId45"/>
    <p:sldId id="978" r:id="rId46"/>
    <p:sldId id="883" r:id="rId47"/>
    <p:sldId id="761" r:id="rId48"/>
    <p:sldId id="752" r:id="rId49"/>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1377"/>
  </p:normalViewPr>
  <p:slideViewPr>
    <p:cSldViewPr snapToGrid="0" snapToObjects="1">
      <p:cViewPr varScale="1">
        <p:scale>
          <a:sx n="124" d="100"/>
          <a:sy n="124" d="100"/>
        </p:scale>
        <p:origin x="816" y="16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4" d="100"/>
          <a:sy n="84" d="100"/>
        </p:scale>
        <p:origin x="254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25/1/21</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a:t>
            </a:fld>
            <a:endParaRPr lang="es-ES"/>
          </a:p>
        </p:txBody>
      </p:sp>
    </p:spTree>
    <p:extLst>
      <p:ext uri="{BB962C8B-B14F-4D97-AF65-F5344CB8AC3E}">
        <p14:creationId xmlns:p14="http://schemas.microsoft.com/office/powerpoint/2010/main" val="260091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Agradecimiento NIA, Enrique Chavero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2</a:t>
            </a:fld>
            <a:endParaRPr lang="es-ES"/>
          </a:p>
        </p:txBody>
      </p:sp>
    </p:spTree>
    <p:extLst>
      <p:ext uri="{BB962C8B-B14F-4D97-AF65-F5344CB8AC3E}">
        <p14:creationId xmlns:p14="http://schemas.microsoft.com/office/powerpoint/2010/main" val="160260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Agradecimiento NIA, Enrique Chavero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3</a:t>
            </a:fld>
            <a:endParaRPr lang="es-ES"/>
          </a:p>
        </p:txBody>
      </p:sp>
    </p:spTree>
    <p:extLst>
      <p:ext uri="{BB962C8B-B14F-4D97-AF65-F5344CB8AC3E}">
        <p14:creationId xmlns:p14="http://schemas.microsoft.com/office/powerpoint/2010/main" val="1451390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Concepto comunicología. Eulalio Ferrer, agencia publicidad</a:t>
            </a:r>
            <a:br>
              <a:rPr lang="es-EC" dirty="0"/>
            </a:br>
            <a:r>
              <a:rPr lang="es-EC" dirty="0"/>
              <a:t>Primeros servicios de comunicología en México. </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5</a:t>
            </a:fld>
            <a:endParaRPr lang="es-ES"/>
          </a:p>
        </p:txBody>
      </p:sp>
    </p:spTree>
    <p:extLst>
      <p:ext uri="{BB962C8B-B14F-4D97-AF65-F5344CB8AC3E}">
        <p14:creationId xmlns:p14="http://schemas.microsoft.com/office/powerpoint/2010/main" val="134008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7</a:t>
            </a:fld>
            <a:endParaRPr lang="es-ES"/>
          </a:p>
        </p:txBody>
      </p:sp>
    </p:spTree>
    <p:extLst>
      <p:ext uri="{BB962C8B-B14F-4D97-AF65-F5344CB8AC3E}">
        <p14:creationId xmlns:p14="http://schemas.microsoft.com/office/powerpoint/2010/main" val="3602592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C" dirty="0"/>
              <a:t>No siempre se rodeó de las mejores personas.</a:t>
            </a:r>
            <a:br>
              <a:rPr lang="es-EC" dirty="0"/>
            </a:br>
            <a:r>
              <a:rPr lang="es-EC" dirty="0"/>
              <a:t>Otro Barbero.</a:t>
            </a:r>
            <a:br>
              <a:rPr lang="es-EC" dirty="0"/>
            </a:br>
            <a:r>
              <a:rPr lang="es-EC" dirty="0"/>
              <a:t>Secta hermética perfilada a realizar negocios.</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8</a:t>
            </a:fld>
            <a:endParaRPr lang="es-ES"/>
          </a:p>
        </p:txBody>
      </p:sp>
    </p:spTree>
    <p:extLst>
      <p:ext uri="{BB962C8B-B14F-4D97-AF65-F5344CB8AC3E}">
        <p14:creationId xmlns:p14="http://schemas.microsoft.com/office/powerpoint/2010/main" val="191819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Me recuerda a Héxtor Aguilar Camín despidiendo a Octavio Paz.</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9</a:t>
            </a:fld>
            <a:endParaRPr lang="es-ES"/>
          </a:p>
        </p:txBody>
      </p:sp>
    </p:spTree>
    <p:extLst>
      <p:ext uri="{BB962C8B-B14F-4D97-AF65-F5344CB8AC3E}">
        <p14:creationId xmlns:p14="http://schemas.microsoft.com/office/powerpoint/2010/main" val="2032856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43000" y="685800"/>
            <a:ext cx="4572000" cy="3429000"/>
          </a:xfrm>
        </p:spPr>
      </p:sp>
      <p:sp>
        <p:nvSpPr>
          <p:cNvPr id="3" name="Marcador de notas 2"/>
          <p:cNvSpPr>
            <a:spLocks noGrp="1"/>
          </p:cNvSpPr>
          <p:nvPr>
            <p:ph type="body" idx="1"/>
          </p:nvPr>
        </p:nvSpPr>
        <p:spPr/>
        <p:txBody>
          <a:bodyPr/>
          <a:lstStyle/>
          <a:p>
            <a:r>
              <a:rPr lang="es-EC" sz="1200" dirty="0"/>
              <a:t>Grave error. </a:t>
            </a:r>
          </a:p>
          <a:p>
            <a:r>
              <a:rPr lang="es-EC" sz="1200" dirty="0"/>
              <a:t>El intangible más valioso es el conocimiento y no hoy, siempre, a lo largo de la historia. El conocimiento NO es un concepto moda.</a:t>
            </a:r>
          </a:p>
          <a:p>
            <a:r>
              <a:rPr lang="es-EC" sz="1200" dirty="0"/>
              <a:t>Para evaluar la reputación, solo cuentan las opiniones de expertos…</a:t>
            </a:r>
          </a:p>
          <a:p>
            <a:r>
              <a:rPr lang="es-EC" sz="1200" dirty="0"/>
              <a:t>Se menosprecia, por ejemplo, la importancia de las opiniones de los jubilados.</a:t>
            </a:r>
          </a:p>
          <a:p>
            <a:r>
              <a:rPr lang="es-EC" dirty="0"/>
              <a:t>No todos los reputologos están de acuerdo.</a:t>
            </a:r>
            <a:br>
              <a:rPr lang="es-EC" dirty="0"/>
            </a:br>
            <a:r>
              <a:rPr lang="es-EC" dirty="0"/>
              <a:t>Marxistas. Conciencia histórica verdadera, al proletariado, la falsa conciencia histórica, a la burguesía.</a:t>
            </a:r>
          </a:p>
          <a:p>
            <a:endParaRPr lang="es-ES_tradnl" dirty="0"/>
          </a:p>
        </p:txBody>
      </p:sp>
      <p:sp>
        <p:nvSpPr>
          <p:cNvPr id="4" name="Marcador de número de diapositiva 3"/>
          <p:cNvSpPr>
            <a:spLocks noGrp="1"/>
          </p:cNvSpPr>
          <p:nvPr>
            <p:ph type="sldNum" sz="quarter" idx="10"/>
          </p:nvPr>
        </p:nvSpPr>
        <p:spPr/>
        <p:txBody>
          <a:bodyPr/>
          <a:lstStyle/>
          <a:p>
            <a:fld id="{2524834E-859C-3045-A9BD-72FF6B138A92}" type="slidenum">
              <a:rPr lang="es-ES_tradnl" smtClean="0"/>
              <a:t>11</a:t>
            </a:fld>
            <a:endParaRPr lang="es-ES_tradnl"/>
          </a:p>
        </p:txBody>
      </p:sp>
    </p:spTree>
    <p:extLst>
      <p:ext uri="{BB962C8B-B14F-4D97-AF65-F5344CB8AC3E}">
        <p14:creationId xmlns:p14="http://schemas.microsoft.com/office/powerpoint/2010/main" val="3274199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Marca de narcos, líderes de Pemex, Marcelo Ebrard.</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13</a:t>
            </a:fld>
            <a:endParaRPr lang="es-ES"/>
          </a:p>
        </p:txBody>
      </p:sp>
    </p:spTree>
    <p:extLst>
      <p:ext uri="{BB962C8B-B14F-4D97-AF65-F5344CB8AC3E}">
        <p14:creationId xmlns:p14="http://schemas.microsoft.com/office/powerpoint/2010/main" val="3413469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No todos los reputologos están de acuerdo.</a:t>
            </a:r>
            <a:br>
              <a:rPr lang="es-EC" dirty="0"/>
            </a:br>
            <a:r>
              <a:rPr lang="es-EC" dirty="0"/>
              <a:t>Marxistas. Conciencia histórica verdadera, al proletariado, la falsa conciencia histórica, a la burguesía.</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15</a:t>
            </a:fld>
            <a:endParaRPr lang="es-ES"/>
          </a:p>
        </p:txBody>
      </p:sp>
    </p:spTree>
    <p:extLst>
      <p:ext uri="{BB962C8B-B14F-4D97-AF65-F5344CB8AC3E}">
        <p14:creationId xmlns:p14="http://schemas.microsoft.com/office/powerpoint/2010/main" val="2065769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Rolex posición 78</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16</a:t>
            </a:fld>
            <a:endParaRPr lang="es-ES"/>
          </a:p>
        </p:txBody>
      </p:sp>
    </p:spTree>
    <p:extLst>
      <p:ext uri="{BB962C8B-B14F-4D97-AF65-F5344CB8AC3E}">
        <p14:creationId xmlns:p14="http://schemas.microsoft.com/office/powerpoint/2010/main" val="367455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20</a:t>
            </a:fld>
            <a:endParaRPr lang="es-ES"/>
          </a:p>
        </p:txBody>
      </p:sp>
    </p:spTree>
    <p:extLst>
      <p:ext uri="{BB962C8B-B14F-4D97-AF65-F5344CB8AC3E}">
        <p14:creationId xmlns:p14="http://schemas.microsoft.com/office/powerpoint/2010/main" val="4164869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kern="1200" dirty="0">
                <a:solidFill>
                  <a:schemeClr val="tx1"/>
                </a:solidFill>
                <a:effectLst/>
                <a:latin typeface="+mn-lt"/>
                <a:ea typeface="+mn-ea"/>
                <a:cs typeface="+mn-cs"/>
              </a:rPr>
              <a:t>La gran asignatura pendiente, de mayor complejidad aún, radica en concluir los trabajos de Einstein en la elaboración de la teoría del campo unificado, la cual responde a la necesidad de explicar todas las leyes de la naturaleza. En la comprensión del hiperespacio radica la posibilidad de desvelar los secretos más profundos de la naturaleza y el universo.</a:t>
            </a:r>
            <a:endParaRPr lang="es-EC" sz="1200" kern="1200" dirty="0">
              <a:solidFill>
                <a:schemeClr val="tx1"/>
              </a:solidFill>
              <a:effectLst/>
              <a:latin typeface="+mn-lt"/>
              <a:ea typeface="+mn-ea"/>
              <a:cs typeface="+mn-cs"/>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21</a:t>
            </a:fld>
            <a:endParaRPr lang="es-ES"/>
          </a:p>
        </p:txBody>
      </p:sp>
    </p:spTree>
    <p:extLst>
      <p:ext uri="{BB962C8B-B14F-4D97-AF65-F5344CB8AC3E}">
        <p14:creationId xmlns:p14="http://schemas.microsoft.com/office/powerpoint/2010/main" val="1460787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22</a:t>
            </a:fld>
            <a:endParaRPr lang="es-ES"/>
          </a:p>
        </p:txBody>
      </p:sp>
    </p:spTree>
    <p:extLst>
      <p:ext uri="{BB962C8B-B14F-4D97-AF65-F5344CB8AC3E}">
        <p14:creationId xmlns:p14="http://schemas.microsoft.com/office/powerpoint/2010/main" val="1741552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 </a:t>
            </a:r>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23</a:t>
            </a:fld>
            <a:endParaRPr lang="es-ES"/>
          </a:p>
        </p:txBody>
      </p:sp>
    </p:spTree>
    <p:extLst>
      <p:ext uri="{BB962C8B-B14F-4D97-AF65-F5344CB8AC3E}">
        <p14:creationId xmlns:p14="http://schemas.microsoft.com/office/powerpoint/2010/main" val="3167386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latin typeface="Palatino" pitchFamily="2" charset="77"/>
                <a:ea typeface="Palatino" pitchFamily="2" charset="77"/>
              </a:rPr>
              <a:t>Los algoritmos pueden realizar importantes contribuciones a las tareas de control, vigilancia y asumir un rol protagónico en la disolución digital de nuestra privacidad. </a:t>
            </a:r>
            <a:endParaRPr lang="es-EC" dirty="0"/>
          </a:p>
          <a:p>
            <a:endParaRPr lang="es-EC" dirty="0"/>
          </a:p>
        </p:txBody>
      </p:sp>
      <p:sp>
        <p:nvSpPr>
          <p:cNvPr id="4" name="Marcador de número de diapositiva 3"/>
          <p:cNvSpPr>
            <a:spLocks noGrp="1"/>
          </p:cNvSpPr>
          <p:nvPr>
            <p:ph type="sldNum" sz="quarter" idx="5"/>
          </p:nvPr>
        </p:nvSpPr>
        <p:spPr/>
        <p:txBody>
          <a:bodyPr/>
          <a:lstStyle/>
          <a:p>
            <a:fld id="{6E3A9147-517A-DA41-A3A2-BCBE5B4966EC}" type="slidenum">
              <a:rPr lang="es-EC" smtClean="0"/>
              <a:t>24</a:t>
            </a:fld>
            <a:endParaRPr lang="es-EC"/>
          </a:p>
        </p:txBody>
      </p:sp>
    </p:spTree>
    <p:extLst>
      <p:ext uri="{BB962C8B-B14F-4D97-AF65-F5344CB8AC3E}">
        <p14:creationId xmlns:p14="http://schemas.microsoft.com/office/powerpoint/2010/main" val="3117095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Algoritmos dotados de capacidad de razonamiento y toma de decisiones en cualquier ámbito, al menos con la misma funcionalidad que un ser humano medio. De manera estándar, dícese de cualquier algoritmo que no ha sido limitado expresamente en sus capacidades; por extensión, dícese de todos aquellos algoritmos capaces de pensar y actuar mediante razonamientos e integraciones inaccesibles a la inteligencia humana, mostrando niveles de conciencia que los humanos suponen superiores. (Serrano, 2018, p. p.19). </a:t>
            </a:r>
            <a:endParaRPr lang="es-EC" dirty="0"/>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25</a:t>
            </a:fld>
            <a:endParaRPr lang="es-ES"/>
          </a:p>
        </p:txBody>
      </p:sp>
    </p:spTree>
    <p:extLst>
      <p:ext uri="{BB962C8B-B14F-4D97-AF65-F5344CB8AC3E}">
        <p14:creationId xmlns:p14="http://schemas.microsoft.com/office/powerpoint/2010/main" val="914562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IA, robótica, biotecnología, TICS</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26</a:t>
            </a:fld>
            <a:endParaRPr lang="es-ES"/>
          </a:p>
        </p:txBody>
      </p:sp>
    </p:spTree>
    <p:extLst>
      <p:ext uri="{BB962C8B-B14F-4D97-AF65-F5344CB8AC3E}">
        <p14:creationId xmlns:p14="http://schemas.microsoft.com/office/powerpoint/2010/main" val="2918237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29</a:t>
            </a:fld>
            <a:endParaRPr lang="es-ES"/>
          </a:p>
        </p:txBody>
      </p:sp>
    </p:spTree>
    <p:extLst>
      <p:ext uri="{BB962C8B-B14F-4D97-AF65-F5344CB8AC3E}">
        <p14:creationId xmlns:p14="http://schemas.microsoft.com/office/powerpoint/2010/main" val="2717347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Darwin. Las especies que sobreviven no son necesariamente las más fuertes sino las que mejor se adaptan a las condiciones de su entorno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30</a:t>
            </a:fld>
            <a:endParaRPr lang="es-ES"/>
          </a:p>
        </p:txBody>
      </p:sp>
    </p:spTree>
    <p:extLst>
      <p:ext uri="{BB962C8B-B14F-4D97-AF65-F5344CB8AC3E}">
        <p14:creationId xmlns:p14="http://schemas.microsoft.com/office/powerpoint/2010/main" val="1845385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Darwin. Las especies que sobreviven no son necesariamente las más fuertes sino las que mejor se adaptan a las condiciones de su entorno</a:t>
            </a:r>
          </a:p>
        </p:txBody>
      </p:sp>
      <p:sp>
        <p:nvSpPr>
          <p:cNvPr id="4" name="Marcador de número de diapositiva 3"/>
          <p:cNvSpPr>
            <a:spLocks noGrp="1"/>
          </p:cNvSpPr>
          <p:nvPr>
            <p:ph type="sldNum" sz="quarter" idx="5"/>
          </p:nvPr>
        </p:nvSpPr>
        <p:spPr/>
        <p:txBody>
          <a:bodyPr/>
          <a:lstStyle/>
          <a:p>
            <a:fld id="{50B6BB9F-192B-A64E-B86D-63142ED6AF8F}" type="slidenum">
              <a:rPr lang="es-ES" smtClean="0"/>
              <a:t>31</a:t>
            </a:fld>
            <a:endParaRPr lang="es-ES"/>
          </a:p>
        </p:txBody>
      </p:sp>
    </p:spTree>
    <p:extLst>
      <p:ext uri="{BB962C8B-B14F-4D97-AF65-F5344CB8AC3E}">
        <p14:creationId xmlns:p14="http://schemas.microsoft.com/office/powerpoint/2010/main" val="3955537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35</a:t>
            </a:fld>
            <a:endParaRPr lang="es-ES"/>
          </a:p>
        </p:txBody>
      </p:sp>
    </p:spTree>
    <p:extLst>
      <p:ext uri="{BB962C8B-B14F-4D97-AF65-F5344CB8AC3E}">
        <p14:creationId xmlns:p14="http://schemas.microsoft.com/office/powerpoint/2010/main" val="647051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dirty="0">
                <a:latin typeface="Palatino" pitchFamily="2" charset="77"/>
                <a:ea typeface="Palatino" pitchFamily="2" charset="77"/>
              </a:rPr>
              <a:t>Algo similar ocurre con otras tecnologías de comunicación, las cuales han sido el resultado de “</a:t>
            </a:r>
            <a:r>
              <a:rPr lang="es-ES_tradnl" sz="1200" dirty="0" err="1">
                <a:latin typeface="Palatino" pitchFamily="2" charset="77"/>
                <a:ea typeface="Palatino" pitchFamily="2" charset="77"/>
              </a:rPr>
              <a:t>exaptaciones</a:t>
            </a:r>
            <a:r>
              <a:rPr lang="es-ES_tradnl" sz="1200" dirty="0">
                <a:latin typeface="Palatino" pitchFamily="2" charset="77"/>
                <a:ea typeface="Palatino" pitchFamily="2" charset="77"/>
              </a:rPr>
              <a:t>” que fueron posibles gracias a ciertas condiciones del entorno, así como a la formidable visión de sus desarrolladores. </a:t>
            </a:r>
          </a:p>
          <a:p>
            <a:pPr marL="0" marR="0" lvl="0" indent="0" algn="l" defTabSz="457200" rtl="0" eaLnBrk="1" fontAlgn="auto" latinLnBrk="0" hangingPunct="1">
              <a:lnSpc>
                <a:spcPct val="100000"/>
              </a:lnSpc>
              <a:spcBef>
                <a:spcPts val="0"/>
              </a:spcBef>
              <a:spcAft>
                <a:spcPts val="0"/>
              </a:spcAft>
              <a:buClrTx/>
              <a:buSzTx/>
              <a:buFontTx/>
              <a:buNone/>
              <a:tabLst/>
              <a:defRPr/>
            </a:pPr>
            <a:r>
              <a:rPr lang="es-ES_tradnl" sz="1200" dirty="0">
                <a:latin typeface="Palatino" pitchFamily="2" charset="77"/>
                <a:ea typeface="Palatino" pitchFamily="2" charset="77"/>
              </a:rPr>
              <a:t>En la Ecología de los Medios ha sido recuperado el concepto</a:t>
            </a:r>
            <a:r>
              <a:rPr lang="es-ES_tradnl" sz="1200" i="1" dirty="0">
                <a:latin typeface="Palatino" pitchFamily="2" charset="77"/>
                <a:ea typeface="Palatino" pitchFamily="2" charset="77"/>
              </a:rPr>
              <a:t> </a:t>
            </a:r>
            <a:r>
              <a:rPr lang="es-ES_tradnl" sz="1200" i="1" dirty="0" err="1">
                <a:latin typeface="Palatino" pitchFamily="2" charset="77"/>
                <a:ea typeface="Palatino" pitchFamily="2" charset="77"/>
              </a:rPr>
              <a:t>exaptación</a:t>
            </a:r>
            <a:r>
              <a:rPr lang="es-ES_tradnl" sz="1200" i="1" dirty="0">
                <a:latin typeface="Palatino" pitchFamily="2" charset="77"/>
                <a:ea typeface="Palatino" pitchFamily="2" charset="77"/>
              </a:rPr>
              <a:t> </a:t>
            </a:r>
            <a:r>
              <a:rPr lang="es-ES_tradnl" sz="1200" dirty="0">
                <a:latin typeface="Palatino" pitchFamily="2" charset="77"/>
                <a:ea typeface="Palatino" pitchFamily="2" charset="77"/>
              </a:rPr>
              <a:t>para emprender el análisis de tecnologías, como la imprenta, el telégrafo, el teléfono, la radio, la televisión, e Internet, los cuales han producido drásticos cambios en las sociedades.  </a:t>
            </a:r>
            <a:r>
              <a:rPr lang="es-ES_tradnl" sz="1200" dirty="0" err="1">
                <a:latin typeface="Palatino" pitchFamily="2" charset="77"/>
                <a:ea typeface="Palatino" pitchFamily="2" charset="77"/>
              </a:rPr>
              <a:t>Alphabet</a:t>
            </a:r>
            <a:r>
              <a:rPr lang="es-ES_tradnl" sz="1200" dirty="0">
                <a:latin typeface="Palatino" pitchFamily="2" charset="77"/>
                <a:ea typeface="Palatino" pitchFamily="2" charset="77"/>
              </a:rPr>
              <a:t>, </a:t>
            </a:r>
            <a:r>
              <a:rPr lang="es-ES_tradnl" sz="1200" dirty="0" err="1">
                <a:latin typeface="Palatino" pitchFamily="2" charset="77"/>
                <a:ea typeface="Palatino" pitchFamily="2" charset="77"/>
              </a:rPr>
              <a:t>exaptación</a:t>
            </a:r>
            <a:r>
              <a:rPr lang="es-ES_tradnl" sz="1200" dirty="0">
                <a:latin typeface="Palatino" pitchFamily="2" charset="77"/>
                <a:ea typeface="Palatino" pitchFamily="2" charset="77"/>
              </a:rPr>
              <a:t> de Google.</a:t>
            </a:r>
            <a:endParaRPr lang="es-ES" sz="1200" dirty="0">
              <a:latin typeface="Palatino" pitchFamily="2" charset="77"/>
              <a:ea typeface="Palatino" pitchFamily="2" charset="77"/>
              <a:cs typeface="Baskerville"/>
            </a:endParaRP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38</a:t>
            </a:fld>
            <a:endParaRPr lang="es-ES"/>
          </a:p>
        </p:txBody>
      </p:sp>
    </p:spTree>
    <p:extLst>
      <p:ext uri="{BB962C8B-B14F-4D97-AF65-F5344CB8AC3E}">
        <p14:creationId xmlns:p14="http://schemas.microsoft.com/office/powerpoint/2010/main" val="3903564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a:solidFill>
                  <a:schemeClr val="tx1"/>
                </a:solidFill>
                <a:effectLst/>
                <a:latin typeface="+mn-lt"/>
                <a:ea typeface="+mn-ea"/>
                <a:cs typeface="+mn-cs"/>
              </a:rPr>
              <a:t> </a:t>
            </a:r>
            <a:endParaRPr lang="es-EC"/>
          </a:p>
        </p:txBody>
      </p:sp>
      <p:sp>
        <p:nvSpPr>
          <p:cNvPr id="4" name="Marcador de número de diapositiva 3"/>
          <p:cNvSpPr>
            <a:spLocks noGrp="1"/>
          </p:cNvSpPr>
          <p:nvPr>
            <p:ph type="sldNum" sz="quarter" idx="5"/>
          </p:nvPr>
        </p:nvSpPr>
        <p:spPr/>
        <p:txBody>
          <a:bodyPr/>
          <a:lstStyle/>
          <a:p>
            <a:fld id="{50B6BB9F-192B-A64E-B86D-63142ED6AF8F}" type="slidenum">
              <a:rPr lang="es-ES" smtClean="0"/>
              <a:t>41</a:t>
            </a:fld>
            <a:endParaRPr lang="es-ES"/>
          </a:p>
        </p:txBody>
      </p:sp>
    </p:spTree>
    <p:extLst>
      <p:ext uri="{BB962C8B-B14F-4D97-AF65-F5344CB8AC3E}">
        <p14:creationId xmlns:p14="http://schemas.microsoft.com/office/powerpoint/2010/main" val="75410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a:solidFill>
                  <a:schemeClr val="tx1"/>
                </a:solidFill>
                <a:effectLst/>
                <a:latin typeface="+mn-lt"/>
                <a:ea typeface="+mn-ea"/>
                <a:cs typeface="+mn-cs"/>
              </a:rPr>
              <a:t> </a:t>
            </a:r>
            <a:endParaRPr lang="es-EC"/>
          </a:p>
        </p:txBody>
      </p:sp>
      <p:sp>
        <p:nvSpPr>
          <p:cNvPr id="4" name="Marcador de número de diapositiva 3"/>
          <p:cNvSpPr>
            <a:spLocks noGrp="1"/>
          </p:cNvSpPr>
          <p:nvPr>
            <p:ph type="sldNum" sz="quarter" idx="5"/>
          </p:nvPr>
        </p:nvSpPr>
        <p:spPr/>
        <p:txBody>
          <a:bodyPr/>
          <a:lstStyle/>
          <a:p>
            <a:fld id="{50B6BB9F-192B-A64E-B86D-63142ED6AF8F}" type="slidenum">
              <a:rPr lang="es-ES" smtClean="0"/>
              <a:t>42</a:t>
            </a:fld>
            <a:endParaRPr lang="es-ES"/>
          </a:p>
        </p:txBody>
      </p:sp>
    </p:spTree>
    <p:extLst>
      <p:ext uri="{BB962C8B-B14F-4D97-AF65-F5344CB8AC3E}">
        <p14:creationId xmlns:p14="http://schemas.microsoft.com/office/powerpoint/2010/main" val="1554171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45</a:t>
            </a:fld>
            <a:endParaRPr lang="es-ES"/>
          </a:p>
        </p:txBody>
      </p:sp>
    </p:spTree>
    <p:extLst>
      <p:ext uri="{BB962C8B-B14F-4D97-AF65-F5344CB8AC3E}">
        <p14:creationId xmlns:p14="http://schemas.microsoft.com/office/powerpoint/2010/main" val="1843421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50B6BB9F-192B-A64E-B86D-63142ED6AF8F}" type="slidenum">
              <a:rPr lang="es-ES" smtClean="0"/>
              <a:t>46</a:t>
            </a:fld>
            <a:endParaRPr lang="es-ES"/>
          </a:p>
        </p:txBody>
      </p:sp>
    </p:spTree>
    <p:extLst>
      <p:ext uri="{BB962C8B-B14F-4D97-AF65-F5344CB8AC3E}">
        <p14:creationId xmlns:p14="http://schemas.microsoft.com/office/powerpoint/2010/main" val="2401654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kern="1200" dirty="0">
                <a:solidFill>
                  <a:schemeClr val="tx1"/>
                </a:solidFill>
                <a:effectLst/>
                <a:latin typeface="+mn-lt"/>
                <a:ea typeface="+mn-ea"/>
                <a:cs typeface="+mn-cs"/>
              </a:rPr>
              <a:t>Ingeniería en Comunicación Social (ICS)  tiene su origen en la obra de Jesús Galindo </a:t>
            </a:r>
          </a:p>
          <a:p>
            <a:r>
              <a:rPr lang="es-EC" sz="1200" kern="1200" dirty="0">
                <a:solidFill>
                  <a:schemeClr val="tx1"/>
                </a:solidFill>
                <a:effectLst/>
                <a:latin typeface="+mn-lt"/>
                <a:ea typeface="+mn-ea"/>
                <a:cs typeface="+mn-cs"/>
              </a:rPr>
              <a:t>Galindo (2014) argumenta sus orígenes en la necesidad de construir y consolidar dos grandes matrices, una desde la cual se estudie la vida social como comunicación, y otra desde la cual se pretenda hacer algo con ese conocimiento. </a:t>
            </a:r>
          </a:p>
          <a:p>
            <a:r>
              <a:rPr lang="es-EC" sz="1200" kern="1200" dirty="0">
                <a:solidFill>
                  <a:schemeClr val="tx1"/>
                </a:solidFill>
                <a:effectLst/>
                <a:latin typeface="+mn-lt"/>
                <a:ea typeface="+mn-ea"/>
                <a:cs typeface="+mn-cs"/>
              </a:rPr>
              <a:t> En la Ingeniería en Comunicación Social —perspectiva teórico-metodológica— el estudio de la articulación es fundamental, ya que es vista como comunicación misma. La Comunicología, como propuesta científica sobre la Comunicación Social, nos permite describir todo lo relacionado con figuras de simbiosis, semiosis, intercambio, interacción y complejidad. Observa todo fenómeno social desde una perspectiva sistémica constructivista, donde es posible “incluir todo tipo de conocimiento sobre la comunicación y todo tipo de conocimiento de lo social construyendo con ellas todo el aparato potencial científico de percepción del mundo”</a:t>
            </a:r>
          </a:p>
          <a:p>
            <a:r>
              <a:rPr lang="es-EC" sz="1200" kern="1200" dirty="0">
                <a:solidFill>
                  <a:schemeClr val="tx1"/>
                </a:solidFill>
                <a:effectLst/>
                <a:latin typeface="+mn-lt"/>
                <a:ea typeface="+mn-ea"/>
                <a:cs typeface="+mn-cs"/>
              </a:rPr>
              <a:t>Ingeniero en comunicación estratégica (estratecom) investigador.</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48</a:t>
            </a:fld>
            <a:endParaRPr lang="es-ES"/>
          </a:p>
        </p:txBody>
      </p:sp>
    </p:spTree>
    <p:extLst>
      <p:ext uri="{BB962C8B-B14F-4D97-AF65-F5344CB8AC3E}">
        <p14:creationId xmlns:p14="http://schemas.microsoft.com/office/powerpoint/2010/main" val="3401299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A30D7A-F6D9-4746-B2BC-6E1D9C9FE60C}"/>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DCDAD77C-C563-E848-A785-38AA79CBC6C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7AAAD22E-9394-9E4D-B19F-77E9818D6833}"/>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5" name="Marcador de pie de página 4">
            <a:extLst>
              <a:ext uri="{FF2B5EF4-FFF2-40B4-BE49-F238E27FC236}">
                <a16:creationId xmlns:a16="http://schemas.microsoft.com/office/drawing/2014/main" id="{5D33FC1D-9819-5A43-AB0E-91466A677D0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B01E775-8C8F-7641-ABB5-B75F7890788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8249054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1E3AF-D772-F64C-81FC-700E2B658B8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7F96919-7A08-FF4E-AEE8-9EE8EDEB72F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4CD6F9-E0F7-C149-98C6-1DA211614A9E}"/>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5" name="Marcador de pie de página 4">
            <a:extLst>
              <a:ext uri="{FF2B5EF4-FFF2-40B4-BE49-F238E27FC236}">
                <a16:creationId xmlns:a16="http://schemas.microsoft.com/office/drawing/2014/main" id="{DF486397-E6BD-3E41-86CF-676F6557D7D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D99BBD9-69E0-BB4F-B537-CB4D6AAFD1B5}"/>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9575853"/>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C636-9EFA-204F-BFFC-1313FF92915F}"/>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8DE99349-1DFB-DE4D-9FC8-A1C7975320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40916B-5EA4-6D4B-86CA-8F0987A242CD}"/>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5" name="Marcador de pie de página 4">
            <a:extLst>
              <a:ext uri="{FF2B5EF4-FFF2-40B4-BE49-F238E27FC236}">
                <a16:creationId xmlns:a16="http://schemas.microsoft.com/office/drawing/2014/main" id="{71AC6251-D948-F54C-952D-B0738BB4177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C3B3F4-2DE3-5F43-ABAC-3B02EF16B4C6}"/>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97569943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A4797-9147-2C41-845D-8E8E97A6380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EF785D10-E2EC-964C-9413-37358D6FDE7D}"/>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F43F5542-06C1-8145-984F-67CAD7DE6394}"/>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A3DE554C-3FD1-D744-AB1E-6A3B40A17012}"/>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6" name="Marcador de pie de página 5">
            <a:extLst>
              <a:ext uri="{FF2B5EF4-FFF2-40B4-BE49-F238E27FC236}">
                <a16:creationId xmlns:a16="http://schemas.microsoft.com/office/drawing/2014/main" id="{1CCF8251-1EBD-9647-B617-A782695B2A4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A74E3E9-8461-9340-8829-E666D3FC626D}"/>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768140686"/>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D82A6A-4C63-A849-9004-A640028FF151}"/>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7AE1F7E1-55E5-094E-A120-527CC209323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D6D1AD-09AA-9244-B994-E82E9396F83A}"/>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1268EE6E-4B59-C84C-BDB8-A6EA5901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CEA9D4B-3BCF-2747-938F-EC9E9217FBAC}"/>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E75EE435-1DDF-6D42-96B5-95FDEEB7541D}"/>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8" name="Marcador de pie de página 7">
            <a:extLst>
              <a:ext uri="{FF2B5EF4-FFF2-40B4-BE49-F238E27FC236}">
                <a16:creationId xmlns:a16="http://schemas.microsoft.com/office/drawing/2014/main" id="{28E3723B-4314-3243-B405-D73B217DD105}"/>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40FC0D4-D9E9-6440-90CF-F07BAF12E44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304630185"/>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88B990-28DC-F34E-B287-105FCEFB66F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A0E484CD-1FBA-9A4D-B43D-0E6586DC296E}"/>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4" name="Marcador de pie de página 3">
            <a:extLst>
              <a:ext uri="{FF2B5EF4-FFF2-40B4-BE49-F238E27FC236}">
                <a16:creationId xmlns:a16="http://schemas.microsoft.com/office/drawing/2014/main" id="{6B9F5852-D4BE-1D4C-B5CB-AB7D0E05C7FB}"/>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E8F7127-DA7E-0C46-AB70-EC24E843B8A3}"/>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27034682"/>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FEF2AE-1764-E240-97A4-704BAD56051B}"/>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3" name="Marcador de pie de página 2">
            <a:extLst>
              <a:ext uri="{FF2B5EF4-FFF2-40B4-BE49-F238E27FC236}">
                <a16:creationId xmlns:a16="http://schemas.microsoft.com/office/drawing/2014/main" id="{ECD984EB-5E1C-1845-9975-2EF97B85CBA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C1F9638-5B08-BD4F-AA63-81D4BE191BE9}"/>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29656895"/>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3E671-C1F1-1D43-9080-00A342FD2FFB}"/>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CCC9BA5F-6F16-7C4C-98E8-1FAAC4FD718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F1EA9683-1AFA-B542-8AF5-6822989431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52E03EA-C980-0243-B14D-8442639845F6}"/>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6" name="Marcador de pie de página 5">
            <a:extLst>
              <a:ext uri="{FF2B5EF4-FFF2-40B4-BE49-F238E27FC236}">
                <a16:creationId xmlns:a16="http://schemas.microsoft.com/office/drawing/2014/main" id="{288CB7C9-5D01-014F-AE0B-AF2606F2E2D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98E8A06-B4E1-CB42-A700-AD5A1BBCDD24}"/>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018252362"/>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9AFD74-2F3F-0F44-8955-A05C72E4D489}"/>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D9458D97-4354-C84F-A093-4E1D7F7C1C5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38A55BAC-95AD-4240-AADC-C551D9A77C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F5E332-52A5-9E47-BFBF-EDF5AC79ACA3}"/>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6" name="Marcador de pie de página 5">
            <a:extLst>
              <a:ext uri="{FF2B5EF4-FFF2-40B4-BE49-F238E27FC236}">
                <a16:creationId xmlns:a16="http://schemas.microsoft.com/office/drawing/2014/main" id="{AA30AAD9-F817-2F4B-9C8E-B6E5059E6AE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D40E1D-D2BF-964F-99FE-E05193EE800E}"/>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2108178550"/>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F146FF-CC31-0141-8EBF-CB89337C0A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1E54E6ED-D1D7-D844-AE7A-BBCEA0720BB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151E26D7-BB1C-3B47-9DB6-C582B34BBBD0}"/>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5" name="Marcador de pie de página 4">
            <a:extLst>
              <a:ext uri="{FF2B5EF4-FFF2-40B4-BE49-F238E27FC236}">
                <a16:creationId xmlns:a16="http://schemas.microsoft.com/office/drawing/2014/main" id="{4F5EC596-38D5-164A-8A2D-ACAEB74996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4FE10B8-A350-104D-A04B-35133C423A18}"/>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100687303"/>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858E40-1B99-9C42-9582-1375CFC56AB7}"/>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F3138A7-4C28-2441-825A-985057896154}"/>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25ACE0-6EE3-9147-9462-D3A540F3E20A}"/>
              </a:ext>
            </a:extLst>
          </p:cNvPr>
          <p:cNvSpPr>
            <a:spLocks noGrp="1"/>
          </p:cNvSpPr>
          <p:nvPr>
            <p:ph type="dt" sz="half" idx="10"/>
          </p:nvPr>
        </p:nvSpPr>
        <p:spPr/>
        <p:txBody>
          <a:bodyPr/>
          <a:lstStyle/>
          <a:p>
            <a:fld id="{2DF66AD8-BC4A-4004-9882-414398D930CA}" type="datetimeFigureOut">
              <a:rPr lang="en-US" smtClean="0"/>
              <a:t>1/25/21</a:t>
            </a:fld>
            <a:endParaRPr lang="en-US"/>
          </a:p>
        </p:txBody>
      </p:sp>
      <p:sp>
        <p:nvSpPr>
          <p:cNvPr id="5" name="Marcador de pie de página 4">
            <a:extLst>
              <a:ext uri="{FF2B5EF4-FFF2-40B4-BE49-F238E27FC236}">
                <a16:creationId xmlns:a16="http://schemas.microsoft.com/office/drawing/2014/main" id="{219D232B-44D0-5E4F-BF3A-272823040D5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FE0EACD-C3A8-5C44-89B6-A08CEAA348BC}"/>
              </a:ext>
            </a:extLst>
          </p:cNvPr>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4014358325"/>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extLst>
      <p:ext uri="{BB962C8B-B14F-4D97-AF65-F5344CB8AC3E}">
        <p14:creationId xmlns:p14="http://schemas.microsoft.com/office/powerpoint/2010/main" val="217680515"/>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 imágenes con título">
    <p:spTree>
      <p:nvGrpSpPr>
        <p:cNvPr id="1" name=""/>
        <p:cNvGrpSpPr/>
        <p:nvPr/>
      </p:nvGrpSpPr>
      <p:grpSpPr>
        <a:xfrm>
          <a:off x="0" y="0"/>
          <a:ext cx="0" cy="0"/>
          <a:chOff x="0" y="0"/>
          <a:chExt cx="0" cy="0"/>
        </a:xfrm>
      </p:grpSpPr>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304965764"/>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FB43A71-627E-A647-A831-2C26B6A46A0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416292E-40FA-4147-8C54-941F2A9642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D2232C8-35C5-2444-8475-287827CDAFA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F66AD8-BC4A-4004-9882-414398D930CA}" type="datetimeFigureOut">
              <a:rPr lang="en-US" smtClean="0"/>
              <a:t>1/25/21</a:t>
            </a:fld>
            <a:endParaRPr lang="en-US"/>
          </a:p>
        </p:txBody>
      </p:sp>
      <p:sp>
        <p:nvSpPr>
          <p:cNvPr id="5" name="Marcador de pie de página 4">
            <a:extLst>
              <a:ext uri="{FF2B5EF4-FFF2-40B4-BE49-F238E27FC236}">
                <a16:creationId xmlns:a16="http://schemas.microsoft.com/office/drawing/2014/main" id="{FADF308F-6238-CF46-B29D-4D1D88A24A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67167183-A6B5-BD44-BD84-F135257228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D2C864-9362-43C7-A136-D9C41D93A96D}" type="slidenum">
              <a:rPr lang="en-US" smtClean="0"/>
              <a:t>‹Nº›</a:t>
            </a:fld>
            <a:endParaRPr lang="en-US"/>
          </a:p>
        </p:txBody>
      </p:sp>
    </p:spTree>
    <p:extLst>
      <p:ext uri="{BB962C8B-B14F-4D97-AF65-F5344CB8AC3E}">
        <p14:creationId xmlns:p14="http://schemas.microsoft.com/office/powerpoint/2010/main" val="3417976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dircom.org/delegacion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gif"/></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24.svg"/></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hyperlink" Target="mailto:joseoctavio.islas@gmail.com" TargetMode="Externa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mailto:joseoctavio.islas@gmail.co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joseoctavio.islas@gmail.com" TargetMode="External"/><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33">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Imagen que contiene alimentos, dibujo, señal&#10;&#10;Descripción generada automáticamente">
            <a:extLst>
              <a:ext uri="{FF2B5EF4-FFF2-40B4-BE49-F238E27FC236}">
                <a16:creationId xmlns:a16="http://schemas.microsoft.com/office/drawing/2014/main" id="{02B27C44-6829-2E43-A828-C3CE8C664927}"/>
              </a:ext>
            </a:extLst>
          </p:cNvPr>
          <p:cNvPicPr>
            <a:picLocks noChangeAspect="1"/>
          </p:cNvPicPr>
          <p:nvPr/>
        </p:nvPicPr>
        <p:blipFill rotWithShape="1">
          <a:blip r:embed="rId3">
            <a:extLst>
              <a:ext uri="{28A0092B-C50C-407E-A947-70E740481C1C}">
                <a14:useLocalDpi xmlns:a14="http://schemas.microsoft.com/office/drawing/2010/main" val="0"/>
              </a:ext>
            </a:extLst>
          </a:blip>
          <a:srcRect t="15133" r="1" b="8632"/>
          <a:stretch/>
        </p:blipFill>
        <p:spPr>
          <a:xfrm>
            <a:off x="44841" y="865917"/>
            <a:ext cx="9171076" cy="4666928"/>
          </a:xfrm>
          <a:prstGeom prst="rect">
            <a:avLst/>
          </a:prstGeom>
        </p:spPr>
      </p:pic>
      <p:grpSp>
        <p:nvGrpSpPr>
          <p:cNvPr id="68" name="Group 35">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987478"/>
            <a:ext cx="9171095" cy="1828800"/>
            <a:chOff x="-305" y="2987478"/>
            <a:chExt cx="12188952" cy="1828800"/>
          </a:xfrm>
        </p:grpSpPr>
        <p:sp>
          <p:nvSpPr>
            <p:cNvPr id="37" name="Freeform: Shape 36">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40" name="Freeform: Shape 39">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ítulo 1">
            <a:extLst>
              <a:ext uri="{FF2B5EF4-FFF2-40B4-BE49-F238E27FC236}">
                <a16:creationId xmlns:a16="http://schemas.microsoft.com/office/drawing/2014/main" id="{B6268475-6DF2-4D43-9CF6-CF72E79E2C1A}"/>
              </a:ext>
            </a:extLst>
          </p:cNvPr>
          <p:cNvSpPr>
            <a:spLocks noGrp="1"/>
          </p:cNvSpPr>
          <p:nvPr>
            <p:ph type="title"/>
          </p:nvPr>
        </p:nvSpPr>
        <p:spPr>
          <a:xfrm>
            <a:off x="370703" y="3966519"/>
            <a:ext cx="4142920" cy="2625585"/>
          </a:xfrm>
        </p:spPr>
        <p:txBody>
          <a:bodyPr>
            <a:normAutofit/>
          </a:bodyPr>
          <a:lstStyle/>
          <a:p>
            <a:r>
              <a:rPr lang="es-EC" sz="1200" i="1" dirty="0">
                <a:solidFill>
                  <a:schemeClr val="tx2"/>
                </a:solidFill>
                <a:latin typeface="Palatino" pitchFamily="2" charset="77"/>
                <a:ea typeface="Palatino" pitchFamily="2" charset="77"/>
              </a:rPr>
              <a:t> </a:t>
            </a:r>
            <a:r>
              <a:rPr lang="es-EC" sz="1800" i="1" dirty="0">
                <a:solidFill>
                  <a:schemeClr val="tx2"/>
                </a:solidFill>
                <a:latin typeface="Palatino" pitchFamily="2" charset="77"/>
                <a:ea typeface="Palatino" pitchFamily="2" charset="77"/>
              </a:rPr>
              <a:t>Del DirCom al Estratecom</a:t>
            </a:r>
            <a:br>
              <a:rPr lang="es-EC" sz="1800" i="1" dirty="0">
                <a:solidFill>
                  <a:schemeClr val="tx2"/>
                </a:solidFill>
                <a:latin typeface="Palatino" pitchFamily="2" charset="77"/>
                <a:ea typeface="Palatino" pitchFamily="2" charset="77"/>
              </a:rPr>
            </a:br>
            <a:br>
              <a:rPr lang="es-EC" sz="1800" i="1">
                <a:solidFill>
                  <a:schemeClr val="tx2"/>
                </a:solidFill>
                <a:latin typeface="Palatino" pitchFamily="2" charset="77"/>
                <a:ea typeface="Palatino" pitchFamily="2" charset="77"/>
              </a:rPr>
            </a:br>
            <a:endParaRPr lang="es-ES_tradnl" sz="1200" dirty="0">
              <a:solidFill>
                <a:schemeClr val="tx2"/>
              </a:solidFill>
              <a:latin typeface="Palatino" pitchFamily="2" charset="77"/>
              <a:ea typeface="Palatino" pitchFamily="2" charset="77"/>
            </a:endParaRPr>
          </a:p>
        </p:txBody>
      </p:sp>
      <p:sp>
        <p:nvSpPr>
          <p:cNvPr id="10" name="Content Placeholder 9">
            <a:extLst>
              <a:ext uri="{FF2B5EF4-FFF2-40B4-BE49-F238E27FC236}">
                <a16:creationId xmlns:a16="http://schemas.microsoft.com/office/drawing/2014/main" id="{07E1C7E0-20FE-4AF7-BEEB-73B11E5D1059}"/>
              </a:ext>
            </a:extLst>
          </p:cNvPr>
          <p:cNvSpPr>
            <a:spLocks noGrp="1"/>
          </p:cNvSpPr>
          <p:nvPr>
            <p:ph idx="1"/>
          </p:nvPr>
        </p:nvSpPr>
        <p:spPr>
          <a:xfrm>
            <a:off x="2892946" y="5119040"/>
            <a:ext cx="4318182" cy="2041067"/>
          </a:xfrm>
        </p:spPr>
        <p:txBody>
          <a:bodyPr anchor="ctr">
            <a:noAutofit/>
          </a:bodyPr>
          <a:lstStyle/>
          <a:p>
            <a:pPr marL="0" indent="0">
              <a:buNone/>
            </a:pPr>
            <a:endParaRPr lang="es-EC" sz="1800" i="1" dirty="0">
              <a:solidFill>
                <a:schemeClr val="tx2"/>
              </a:solidFill>
              <a:latin typeface="Freestyle Script" panose="030804020302050B0404" pitchFamily="66" charset="77"/>
              <a:ea typeface="Batang" panose="02030600000101010101" pitchFamily="18" charset="-127"/>
              <a:cs typeface="Freestyle Script" panose="020F0502020204030204" pitchFamily="34" charset="0"/>
            </a:endParaRPr>
          </a:p>
          <a:p>
            <a:pPr marL="0" indent="0">
              <a:buNone/>
            </a:pPr>
            <a:r>
              <a:rPr lang="es-EC" sz="1800" i="1" dirty="0">
                <a:solidFill>
                  <a:schemeClr val="tx2"/>
                </a:solidFill>
                <a:latin typeface="Freestyle Script" panose="030804020302050B0404" pitchFamily="66" charset="77"/>
                <a:ea typeface="Batang" panose="02030600000101010101" pitchFamily="18" charset="-127"/>
                <a:cs typeface="Freestyle Script" panose="020F0502020204030204" pitchFamily="34" charset="0"/>
              </a:rPr>
              <a:t>Dr. Octavio Islas</a:t>
            </a:r>
            <a:br>
              <a:rPr lang="es-EC" sz="1800" i="1" dirty="0">
                <a:solidFill>
                  <a:schemeClr val="tx2"/>
                </a:solidFill>
                <a:latin typeface="Freestyle Script" panose="030804020302050B0404" pitchFamily="66" charset="77"/>
                <a:ea typeface="Batang" panose="02030600000101010101" pitchFamily="18" charset="-127"/>
              </a:rPr>
            </a:br>
            <a:r>
              <a:rPr lang="es-EC" sz="1800" dirty="0">
                <a:solidFill>
                  <a:schemeClr val="tx2"/>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br>
              <a:rPr lang="es-EC" sz="1800" dirty="0">
                <a:solidFill>
                  <a:schemeClr val="tx2"/>
                </a:solidFill>
                <a:latin typeface="Freestyle Script" panose="030804020302050B0404" pitchFamily="66" charset="77"/>
                <a:ea typeface="Palatino" pitchFamily="2" charset="77"/>
              </a:rPr>
            </a:br>
            <a:r>
              <a:rPr lang="es-EC" sz="1800" i="1" dirty="0">
                <a:solidFill>
                  <a:schemeClr val="tx2"/>
                </a:solidFill>
                <a:latin typeface="Freestyle Script" panose="030804020302050B0404" pitchFamily="66" charset="77"/>
                <a:ea typeface="Palatino" pitchFamily="2" charset="77"/>
              </a:rPr>
              <a:t>@octavioislas</a:t>
            </a:r>
            <a:br>
              <a:rPr lang="es-EC" sz="1800" i="1" dirty="0">
                <a:solidFill>
                  <a:schemeClr val="tx2"/>
                </a:solidFill>
                <a:latin typeface="Freestyle Script" panose="030804020302050B0404" pitchFamily="66" charset="77"/>
                <a:ea typeface="Palatino" pitchFamily="2" charset="77"/>
              </a:rPr>
            </a:br>
            <a:r>
              <a:rPr lang="es-EC" sz="1800" i="1" dirty="0">
                <a:solidFill>
                  <a:schemeClr val="tx2"/>
                </a:solidFill>
                <a:latin typeface="Freestyle Script" panose="030804020302050B0404" pitchFamily="66" charset="77"/>
                <a:ea typeface="Palatino" pitchFamily="2" charset="77"/>
              </a:rPr>
              <a:t>http://octavioislas.com</a:t>
            </a:r>
            <a:endParaRPr lang="es-EC" sz="1800" dirty="0">
              <a:solidFill>
                <a:schemeClr val="tx2"/>
              </a:solidFill>
              <a:latin typeface="Freestyle Script" panose="030804020302050B0404" pitchFamily="66" charset="77"/>
              <a:ea typeface="Palatino" pitchFamily="2" charset="77"/>
            </a:endParaRPr>
          </a:p>
        </p:txBody>
      </p:sp>
    </p:spTree>
    <p:extLst>
      <p:ext uri="{BB962C8B-B14F-4D97-AF65-F5344CB8AC3E}">
        <p14:creationId xmlns:p14="http://schemas.microsoft.com/office/powerpoint/2010/main" val="208062323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89993-8E77-C04A-B7DA-5A65DFF47ABA}"/>
              </a:ext>
            </a:extLst>
          </p:cNvPr>
          <p:cNvSpPr>
            <a:spLocks noGrp="1"/>
          </p:cNvSpPr>
          <p:nvPr>
            <p:ph type="title"/>
          </p:nvPr>
        </p:nvSpPr>
        <p:spPr>
          <a:xfrm>
            <a:off x="630273" y="464828"/>
            <a:ext cx="4870629" cy="2103366"/>
          </a:xfrm>
        </p:spPr>
        <p:txBody>
          <a:bodyPr anchor="b">
            <a:normAutofit/>
          </a:bodyPr>
          <a:lstStyle/>
          <a:p>
            <a:r>
              <a:rPr lang="es-EC" dirty="0"/>
              <a:t>Temario</a:t>
            </a:r>
          </a:p>
        </p:txBody>
      </p:sp>
      <p:pic>
        <p:nvPicPr>
          <p:cNvPr id="5" name="Imagen 4" descr="Imagen que contiene dibujo&#10;&#10;Descripción generada automáticamente">
            <a:extLst>
              <a:ext uri="{FF2B5EF4-FFF2-40B4-BE49-F238E27FC236}">
                <a16:creationId xmlns:a16="http://schemas.microsoft.com/office/drawing/2014/main" id="{75483717-37CA-2D41-8A6F-8D3F86D27539}"/>
              </a:ext>
            </a:extLst>
          </p:cNvPr>
          <p:cNvPicPr>
            <a:picLocks noChangeAspect="1"/>
          </p:cNvPicPr>
          <p:nvPr/>
        </p:nvPicPr>
        <p:blipFill rotWithShape="1">
          <a:blip r:embed="rId3">
            <a:extLst>
              <a:ext uri="{28A0092B-C50C-407E-A947-70E740481C1C}">
                <a14:useLocalDpi xmlns:a14="http://schemas.microsoft.com/office/drawing/2010/main" val="0"/>
              </a:ext>
            </a:extLst>
          </a:blip>
          <a:srcRect l="4720" r="4482" b="3"/>
          <a:stretch/>
        </p:blipFill>
        <p:spPr>
          <a:xfrm>
            <a:off x="5948172" y="10"/>
            <a:ext cx="3195828" cy="2569454"/>
          </a:xfrm>
          <a:prstGeom prst="rect">
            <a:avLst/>
          </a:prstGeom>
        </p:spPr>
      </p:pic>
      <p:sp>
        <p:nvSpPr>
          <p:cNvPr id="3" name="Marcador de contenido 2">
            <a:extLst>
              <a:ext uri="{FF2B5EF4-FFF2-40B4-BE49-F238E27FC236}">
                <a16:creationId xmlns:a16="http://schemas.microsoft.com/office/drawing/2014/main" id="{B12B99F2-CFA5-4946-B463-B103F3BF3C6A}"/>
              </a:ext>
            </a:extLst>
          </p:cNvPr>
          <p:cNvSpPr>
            <a:spLocks noGrp="1"/>
          </p:cNvSpPr>
          <p:nvPr>
            <p:ph idx="1"/>
          </p:nvPr>
        </p:nvSpPr>
        <p:spPr>
          <a:xfrm>
            <a:off x="630273" y="2743200"/>
            <a:ext cx="4870629" cy="3438144"/>
          </a:xfrm>
        </p:spPr>
        <p:txBody>
          <a:bodyPr>
            <a:normAutofit fontScale="92500" lnSpcReduction="10000"/>
          </a:bodyPr>
          <a:lstStyle/>
          <a:p>
            <a:pPr marL="0" indent="0">
              <a:buNone/>
            </a:pPr>
            <a:r>
              <a:rPr lang="es-EC" dirty="0"/>
              <a:t>1. Dircom (asociación)</a:t>
            </a:r>
          </a:p>
          <a:p>
            <a:pPr marL="0" indent="0">
              <a:buNone/>
            </a:pPr>
            <a:r>
              <a:rPr lang="es-EC" dirty="0"/>
              <a:t>2. Legado de Joan Costa</a:t>
            </a:r>
          </a:p>
          <a:p>
            <a:pPr marL="0" indent="0">
              <a:buNone/>
            </a:pPr>
            <a:r>
              <a:rPr lang="es-EC" dirty="0"/>
              <a:t>3. Los reputólogos</a:t>
            </a:r>
          </a:p>
          <a:p>
            <a:pPr marL="0" indent="0">
              <a:buNone/>
            </a:pPr>
            <a:r>
              <a:rPr lang="es-EC" dirty="0"/>
              <a:t>4. La complejidad del valor de marca.  Marcas más valiosas. Las marcas con mejor reputación no son las más valiosas </a:t>
            </a:r>
          </a:p>
          <a:p>
            <a:pPr marL="0" indent="0">
              <a:buNone/>
            </a:pPr>
            <a:r>
              <a:rPr lang="es-EC" dirty="0"/>
              <a:t>5. Matemáticas, algoritmos, Teoría del Campo unificado</a:t>
            </a:r>
          </a:p>
          <a:p>
            <a:pPr marL="0" indent="0">
              <a:buNone/>
            </a:pPr>
            <a:r>
              <a:rPr lang="es-EC" dirty="0"/>
              <a:t>6. Tránsito a la cuarta revolución industrial</a:t>
            </a:r>
          </a:p>
          <a:p>
            <a:pPr marL="0" indent="0">
              <a:buNone/>
            </a:pPr>
            <a:r>
              <a:rPr lang="es-EC" dirty="0"/>
              <a:t>7. Exaptación, concepto complejo.</a:t>
            </a:r>
          </a:p>
          <a:p>
            <a:pPr marL="0" indent="0">
              <a:buNone/>
            </a:pPr>
            <a:r>
              <a:rPr lang="es-EC" dirty="0"/>
              <a:t> </a:t>
            </a:r>
          </a:p>
        </p:txBody>
      </p:sp>
      <p:pic>
        <p:nvPicPr>
          <p:cNvPr id="7" name="Imagen 6" descr="Imagen que contiene objeto, reloj&#10;&#10;Descripción generada automáticamente">
            <a:extLst>
              <a:ext uri="{FF2B5EF4-FFF2-40B4-BE49-F238E27FC236}">
                <a16:creationId xmlns:a16="http://schemas.microsoft.com/office/drawing/2014/main" id="{34CA5FD8-CD28-C544-B476-A0F0D68613D7}"/>
              </a:ext>
            </a:extLst>
          </p:cNvPr>
          <p:cNvPicPr>
            <a:picLocks noChangeAspect="1"/>
          </p:cNvPicPr>
          <p:nvPr/>
        </p:nvPicPr>
        <p:blipFill rotWithShape="1">
          <a:blip r:embed="rId4">
            <a:extLst>
              <a:ext uri="{28A0092B-C50C-407E-A947-70E740481C1C}">
                <a14:useLocalDpi xmlns:a14="http://schemas.microsoft.com/office/drawing/2010/main" val="0"/>
              </a:ext>
            </a:extLst>
          </a:blip>
          <a:srcRect l="13258" r="9076"/>
          <a:stretch/>
        </p:blipFill>
        <p:spPr>
          <a:xfrm>
            <a:off x="5948172" y="2743200"/>
            <a:ext cx="3195828" cy="4114800"/>
          </a:xfrm>
          <a:prstGeom prst="rect">
            <a:avLst/>
          </a:prstGeom>
        </p:spPr>
      </p:pic>
    </p:spTree>
    <p:extLst>
      <p:ext uri="{BB962C8B-B14F-4D97-AF65-F5344CB8AC3E}">
        <p14:creationId xmlns:p14="http://schemas.microsoft.com/office/powerpoint/2010/main" val="5154139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89993-8E77-C04A-B7DA-5A65DFF47ABA}"/>
              </a:ext>
            </a:extLst>
          </p:cNvPr>
          <p:cNvSpPr>
            <a:spLocks noGrp="1"/>
          </p:cNvSpPr>
          <p:nvPr>
            <p:ph type="title"/>
          </p:nvPr>
        </p:nvSpPr>
        <p:spPr>
          <a:xfrm>
            <a:off x="630273" y="464828"/>
            <a:ext cx="4870629" cy="2103366"/>
          </a:xfrm>
        </p:spPr>
        <p:txBody>
          <a:bodyPr anchor="b">
            <a:normAutofit/>
          </a:bodyPr>
          <a:lstStyle/>
          <a:p>
            <a:r>
              <a:rPr lang="es-EC" dirty="0"/>
              <a:t>Temario</a:t>
            </a:r>
          </a:p>
        </p:txBody>
      </p:sp>
      <p:pic>
        <p:nvPicPr>
          <p:cNvPr id="5" name="Imagen 4" descr="Imagen que contiene dibujo&#10;&#10;Descripción generada automáticamente">
            <a:extLst>
              <a:ext uri="{FF2B5EF4-FFF2-40B4-BE49-F238E27FC236}">
                <a16:creationId xmlns:a16="http://schemas.microsoft.com/office/drawing/2014/main" id="{75483717-37CA-2D41-8A6F-8D3F86D27539}"/>
              </a:ext>
            </a:extLst>
          </p:cNvPr>
          <p:cNvPicPr>
            <a:picLocks noChangeAspect="1"/>
          </p:cNvPicPr>
          <p:nvPr/>
        </p:nvPicPr>
        <p:blipFill rotWithShape="1">
          <a:blip r:embed="rId3">
            <a:extLst>
              <a:ext uri="{28A0092B-C50C-407E-A947-70E740481C1C}">
                <a14:useLocalDpi xmlns:a14="http://schemas.microsoft.com/office/drawing/2010/main" val="0"/>
              </a:ext>
            </a:extLst>
          </a:blip>
          <a:srcRect l="4720" r="4482" b="3"/>
          <a:stretch/>
        </p:blipFill>
        <p:spPr>
          <a:xfrm>
            <a:off x="5948172" y="10"/>
            <a:ext cx="3195828" cy="2569454"/>
          </a:xfrm>
          <a:prstGeom prst="rect">
            <a:avLst/>
          </a:prstGeom>
        </p:spPr>
      </p:pic>
      <p:sp>
        <p:nvSpPr>
          <p:cNvPr id="3" name="Marcador de contenido 2">
            <a:extLst>
              <a:ext uri="{FF2B5EF4-FFF2-40B4-BE49-F238E27FC236}">
                <a16:creationId xmlns:a16="http://schemas.microsoft.com/office/drawing/2014/main" id="{B12B99F2-CFA5-4946-B463-B103F3BF3C6A}"/>
              </a:ext>
            </a:extLst>
          </p:cNvPr>
          <p:cNvSpPr>
            <a:spLocks noGrp="1"/>
          </p:cNvSpPr>
          <p:nvPr>
            <p:ph idx="1"/>
          </p:nvPr>
        </p:nvSpPr>
        <p:spPr>
          <a:xfrm>
            <a:off x="729049" y="2990334"/>
            <a:ext cx="4635929" cy="3402837"/>
          </a:xfrm>
        </p:spPr>
        <p:txBody>
          <a:bodyPr>
            <a:normAutofit/>
          </a:bodyPr>
          <a:lstStyle/>
          <a:p>
            <a:pPr marL="0" indent="0">
              <a:buNone/>
            </a:pPr>
            <a:r>
              <a:rPr lang="es-EC" dirty="0"/>
              <a:t>8. </a:t>
            </a:r>
            <a:r>
              <a:rPr lang="es-EC"/>
              <a:t>Singularidad, posthumanismo</a:t>
            </a:r>
            <a:endParaRPr lang="es-EC" dirty="0"/>
          </a:p>
          <a:p>
            <a:pPr marL="0" indent="0">
              <a:buNone/>
            </a:pPr>
            <a:r>
              <a:rPr lang="es-EC" dirty="0"/>
              <a:t>9. Rafael A, Pérez</a:t>
            </a:r>
          </a:p>
          <a:p>
            <a:pPr marL="0" indent="0">
              <a:buNone/>
            </a:pPr>
            <a:r>
              <a:rPr lang="es-EC" dirty="0"/>
              <a:t>9. Jesús Galindo</a:t>
            </a:r>
          </a:p>
        </p:txBody>
      </p:sp>
      <p:pic>
        <p:nvPicPr>
          <p:cNvPr id="7" name="Imagen 6" descr="Imagen que contiene objeto, reloj&#10;&#10;Descripción generada automáticamente">
            <a:extLst>
              <a:ext uri="{FF2B5EF4-FFF2-40B4-BE49-F238E27FC236}">
                <a16:creationId xmlns:a16="http://schemas.microsoft.com/office/drawing/2014/main" id="{34CA5FD8-CD28-C544-B476-A0F0D68613D7}"/>
              </a:ext>
            </a:extLst>
          </p:cNvPr>
          <p:cNvPicPr>
            <a:picLocks noChangeAspect="1"/>
          </p:cNvPicPr>
          <p:nvPr/>
        </p:nvPicPr>
        <p:blipFill rotWithShape="1">
          <a:blip r:embed="rId4">
            <a:extLst>
              <a:ext uri="{28A0092B-C50C-407E-A947-70E740481C1C}">
                <a14:useLocalDpi xmlns:a14="http://schemas.microsoft.com/office/drawing/2010/main" val="0"/>
              </a:ext>
            </a:extLst>
          </a:blip>
          <a:srcRect l="13258" r="9076"/>
          <a:stretch/>
        </p:blipFill>
        <p:spPr>
          <a:xfrm>
            <a:off x="5948172" y="2743200"/>
            <a:ext cx="3195828" cy="4114800"/>
          </a:xfrm>
          <a:prstGeom prst="rect">
            <a:avLst/>
          </a:prstGeom>
        </p:spPr>
      </p:pic>
    </p:spTree>
    <p:extLst>
      <p:ext uri="{BB962C8B-B14F-4D97-AF65-F5344CB8AC3E}">
        <p14:creationId xmlns:p14="http://schemas.microsoft.com/office/powerpoint/2010/main" val="25859105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BDFA86-51D3-4729-B154-796918372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16391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2E8F8E3-F916-6E49-9AAF-4247475F04DC}"/>
              </a:ext>
            </a:extLst>
          </p:cNvPr>
          <p:cNvSpPr>
            <a:spLocks noGrp="1"/>
          </p:cNvSpPr>
          <p:nvPr>
            <p:ph type="title"/>
          </p:nvPr>
        </p:nvSpPr>
        <p:spPr>
          <a:xfrm>
            <a:off x="768096" y="585216"/>
            <a:ext cx="3796884" cy="1499616"/>
          </a:xfrm>
        </p:spPr>
        <p:txBody>
          <a:bodyPr>
            <a:normAutofit/>
          </a:bodyPr>
          <a:lstStyle/>
          <a:p>
            <a:r>
              <a:rPr lang="es-EC" dirty="0">
                <a:solidFill>
                  <a:srgbClr val="FFFFFF"/>
                </a:solidFill>
              </a:rPr>
              <a:t>1. El Dircom </a:t>
            </a:r>
          </a:p>
        </p:txBody>
      </p:sp>
      <p:cxnSp>
        <p:nvCxnSpPr>
          <p:cNvPr id="12" name="Straight Connector 11">
            <a:extLst>
              <a:ext uri="{FF2B5EF4-FFF2-40B4-BE49-F238E27FC236}">
                <a16:creationId xmlns:a16="http://schemas.microsoft.com/office/drawing/2014/main" id="{0F1CE7C6-BE91-42A7-9214-F33FD918C3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72EC579-ABA0-934C-8352-AD8D62E7EAA2}"/>
              </a:ext>
            </a:extLst>
          </p:cNvPr>
          <p:cNvSpPr>
            <a:spLocks noGrp="1"/>
          </p:cNvSpPr>
          <p:nvPr>
            <p:ph idx="1"/>
          </p:nvPr>
        </p:nvSpPr>
        <p:spPr>
          <a:xfrm>
            <a:off x="679623" y="1915297"/>
            <a:ext cx="4102442" cy="4302623"/>
          </a:xfrm>
        </p:spPr>
        <p:txBody>
          <a:bodyPr>
            <a:normAutofit fontScale="92500"/>
          </a:bodyPr>
          <a:lstStyle/>
          <a:p>
            <a:r>
              <a:rPr lang="es-EC" sz="1400" dirty="0">
                <a:solidFill>
                  <a:srgbClr val="FFFFFF"/>
                </a:solidFill>
              </a:rPr>
              <a:t>Dircom es una</a:t>
            </a:r>
            <a:r>
              <a:rPr lang="es-EC" sz="1400" b="1" dirty="0">
                <a:solidFill>
                  <a:srgbClr val="FFFFFF"/>
                </a:solidFill>
              </a:rPr>
              <a:t> asociación profesional</a:t>
            </a:r>
            <a:r>
              <a:rPr lang="es-EC" sz="1400" dirty="0">
                <a:solidFill>
                  <a:srgbClr val="FFFFFF"/>
                </a:solidFill>
              </a:rPr>
              <a:t> que agrupa a los directivos y a los profesionales de la comunicación de las empresas, instituciones y consultoras.</a:t>
            </a:r>
          </a:p>
          <a:p>
            <a:r>
              <a:rPr lang="es-EC" sz="1400" dirty="0">
                <a:solidFill>
                  <a:srgbClr val="FFFFFF"/>
                </a:solidFill>
              </a:rPr>
              <a:t>Nace en 1992 de la iniciativa de un grupo de destacados profesionales de la comunicación motivados por la creciente importancia y alcance de sus responsabilidades en la empresa y la sociedad.</a:t>
            </a:r>
          </a:p>
          <a:p>
            <a:r>
              <a:rPr lang="es-EC" sz="1400" dirty="0">
                <a:solidFill>
                  <a:srgbClr val="FFFFFF"/>
                </a:solidFill>
              </a:rPr>
              <a:t>Dircom tiene como </a:t>
            </a:r>
            <a:r>
              <a:rPr lang="es-EC" sz="1400" b="1" dirty="0">
                <a:solidFill>
                  <a:srgbClr val="FFFFFF"/>
                </a:solidFill>
              </a:rPr>
              <a:t>visión</a:t>
            </a:r>
            <a:r>
              <a:rPr lang="es-EC" sz="1400" dirty="0">
                <a:solidFill>
                  <a:srgbClr val="FFFFFF"/>
                </a:solidFill>
              </a:rPr>
              <a:t> poner en valor la función de la comunicación y del director de comunicación en las organizaciones de tal forma que dicha competencia y sus responsables sean considerados como un área y un directivo estratégicos. Su misión la lleva a cabo a través de cuatro ejes estratégicos: reconocimiento, desarrollo profesional, </a:t>
            </a:r>
            <a:r>
              <a:rPr lang="es-EC" sz="1400" i="1" dirty="0">
                <a:solidFill>
                  <a:srgbClr val="FFFFFF"/>
                </a:solidFill>
              </a:rPr>
              <a:t>networking</a:t>
            </a:r>
            <a:r>
              <a:rPr lang="es-EC" sz="1400" dirty="0">
                <a:solidFill>
                  <a:srgbClr val="FFFFFF"/>
                </a:solidFill>
              </a:rPr>
              <a:t> y gestión responsable / RSC.</a:t>
            </a:r>
          </a:p>
          <a:p>
            <a:r>
              <a:rPr lang="es-EC" sz="1400" dirty="0">
                <a:solidFill>
                  <a:srgbClr val="FFFFFF"/>
                </a:solidFill>
              </a:rPr>
              <a:t>En la actualidad, cuenta con </a:t>
            </a:r>
            <a:r>
              <a:rPr lang="es-EC" sz="1400" b="1" dirty="0">
                <a:solidFill>
                  <a:srgbClr val="FFFFFF"/>
                </a:solidFill>
              </a:rPr>
              <a:t>más de 1.000 socios y 8</a:t>
            </a:r>
            <a:r>
              <a:rPr lang="es-EC" sz="1400" b="1" dirty="0">
                <a:solidFill>
                  <a:srgbClr val="FFFFFF"/>
                </a:solidFill>
                <a:hlinkClick r:id="rId2"/>
              </a:rPr>
              <a:t> </a:t>
            </a:r>
            <a:r>
              <a:rPr lang="es-EC" sz="1400" b="1" dirty="0">
                <a:solidFill>
                  <a:srgbClr val="FFFFFF"/>
                </a:solidFill>
              </a:rPr>
              <a:t>delegaciones territoriales: </a:t>
            </a:r>
            <a:r>
              <a:rPr lang="es-EC" sz="1400" dirty="0">
                <a:solidFill>
                  <a:srgbClr val="FFFFFF"/>
                </a:solidFill>
              </a:rPr>
              <a:t>Dircom Aragón, Dircom Canarias, Dircom Castilla y León, Dircom Catalunya, Dircom Galicia, Dircom Comunitat Valenciana y Región Murcia, Dircom Norte y Dircom Andalucía. </a:t>
            </a:r>
          </a:p>
          <a:p>
            <a:pPr marL="0" indent="0">
              <a:buNone/>
            </a:pPr>
            <a:endParaRPr lang="es-EC" sz="1200" dirty="0">
              <a:solidFill>
                <a:srgbClr val="FFFFFF"/>
              </a:solidFill>
            </a:endParaRPr>
          </a:p>
        </p:txBody>
      </p:sp>
      <p:pic>
        <p:nvPicPr>
          <p:cNvPr id="5" name="Imagen 4" descr="Imagen que contiene dibujo&#10;&#10;Descripción generada automáticamente">
            <a:extLst>
              <a:ext uri="{FF2B5EF4-FFF2-40B4-BE49-F238E27FC236}">
                <a16:creationId xmlns:a16="http://schemas.microsoft.com/office/drawing/2014/main" id="{059E8F85-BF26-CA4E-AD0B-93B9A311E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8012" y="2850359"/>
            <a:ext cx="3005928" cy="1157281"/>
          </a:xfrm>
          <a:prstGeom prst="rect">
            <a:avLst/>
          </a:prstGeom>
        </p:spPr>
      </p:pic>
    </p:spTree>
    <p:extLst>
      <p:ext uri="{BB962C8B-B14F-4D97-AF65-F5344CB8AC3E}">
        <p14:creationId xmlns:p14="http://schemas.microsoft.com/office/powerpoint/2010/main" val="19375783"/>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BDFA86-51D3-4729-B154-796918372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163912" cy="6858000"/>
          </a:xfrm>
          <a:prstGeom prst="rect">
            <a:avLst/>
          </a:prstGeom>
          <a:solidFill>
            <a:srgbClr val="512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8D50AA9-1305-FD46-A2B6-FE872C55C685}"/>
              </a:ext>
            </a:extLst>
          </p:cNvPr>
          <p:cNvSpPr>
            <a:spLocks noGrp="1"/>
          </p:cNvSpPr>
          <p:nvPr>
            <p:ph type="title"/>
          </p:nvPr>
        </p:nvSpPr>
        <p:spPr>
          <a:xfrm>
            <a:off x="768096" y="585216"/>
            <a:ext cx="3796884" cy="1499616"/>
          </a:xfrm>
        </p:spPr>
        <p:txBody>
          <a:bodyPr>
            <a:normAutofit/>
          </a:bodyPr>
          <a:lstStyle/>
          <a:p>
            <a:r>
              <a:rPr lang="es-EC" dirty="0">
                <a:solidFill>
                  <a:srgbClr val="FFFFFF"/>
                </a:solidFill>
              </a:rPr>
              <a:t>2. Joan Costa</a:t>
            </a:r>
          </a:p>
        </p:txBody>
      </p:sp>
      <p:cxnSp>
        <p:nvCxnSpPr>
          <p:cNvPr id="12" name="Straight Connector 11">
            <a:extLst>
              <a:ext uri="{FF2B5EF4-FFF2-40B4-BE49-F238E27FC236}">
                <a16:creationId xmlns:a16="http://schemas.microsoft.com/office/drawing/2014/main" id="{0F1CE7C6-BE91-42A7-9214-F33FD918C3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3C67E1E-F50A-194B-BEF3-F2D51DA5C29A}"/>
              </a:ext>
            </a:extLst>
          </p:cNvPr>
          <p:cNvSpPr>
            <a:spLocks noGrp="1"/>
          </p:cNvSpPr>
          <p:nvPr>
            <p:ph idx="1"/>
          </p:nvPr>
        </p:nvSpPr>
        <p:spPr>
          <a:xfrm>
            <a:off x="768096" y="2286000"/>
            <a:ext cx="3810924" cy="3931920"/>
          </a:xfrm>
        </p:spPr>
        <p:txBody>
          <a:bodyPr>
            <a:normAutofit/>
          </a:bodyPr>
          <a:lstStyle/>
          <a:p>
            <a:r>
              <a:rPr lang="es-EC" sz="1600" dirty="0">
                <a:solidFill>
                  <a:srgbClr val="FFFFFF"/>
                </a:solidFill>
              </a:rPr>
              <a:t>Formidable autodidacta.</a:t>
            </a:r>
          </a:p>
          <a:p>
            <a:r>
              <a:rPr lang="es-EC" sz="1600" dirty="0">
                <a:solidFill>
                  <a:srgbClr val="FFFFFF"/>
                </a:solidFill>
              </a:rPr>
              <a:t>Reconocido intelectual.</a:t>
            </a:r>
          </a:p>
          <a:p>
            <a:r>
              <a:rPr lang="es-EC" sz="1600" dirty="0">
                <a:solidFill>
                  <a:srgbClr val="FFFFFF"/>
                </a:solidFill>
              </a:rPr>
              <a:t> Doctor honoris causa por la Universidad Jaume I (España); la Universidad Empresa Siglo XXI (Argentina), y la Universidad Peruana de Ciencias Aplicadas.</a:t>
            </a:r>
          </a:p>
          <a:p>
            <a:r>
              <a:rPr lang="es-EC" sz="1600" dirty="0">
                <a:solidFill>
                  <a:srgbClr val="FFFFFF"/>
                </a:solidFill>
              </a:rPr>
              <a:t>Autor de gran número de libros.</a:t>
            </a:r>
          </a:p>
          <a:p>
            <a:endParaRPr lang="es-EC" sz="1600" dirty="0">
              <a:solidFill>
                <a:srgbClr val="FFFFFF"/>
              </a:solidFill>
            </a:endParaRPr>
          </a:p>
        </p:txBody>
      </p:sp>
      <p:pic>
        <p:nvPicPr>
          <p:cNvPr id="5" name="Imagen 4" descr="Un hombre con un sombrero rojo&#10;&#10;Descripción generada automáticamente">
            <a:extLst>
              <a:ext uri="{FF2B5EF4-FFF2-40B4-BE49-F238E27FC236}">
                <a16:creationId xmlns:a16="http://schemas.microsoft.com/office/drawing/2014/main" id="{4FA03854-0142-9B40-92BE-D04A7BFCC4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8012" y="1430058"/>
            <a:ext cx="3005928" cy="3997884"/>
          </a:xfrm>
          <a:prstGeom prst="rect">
            <a:avLst/>
          </a:prstGeom>
        </p:spPr>
      </p:pic>
    </p:spTree>
    <p:extLst>
      <p:ext uri="{BB962C8B-B14F-4D97-AF65-F5344CB8AC3E}">
        <p14:creationId xmlns:p14="http://schemas.microsoft.com/office/powerpoint/2010/main" val="4199848218"/>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D4039E-47A7-EC4A-97D5-6006C567FFA6}"/>
              </a:ext>
            </a:extLst>
          </p:cNvPr>
          <p:cNvSpPr>
            <a:spLocks noGrp="1"/>
          </p:cNvSpPr>
          <p:nvPr>
            <p:ph type="title"/>
          </p:nvPr>
        </p:nvSpPr>
        <p:spPr>
          <a:xfrm>
            <a:off x="1088684" y="950397"/>
            <a:ext cx="7202455" cy="1012662"/>
          </a:xfrm>
        </p:spPr>
        <p:txBody>
          <a:bodyPr vert="horz" lIns="91440" tIns="45720" rIns="91440" bIns="45720" rtlCol="0" anchor="b">
            <a:normAutofit/>
          </a:bodyPr>
          <a:lstStyle/>
          <a:p>
            <a:pPr defTabSz="914400"/>
            <a:r>
              <a:rPr lang="en-US" sz="3500" kern="1200" dirty="0">
                <a:solidFill>
                  <a:schemeClr val="tx1"/>
                </a:solidFill>
                <a:latin typeface="+mj-lt"/>
                <a:ea typeface="+mj-ea"/>
                <a:cs typeface="+mj-cs"/>
              </a:rPr>
              <a:t>Joan Costa  </a:t>
            </a:r>
          </a:p>
        </p:txBody>
      </p:sp>
      <p:cxnSp>
        <p:nvCxnSpPr>
          <p:cNvPr id="13" name="Straight Connector 10">
            <a:extLst>
              <a:ext uri="{FF2B5EF4-FFF2-40B4-BE49-F238E27FC236}">
                <a16:creationId xmlns:a16="http://schemas.microsoft.com/office/drawing/2014/main" id="{645863A0-0EBC-4C9B-958B-06AD3E75BB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6355" y="2056720"/>
            <a:ext cx="710478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Rectángulo 5">
            <a:extLst>
              <a:ext uri="{FF2B5EF4-FFF2-40B4-BE49-F238E27FC236}">
                <a16:creationId xmlns:a16="http://schemas.microsoft.com/office/drawing/2014/main" id="{C5F33F43-E7BE-034D-9542-60F44A522921}"/>
              </a:ext>
            </a:extLst>
          </p:cNvPr>
          <p:cNvSpPr/>
          <p:nvPr/>
        </p:nvSpPr>
        <p:spPr>
          <a:xfrm>
            <a:off x="1088683" y="2150379"/>
            <a:ext cx="7202456" cy="586499"/>
          </a:xfrm>
          <a:prstGeom prst="rect">
            <a:avLst/>
          </a:prstGeom>
        </p:spPr>
        <p:txBody>
          <a:bodyPr vert="horz" lIns="91440" tIns="45720" rIns="91440" bIns="45720" rtlCol="0">
            <a:noAutofit/>
          </a:bodyPr>
          <a:lstStyle/>
          <a:p>
            <a:pPr algn="just">
              <a:lnSpc>
                <a:spcPct val="90000"/>
              </a:lnSpc>
              <a:spcAft>
                <a:spcPts val="600"/>
              </a:spcAft>
            </a:pPr>
            <a:r>
              <a:rPr lang="en-US" sz="1600" dirty="0"/>
              <a:t> “</a:t>
            </a:r>
            <a:r>
              <a:rPr lang="en-US" sz="1600" dirty="0" err="1"/>
              <a:t>En</a:t>
            </a:r>
            <a:r>
              <a:rPr lang="en-US" sz="1600" dirty="0"/>
              <a:t> 2004, </a:t>
            </a:r>
            <a:r>
              <a:rPr lang="en-US" sz="1600" dirty="0" err="1"/>
              <a:t>diseño</a:t>
            </a:r>
            <a:r>
              <a:rPr lang="en-US" sz="1600" dirty="0"/>
              <a:t> mi </a:t>
            </a:r>
            <a:r>
              <a:rPr lang="en-US" sz="1600" dirty="0" err="1"/>
              <a:t>visión</a:t>
            </a:r>
            <a:r>
              <a:rPr lang="en-US" sz="1600" dirty="0"/>
              <a:t> personal del </a:t>
            </a:r>
            <a:r>
              <a:rPr lang="en-US" sz="1600" dirty="0" err="1"/>
              <a:t>DirCom</a:t>
            </a:r>
            <a:r>
              <a:rPr lang="en-US" sz="1600" dirty="0"/>
              <a:t>, </a:t>
            </a:r>
            <a:r>
              <a:rPr lang="en-US" sz="1600" dirty="0" err="1"/>
              <a:t>diferente</a:t>
            </a:r>
            <a:r>
              <a:rPr lang="en-US" sz="1600" dirty="0"/>
              <a:t> </a:t>
            </a:r>
            <a:r>
              <a:rPr lang="en-US" sz="1600" dirty="0" err="1"/>
              <a:t>en</a:t>
            </a:r>
            <a:r>
              <a:rPr lang="en-US" sz="1600" dirty="0"/>
              <a:t> </a:t>
            </a:r>
            <a:r>
              <a:rPr lang="en-US" sz="1600" dirty="0" err="1"/>
              <a:t>muchos</a:t>
            </a:r>
            <a:r>
              <a:rPr lang="en-US" sz="1600" dirty="0"/>
              <a:t> </a:t>
            </a:r>
            <a:r>
              <a:rPr lang="en-US" sz="1600" dirty="0" err="1"/>
              <a:t>aspectos</a:t>
            </a:r>
            <a:r>
              <a:rPr lang="en-US" sz="1600" dirty="0"/>
              <a:t> del </a:t>
            </a:r>
            <a:r>
              <a:rPr lang="en-US" sz="1600" dirty="0" err="1"/>
              <a:t>modelo</a:t>
            </a:r>
            <a:r>
              <a:rPr lang="en-US" sz="1600" dirty="0"/>
              <a:t> curricular que se </a:t>
            </a:r>
            <a:r>
              <a:rPr lang="en-US" sz="1600" dirty="0" err="1"/>
              <a:t>impartía</a:t>
            </a:r>
            <a:r>
              <a:rPr lang="en-US" sz="1600" dirty="0"/>
              <a:t> </a:t>
            </a:r>
            <a:r>
              <a:rPr lang="en-US" sz="1600" dirty="0" err="1"/>
              <a:t>en</a:t>
            </a:r>
            <a:r>
              <a:rPr lang="en-US" sz="1600" dirty="0"/>
              <a:t> </a:t>
            </a:r>
            <a:r>
              <a:rPr lang="en-US" sz="1600" dirty="0" err="1"/>
              <a:t>España</a:t>
            </a:r>
            <a:r>
              <a:rPr lang="en-US" sz="1600" dirty="0"/>
              <a:t>, y </a:t>
            </a:r>
            <a:r>
              <a:rPr lang="en-US" sz="1600" dirty="0" err="1"/>
              <a:t>también</a:t>
            </a:r>
            <a:r>
              <a:rPr lang="en-US" sz="1600" dirty="0"/>
              <a:t> </a:t>
            </a:r>
            <a:r>
              <a:rPr lang="en-US" sz="1600" dirty="0" err="1"/>
              <a:t>distinto</a:t>
            </a:r>
            <a:r>
              <a:rPr lang="en-US" sz="1600" dirty="0"/>
              <a:t> de las </a:t>
            </a:r>
            <a:r>
              <a:rPr lang="en-US" sz="1600" dirty="0" err="1"/>
              <a:t>corrientes</a:t>
            </a:r>
            <a:r>
              <a:rPr lang="en-US" sz="1600" dirty="0"/>
              <a:t> que </a:t>
            </a:r>
            <a:r>
              <a:rPr lang="en-US" sz="1600" dirty="0" err="1"/>
              <a:t>prevalecían</a:t>
            </a:r>
            <a:r>
              <a:rPr lang="en-US" sz="1600" dirty="0"/>
              <a:t> </a:t>
            </a:r>
            <a:r>
              <a:rPr lang="en-US" sz="1600" dirty="0" err="1"/>
              <a:t>en</a:t>
            </a:r>
            <a:r>
              <a:rPr lang="en-US" sz="1600" dirty="0"/>
              <a:t> Europa, </a:t>
            </a:r>
            <a:r>
              <a:rPr lang="en-US" sz="1600" dirty="0" err="1"/>
              <a:t>todavía</a:t>
            </a:r>
            <a:r>
              <a:rPr lang="en-US" sz="1600" dirty="0"/>
              <a:t> </a:t>
            </a:r>
            <a:r>
              <a:rPr lang="en-US" sz="1600" dirty="0" err="1"/>
              <a:t>marcadas</a:t>
            </a:r>
            <a:r>
              <a:rPr lang="en-US" sz="1600" dirty="0"/>
              <a:t> por las </a:t>
            </a:r>
            <a:r>
              <a:rPr lang="en-US" sz="1600" dirty="0" err="1"/>
              <a:t>técnicas</a:t>
            </a:r>
            <a:r>
              <a:rPr lang="en-US" sz="1600" dirty="0"/>
              <a:t> </a:t>
            </a:r>
            <a:r>
              <a:rPr lang="en-US" sz="1600" dirty="0" err="1"/>
              <a:t>especializadas</a:t>
            </a:r>
            <a:r>
              <a:rPr lang="en-US" sz="1600" dirty="0"/>
              <a:t>. Me </a:t>
            </a:r>
            <a:r>
              <a:rPr lang="en-US" sz="1600" dirty="0" err="1"/>
              <a:t>baso</a:t>
            </a:r>
            <a:r>
              <a:rPr lang="en-US" sz="1600" dirty="0"/>
              <a:t> para mi </a:t>
            </a:r>
            <a:r>
              <a:rPr lang="en-US" sz="1600" dirty="0" err="1"/>
              <a:t>Máster</a:t>
            </a:r>
            <a:r>
              <a:rPr lang="en-US" sz="1600" dirty="0"/>
              <a:t> </a:t>
            </a:r>
            <a:r>
              <a:rPr lang="en-US" sz="1600" dirty="0" err="1"/>
              <a:t>en</a:t>
            </a:r>
            <a:r>
              <a:rPr lang="en-US" sz="1600" dirty="0"/>
              <a:t> las </a:t>
            </a:r>
            <a:r>
              <a:rPr lang="en-US" sz="1600" dirty="0" err="1"/>
              <a:t>experiencias</a:t>
            </a:r>
            <a:r>
              <a:rPr lang="en-US" sz="1600" dirty="0"/>
              <a:t> de </a:t>
            </a:r>
            <a:r>
              <a:rPr lang="en-US" sz="1600" dirty="0" err="1"/>
              <a:t>más</a:t>
            </a:r>
            <a:r>
              <a:rPr lang="en-US" sz="1600" dirty="0"/>
              <a:t> de un </a:t>
            </a:r>
            <a:r>
              <a:rPr lang="en-US" sz="1600" dirty="0" err="1"/>
              <a:t>trienio</a:t>
            </a:r>
            <a:r>
              <a:rPr lang="en-US" sz="1600" dirty="0"/>
              <a:t> </a:t>
            </a:r>
            <a:r>
              <a:rPr lang="en-US" sz="1600" dirty="0" err="1"/>
              <a:t>como</a:t>
            </a:r>
            <a:r>
              <a:rPr lang="en-US" sz="1600" dirty="0"/>
              <a:t> consultor </a:t>
            </a:r>
            <a:r>
              <a:rPr lang="en-US" sz="1600" dirty="0" err="1"/>
              <a:t>corporativo</a:t>
            </a:r>
            <a:r>
              <a:rPr lang="en-US" sz="1600" dirty="0"/>
              <a:t> y </a:t>
            </a:r>
            <a:r>
              <a:rPr lang="en-US" sz="1600" dirty="0" err="1"/>
              <a:t>en</a:t>
            </a:r>
            <a:r>
              <a:rPr lang="en-US" sz="1600" dirty="0"/>
              <a:t> los </a:t>
            </a:r>
            <a:r>
              <a:rPr lang="en-US" sz="1600" dirty="0" err="1"/>
              <a:t>diez</a:t>
            </a:r>
            <a:r>
              <a:rPr lang="en-US" sz="1600" dirty="0"/>
              <a:t> </a:t>
            </a:r>
            <a:r>
              <a:rPr lang="en-US" sz="1600" dirty="0" err="1"/>
              <a:t>años</a:t>
            </a:r>
            <a:r>
              <a:rPr lang="en-US" sz="1600" dirty="0"/>
              <a:t> </a:t>
            </a:r>
            <a:r>
              <a:rPr lang="en-US" sz="1600" dirty="0" err="1"/>
              <a:t>como</a:t>
            </a:r>
            <a:r>
              <a:rPr lang="en-US" sz="1600" dirty="0"/>
              <a:t> </a:t>
            </a:r>
            <a:r>
              <a:rPr lang="en-US" sz="1600" dirty="0" err="1"/>
              <a:t>profesor</a:t>
            </a:r>
            <a:r>
              <a:rPr lang="en-US" sz="1600" dirty="0"/>
              <a:t> </a:t>
            </a:r>
            <a:r>
              <a:rPr lang="en-US" sz="1600" dirty="0" err="1"/>
              <a:t>universitario</a:t>
            </a:r>
            <a:r>
              <a:rPr lang="en-US" sz="1600" dirty="0"/>
              <a:t>.</a:t>
            </a:r>
            <a:br>
              <a:rPr lang="en-US" sz="1600" dirty="0"/>
            </a:br>
            <a:r>
              <a:rPr lang="en-US" sz="1600" dirty="0"/>
              <a:t>El </a:t>
            </a:r>
            <a:r>
              <a:rPr lang="en-US" sz="1600" dirty="0" err="1"/>
              <a:t>resultado</a:t>
            </a:r>
            <a:r>
              <a:rPr lang="en-US" sz="1600" dirty="0"/>
              <a:t> es el </a:t>
            </a:r>
            <a:r>
              <a:rPr lang="en-US" sz="1600" i="1" dirty="0" err="1"/>
              <a:t>Máster</a:t>
            </a:r>
            <a:r>
              <a:rPr lang="en-US" sz="1600" i="1" dirty="0"/>
              <a:t> </a:t>
            </a:r>
            <a:r>
              <a:rPr lang="en-US" sz="1600" i="1" dirty="0" err="1"/>
              <a:t>Internacional</a:t>
            </a:r>
            <a:r>
              <a:rPr lang="en-US" sz="1600" i="1" dirty="0"/>
              <a:t> </a:t>
            </a:r>
            <a:r>
              <a:rPr lang="en-US" sz="1600" i="1" dirty="0" err="1"/>
              <a:t>DirCom</a:t>
            </a:r>
            <a:r>
              <a:rPr lang="en-US" sz="1600" i="1" dirty="0"/>
              <a:t> </a:t>
            </a:r>
            <a:r>
              <a:rPr lang="en-US" sz="1600" i="1" dirty="0" err="1"/>
              <a:t>en</a:t>
            </a:r>
            <a:r>
              <a:rPr lang="en-US" sz="1600" i="1" dirty="0"/>
              <a:t> </a:t>
            </a:r>
            <a:r>
              <a:rPr lang="en-US" sz="1600" i="1" dirty="0" err="1"/>
              <a:t>Dirección</a:t>
            </a:r>
            <a:r>
              <a:rPr lang="en-US" sz="1600" i="1" dirty="0"/>
              <a:t> de </a:t>
            </a:r>
            <a:r>
              <a:rPr lang="en-US" sz="1600" i="1" dirty="0" err="1"/>
              <a:t>Comunicación</a:t>
            </a:r>
            <a:r>
              <a:rPr lang="en-US" sz="1600" i="1" dirty="0"/>
              <a:t> </a:t>
            </a:r>
            <a:r>
              <a:rPr lang="en-US" sz="1600" i="1" dirty="0" err="1"/>
              <a:t>Empresarial</a:t>
            </a:r>
            <a:r>
              <a:rPr lang="en-US" sz="1600" i="1" dirty="0"/>
              <a:t>”.</a:t>
            </a:r>
            <a:endParaRPr lang="en-US" sz="1600" dirty="0"/>
          </a:p>
        </p:txBody>
      </p:sp>
      <p:pic>
        <p:nvPicPr>
          <p:cNvPr id="5" name="Marcador de contenido 4">
            <a:extLst>
              <a:ext uri="{FF2B5EF4-FFF2-40B4-BE49-F238E27FC236}">
                <a16:creationId xmlns:a16="http://schemas.microsoft.com/office/drawing/2014/main" id="{C4B6375D-A408-4848-BC65-64BCFEF81D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8683" y="3959057"/>
            <a:ext cx="7202456" cy="1729847"/>
          </a:xfrm>
          <a:prstGeom prst="rect">
            <a:avLst/>
          </a:prstGeom>
        </p:spPr>
      </p:pic>
    </p:spTree>
    <p:extLst>
      <p:ext uri="{BB962C8B-B14F-4D97-AF65-F5344CB8AC3E}">
        <p14:creationId xmlns:p14="http://schemas.microsoft.com/office/powerpoint/2010/main" val="74072034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786549">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E543B42F-6661-4247-A150-2F4C3F3BDE8B}"/>
              </a:ext>
            </a:extLst>
          </p:cNvPr>
          <p:cNvSpPr>
            <a:spLocks noGrp="1"/>
          </p:cNvSpPr>
          <p:nvPr>
            <p:ph type="title"/>
          </p:nvPr>
        </p:nvSpPr>
        <p:spPr>
          <a:xfrm>
            <a:off x="393192" y="4767072"/>
            <a:ext cx="4945641" cy="1625210"/>
          </a:xfrm>
        </p:spPr>
        <p:txBody>
          <a:bodyPr>
            <a:normAutofit/>
          </a:bodyPr>
          <a:lstStyle/>
          <a:p>
            <a:pPr algn="r"/>
            <a:r>
              <a:rPr lang="es-EC">
                <a:solidFill>
                  <a:srgbClr val="FFFFFF"/>
                </a:solidFill>
              </a:rPr>
              <a:t>Vocación empresarial</a:t>
            </a:r>
          </a:p>
        </p:txBody>
      </p:sp>
      <p:pic>
        <p:nvPicPr>
          <p:cNvPr id="5" name="Imagen 4" descr="Imagen que contiene texto&#10;&#10;Descripción generada automáticamente">
            <a:extLst>
              <a:ext uri="{FF2B5EF4-FFF2-40B4-BE49-F238E27FC236}">
                <a16:creationId xmlns:a16="http://schemas.microsoft.com/office/drawing/2014/main" id="{F2FC7058-1630-8A4E-911D-F0EEA414C7BE}"/>
              </a:ext>
            </a:extLst>
          </p:cNvPr>
          <p:cNvPicPr>
            <a:picLocks noChangeAspect="1"/>
          </p:cNvPicPr>
          <p:nvPr/>
        </p:nvPicPr>
        <p:blipFill rotWithShape="1">
          <a:blip r:embed="rId3">
            <a:extLst>
              <a:ext uri="{28A0092B-C50C-407E-A947-70E740481C1C}">
                <a14:useLocalDpi xmlns:a14="http://schemas.microsoft.com/office/drawing/2010/main" val="0"/>
              </a:ext>
            </a:extLst>
          </a:blip>
          <a:srcRect r="22994" b="2"/>
          <a:stretch/>
        </p:blipFill>
        <p:spPr>
          <a:xfrm>
            <a:off x="245660" y="321733"/>
            <a:ext cx="5293729" cy="4107392"/>
          </a:xfrm>
          <a:prstGeom prst="rect">
            <a:avLst/>
          </a:prstGeom>
        </p:spPr>
      </p:pic>
      <p:sp>
        <p:nvSpPr>
          <p:cNvPr id="17"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D3422554-E440-3749-A4D7-E04896BD17E7}"/>
              </a:ext>
            </a:extLst>
          </p:cNvPr>
          <p:cNvSpPr>
            <a:spLocks noGrp="1"/>
          </p:cNvSpPr>
          <p:nvPr>
            <p:ph idx="1"/>
          </p:nvPr>
        </p:nvSpPr>
        <p:spPr>
          <a:xfrm>
            <a:off x="6021989" y="917725"/>
            <a:ext cx="2568554" cy="4852362"/>
          </a:xfrm>
        </p:spPr>
        <p:txBody>
          <a:bodyPr anchor="ctr">
            <a:normAutofit/>
          </a:bodyPr>
          <a:lstStyle/>
          <a:p>
            <a:r>
              <a:rPr lang="es-EC" sz="1700">
                <a:solidFill>
                  <a:srgbClr val="FFFFFF"/>
                </a:solidFill>
              </a:rPr>
              <a:t>¿Fortaleza o debilidad?</a:t>
            </a:r>
          </a:p>
          <a:p>
            <a:endParaRPr lang="es-EC" sz="1700">
              <a:solidFill>
                <a:srgbClr val="FFFFFF"/>
              </a:solidFill>
            </a:endParaRPr>
          </a:p>
        </p:txBody>
      </p:sp>
    </p:spTree>
    <p:extLst>
      <p:ext uri="{BB962C8B-B14F-4D97-AF65-F5344CB8AC3E}">
        <p14:creationId xmlns:p14="http://schemas.microsoft.com/office/powerpoint/2010/main" val="38306623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hombre, persona, vistiendo, lentes&#10;&#10;Descripción generada automáticamente">
            <a:extLst>
              <a:ext uri="{FF2B5EF4-FFF2-40B4-BE49-F238E27FC236}">
                <a16:creationId xmlns:a16="http://schemas.microsoft.com/office/drawing/2014/main" id="{92A6C118-5B88-0046-A2A6-44DE45A046B5}"/>
              </a:ext>
            </a:extLst>
          </p:cNvPr>
          <p:cNvPicPr>
            <a:picLocks noChangeAspect="1"/>
          </p:cNvPicPr>
          <p:nvPr/>
        </p:nvPicPr>
        <p:blipFill rotWithShape="1">
          <a:blip r:embed="rId3">
            <a:extLst>
              <a:ext uri="{28A0092B-C50C-407E-A947-70E740481C1C}">
                <a14:useLocalDpi xmlns:a14="http://schemas.microsoft.com/office/drawing/2010/main" val="0"/>
              </a:ext>
            </a:extLst>
          </a:blip>
          <a:srcRect l="11585" r="30817" b="-1"/>
          <a:stretch/>
        </p:blipFill>
        <p:spPr>
          <a:xfrm>
            <a:off x="2641851" y="10"/>
            <a:ext cx="6502149" cy="6857990"/>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6FC91F8-4495-D841-B1AC-27DC0CFD1386}"/>
              </a:ext>
            </a:extLst>
          </p:cNvPr>
          <p:cNvSpPr>
            <a:spLocks noGrp="1"/>
          </p:cNvSpPr>
          <p:nvPr>
            <p:ph type="title"/>
          </p:nvPr>
        </p:nvSpPr>
        <p:spPr>
          <a:xfrm>
            <a:off x="278320" y="1161288"/>
            <a:ext cx="2578608" cy="1124712"/>
          </a:xfrm>
        </p:spPr>
        <p:txBody>
          <a:bodyPr anchor="b">
            <a:normAutofit/>
          </a:bodyPr>
          <a:lstStyle/>
          <a:p>
            <a:r>
              <a:rPr lang="es-EC" sz="2400"/>
              <a:t>Debilidades</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AFFB46A1-77E2-F34D-AB0F-C68BAAC18512}"/>
              </a:ext>
            </a:extLst>
          </p:cNvPr>
          <p:cNvSpPr>
            <a:spLocks noGrp="1"/>
          </p:cNvSpPr>
          <p:nvPr>
            <p:ph idx="1"/>
          </p:nvPr>
        </p:nvSpPr>
        <p:spPr>
          <a:xfrm>
            <a:off x="278319" y="2718054"/>
            <a:ext cx="4800307" cy="4139936"/>
          </a:xfrm>
        </p:spPr>
        <p:txBody>
          <a:bodyPr anchor="t">
            <a:noAutofit/>
          </a:bodyPr>
          <a:lstStyle/>
          <a:p>
            <a:r>
              <a:rPr lang="es-EC" sz="1600" dirty="0"/>
              <a:t> No todos los estudiantes de posgrado pueden convertirse en Dircoms.</a:t>
            </a:r>
          </a:p>
          <a:p>
            <a:r>
              <a:rPr lang="es-EC" sz="1600" dirty="0"/>
              <a:t>No reparó en la importancia de una ciencia de la estrategia.</a:t>
            </a:r>
          </a:p>
          <a:p>
            <a:r>
              <a:rPr lang="es-EC" sz="1600" dirty="0"/>
              <a:t>La fundamentación del Dircom como estratega es débil.</a:t>
            </a:r>
          </a:p>
          <a:p>
            <a:r>
              <a:rPr lang="es-EC" sz="1600" dirty="0"/>
              <a:t>Reconoció la importancia de la complejidad, pero no supo integrarla al imaginario del Dircom.</a:t>
            </a:r>
          </a:p>
          <a:p>
            <a:r>
              <a:rPr lang="es-EC" sz="1600" dirty="0"/>
              <a:t>No advirtió el significado de la teoría del campo unificado (Einstein) y, por ende, de las matemáticas y los algoritmos.</a:t>
            </a:r>
          </a:p>
          <a:p>
            <a:r>
              <a:rPr lang="es-EC" sz="1600" dirty="0"/>
              <a:t>No comprendió la importancia de las comunicaciones digitales, Internet, la cuarta revolución industrial, la Inteligencia Artificial. </a:t>
            </a:r>
          </a:p>
        </p:txBody>
      </p:sp>
    </p:spTree>
    <p:extLst>
      <p:ext uri="{BB962C8B-B14F-4D97-AF65-F5344CB8AC3E}">
        <p14:creationId xmlns:p14="http://schemas.microsoft.com/office/powerpoint/2010/main" val="13829145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CED953D-953C-6143-8EAF-345A7A08E1AA}"/>
              </a:ext>
            </a:extLst>
          </p:cNvPr>
          <p:cNvSpPr>
            <a:spLocks noGrp="1"/>
          </p:cNvSpPr>
          <p:nvPr>
            <p:ph type="title"/>
          </p:nvPr>
        </p:nvSpPr>
        <p:spPr>
          <a:xfrm>
            <a:off x="628649" y="564211"/>
            <a:ext cx="3428999" cy="1165002"/>
          </a:xfrm>
        </p:spPr>
        <p:txBody>
          <a:bodyPr anchor="b">
            <a:normAutofit/>
          </a:bodyPr>
          <a:lstStyle/>
          <a:p>
            <a:r>
              <a:rPr lang="es-EC" sz="3100" dirty="0"/>
              <a:t>3  Reputólogos</a:t>
            </a:r>
          </a:p>
        </p:txBody>
      </p:sp>
      <p:sp>
        <p:nvSpPr>
          <p:cNvPr id="3" name="Marcador de contenido 2">
            <a:extLst>
              <a:ext uri="{FF2B5EF4-FFF2-40B4-BE49-F238E27FC236}">
                <a16:creationId xmlns:a16="http://schemas.microsoft.com/office/drawing/2014/main" id="{5117ABFA-FF36-C44E-8AA0-B3FDBD0FCB71}"/>
              </a:ext>
            </a:extLst>
          </p:cNvPr>
          <p:cNvSpPr>
            <a:spLocks noGrp="1"/>
          </p:cNvSpPr>
          <p:nvPr>
            <p:ph idx="1"/>
          </p:nvPr>
        </p:nvSpPr>
        <p:spPr>
          <a:xfrm>
            <a:off x="628649" y="2055327"/>
            <a:ext cx="3428999" cy="3776975"/>
          </a:xfrm>
        </p:spPr>
        <p:txBody>
          <a:bodyPr>
            <a:normAutofit/>
          </a:bodyPr>
          <a:lstStyle/>
          <a:p>
            <a:r>
              <a:rPr lang="es-EC" sz="2000" dirty="0"/>
              <a:t>Justo Villafañe.</a:t>
            </a:r>
          </a:p>
          <a:p>
            <a:r>
              <a:rPr lang="es-EC" sz="2000" dirty="0"/>
              <a:t>Profesor de audiovisuales en la Universidad Complutense de Madrid, España.</a:t>
            </a:r>
          </a:p>
          <a:p>
            <a:r>
              <a:rPr lang="es-EC" sz="2000" dirty="0"/>
              <a:t>Siguió el sendero de Costa.</a:t>
            </a:r>
          </a:p>
          <a:p>
            <a:r>
              <a:rPr lang="es-EC" sz="2000" dirty="0"/>
              <a:t>Pasó a la imagen corporativa a la reputación.</a:t>
            </a:r>
          </a:p>
          <a:p>
            <a:r>
              <a:rPr lang="es-EC" sz="2000" dirty="0"/>
              <a:t>Decretó la muerte del Dircom, afirmó la indispensabilidad del reputólogo.  </a:t>
            </a:r>
          </a:p>
        </p:txBody>
      </p:sp>
      <p:pic>
        <p:nvPicPr>
          <p:cNvPr id="5" name="Imagen 4" descr="Foto blanco y negro de un hombre en traje posando para una foto&#10;&#10;Descripción generada automáticamente">
            <a:extLst>
              <a:ext uri="{FF2B5EF4-FFF2-40B4-BE49-F238E27FC236}">
                <a16:creationId xmlns:a16="http://schemas.microsoft.com/office/drawing/2014/main" id="{F5F7F891-7A0A-5148-9127-8A654E1875F2}"/>
              </a:ext>
            </a:extLst>
          </p:cNvPr>
          <p:cNvPicPr>
            <a:picLocks noChangeAspect="1"/>
          </p:cNvPicPr>
          <p:nvPr/>
        </p:nvPicPr>
        <p:blipFill rotWithShape="1">
          <a:blip r:embed="rId3">
            <a:extLst>
              <a:ext uri="{28A0092B-C50C-407E-A947-70E740481C1C}">
                <a14:useLocalDpi xmlns:a14="http://schemas.microsoft.com/office/drawing/2010/main" val="0"/>
              </a:ext>
            </a:extLst>
          </a:blip>
          <a:srcRect l="12382" r="38926" b="-1"/>
          <a:stretch/>
        </p:blipFill>
        <p:spPr>
          <a:xfrm>
            <a:off x="4642866" y="566928"/>
            <a:ext cx="3867912" cy="5286197"/>
          </a:xfrm>
          <a:prstGeom prst="rect">
            <a:avLst/>
          </a:prstGeom>
        </p:spPr>
      </p:pic>
      <p:sp>
        <p:nvSpPr>
          <p:cNvPr id="12" name="Rectangle 11">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6112341"/>
            <a:ext cx="787984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15718" y="4388904"/>
            <a:ext cx="54864"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790583021"/>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B352BBB9-69A8-405C-9209-A9FE217AED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24" name="Oval 23">
              <a:extLst>
                <a:ext uri="{FF2B5EF4-FFF2-40B4-BE49-F238E27FC236}">
                  <a16:creationId xmlns:a16="http://schemas.microsoft.com/office/drawing/2014/main" id="{2BA8247A-9874-4F57-82F4-AEB016E661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30C3CE4-8479-4B6E-9C21-D7B0CD89E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7BCD297-22FC-4ECD-95DC-8581D5E6B1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061A25F1-8873-4D98-B8D5-169EA0AC9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CB7BCAD9-3EF1-4FCE-AFA0-BD2C545A7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6649524-3638-4334-8ED6-539D10DF4B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DCED953D-953C-6143-8EAF-345A7A08E1AA}"/>
              </a:ext>
            </a:extLst>
          </p:cNvPr>
          <p:cNvSpPr>
            <a:spLocks noGrp="1"/>
          </p:cNvSpPr>
          <p:nvPr>
            <p:ph type="title"/>
          </p:nvPr>
        </p:nvSpPr>
        <p:spPr>
          <a:xfrm>
            <a:off x="473202" y="684915"/>
            <a:ext cx="3488307" cy="1951075"/>
          </a:xfrm>
          <a:noFill/>
        </p:spPr>
        <p:txBody>
          <a:bodyPr anchor="t">
            <a:normAutofit/>
          </a:bodyPr>
          <a:lstStyle/>
          <a:p>
            <a:r>
              <a:rPr lang="es-EC" sz="4200">
                <a:solidFill>
                  <a:schemeClr val="bg1"/>
                </a:solidFill>
              </a:rPr>
              <a:t>Reputólogos</a:t>
            </a:r>
          </a:p>
        </p:txBody>
      </p:sp>
      <p:sp>
        <p:nvSpPr>
          <p:cNvPr id="3" name="Marcador de contenido 2">
            <a:extLst>
              <a:ext uri="{FF2B5EF4-FFF2-40B4-BE49-F238E27FC236}">
                <a16:creationId xmlns:a16="http://schemas.microsoft.com/office/drawing/2014/main" id="{5117ABFA-FF36-C44E-8AA0-B3FDBD0FCB71}"/>
              </a:ext>
            </a:extLst>
          </p:cNvPr>
          <p:cNvSpPr>
            <a:spLocks noGrp="1"/>
          </p:cNvSpPr>
          <p:nvPr>
            <p:ph idx="1"/>
          </p:nvPr>
        </p:nvSpPr>
        <p:spPr>
          <a:xfrm>
            <a:off x="4114560" y="684921"/>
            <a:ext cx="4255580" cy="1951087"/>
          </a:xfrm>
          <a:noFill/>
        </p:spPr>
        <p:txBody>
          <a:bodyPr anchor="t">
            <a:normAutofit/>
          </a:bodyPr>
          <a:lstStyle/>
          <a:p>
            <a:r>
              <a:rPr lang="es-EC" sz="1600">
                <a:solidFill>
                  <a:schemeClr val="bg1"/>
                </a:solidFill>
              </a:rPr>
              <a:t>Sin reparar en posibles conflictos de interés, el experto consultor en reputación y su firma evaluaba y rankeba a las empresas. </a:t>
            </a:r>
          </a:p>
        </p:txBody>
      </p:sp>
      <p:sp>
        <p:nvSpPr>
          <p:cNvPr id="31" name="Rectangle 30">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34" name="Straight Connector 33">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9" name="Rectangle 38">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42" name="Straight Connector 41">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6" name="Imagen 5" descr="Imagen que contiene hombre, pantalla, monitor, televisión&#10;&#10;Descripción generada automáticamente">
            <a:extLst>
              <a:ext uri="{FF2B5EF4-FFF2-40B4-BE49-F238E27FC236}">
                <a16:creationId xmlns:a16="http://schemas.microsoft.com/office/drawing/2014/main" id="{61C4C436-767F-8E49-8C80-D34CE46C6961}"/>
              </a:ext>
            </a:extLst>
          </p:cNvPr>
          <p:cNvPicPr>
            <a:picLocks noChangeAspect="1"/>
          </p:cNvPicPr>
          <p:nvPr/>
        </p:nvPicPr>
        <p:blipFill rotWithShape="1">
          <a:blip r:embed="rId2">
            <a:extLst>
              <a:ext uri="{28A0092B-C50C-407E-A947-70E740481C1C}">
                <a14:useLocalDpi xmlns:a14="http://schemas.microsoft.com/office/drawing/2010/main" val="0"/>
              </a:ext>
            </a:extLst>
          </a:blip>
          <a:srcRect t="13" r="2" b="2"/>
          <a:stretch/>
        </p:blipFill>
        <p:spPr>
          <a:xfrm>
            <a:off x="472228" y="2708781"/>
            <a:ext cx="8136047" cy="3496632"/>
          </a:xfrm>
          <a:prstGeom prst="rect">
            <a:avLst/>
          </a:prstGeom>
        </p:spPr>
      </p:pic>
      <p:grpSp>
        <p:nvGrpSpPr>
          <p:cNvPr id="47" name="Group 46">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2906481"/>
            <a:ext cx="304800" cy="322326"/>
            <a:chOff x="215328" y="-46937"/>
            <a:chExt cx="304800" cy="2773841"/>
          </a:xfrm>
        </p:grpSpPr>
        <p:cxnSp>
          <p:nvCxnSpPr>
            <p:cNvPr id="48" name="Straight Connector 47">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4196348"/>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rotWithShape="1">
          <a:blip r:embed="rId3"/>
          <a:srcRect t="6352" b="6533"/>
          <a:stretch/>
        </p:blipFill>
        <p:spPr>
          <a:xfrm>
            <a:off x="0" y="0"/>
            <a:ext cx="12214167" cy="6858000"/>
          </a:xfrm>
          <a:prstGeom prst="rect">
            <a:avLst/>
          </a:prstGeom>
        </p:spPr>
      </p:pic>
      <p:sp>
        <p:nvSpPr>
          <p:cNvPr id="4" name="Título 3">
            <a:extLst>
              <a:ext uri="{FF2B5EF4-FFF2-40B4-BE49-F238E27FC236}">
                <a16:creationId xmlns:a16="http://schemas.microsoft.com/office/drawing/2014/main" id="{F5DB6F00-E1F0-DB44-B696-0C6C602FF590}"/>
              </a:ext>
            </a:extLst>
          </p:cNvPr>
          <p:cNvSpPr>
            <a:spLocks noGrp="1"/>
          </p:cNvSpPr>
          <p:nvPr>
            <p:ph type="ctrTitle"/>
          </p:nvPr>
        </p:nvSpPr>
        <p:spPr>
          <a:xfrm>
            <a:off x="284747" y="3057771"/>
            <a:ext cx="4287253" cy="2880450"/>
          </a:xfrm>
        </p:spPr>
        <p:txBody>
          <a:bodyPr>
            <a:normAutofit fontScale="90000"/>
          </a:bodyPr>
          <a:lstStyle/>
          <a:p>
            <a:pPr>
              <a:lnSpc>
                <a:spcPct val="100000"/>
              </a:lnSpc>
            </a:pPr>
            <a:r>
              <a:rPr lang="es-EC" sz="3200" dirty="0">
                <a:latin typeface="Palatino" pitchFamily="2" charset="77"/>
                <a:ea typeface="Palatino" pitchFamily="2" charset="77"/>
              </a:rPr>
              <a:t>Los reputólogos afirmaban que el intangible más valioso es la reputación.</a:t>
            </a:r>
            <a:br>
              <a:rPr lang="es-EC" sz="3200" dirty="0">
                <a:latin typeface="Palatino" pitchFamily="2" charset="77"/>
                <a:ea typeface="Palatino" pitchFamily="2" charset="77"/>
              </a:rPr>
            </a:br>
            <a:br>
              <a:rPr lang="es-EC" sz="3200" dirty="0">
                <a:latin typeface="Palatino" pitchFamily="2" charset="77"/>
                <a:ea typeface="Palatino" pitchFamily="2" charset="77"/>
              </a:rPr>
            </a:br>
            <a:r>
              <a:rPr lang="es-EC" sz="3200" dirty="0">
                <a:latin typeface="Palatino" pitchFamily="2" charset="77"/>
                <a:ea typeface="Palatino" pitchFamily="2" charset="77"/>
              </a:rPr>
              <a:t>El intangible más valioso es el conocimiento.</a:t>
            </a:r>
            <a:endParaRPr lang="es-EC" dirty="0"/>
          </a:p>
        </p:txBody>
      </p:sp>
    </p:spTree>
    <p:extLst>
      <p:ext uri="{BB962C8B-B14F-4D97-AF65-F5344CB8AC3E}">
        <p14:creationId xmlns:p14="http://schemas.microsoft.com/office/powerpoint/2010/main" val="2540941054"/>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46E2A38-ACC8-44E6-85E2-A79CBAF15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79" y="252532"/>
            <a:ext cx="8325612" cy="22586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B7F892A-B2FC-644A-A7C2-1B662F4EDEB1}"/>
              </a:ext>
            </a:extLst>
          </p:cNvPr>
          <p:cNvSpPr>
            <a:spLocks noGrp="1"/>
          </p:cNvSpPr>
          <p:nvPr>
            <p:ph type="title"/>
          </p:nvPr>
        </p:nvSpPr>
        <p:spPr>
          <a:xfrm>
            <a:off x="628649" y="438559"/>
            <a:ext cx="2636693" cy="1881559"/>
          </a:xfrm>
        </p:spPr>
        <p:txBody>
          <a:bodyPr>
            <a:normAutofit/>
          </a:bodyPr>
          <a:lstStyle/>
          <a:p>
            <a:r>
              <a:rPr lang="es-EC" sz="2800">
                <a:solidFill>
                  <a:schemeClr val="bg1"/>
                </a:solidFill>
              </a:rPr>
              <a:t>Reputation Institute</a:t>
            </a:r>
          </a:p>
        </p:txBody>
      </p:sp>
      <p:sp>
        <p:nvSpPr>
          <p:cNvPr id="3" name="Marcador de contenido 2">
            <a:extLst>
              <a:ext uri="{FF2B5EF4-FFF2-40B4-BE49-F238E27FC236}">
                <a16:creationId xmlns:a16="http://schemas.microsoft.com/office/drawing/2014/main" id="{FA31D47A-4240-8749-AA52-700A10A3202E}"/>
              </a:ext>
            </a:extLst>
          </p:cNvPr>
          <p:cNvSpPr>
            <a:spLocks noGrp="1"/>
          </p:cNvSpPr>
          <p:nvPr>
            <p:ph idx="1"/>
          </p:nvPr>
        </p:nvSpPr>
        <p:spPr>
          <a:xfrm>
            <a:off x="3479655" y="438559"/>
            <a:ext cx="5035695" cy="1881559"/>
          </a:xfrm>
        </p:spPr>
        <p:txBody>
          <a:bodyPr anchor="ctr">
            <a:normAutofit/>
          </a:bodyPr>
          <a:lstStyle/>
          <a:p>
            <a:r>
              <a:rPr lang="es-EC" sz="1700">
                <a:solidFill>
                  <a:schemeClr val="bg1"/>
                </a:solidFill>
              </a:rPr>
              <a:t>Cees Van Riel</a:t>
            </a:r>
          </a:p>
          <a:p>
            <a:r>
              <a:rPr lang="es-EC" sz="1700">
                <a:solidFill>
                  <a:schemeClr val="bg1"/>
                </a:solidFill>
              </a:rPr>
              <a:t>Charles Fonbrum </a:t>
            </a:r>
          </a:p>
        </p:txBody>
      </p:sp>
      <p:pic>
        <p:nvPicPr>
          <p:cNvPr id="7" name="Imagen 6" descr="Foto blanco y negro de un hombre con barba y bigote&#10;&#10;Descripción generada automáticamente">
            <a:extLst>
              <a:ext uri="{FF2B5EF4-FFF2-40B4-BE49-F238E27FC236}">
                <a16:creationId xmlns:a16="http://schemas.microsoft.com/office/drawing/2014/main" id="{5B27C4CC-F8E7-8F40-9B08-99FE824BAB92}"/>
              </a:ext>
            </a:extLst>
          </p:cNvPr>
          <p:cNvPicPr>
            <a:picLocks noChangeAspect="1"/>
          </p:cNvPicPr>
          <p:nvPr/>
        </p:nvPicPr>
        <p:blipFill rotWithShape="1">
          <a:blip r:embed="rId2">
            <a:extLst>
              <a:ext uri="{28A0092B-C50C-407E-A947-70E740481C1C}">
                <a14:useLocalDpi xmlns:a14="http://schemas.microsoft.com/office/drawing/2010/main" val="0"/>
              </a:ext>
            </a:extLst>
          </a:blip>
          <a:srcRect l="21002" r="1" b="1"/>
          <a:stretch/>
        </p:blipFill>
        <p:spPr>
          <a:xfrm>
            <a:off x="528065" y="2831909"/>
            <a:ext cx="2737278" cy="3464981"/>
          </a:xfrm>
          <a:prstGeom prst="rect">
            <a:avLst/>
          </a:prstGeom>
        </p:spPr>
      </p:pic>
      <p:pic>
        <p:nvPicPr>
          <p:cNvPr id="5" name="Imagen 4" descr="Imagen que contiene dibujo&#10;&#10;Descripción generada automáticamente">
            <a:extLst>
              <a:ext uri="{FF2B5EF4-FFF2-40B4-BE49-F238E27FC236}">
                <a16:creationId xmlns:a16="http://schemas.microsoft.com/office/drawing/2014/main" id="{689C961C-9BFC-304D-87F3-AEA5F772D80B}"/>
              </a:ext>
            </a:extLst>
          </p:cNvPr>
          <p:cNvPicPr>
            <a:picLocks noChangeAspect="1"/>
          </p:cNvPicPr>
          <p:nvPr/>
        </p:nvPicPr>
        <p:blipFill rotWithShape="1">
          <a:blip r:embed="rId3">
            <a:extLst>
              <a:ext uri="{28A0092B-C50C-407E-A947-70E740481C1C}">
                <a14:useLocalDpi xmlns:a14="http://schemas.microsoft.com/office/drawing/2010/main" val="0"/>
              </a:ext>
            </a:extLst>
          </a:blip>
          <a:srcRect r="7614" b="-1"/>
          <a:stretch/>
        </p:blipFill>
        <p:spPr>
          <a:xfrm>
            <a:off x="3479655" y="2831909"/>
            <a:ext cx="5136278" cy="3464981"/>
          </a:xfrm>
          <a:prstGeom prst="rect">
            <a:avLst/>
          </a:prstGeom>
        </p:spPr>
      </p:pic>
    </p:spTree>
    <p:extLst>
      <p:ext uri="{BB962C8B-B14F-4D97-AF65-F5344CB8AC3E}">
        <p14:creationId xmlns:p14="http://schemas.microsoft.com/office/powerpoint/2010/main" val="129464026"/>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757E44-845C-FF43-81F4-73BD2C160270}"/>
              </a:ext>
            </a:extLst>
          </p:cNvPr>
          <p:cNvSpPr>
            <a:spLocks noGrp="1"/>
          </p:cNvSpPr>
          <p:nvPr>
            <p:ph type="title"/>
          </p:nvPr>
        </p:nvSpPr>
        <p:spPr>
          <a:xfrm>
            <a:off x="486696" y="629266"/>
            <a:ext cx="2750280" cy="1676603"/>
          </a:xfrm>
        </p:spPr>
        <p:txBody>
          <a:bodyPr>
            <a:normAutofit fontScale="90000"/>
          </a:bodyPr>
          <a:lstStyle/>
          <a:p>
            <a:r>
              <a:rPr lang="es-EC" sz="3100" dirty="0"/>
              <a:t>4 La complejidad </a:t>
            </a:r>
            <a:br>
              <a:rPr lang="es-EC" sz="3100" dirty="0"/>
            </a:br>
            <a:r>
              <a:rPr lang="es-EC" sz="3100" dirty="0"/>
              <a:t>del valor de marca</a:t>
            </a:r>
          </a:p>
        </p:txBody>
      </p:sp>
      <p:sp>
        <p:nvSpPr>
          <p:cNvPr id="3" name="Marcador de contenido 2">
            <a:extLst>
              <a:ext uri="{FF2B5EF4-FFF2-40B4-BE49-F238E27FC236}">
                <a16:creationId xmlns:a16="http://schemas.microsoft.com/office/drawing/2014/main" id="{C524F794-18E8-0E44-98A0-E0379E6CF4B9}"/>
              </a:ext>
            </a:extLst>
          </p:cNvPr>
          <p:cNvSpPr>
            <a:spLocks noGrp="1"/>
          </p:cNvSpPr>
          <p:nvPr>
            <p:ph idx="1"/>
          </p:nvPr>
        </p:nvSpPr>
        <p:spPr>
          <a:xfrm>
            <a:off x="486698" y="2438401"/>
            <a:ext cx="2750277" cy="3779520"/>
          </a:xfrm>
        </p:spPr>
        <p:txBody>
          <a:bodyPr>
            <a:normAutofit/>
          </a:bodyPr>
          <a:lstStyle/>
          <a:p>
            <a:pPr marL="0" indent="0">
              <a:buNone/>
            </a:pPr>
            <a:r>
              <a:rPr lang="es-EC" sz="2000" dirty="0"/>
              <a:t>La marca más valiosa (Reputation Institute) Rolex, 2019.</a:t>
            </a:r>
          </a:p>
        </p:txBody>
      </p:sp>
      <p:sp>
        <p:nvSpPr>
          <p:cNvPr id="47" name="Rectangle 46">
            <a:extLst>
              <a:ext uri="{FF2B5EF4-FFF2-40B4-BE49-F238E27FC236}">
                <a16:creationId xmlns:a16="http://schemas.microsoft.com/office/drawing/2014/main" id="{F2B38F72-8FC4-4001-8C67-FA6B86DE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006" y="2"/>
            <a:ext cx="5666994"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Un hombre con traje y sombrero&#10;&#10;Descripción generada automáticamente">
            <a:extLst>
              <a:ext uri="{FF2B5EF4-FFF2-40B4-BE49-F238E27FC236}">
                <a16:creationId xmlns:a16="http://schemas.microsoft.com/office/drawing/2014/main" id="{799BB2BD-B532-F74F-BCDD-B21E67DB4E67}"/>
              </a:ext>
            </a:extLst>
          </p:cNvPr>
          <p:cNvPicPr>
            <a:picLocks noChangeAspect="1"/>
          </p:cNvPicPr>
          <p:nvPr/>
        </p:nvPicPr>
        <p:blipFill rotWithShape="1">
          <a:blip r:embed="rId3">
            <a:extLst>
              <a:ext uri="{28A0092B-C50C-407E-A947-70E740481C1C}">
                <a14:useLocalDpi xmlns:a14="http://schemas.microsoft.com/office/drawing/2010/main" val="0"/>
              </a:ext>
            </a:extLst>
          </a:blip>
          <a:srcRect l="19830" r="19831"/>
          <a:stretch/>
        </p:blipFill>
        <p:spPr>
          <a:xfrm>
            <a:off x="3957066" y="640082"/>
            <a:ext cx="4707187" cy="5577838"/>
          </a:xfrm>
          <a:prstGeom prst="rect">
            <a:avLst/>
          </a:prstGeom>
          <a:effectLst/>
        </p:spPr>
      </p:pic>
    </p:spTree>
    <p:extLst>
      <p:ext uri="{BB962C8B-B14F-4D97-AF65-F5344CB8AC3E}">
        <p14:creationId xmlns:p14="http://schemas.microsoft.com/office/powerpoint/2010/main" val="40428433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938B0A-69CB-EE48-BF6C-6B7EE3A80FA8}"/>
              </a:ext>
            </a:extLst>
          </p:cNvPr>
          <p:cNvSpPr>
            <a:spLocks noGrp="1"/>
          </p:cNvSpPr>
          <p:nvPr>
            <p:ph type="title"/>
          </p:nvPr>
        </p:nvSpPr>
        <p:spPr>
          <a:xfrm>
            <a:off x="628650" y="365125"/>
            <a:ext cx="4690872" cy="1828800"/>
          </a:xfrm>
        </p:spPr>
        <p:txBody>
          <a:bodyPr>
            <a:normAutofit/>
          </a:bodyPr>
          <a:lstStyle/>
          <a:p>
            <a:r>
              <a:rPr lang="es-EC" dirty="0"/>
              <a:t>Omega</a:t>
            </a:r>
          </a:p>
        </p:txBody>
      </p:sp>
      <p:sp>
        <p:nvSpPr>
          <p:cNvPr id="3" name="Marcador de contenido 2">
            <a:extLst>
              <a:ext uri="{FF2B5EF4-FFF2-40B4-BE49-F238E27FC236}">
                <a16:creationId xmlns:a16="http://schemas.microsoft.com/office/drawing/2014/main" id="{1C997C16-D9C9-2041-ADA2-2947C651E7BC}"/>
              </a:ext>
            </a:extLst>
          </p:cNvPr>
          <p:cNvSpPr>
            <a:spLocks noGrp="1"/>
          </p:cNvSpPr>
          <p:nvPr>
            <p:ph idx="1"/>
          </p:nvPr>
        </p:nvSpPr>
        <p:spPr>
          <a:xfrm>
            <a:off x="628650" y="2322576"/>
            <a:ext cx="4690872" cy="3858768"/>
          </a:xfrm>
        </p:spPr>
        <p:txBody>
          <a:bodyPr>
            <a:normAutofit/>
          </a:bodyPr>
          <a:lstStyle/>
          <a:p>
            <a:pPr marL="0" indent="0">
              <a:buNone/>
            </a:pPr>
            <a:r>
              <a:rPr lang="es-EC" dirty="0"/>
              <a:t>Pero el mejor reloj, elegido por la NASA en las misiones Apollo es Omega. La elección fue consecuencia de las pruebas más rigurossas,</a:t>
            </a:r>
          </a:p>
          <a:p>
            <a:pPr marL="0" indent="0">
              <a:buNone/>
            </a:pPr>
            <a:r>
              <a:rPr lang="es-EC" dirty="0"/>
              <a:t> </a:t>
            </a:r>
          </a:p>
          <a:p>
            <a:pPr marL="0" indent="0">
              <a:buNone/>
            </a:pPr>
            <a:r>
              <a:rPr lang="es-EC" dirty="0"/>
              <a:t>La precisión de Omega lo convierte en el instrumento de medición en los Juegos Olímpicos </a:t>
            </a:r>
          </a:p>
          <a:p>
            <a:pPr marL="0" indent="0">
              <a:buNone/>
            </a:pPr>
            <a:endParaRPr lang="es-EC" dirty="0"/>
          </a:p>
          <a:p>
            <a:pPr marL="0" indent="0">
              <a:buNone/>
            </a:pPr>
            <a:r>
              <a:rPr lang="es-EC" dirty="0"/>
              <a:t>El reloj de James Bond. </a:t>
            </a:r>
            <a:br>
              <a:rPr lang="es-EC" dirty="0"/>
            </a:br>
            <a:r>
              <a:rPr lang="es-EC" dirty="0"/>
              <a:t>Marca oficial de 007. </a:t>
            </a:r>
          </a:p>
        </p:txBody>
      </p:sp>
      <p:pic>
        <p:nvPicPr>
          <p:cNvPr id="5" name="Imagen 4" descr="Un reloj de pulsera&#10;&#10;Descripción generada automáticamente">
            <a:extLst>
              <a:ext uri="{FF2B5EF4-FFF2-40B4-BE49-F238E27FC236}">
                <a16:creationId xmlns:a16="http://schemas.microsoft.com/office/drawing/2014/main" id="{E749A8C7-9229-794B-94A2-5F12FA0ED694}"/>
              </a:ext>
            </a:extLst>
          </p:cNvPr>
          <p:cNvPicPr>
            <a:picLocks noChangeAspect="1"/>
          </p:cNvPicPr>
          <p:nvPr/>
        </p:nvPicPr>
        <p:blipFill rotWithShape="1">
          <a:blip r:embed="rId2">
            <a:extLst>
              <a:ext uri="{28A0092B-C50C-407E-A947-70E740481C1C}">
                <a14:useLocalDpi xmlns:a14="http://schemas.microsoft.com/office/drawing/2010/main" val="0"/>
              </a:ext>
            </a:extLst>
          </a:blip>
          <a:srcRect l="12871" r="22277" b="2"/>
          <a:stretch/>
        </p:blipFill>
        <p:spPr>
          <a:xfrm>
            <a:off x="5664199" y="10"/>
            <a:ext cx="3479800" cy="6857990"/>
          </a:xfrm>
          <a:prstGeom prst="rect">
            <a:avLst/>
          </a:prstGeom>
        </p:spPr>
      </p:pic>
    </p:spTree>
    <p:extLst>
      <p:ext uri="{BB962C8B-B14F-4D97-AF65-F5344CB8AC3E}">
        <p14:creationId xmlns:p14="http://schemas.microsoft.com/office/powerpoint/2010/main" val="36663221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141713"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7F85096F-E650-46D6-834C-4054E37702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9" name="Oval 18">
              <a:extLst>
                <a:ext uri="{FF2B5EF4-FFF2-40B4-BE49-F238E27FC236}">
                  <a16:creationId xmlns:a16="http://schemas.microsoft.com/office/drawing/2014/main" id="{5061BE38-1DAF-49A1-AA3A-7BEB3399C0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8EFFF24-FCC8-4379-9678-AB3311535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492E8F9-AD41-4334-B292-1AB0F238D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74B130F-6E67-4737-BE99-2E32DED071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3139C3CB-D4E4-4316-81BE-6D82DB677A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B156963E-8E83-4807-8E22-2CB7D45F1B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Imagen 4">
            <a:extLst>
              <a:ext uri="{FF2B5EF4-FFF2-40B4-BE49-F238E27FC236}">
                <a16:creationId xmlns:a16="http://schemas.microsoft.com/office/drawing/2014/main" id="{FCC986B1-9D74-E34B-9ECE-6484F573C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573" y="440815"/>
            <a:ext cx="2637700" cy="2637700"/>
          </a:xfrm>
          <a:prstGeom prst="rect">
            <a:avLst/>
          </a:prstGeom>
        </p:spPr>
      </p:pic>
      <p:grpSp>
        <p:nvGrpSpPr>
          <p:cNvPr id="26" name="Group 25">
            <a:extLst>
              <a:ext uri="{FF2B5EF4-FFF2-40B4-BE49-F238E27FC236}">
                <a16:creationId xmlns:a16="http://schemas.microsoft.com/office/drawing/2014/main" id="{975C268C-D419-4123-9FAD-0E2B7F9EE7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638515"/>
            <a:ext cx="304800" cy="322326"/>
            <a:chOff x="215328" y="-46937"/>
            <a:chExt cx="304800" cy="2773841"/>
          </a:xfrm>
        </p:grpSpPr>
        <p:cxnSp>
          <p:nvCxnSpPr>
            <p:cNvPr id="27" name="Straight Connector 26">
              <a:extLst>
                <a:ext uri="{FF2B5EF4-FFF2-40B4-BE49-F238E27FC236}">
                  <a16:creationId xmlns:a16="http://schemas.microsoft.com/office/drawing/2014/main" id="{3A7E309C-A3BD-432E-8CB5-F0B6425281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F1F621C-4533-4835-ADE2-372F2763A0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FC8245-5168-4DAF-930D-09A7BDDA6C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192ED34-5046-4043-AEF8-2DF7C4806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9" name="Imagen 8">
            <a:extLst>
              <a:ext uri="{FF2B5EF4-FFF2-40B4-BE49-F238E27FC236}">
                <a16:creationId xmlns:a16="http://schemas.microsoft.com/office/drawing/2014/main" id="{FEDD70FC-04DC-2C4A-B2B5-69EF7A3014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3125" y="440815"/>
            <a:ext cx="2637700" cy="1978275"/>
          </a:xfrm>
          <a:prstGeom prst="rect">
            <a:avLst/>
          </a:prstGeom>
        </p:spPr>
      </p:pic>
      <p:sp>
        <p:nvSpPr>
          <p:cNvPr id="32" name="Rectangle 3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35" name="Straight Connector 3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7" name="Imagen 6" descr="Imagen que contiene dibujo&#10;&#10;Descripción generada automáticamente">
            <a:extLst>
              <a:ext uri="{FF2B5EF4-FFF2-40B4-BE49-F238E27FC236}">
                <a16:creationId xmlns:a16="http://schemas.microsoft.com/office/drawing/2014/main" id="{F643AD4B-D671-3D4E-BACE-CFC0EA432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3676" y="440815"/>
            <a:ext cx="2637700" cy="1780725"/>
          </a:xfrm>
          <a:prstGeom prst="rect">
            <a:avLst/>
          </a:prstGeom>
        </p:spPr>
      </p:pic>
      <p:sp>
        <p:nvSpPr>
          <p:cNvPr id="40" name="Rectangle 3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43" name="Straight Connector 4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ítulo 1">
            <a:extLst>
              <a:ext uri="{FF2B5EF4-FFF2-40B4-BE49-F238E27FC236}">
                <a16:creationId xmlns:a16="http://schemas.microsoft.com/office/drawing/2014/main" id="{6D8F36B5-555C-974F-923E-C5AD783B8499}"/>
              </a:ext>
            </a:extLst>
          </p:cNvPr>
          <p:cNvSpPr>
            <a:spLocks noGrp="1"/>
          </p:cNvSpPr>
          <p:nvPr>
            <p:ph type="title"/>
          </p:nvPr>
        </p:nvSpPr>
        <p:spPr>
          <a:xfrm>
            <a:off x="473202" y="4018137"/>
            <a:ext cx="3412998" cy="2129586"/>
          </a:xfrm>
          <a:noFill/>
        </p:spPr>
        <p:txBody>
          <a:bodyPr anchor="t">
            <a:normAutofit/>
          </a:bodyPr>
          <a:lstStyle/>
          <a:p>
            <a:r>
              <a:rPr lang="es-EC" sz="4200">
                <a:solidFill>
                  <a:schemeClr val="bg1"/>
                </a:solidFill>
              </a:rPr>
              <a:t>Valor de marca</a:t>
            </a:r>
          </a:p>
        </p:txBody>
      </p:sp>
      <p:sp>
        <p:nvSpPr>
          <p:cNvPr id="3" name="Marcador de contenido 2">
            <a:extLst>
              <a:ext uri="{FF2B5EF4-FFF2-40B4-BE49-F238E27FC236}">
                <a16:creationId xmlns:a16="http://schemas.microsoft.com/office/drawing/2014/main" id="{4CFFF540-35D8-9741-A798-784F66D1FD93}"/>
              </a:ext>
            </a:extLst>
          </p:cNvPr>
          <p:cNvSpPr>
            <a:spLocks noGrp="1"/>
          </p:cNvSpPr>
          <p:nvPr>
            <p:ph idx="1"/>
          </p:nvPr>
        </p:nvSpPr>
        <p:spPr>
          <a:xfrm>
            <a:off x="4114560" y="4018143"/>
            <a:ext cx="4495999" cy="2129599"/>
          </a:xfrm>
          <a:noFill/>
        </p:spPr>
        <p:txBody>
          <a:bodyPr anchor="t">
            <a:normAutofit/>
          </a:bodyPr>
          <a:lstStyle/>
          <a:p>
            <a:r>
              <a:rPr lang="es-EC" sz="1600">
                <a:solidFill>
                  <a:schemeClr val="bg1"/>
                </a:solidFill>
              </a:rPr>
              <a:t>La reputación es una de las muchas variables que consideran los estudios de Forbes, Kantar Millward Brown e Interbrand.</a:t>
            </a:r>
          </a:p>
        </p:txBody>
      </p:sp>
    </p:spTree>
    <p:extLst>
      <p:ext uri="{BB962C8B-B14F-4D97-AF65-F5344CB8AC3E}">
        <p14:creationId xmlns:p14="http://schemas.microsoft.com/office/powerpoint/2010/main" val="301644040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746D30-62FE-6746-8D67-B60C1E2ACBB5}"/>
              </a:ext>
            </a:extLst>
          </p:cNvPr>
          <p:cNvSpPr>
            <a:spLocks noGrp="1"/>
          </p:cNvSpPr>
          <p:nvPr>
            <p:ph type="title"/>
          </p:nvPr>
        </p:nvSpPr>
        <p:spPr/>
        <p:txBody>
          <a:bodyPr/>
          <a:lstStyle/>
          <a:p>
            <a:r>
              <a:rPr lang="es-EC" dirty="0"/>
              <a:t>R</a:t>
            </a:r>
          </a:p>
        </p:txBody>
      </p:sp>
      <p:sp>
        <p:nvSpPr>
          <p:cNvPr id="3" name="Marcador de contenido 2">
            <a:extLst>
              <a:ext uri="{FF2B5EF4-FFF2-40B4-BE49-F238E27FC236}">
                <a16:creationId xmlns:a16="http://schemas.microsoft.com/office/drawing/2014/main" id="{1365E5D3-4DAE-D74F-BB20-F2C03F00E473}"/>
              </a:ext>
            </a:extLst>
          </p:cNvPr>
          <p:cNvSpPr>
            <a:spLocks noGrp="1"/>
          </p:cNvSpPr>
          <p:nvPr>
            <p:ph idx="1"/>
          </p:nvPr>
        </p:nvSpPr>
        <p:spPr/>
        <p:txBody>
          <a:bodyPr/>
          <a:lstStyle/>
          <a:p>
            <a:pPr marL="0" indent="0">
              <a:buNone/>
            </a:pPr>
            <a:r>
              <a:rPr lang="es-EC"/>
              <a:t>Rolex no está considerada entre las marcas más valiosas del mundo.</a:t>
            </a:r>
          </a:p>
          <a:p>
            <a:pPr marL="0" indent="0">
              <a:buNone/>
            </a:pPr>
            <a:r>
              <a:rPr lang="es-EC"/>
              <a:t>Google, Apple, Amazon</a:t>
            </a:r>
            <a:endParaRPr lang="es-EC" dirty="0"/>
          </a:p>
        </p:txBody>
      </p:sp>
      <p:pic>
        <p:nvPicPr>
          <p:cNvPr id="5" name="Imagen 4" descr="Una captura de pantalla de una computadora&#10;&#10;Descripción generada automáticamente">
            <a:extLst>
              <a:ext uri="{FF2B5EF4-FFF2-40B4-BE49-F238E27FC236}">
                <a16:creationId xmlns:a16="http://schemas.microsoft.com/office/drawing/2014/main" id="{2E4EFB51-0162-BF43-9B4D-6B5914BA7A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813" y="0"/>
            <a:ext cx="8878373" cy="6858000"/>
          </a:xfrm>
          <a:prstGeom prst="rect">
            <a:avLst/>
          </a:prstGeom>
        </p:spPr>
      </p:pic>
    </p:spTree>
    <p:extLst>
      <p:ext uri="{BB962C8B-B14F-4D97-AF65-F5344CB8AC3E}">
        <p14:creationId xmlns:p14="http://schemas.microsoft.com/office/powerpoint/2010/main" val="206958236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CA2ACA2B-E03D-AF41-9A18-CF0840701E6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50672"/>
          <a:stretch/>
        </p:blipFill>
        <p:spPr>
          <a:xfrm>
            <a:off x="241299" y="321733"/>
            <a:ext cx="8661401" cy="6214534"/>
          </a:xfrm>
          <a:prstGeom prst="rect">
            <a:avLst/>
          </a:prstGeom>
        </p:spPr>
      </p:pic>
    </p:spTree>
    <p:extLst>
      <p:ext uri="{BB962C8B-B14F-4D97-AF65-F5344CB8AC3E}">
        <p14:creationId xmlns:p14="http://schemas.microsoft.com/office/powerpoint/2010/main" val="27521856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4F617B80-FE3C-F64A-8281-0534F54048E4}"/>
              </a:ext>
            </a:extLst>
          </p:cNvPr>
          <p:cNvSpPr>
            <a:spLocks noGrp="1"/>
          </p:cNvSpPr>
          <p:nvPr>
            <p:ph type="title"/>
          </p:nvPr>
        </p:nvSpPr>
        <p:spPr>
          <a:xfrm>
            <a:off x="628650" y="365125"/>
            <a:ext cx="7886700" cy="1325563"/>
          </a:xfrm>
        </p:spPr>
        <p:txBody>
          <a:bodyPr vert="horz" lIns="91440" tIns="45720" rIns="91440" bIns="45720" rtlCol="0" anchor="ctr">
            <a:normAutofit/>
          </a:bodyPr>
          <a:lstStyle/>
          <a:p>
            <a:pPr defTabSz="914400"/>
            <a:endParaRPr lang="en-US" sz="4400" dirty="0"/>
          </a:p>
        </p:txBody>
      </p:sp>
      <p:pic>
        <p:nvPicPr>
          <p:cNvPr id="5" name="Marcador de contenido 4" descr="Captura de pantalla de un celular&#10;&#10;Descripción generada automáticamente">
            <a:extLst>
              <a:ext uri="{FF2B5EF4-FFF2-40B4-BE49-F238E27FC236}">
                <a16:creationId xmlns:a16="http://schemas.microsoft.com/office/drawing/2014/main" id="{17A85499-DDED-2E42-B562-CD26C0948F3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2017" b="2"/>
          <a:stretch/>
        </p:blipFill>
        <p:spPr>
          <a:xfrm>
            <a:off x="621506" y="1825626"/>
            <a:ext cx="7893844" cy="4351338"/>
          </a:xfrm>
          <a:prstGeom prst="rect">
            <a:avLst/>
          </a:prstGeom>
        </p:spPr>
      </p:pic>
    </p:spTree>
    <p:extLst>
      <p:ext uri="{BB962C8B-B14F-4D97-AF65-F5344CB8AC3E}">
        <p14:creationId xmlns:p14="http://schemas.microsoft.com/office/powerpoint/2010/main" val="269173472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4C643929-BC5C-D941-8863-5F5B1C6E39B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014" r="2" b="2"/>
          <a:stretch/>
        </p:blipFill>
        <p:spPr>
          <a:xfrm>
            <a:off x="241299" y="321733"/>
            <a:ext cx="8661401" cy="6214534"/>
          </a:xfrm>
          <a:prstGeom prst="rect">
            <a:avLst/>
          </a:prstGeom>
        </p:spPr>
      </p:pic>
    </p:spTree>
    <p:extLst>
      <p:ext uri="{BB962C8B-B14F-4D97-AF65-F5344CB8AC3E}">
        <p14:creationId xmlns:p14="http://schemas.microsoft.com/office/powerpoint/2010/main" val="42365433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 name="Group 80">
            <a:extLst>
              <a:ext uri="{FF2B5EF4-FFF2-40B4-BE49-F238E27FC236}">
                <a16:creationId xmlns:a16="http://schemas.microsoft.com/office/drawing/2014/main" id="{1037B6F1-6E0E-4B3A-9C8C-5C760B9A4A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82" name="Oval 81">
              <a:extLst>
                <a:ext uri="{FF2B5EF4-FFF2-40B4-BE49-F238E27FC236}">
                  <a16:creationId xmlns:a16="http://schemas.microsoft.com/office/drawing/2014/main" id="{6C61A116-B0D0-46CE-AD62-88CB98896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961F17C-39C3-41AD-BB0A-2462DEA5D4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D793267A-A22C-4A15-A827-12AF58839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057997E-E930-453E-A3BF-3D9FE3188E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Oval 85">
              <a:extLst>
                <a:ext uri="{FF2B5EF4-FFF2-40B4-BE49-F238E27FC236}">
                  <a16:creationId xmlns:a16="http://schemas.microsoft.com/office/drawing/2014/main" id="{0C86E5D9-6D7D-43E0-9D09-F04E55344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2595859C-E2B7-4685-AD44-51AD6D980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73201" y="630936"/>
            <a:ext cx="4635623" cy="2742140"/>
          </a:xfrm>
          <a:prstGeom prst="ellipse">
            <a:avLst/>
          </a:prstGeom>
          <a:noFill/>
        </p:spPr>
        <p:txBody>
          <a:bodyPr vert="horz" lIns="91440" tIns="45720" rIns="91440" bIns="45720" rtlCol="0" anchor="t">
            <a:normAutofit/>
          </a:bodyPr>
          <a:lstStyle/>
          <a:p>
            <a:r>
              <a:rPr lang="en-US" sz="2600" kern="1200" dirty="0">
                <a:solidFill>
                  <a:schemeClr val="bg1"/>
                </a:solidFill>
                <a:latin typeface="Cambria" panose="02040503050406030204" pitchFamily="18" charset="0"/>
              </a:rPr>
              <a:t>5. </a:t>
            </a:r>
            <a:r>
              <a:rPr lang="en-US" sz="2600" kern="1200" dirty="0" err="1">
                <a:solidFill>
                  <a:schemeClr val="bg1"/>
                </a:solidFill>
                <a:latin typeface="Cambria" panose="02040503050406030204" pitchFamily="18" charset="0"/>
              </a:rPr>
              <a:t>Modelos</a:t>
            </a:r>
            <a:r>
              <a:rPr lang="en-US" sz="2600" kern="1200" dirty="0">
                <a:solidFill>
                  <a:schemeClr val="bg1"/>
                </a:solidFill>
                <a:latin typeface="Cambria" panose="02040503050406030204" pitchFamily="18" charset="0"/>
              </a:rPr>
              <a:t> </a:t>
            </a:r>
            <a:r>
              <a:rPr lang="en-US" sz="2600" kern="1200" dirty="0" err="1">
                <a:solidFill>
                  <a:schemeClr val="bg1"/>
                </a:solidFill>
                <a:latin typeface="Cambria" panose="02040503050406030204" pitchFamily="18" charset="0"/>
              </a:rPr>
              <a:t>matemáticos</a:t>
            </a:r>
            <a:r>
              <a:rPr lang="en-US" sz="2600" kern="1200" dirty="0">
                <a:solidFill>
                  <a:schemeClr val="bg1"/>
                </a:solidFill>
                <a:latin typeface="Cambria" panose="02040503050406030204" pitchFamily="18" charset="0"/>
              </a:rPr>
              <a:t>, </a:t>
            </a:r>
            <a:r>
              <a:rPr lang="en-US" sz="2600" kern="1200" dirty="0" err="1">
                <a:solidFill>
                  <a:schemeClr val="bg1"/>
                </a:solidFill>
                <a:latin typeface="Cambria" panose="02040503050406030204" pitchFamily="18" charset="0"/>
              </a:rPr>
              <a:t>teoría</a:t>
            </a:r>
            <a:r>
              <a:rPr lang="en-US" sz="2600" kern="1200" dirty="0">
                <a:solidFill>
                  <a:schemeClr val="bg1"/>
                </a:solidFill>
                <a:latin typeface="Cambria" panose="02040503050406030204" pitchFamily="18" charset="0"/>
              </a:rPr>
              <a:t> del campo </a:t>
            </a:r>
            <a:r>
              <a:rPr lang="en-US" sz="2600" kern="1200" dirty="0" err="1">
                <a:solidFill>
                  <a:schemeClr val="bg1"/>
                </a:solidFill>
                <a:latin typeface="Cambria" panose="02040503050406030204" pitchFamily="18" charset="0"/>
              </a:rPr>
              <a:t>unificado</a:t>
            </a:r>
            <a:r>
              <a:rPr lang="en-US" sz="2600" kern="1200" dirty="0">
                <a:solidFill>
                  <a:schemeClr val="bg1"/>
                </a:solidFill>
                <a:latin typeface="Cambria" panose="02040503050406030204" pitchFamily="18" charset="0"/>
              </a:rPr>
              <a:t>, </a:t>
            </a:r>
            <a:r>
              <a:rPr lang="en-US" sz="2600" kern="1200" dirty="0" err="1">
                <a:solidFill>
                  <a:schemeClr val="bg1"/>
                </a:solidFill>
                <a:latin typeface="Cambria" panose="02040503050406030204" pitchFamily="18" charset="0"/>
              </a:rPr>
              <a:t>algoritmo</a:t>
            </a:r>
            <a:endParaRPr lang="en-US" sz="2600" kern="1200" dirty="0">
              <a:solidFill>
                <a:schemeClr val="bg1"/>
              </a:solidFill>
              <a:latin typeface="Cambria" panose="02040503050406030204" pitchFamily="18" charset="0"/>
            </a:endParaRPr>
          </a:p>
        </p:txBody>
      </p:sp>
      <p:sp>
        <p:nvSpPr>
          <p:cNvPr id="89" name="Rectangle 88">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92" name="Straight Connector 91">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97" name="Rectangle 96">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9" name="Group 98">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100" name="Straight Connector 99">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473201" y="3564330"/>
            <a:ext cx="4635626" cy="2536581"/>
          </a:xfrm>
          <a:noFill/>
        </p:spPr>
        <p:txBody>
          <a:bodyPr anchor="t">
            <a:normAutofit/>
          </a:bodyPr>
          <a:lstStyle/>
          <a:p>
            <a:pPr marL="0" indent="0">
              <a:buNone/>
            </a:pPr>
            <a:r>
              <a:rPr lang="es-ES" sz="1600" i="1">
                <a:solidFill>
                  <a:schemeClr val="bg1"/>
                </a:solidFill>
                <a:latin typeface="Palatino" pitchFamily="2" charset="77"/>
                <a:ea typeface="Palatino" pitchFamily="2" charset="77"/>
              </a:rPr>
              <a:t>En muchos fenómenos biológicos “pero también de las ciencias sociales y del comportamiento, resultan aplicables expresiones y </a:t>
            </a:r>
            <a:r>
              <a:rPr lang="es-ES" sz="1600" b="1" i="1">
                <a:solidFill>
                  <a:schemeClr val="bg1"/>
                </a:solidFill>
                <a:latin typeface="Palatino" pitchFamily="2" charset="77"/>
                <a:ea typeface="Palatino" pitchFamily="2" charset="77"/>
              </a:rPr>
              <a:t>modelos matemáticos” </a:t>
            </a:r>
            <a:r>
              <a:rPr lang="es-ES" sz="1600" i="1">
                <a:solidFill>
                  <a:schemeClr val="bg1"/>
                </a:solidFill>
                <a:latin typeface="Palatino" pitchFamily="2" charset="77"/>
                <a:ea typeface="Palatino" pitchFamily="2" charset="77"/>
              </a:rPr>
              <a:t>(Bertalanffy). </a:t>
            </a:r>
          </a:p>
          <a:p>
            <a:pPr marL="0" indent="0">
              <a:buNone/>
            </a:pPr>
            <a:r>
              <a:rPr lang="es-ES" sz="1600" i="1">
                <a:solidFill>
                  <a:schemeClr val="bg1"/>
                </a:solidFill>
                <a:latin typeface="Palatino" pitchFamily="2" charset="77"/>
                <a:ea typeface="Palatino" pitchFamily="2" charset="77"/>
              </a:rPr>
              <a:t>Los pertinentes señalamientos del principal referente en teoría general de sistemas anticiparon la incuestionable relevancia social que en años recientes han alcanzado los </a:t>
            </a:r>
            <a:r>
              <a:rPr lang="es-ES" sz="1600" b="1" i="1">
                <a:solidFill>
                  <a:schemeClr val="bg1"/>
                </a:solidFill>
                <a:latin typeface="Palatino" pitchFamily="2" charset="77"/>
                <a:ea typeface="Palatino" pitchFamily="2" charset="77"/>
              </a:rPr>
              <a:t>algoritmos.</a:t>
            </a:r>
            <a:r>
              <a:rPr lang="es-EC" sz="1600" b="1" i="1">
                <a:solidFill>
                  <a:schemeClr val="bg1"/>
                </a:solidFill>
                <a:latin typeface="Palatino" pitchFamily="2" charset="77"/>
                <a:ea typeface="Palatino" pitchFamily="2" charset="77"/>
              </a:rPr>
              <a:t> </a:t>
            </a:r>
          </a:p>
        </p:txBody>
      </p:sp>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57041" y="1894111"/>
            <a:ext cx="3100577" cy="3100577"/>
          </a:xfrm>
          <a:prstGeom prst="rect">
            <a:avLst/>
          </a:prstGeom>
        </p:spPr>
      </p:pic>
      <p:grpSp>
        <p:nvGrpSpPr>
          <p:cNvPr id="105" name="Group 104">
            <a:extLst>
              <a:ext uri="{FF2B5EF4-FFF2-40B4-BE49-F238E27FC236}">
                <a16:creationId xmlns:a16="http://schemas.microsoft.com/office/drawing/2014/main" id="{74A0C021-793F-4B70-9A53-E470752802D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302357" y="851510"/>
            <a:ext cx="304800" cy="322326"/>
            <a:chOff x="215328" y="-46937"/>
            <a:chExt cx="304800" cy="2773841"/>
          </a:xfrm>
        </p:grpSpPr>
        <p:cxnSp>
          <p:nvCxnSpPr>
            <p:cNvPr id="106" name="Straight Connector 105">
              <a:extLst>
                <a:ext uri="{FF2B5EF4-FFF2-40B4-BE49-F238E27FC236}">
                  <a16:creationId xmlns:a16="http://schemas.microsoft.com/office/drawing/2014/main" id="{ECCD614A-3CCE-4330-AE17-48091179D6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FA8D3B6-899E-4CEE-8857-D269EA716A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1554FFB-6C3F-4A0F-94D6-F20F702BDB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3B052F2-E5D8-4C45-81D0-03BC8CAB7B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 name="Rectángulo 2">
            <a:extLst>
              <a:ext uri="{FF2B5EF4-FFF2-40B4-BE49-F238E27FC236}">
                <a16:creationId xmlns:a16="http://schemas.microsoft.com/office/drawing/2014/main" id="{9CFB2460-68F5-C74F-9AC5-2E05BB94DE39}"/>
              </a:ext>
            </a:extLst>
          </p:cNvPr>
          <p:cNvSpPr/>
          <p:nvPr/>
        </p:nvSpPr>
        <p:spPr>
          <a:xfrm>
            <a:off x="0" y="6488668"/>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a:p>
        </p:txBody>
      </p:sp>
    </p:spTree>
    <p:extLst>
      <p:ext uri="{BB962C8B-B14F-4D97-AF65-F5344CB8AC3E}">
        <p14:creationId xmlns:p14="http://schemas.microsoft.com/office/powerpoint/2010/main" val="1638450038"/>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Marcador de contenido 4" descr="Imagen que contiene hombre, persona, foto, de pie&#10;&#10;Descripción generada automáticamente">
            <a:extLst>
              <a:ext uri="{FF2B5EF4-FFF2-40B4-BE49-F238E27FC236}">
                <a16:creationId xmlns:a16="http://schemas.microsoft.com/office/drawing/2014/main" id="{25B13A85-04ED-1341-ACC9-C4EA2DC95F98}"/>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15750" r="9250"/>
          <a:stretch/>
        </p:blipFill>
        <p:spPr>
          <a:xfrm>
            <a:off x="20" y="1"/>
            <a:ext cx="9143980" cy="6857999"/>
          </a:xfrm>
          <a:prstGeom prst="rect">
            <a:avLst/>
          </a:prstGeom>
        </p:spPr>
      </p:pic>
      <p:sp>
        <p:nvSpPr>
          <p:cNvPr id="2" name="Título 1">
            <a:extLst>
              <a:ext uri="{FF2B5EF4-FFF2-40B4-BE49-F238E27FC236}">
                <a16:creationId xmlns:a16="http://schemas.microsoft.com/office/drawing/2014/main" id="{5E96433C-FEF9-D74F-AC65-DABB6395F36E}"/>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defTabSz="914400"/>
            <a:r>
              <a:rPr lang="en-US" sz="6000">
                <a:solidFill>
                  <a:srgbClr val="FFFFFF"/>
                </a:solidFill>
              </a:rPr>
              <a:t>Teoría del campo unificado</a:t>
            </a:r>
          </a:p>
        </p:txBody>
      </p:sp>
      <p:sp>
        <p:nvSpPr>
          <p:cNvPr id="17" name="Content Placeholder 16">
            <a:extLst>
              <a:ext uri="{FF2B5EF4-FFF2-40B4-BE49-F238E27FC236}">
                <a16:creationId xmlns:a16="http://schemas.microsoft.com/office/drawing/2014/main" id="{C8BAF256-4875-44A9-A499-B212E878F05C}"/>
              </a:ext>
            </a:extLst>
          </p:cNvPr>
          <p:cNvSpPr>
            <a:spLocks noGrp="1"/>
          </p:cNvSpPr>
          <p:nvPr>
            <p:ph idx="1"/>
          </p:nvPr>
        </p:nvSpPr>
        <p:spPr>
          <a:xfrm>
            <a:off x="1143000" y="4159404"/>
            <a:ext cx="6858000" cy="1098395"/>
          </a:xfrm>
        </p:spPr>
        <p:txBody>
          <a:bodyPr vert="horz" lIns="91440" tIns="45720" rIns="91440" bIns="45720" rtlCol="0">
            <a:normAutofit/>
          </a:bodyPr>
          <a:lstStyle/>
          <a:p>
            <a:pPr marL="0" indent="0" algn="ctr" defTabSz="914400">
              <a:spcBef>
                <a:spcPts val="1000"/>
              </a:spcBef>
              <a:buNone/>
            </a:pPr>
            <a:r>
              <a:rPr lang="en-US" sz="2400" i="1" dirty="0">
                <a:solidFill>
                  <a:srgbClr val="FFFFFF"/>
                </a:solidFill>
              </a:rPr>
              <a:t>LA GRAN ASIGNATURA PENDIENTE</a:t>
            </a:r>
            <a:r>
              <a:rPr lang="en-US" sz="2400" dirty="0">
                <a:solidFill>
                  <a:srgbClr val="FFFFFF"/>
                </a:solidFill>
              </a:rPr>
              <a:t>.</a:t>
            </a:r>
          </a:p>
        </p:txBody>
      </p:sp>
      <p:sp>
        <p:nvSpPr>
          <p:cNvPr id="3" name="Rectángulo 2">
            <a:extLst>
              <a:ext uri="{FF2B5EF4-FFF2-40B4-BE49-F238E27FC236}">
                <a16:creationId xmlns:a16="http://schemas.microsoft.com/office/drawing/2014/main" id="{3DE3FAD4-397C-0C46-8441-64B64B55C888}"/>
              </a:ext>
            </a:extLst>
          </p:cNvPr>
          <p:cNvSpPr/>
          <p:nvPr/>
        </p:nvSpPr>
        <p:spPr>
          <a:xfrm>
            <a:off x="0" y="648866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8819949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15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rgbClr val="51512B"/>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832485" y="4277356"/>
            <a:ext cx="7475220" cy="1560320"/>
          </a:xfrm>
          <a:prstGeom prst="ellipse">
            <a:avLst/>
          </a:prstGeom>
        </p:spPr>
        <p:txBody>
          <a:bodyPr vert="horz" lIns="91440" tIns="45720" rIns="91440" bIns="45720" rtlCol="0" anchor="b">
            <a:normAutofit/>
          </a:bodyPr>
          <a:lstStyle/>
          <a:p>
            <a:pPr algn="ctr" defTabSz="914400"/>
            <a:r>
              <a:rPr lang="en-US" sz="5000">
                <a:solidFill>
                  <a:srgbClr val="51512B"/>
                </a:solidFill>
              </a:rPr>
              <a:t>Norbert Wiener</a:t>
            </a:r>
          </a:p>
        </p:txBody>
      </p: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1282147" y="5799489"/>
            <a:ext cx="6575895" cy="440822"/>
          </a:xfrm>
        </p:spPr>
        <p:txBody>
          <a:bodyPr vert="horz" lIns="91440" tIns="45720" rIns="91440" bIns="45720" rtlCol="0">
            <a:normAutofit/>
          </a:bodyPr>
          <a:lstStyle/>
          <a:p>
            <a:pPr marL="0" indent="0" algn="ctr" defTabSz="914400">
              <a:spcBef>
                <a:spcPts val="1000"/>
              </a:spcBef>
              <a:buNone/>
            </a:pPr>
            <a:r>
              <a:rPr lang="en-US" sz="1700">
                <a:solidFill>
                  <a:srgbClr val="51512B"/>
                </a:solidFill>
              </a:rPr>
              <a:t>La ciencia es juego. El científico juega contra la naturaleza.</a:t>
            </a:r>
          </a:p>
        </p:txBody>
      </p:sp>
      <p:pic>
        <p:nvPicPr>
          <p:cNvPr id="5" name="Imagen 4">
            <a:extLst>
              <a:ext uri="{FF2B5EF4-FFF2-40B4-BE49-F238E27FC236}">
                <a16:creationId xmlns:a16="http://schemas.microsoft.com/office/drawing/2014/main" id="{6585F8A8-3A32-DB4B-BA66-D6B256A92FA2}"/>
              </a:ext>
            </a:extLst>
          </p:cNvPr>
          <p:cNvPicPr>
            <a:picLocks noChangeAspect="1"/>
          </p:cNvPicPr>
          <p:nvPr/>
        </p:nvPicPr>
        <p:blipFill rotWithShape="1">
          <a:blip r:embed="rId3">
            <a:extLst>
              <a:ext uri="{28A0092B-C50C-407E-A947-70E740481C1C}">
                <a14:useLocalDpi xmlns:a14="http://schemas.microsoft.com/office/drawing/2010/main" val="0"/>
              </a:ext>
            </a:extLst>
          </a:blip>
          <a:srcRect t="2008" r="2" b="6756"/>
          <a:stretch/>
        </p:blipFill>
        <p:spPr>
          <a:xfrm>
            <a:off x="182880" y="256540"/>
            <a:ext cx="8778240" cy="3764276"/>
          </a:xfrm>
          <a:prstGeom prst="rect">
            <a:avLst/>
          </a:prstGeom>
        </p:spPr>
      </p:pic>
    </p:spTree>
    <p:extLst>
      <p:ext uri="{BB962C8B-B14F-4D97-AF65-F5344CB8AC3E}">
        <p14:creationId xmlns:p14="http://schemas.microsoft.com/office/powerpoint/2010/main" val="371354456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045B59B-615E-4718-A150-42DE5D03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61518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530258" y="365760"/>
            <a:ext cx="8074057" cy="1207269"/>
          </a:xfrm>
          <a:prstGeom prst="rect">
            <a:avLst/>
          </a:prstGeom>
        </p:spPr>
        <p:txBody>
          <a:bodyPr vert="horz" lIns="91440" tIns="45720" rIns="91440" bIns="45720" rtlCol="0" anchor="b">
            <a:normAutofit/>
          </a:bodyPr>
          <a:lstStyle/>
          <a:p>
            <a:pPr algn="ctr" defTabSz="914400">
              <a:lnSpc>
                <a:spcPct val="90000"/>
              </a:lnSpc>
            </a:pPr>
            <a:r>
              <a:rPr lang="en-US" sz="3800" kern="1200" dirty="0" err="1">
                <a:solidFill>
                  <a:srgbClr val="FFFFFF"/>
                </a:solidFill>
                <a:latin typeface="+mj-lt"/>
                <a:ea typeface="+mj-ea"/>
                <a:cs typeface="+mj-cs"/>
              </a:rPr>
              <a:t>Teoría</a:t>
            </a:r>
            <a:r>
              <a:rPr lang="en-US" sz="3800" kern="1200" dirty="0">
                <a:solidFill>
                  <a:srgbClr val="FFFFFF"/>
                </a:solidFill>
                <a:latin typeface="+mj-lt"/>
                <a:ea typeface="+mj-ea"/>
                <a:cs typeface="+mj-cs"/>
              </a:rPr>
              <a:t> </a:t>
            </a:r>
            <a:r>
              <a:rPr lang="en-US" sz="3800" kern="1200" dirty="0" err="1">
                <a:solidFill>
                  <a:srgbClr val="FFFFFF"/>
                </a:solidFill>
                <a:latin typeface="+mj-lt"/>
                <a:ea typeface="+mj-ea"/>
                <a:cs typeface="+mj-cs"/>
              </a:rPr>
              <a:t>matemática</a:t>
            </a:r>
            <a:r>
              <a:rPr lang="en-US" sz="3800" kern="1200" dirty="0">
                <a:solidFill>
                  <a:srgbClr val="FFFFFF"/>
                </a:solidFill>
                <a:latin typeface="+mj-lt"/>
                <a:ea typeface="+mj-ea"/>
                <a:cs typeface="+mj-cs"/>
              </a:rPr>
              <a:t> de la </a:t>
            </a:r>
            <a:r>
              <a:rPr lang="en-US" sz="3800" kern="1200" dirty="0" err="1">
                <a:solidFill>
                  <a:srgbClr val="FFFFFF"/>
                </a:solidFill>
                <a:latin typeface="+mj-lt"/>
                <a:ea typeface="+mj-ea"/>
                <a:cs typeface="+mj-cs"/>
              </a:rPr>
              <a:t>comunicación</a:t>
            </a:r>
            <a:r>
              <a:rPr lang="en-US" sz="3800" kern="1200" dirty="0">
                <a:solidFill>
                  <a:srgbClr val="FFFFFF"/>
                </a:solidFill>
                <a:latin typeface="+mj-lt"/>
                <a:ea typeface="+mj-ea"/>
                <a:cs typeface="+mj-cs"/>
              </a:rPr>
              <a:t> </a:t>
            </a:r>
          </a:p>
        </p:txBody>
      </p: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1032234" y="1554480"/>
            <a:ext cx="7070105" cy="719122"/>
          </a:xfrm>
          <a:prstGeom prst="rect">
            <a:avLst/>
          </a:prstGeom>
        </p:spPr>
        <p:txBody>
          <a:bodyPr vert="horz" lIns="91440" tIns="45720" rIns="91440" bIns="45720" rtlCol="0">
            <a:normAutofit/>
          </a:bodyPr>
          <a:lstStyle/>
          <a:p>
            <a:pPr algn="ctr" defTabSz="914400">
              <a:spcBef>
                <a:spcPts val="1000"/>
              </a:spcBef>
              <a:buClr>
                <a:srgbClr val="8D412E"/>
              </a:buClr>
            </a:pPr>
            <a:r>
              <a:rPr lang="en-US" sz="2200" i="1" kern="1200">
                <a:solidFill>
                  <a:srgbClr val="E7E6E6"/>
                </a:solidFill>
                <a:latin typeface="+mn-lt"/>
                <a:ea typeface="+mn-ea"/>
                <a:cs typeface="+mn-cs"/>
              </a:rPr>
              <a:t>Shannon y Weaver. The mathematichal Theory of Communications.</a:t>
            </a:r>
          </a:p>
        </p:txBody>
      </p:sp>
      <p:pic>
        <p:nvPicPr>
          <p:cNvPr id="4" name="Imagen 3">
            <a:extLst>
              <a:ext uri="{FF2B5EF4-FFF2-40B4-BE49-F238E27FC236}">
                <a16:creationId xmlns:a16="http://schemas.microsoft.com/office/drawing/2014/main" id="{7D4C94EF-A582-5740-8763-31C380E4D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836" y="3787435"/>
            <a:ext cx="8176104" cy="2432390"/>
          </a:xfrm>
          <a:prstGeom prst="rect">
            <a:avLst/>
          </a:prstGeom>
        </p:spPr>
      </p:pic>
    </p:spTree>
    <p:extLst>
      <p:ext uri="{BB962C8B-B14F-4D97-AF65-F5344CB8AC3E}">
        <p14:creationId xmlns:p14="http://schemas.microsoft.com/office/powerpoint/2010/main" val="2599541562"/>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4">
            <a:extLst>
              <a:ext uri="{FF2B5EF4-FFF2-40B4-BE49-F238E27FC236}">
                <a16:creationId xmlns:a16="http://schemas.microsoft.com/office/drawing/2014/main" id="{9193AD9E-E1A2-E548-9013-F1C4689B9383}"/>
              </a:ext>
            </a:extLst>
          </p:cNvPr>
          <p:cNvPicPr>
            <a:picLocks noGrp="1" noChangeAspect="1"/>
          </p:cNvPicPr>
          <p:nvPr>
            <p:ph idx="1"/>
          </p:nvPr>
        </p:nvPicPr>
        <p:blipFill rotWithShape="1">
          <a:blip r:embed="rId3"/>
          <a:srcRect l="12732" r="13602" b="1"/>
          <a:stretch/>
        </p:blipFill>
        <p:spPr>
          <a:xfrm>
            <a:off x="-1" y="10"/>
            <a:ext cx="9144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Shape 3859">
            <a:extLst>
              <a:ext uri="{FF2B5EF4-FFF2-40B4-BE49-F238E27FC236}">
                <a16:creationId xmlns:a16="http://schemas.microsoft.com/office/drawing/2014/main" id="{1FD5CC61-6DB8-B84F-9267-07BB95A1A45C}"/>
              </a:ext>
            </a:extLst>
          </p:cNvPr>
          <p:cNvSpPr txBox="1">
            <a:spLocks/>
          </p:cNvSpPr>
          <p:nvPr/>
        </p:nvSpPr>
        <p:spPr>
          <a:xfrm>
            <a:off x="544009" y="2639028"/>
            <a:ext cx="3692325" cy="4218961"/>
          </a:xfrm>
          <a:prstGeom prst="rect">
            <a:avLst/>
          </a:prstGeom>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114300" indent="0" defTabSz="914400">
              <a:lnSpc>
                <a:spcPct val="90000"/>
              </a:lnSpc>
              <a:buNone/>
            </a:pPr>
            <a:r>
              <a:rPr lang="es-ES_tradnl" sz="2400" i="1" dirty="0">
                <a:solidFill>
                  <a:schemeClr val="tx1"/>
                </a:solidFill>
              </a:rPr>
              <a:t>Los</a:t>
            </a:r>
            <a:r>
              <a:rPr lang="es-ES_tradnl" sz="2400" b="1" i="1" dirty="0">
                <a:solidFill>
                  <a:schemeClr val="tx1"/>
                </a:solidFill>
              </a:rPr>
              <a:t> algoritmos </a:t>
            </a:r>
            <a:r>
              <a:rPr lang="es-ES_tradnl" sz="2400" i="1" dirty="0">
                <a:solidFill>
                  <a:schemeClr val="tx1"/>
                </a:solidFill>
              </a:rPr>
              <a:t>son capaces de modificar nuestros hábitos de consumo cultural y, por ende, nuestros comportamientos. </a:t>
            </a:r>
          </a:p>
          <a:p>
            <a:pPr marL="114300" indent="0" defTabSz="914400">
              <a:lnSpc>
                <a:spcPct val="90000"/>
              </a:lnSpc>
              <a:buNone/>
            </a:pPr>
            <a:r>
              <a:rPr lang="es-ES_tradnl" sz="2400" i="1" dirty="0">
                <a:solidFill>
                  <a:schemeClr val="tx1"/>
                </a:solidFill>
              </a:rPr>
              <a:t>Google, Facebook, Amazon son ejemplo de una profunda </a:t>
            </a:r>
            <a:r>
              <a:rPr lang="es-ES_tradnl" sz="2400" b="1" i="1" dirty="0">
                <a:solidFill>
                  <a:schemeClr val="tx1"/>
                </a:solidFill>
              </a:rPr>
              <a:t>ingeniería social sustentada en algoritmos.</a:t>
            </a:r>
          </a:p>
          <a:p>
            <a:pPr marL="0" indent="0" defTabSz="914400">
              <a:lnSpc>
                <a:spcPct val="90000"/>
              </a:lnSpc>
              <a:spcBef>
                <a:spcPct val="0"/>
              </a:spcBef>
              <a:spcAft>
                <a:spcPts val="600"/>
              </a:spcAft>
              <a:buNone/>
            </a:pPr>
            <a:endParaRPr lang="en-US" sz="1575" i="1" dirty="0">
              <a:solidFill>
                <a:schemeClr val="tx1"/>
              </a:solidFill>
            </a:endParaRPr>
          </a:p>
        </p:txBody>
      </p:sp>
      <p:sp>
        <p:nvSpPr>
          <p:cNvPr id="2" name="Rectángulo 1">
            <a:extLst>
              <a:ext uri="{FF2B5EF4-FFF2-40B4-BE49-F238E27FC236}">
                <a16:creationId xmlns:a16="http://schemas.microsoft.com/office/drawing/2014/main" id="{B7E028F1-335A-9F40-AE1D-04A9110202C6}"/>
              </a:ext>
            </a:extLst>
          </p:cNvPr>
          <p:cNvSpPr/>
          <p:nvPr/>
        </p:nvSpPr>
        <p:spPr>
          <a:xfrm>
            <a:off x="6017823"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50637974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Graphic 71">
            <a:extLst>
              <a:ext uri="{FF2B5EF4-FFF2-40B4-BE49-F238E27FC236}">
                <a16:creationId xmlns:a16="http://schemas.microsoft.com/office/drawing/2014/main" id="{DE817F2D-FC12-4DB2-AA5E-4A37CB24B6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9738" y="2240618"/>
            <a:ext cx="3195611" cy="3195611"/>
          </a:xfrm>
          <a:prstGeom prst="rect">
            <a:avLst/>
          </a:prstGeom>
        </p:spPr>
      </p:pic>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28649" y="365125"/>
            <a:ext cx="6825447" cy="1371078"/>
          </a:xfrm>
          <a:prstGeom prst="ellipse">
            <a:avLst/>
          </a:prstGeom>
        </p:spPr>
        <p:txBody>
          <a:bodyPr vert="horz" lIns="91440" tIns="45720" rIns="91440" bIns="45720" rtlCol="0">
            <a:noAutofit/>
          </a:bodyPr>
          <a:lstStyle/>
          <a:p>
            <a:pPr>
              <a:lnSpc>
                <a:spcPct val="90000"/>
              </a:lnSpc>
            </a:pPr>
            <a:r>
              <a:rPr lang="en-US" sz="4000" b="1" kern="1200" dirty="0" err="1">
                <a:latin typeface="Cambria" panose="02040503050406030204" pitchFamily="18" charset="0"/>
              </a:rPr>
              <a:t>Algorimos</a:t>
            </a:r>
            <a:r>
              <a:rPr lang="en-US" sz="4000" b="1" kern="1200" dirty="0">
                <a:latin typeface="Cambria" panose="02040503050406030204" pitchFamily="18" charset="0"/>
              </a:rPr>
              <a:t> </a:t>
            </a:r>
            <a:r>
              <a:rPr lang="en-US" sz="4000" b="1" kern="1200" dirty="0" err="1">
                <a:latin typeface="Cambria" panose="02040503050406030204" pitchFamily="18" charset="0"/>
              </a:rPr>
              <a:t>capaces</a:t>
            </a:r>
            <a:endParaRPr lang="en-US" sz="4000" b="1" kern="1200" dirty="0">
              <a:latin typeface="Cambria" panose="02040503050406030204" pitchFamily="18" charset="0"/>
            </a:endParaRPr>
          </a:p>
        </p:txBody>
      </p:sp>
      <p:sp>
        <p:nvSpPr>
          <p:cNvPr id="4" name="Marcador de contenido 3">
            <a:extLst>
              <a:ext uri="{FF2B5EF4-FFF2-40B4-BE49-F238E27FC236}">
                <a16:creationId xmlns:a16="http://schemas.microsoft.com/office/drawing/2014/main" id="{4FFBA26F-E95E-2F43-8394-B710A360079D}"/>
              </a:ext>
            </a:extLst>
          </p:cNvPr>
          <p:cNvSpPr>
            <a:spLocks noGrp="1"/>
          </p:cNvSpPr>
          <p:nvPr>
            <p:ph idx="1"/>
          </p:nvPr>
        </p:nvSpPr>
        <p:spPr>
          <a:xfrm>
            <a:off x="283738" y="2240618"/>
            <a:ext cx="4492367" cy="3616172"/>
          </a:xfrm>
        </p:spPr>
        <p:txBody>
          <a:bodyPr>
            <a:noAutofit/>
          </a:bodyPr>
          <a:lstStyle/>
          <a:p>
            <a:pPr marL="0" indent="0">
              <a:buNone/>
            </a:pPr>
            <a:r>
              <a:rPr lang="es-ES" sz="2800" i="1" dirty="0">
                <a:latin typeface="Palatino" pitchFamily="2" charset="77"/>
                <a:ea typeface="Palatino" pitchFamily="2" charset="77"/>
              </a:rPr>
              <a:t>Los algoritmos también admiten aplicaciones muy positivas, ajenas al reflexivo del </a:t>
            </a:r>
            <a:r>
              <a:rPr lang="es-ES" sz="2800" b="1" i="1" dirty="0">
                <a:latin typeface="Palatino" pitchFamily="2" charset="77"/>
                <a:ea typeface="Palatino" pitchFamily="2" charset="77"/>
              </a:rPr>
              <a:t>“</a:t>
            </a:r>
            <a:r>
              <a:rPr lang="es-ES" sz="2800" b="1" i="1" dirty="0" err="1">
                <a:latin typeface="Palatino" pitchFamily="2" charset="77"/>
                <a:ea typeface="Palatino" pitchFamily="2" charset="77"/>
              </a:rPr>
              <a:t>algoritarismo</a:t>
            </a:r>
            <a:r>
              <a:rPr lang="es-ES" sz="2800" b="1" i="1" dirty="0">
                <a:latin typeface="Palatino" pitchFamily="2" charset="77"/>
                <a:ea typeface="Palatino" pitchFamily="2" charset="77"/>
              </a:rPr>
              <a:t>”, </a:t>
            </a:r>
            <a:r>
              <a:rPr lang="es-ES" sz="2800" i="1" dirty="0">
                <a:latin typeface="Palatino" pitchFamily="2" charset="77"/>
                <a:ea typeface="Palatino" pitchFamily="2" charset="77"/>
              </a:rPr>
              <a:t>término acuñado por académicos de izquierda-. </a:t>
            </a:r>
            <a:endParaRPr lang="es-EC" sz="2800" i="1" dirty="0">
              <a:latin typeface="Palatino" pitchFamily="2" charset="77"/>
              <a:ea typeface="Palatino" pitchFamily="2" charset="77"/>
            </a:endParaRPr>
          </a:p>
        </p:txBody>
      </p:sp>
      <p:sp>
        <p:nvSpPr>
          <p:cNvPr id="3" name="Rectángulo 2">
            <a:extLst>
              <a:ext uri="{FF2B5EF4-FFF2-40B4-BE49-F238E27FC236}">
                <a16:creationId xmlns:a16="http://schemas.microsoft.com/office/drawing/2014/main" id="{DDC6F3EA-9E4A-3E41-8F75-519574F4C745}"/>
              </a:ext>
            </a:extLst>
          </p:cNvPr>
          <p:cNvSpPr/>
          <p:nvPr/>
        </p:nvSpPr>
        <p:spPr>
          <a:xfrm>
            <a:off x="78424"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478260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417399" y="643467"/>
            <a:ext cx="8408193" cy="744836"/>
          </a:xfrm>
          <a:prstGeom prst="ellipse">
            <a:avLst/>
          </a:prstGeom>
        </p:spPr>
        <p:txBody>
          <a:bodyPr vert="horz" lIns="91440" tIns="45720" rIns="91440" bIns="45720" rtlCol="0" anchor="ctr">
            <a:normAutofit/>
          </a:bodyPr>
          <a:lstStyle/>
          <a:p>
            <a:pPr algn="ctr" defTabSz="914400"/>
            <a:r>
              <a:rPr lang="en-US" sz="2800" kern="1200" dirty="0">
                <a:solidFill>
                  <a:schemeClr val="bg1"/>
                </a:solidFill>
                <a:latin typeface="+mj-lt"/>
                <a:ea typeface="+mj-ea"/>
                <a:cs typeface="+mj-cs"/>
              </a:rPr>
              <a:t>6.  </a:t>
            </a:r>
            <a:r>
              <a:rPr lang="en-US" sz="2800" kern="1200" dirty="0" err="1">
                <a:solidFill>
                  <a:schemeClr val="bg1"/>
                </a:solidFill>
                <a:latin typeface="+mj-lt"/>
                <a:ea typeface="+mj-ea"/>
                <a:cs typeface="+mj-cs"/>
              </a:rPr>
              <a:t>Cuarta</a:t>
            </a:r>
            <a:r>
              <a:rPr lang="en-US" sz="2800" kern="1200" dirty="0">
                <a:solidFill>
                  <a:schemeClr val="bg1"/>
                </a:solidFill>
                <a:latin typeface="+mj-lt"/>
                <a:ea typeface="+mj-ea"/>
                <a:cs typeface="+mj-cs"/>
              </a:rPr>
              <a:t> </a:t>
            </a:r>
            <a:r>
              <a:rPr lang="en-US" sz="2800" kern="1200" dirty="0" err="1">
                <a:solidFill>
                  <a:schemeClr val="bg1"/>
                </a:solidFill>
                <a:latin typeface="+mj-lt"/>
                <a:ea typeface="+mj-ea"/>
                <a:cs typeface="+mj-cs"/>
              </a:rPr>
              <a:t>Revolución</a:t>
            </a:r>
            <a:r>
              <a:rPr lang="en-US" sz="2800" kern="1200" dirty="0">
                <a:solidFill>
                  <a:schemeClr val="bg1"/>
                </a:solidFill>
                <a:latin typeface="+mj-lt"/>
                <a:ea typeface="+mj-ea"/>
                <a:cs typeface="+mj-cs"/>
              </a:rPr>
              <a:t> Industrial</a:t>
            </a:r>
          </a:p>
        </p:txBody>
      </p:sp>
      <p:pic>
        <p:nvPicPr>
          <p:cNvPr id="41" name="Marcador de contenido 3">
            <a:extLst>
              <a:ext uri="{FF2B5EF4-FFF2-40B4-BE49-F238E27FC236}">
                <a16:creationId xmlns:a16="http://schemas.microsoft.com/office/drawing/2014/main" id="{12B8C68E-4DEF-CB46-9FAB-412A3FDAB96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0465" y="1675227"/>
            <a:ext cx="6583069" cy="4394199"/>
          </a:xfrm>
          <a:prstGeom prst="rect">
            <a:avLst/>
          </a:prstGeom>
        </p:spPr>
      </p:pic>
      <p:sp>
        <p:nvSpPr>
          <p:cNvPr id="3" name="Rectángulo 2">
            <a:extLst>
              <a:ext uri="{FF2B5EF4-FFF2-40B4-BE49-F238E27FC236}">
                <a16:creationId xmlns:a16="http://schemas.microsoft.com/office/drawing/2014/main" id="{8652D9F9-C946-F149-A63B-32A3BDA0D25B}"/>
              </a:ext>
            </a:extLst>
          </p:cNvPr>
          <p:cNvSpPr/>
          <p:nvPr/>
        </p:nvSpPr>
        <p:spPr>
          <a:xfrm>
            <a:off x="89441" y="648866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81542011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Hombre con traje y corbata&#10;&#10;Descripción generada automáticamente">
            <a:extLst>
              <a:ext uri="{FF2B5EF4-FFF2-40B4-BE49-F238E27FC236}">
                <a16:creationId xmlns:a16="http://schemas.microsoft.com/office/drawing/2014/main" id="{116C22DF-5815-D445-B1F9-A690E1619E00}"/>
              </a:ext>
            </a:extLst>
          </p:cNvPr>
          <p:cNvPicPr>
            <a:picLocks noChangeAspect="1"/>
          </p:cNvPicPr>
          <p:nvPr/>
        </p:nvPicPr>
        <p:blipFill rotWithShape="1">
          <a:blip r:embed="rId2">
            <a:extLst>
              <a:ext uri="{28A0092B-C50C-407E-A947-70E740481C1C}">
                <a14:useLocalDpi xmlns:a14="http://schemas.microsoft.com/office/drawing/2010/main" val="0"/>
              </a:ext>
            </a:extLst>
          </a:blip>
          <a:srcRect t="1170" r="-1" b="10502"/>
          <a:stretch/>
        </p:blipFill>
        <p:spPr>
          <a:xfrm>
            <a:off x="240030" y="320040"/>
            <a:ext cx="8661654" cy="4303462"/>
          </a:xfrm>
          <a:prstGeom prst="rect">
            <a:avLst/>
          </a:prstGeom>
        </p:spPr>
      </p:pic>
      <p:sp>
        <p:nvSpPr>
          <p:cNvPr id="12" name="Rectangle 11">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782312"/>
            <a:ext cx="8661654"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2900E26-3256-6A40-9FF0-3D5BF0938D65}"/>
              </a:ext>
            </a:extLst>
          </p:cNvPr>
          <p:cNvSpPr>
            <a:spLocks noGrp="1"/>
          </p:cNvSpPr>
          <p:nvPr>
            <p:ph idx="1"/>
          </p:nvPr>
        </p:nvSpPr>
        <p:spPr>
          <a:xfrm>
            <a:off x="3284982" y="5009083"/>
            <a:ext cx="5232654" cy="1345997"/>
          </a:xfrm>
        </p:spPr>
        <p:txBody>
          <a:bodyPr anchor="ctr">
            <a:normAutofit/>
          </a:bodyPr>
          <a:lstStyle/>
          <a:p>
            <a:r>
              <a:rPr lang="es-EC" sz="1500">
                <a:solidFill>
                  <a:schemeClr val="bg1"/>
                </a:solidFill>
              </a:rPr>
              <a:t>El término </a:t>
            </a:r>
            <a:r>
              <a:rPr lang="es-EC" sz="1500" i="1">
                <a:solidFill>
                  <a:schemeClr val="bg1"/>
                </a:solidFill>
              </a:rPr>
              <a:t>cuarta revolución industrial</a:t>
            </a:r>
            <a:r>
              <a:rPr lang="es-EC" sz="1500">
                <a:solidFill>
                  <a:schemeClr val="bg1"/>
                </a:solidFill>
              </a:rPr>
              <a:t> (4RI) fue introducido en 2016 por Klaus Schwab, fundador del World Economic Forum (WEF) y, permite designar a una nueva etapa en el desarrollo de la economía mundial, en la cual el papel de tecnologías </a:t>
            </a:r>
            <a:r>
              <a:rPr lang="es-EC" sz="1500" i="1">
                <a:solidFill>
                  <a:schemeClr val="bg1"/>
                </a:solidFill>
              </a:rPr>
              <a:t>inteligentes</a:t>
            </a:r>
            <a:r>
              <a:rPr lang="es-EC" sz="1500">
                <a:solidFill>
                  <a:schemeClr val="bg1"/>
                </a:solidFill>
              </a:rPr>
              <a:t> será determinante. </a:t>
            </a:r>
          </a:p>
          <a:p>
            <a:pPr marL="0" indent="0">
              <a:buNone/>
            </a:pPr>
            <a:endParaRPr lang="es-EC" sz="1500">
              <a:solidFill>
                <a:schemeClr val="bg1"/>
              </a:solidFill>
            </a:endParaRPr>
          </a:p>
          <a:p>
            <a:endParaRPr lang="es-EC" sz="1500">
              <a:solidFill>
                <a:schemeClr val="bg1"/>
              </a:solidFill>
            </a:endParaRPr>
          </a:p>
        </p:txBody>
      </p:sp>
    </p:spTree>
    <p:extLst>
      <p:ext uri="{BB962C8B-B14F-4D97-AF65-F5344CB8AC3E}">
        <p14:creationId xmlns:p14="http://schemas.microsoft.com/office/powerpoint/2010/main" val="22062921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5" name="Oval 14">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Imagen 4" descr="Imagen que contiene luz, computadora, dibujo&#10;&#10;Descripción generada automáticamente">
            <a:extLst>
              <a:ext uri="{FF2B5EF4-FFF2-40B4-BE49-F238E27FC236}">
                <a16:creationId xmlns:a16="http://schemas.microsoft.com/office/drawing/2014/main" id="{DF360D28-93F6-0F4A-AD56-46436FB13A73}"/>
              </a:ext>
            </a:extLst>
          </p:cNvPr>
          <p:cNvPicPr>
            <a:picLocks noChangeAspect="1"/>
          </p:cNvPicPr>
          <p:nvPr/>
        </p:nvPicPr>
        <p:blipFill rotWithShape="1">
          <a:blip r:embed="rId2">
            <a:extLst>
              <a:ext uri="{28A0092B-C50C-407E-A947-70E740481C1C}">
                <a14:useLocalDpi xmlns:a14="http://schemas.microsoft.com/office/drawing/2010/main" val="0"/>
              </a:ext>
            </a:extLst>
          </a:blip>
          <a:srcRect l="4620" r="2016" b="2"/>
          <a:stretch/>
        </p:blipFill>
        <p:spPr>
          <a:xfrm>
            <a:off x="469942" y="317578"/>
            <a:ext cx="8138333" cy="3508437"/>
          </a:xfrm>
          <a:prstGeom prst="rect">
            <a:avLst/>
          </a:prstGeom>
        </p:spPr>
      </p:pic>
      <p:grpSp>
        <p:nvGrpSpPr>
          <p:cNvPr id="30" name="Group 29">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536210"/>
            <a:ext cx="304800" cy="322326"/>
            <a:chOff x="215328" y="-46937"/>
            <a:chExt cx="304800" cy="2773841"/>
          </a:xfrm>
        </p:grpSpPr>
        <p:cxnSp>
          <p:nvCxnSpPr>
            <p:cNvPr id="31" name="Straight Connector 30">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39" name="Straight Connector 38">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ítulo 1">
            <a:extLst>
              <a:ext uri="{FF2B5EF4-FFF2-40B4-BE49-F238E27FC236}">
                <a16:creationId xmlns:a16="http://schemas.microsoft.com/office/drawing/2014/main" id="{82C7B310-DE09-AC47-95BA-E10C55F09799}"/>
              </a:ext>
            </a:extLst>
          </p:cNvPr>
          <p:cNvSpPr>
            <a:spLocks noGrp="1"/>
          </p:cNvSpPr>
          <p:nvPr>
            <p:ph type="title"/>
          </p:nvPr>
        </p:nvSpPr>
        <p:spPr>
          <a:xfrm>
            <a:off x="473202" y="4018137"/>
            <a:ext cx="3426795" cy="2129586"/>
          </a:xfrm>
          <a:noFill/>
        </p:spPr>
        <p:txBody>
          <a:bodyPr anchor="t">
            <a:normAutofit/>
          </a:bodyPr>
          <a:lstStyle/>
          <a:p>
            <a:endParaRPr lang="es-EC" sz="4200">
              <a:solidFill>
                <a:schemeClr val="bg1"/>
              </a:solidFill>
            </a:endParaRPr>
          </a:p>
        </p:txBody>
      </p:sp>
      <p:sp>
        <p:nvSpPr>
          <p:cNvPr id="3" name="Marcador de contenido 2">
            <a:extLst>
              <a:ext uri="{FF2B5EF4-FFF2-40B4-BE49-F238E27FC236}">
                <a16:creationId xmlns:a16="http://schemas.microsoft.com/office/drawing/2014/main" id="{82900E26-3256-6A40-9FF0-3D5BF0938D65}"/>
              </a:ext>
            </a:extLst>
          </p:cNvPr>
          <p:cNvSpPr>
            <a:spLocks noGrp="1"/>
          </p:cNvSpPr>
          <p:nvPr>
            <p:ph idx="1"/>
          </p:nvPr>
        </p:nvSpPr>
        <p:spPr>
          <a:xfrm>
            <a:off x="4114560" y="4018143"/>
            <a:ext cx="4255578" cy="2129599"/>
          </a:xfrm>
          <a:noFill/>
        </p:spPr>
        <p:txBody>
          <a:bodyPr anchor="t">
            <a:normAutofit/>
          </a:bodyPr>
          <a:lstStyle/>
          <a:p>
            <a:pPr marL="0" indent="0">
              <a:buNone/>
            </a:pPr>
            <a:endParaRPr lang="es-EC" sz="1600">
              <a:solidFill>
                <a:schemeClr val="bg1"/>
              </a:solidFill>
            </a:endParaRPr>
          </a:p>
          <a:p>
            <a:r>
              <a:rPr lang="es-EC" sz="1600">
                <a:solidFill>
                  <a:schemeClr val="bg1"/>
                </a:solidFill>
              </a:rPr>
              <a:t>El imaginario tecnológico de la 4RI comprende la integración de la biotecnología, cadenas de bloques, computación cuántica, impresoras 3-D, inteligencia artificial, internet de las cosas (IoT), nanotecnologías, robótica, vehículos autónomos, etc.,</a:t>
            </a:r>
          </a:p>
          <a:p>
            <a:endParaRPr lang="es-EC" sz="1600">
              <a:solidFill>
                <a:schemeClr val="bg1"/>
              </a:solidFill>
            </a:endParaRPr>
          </a:p>
        </p:txBody>
      </p:sp>
    </p:spTree>
    <p:extLst>
      <p:ext uri="{BB962C8B-B14F-4D97-AF65-F5344CB8AC3E}">
        <p14:creationId xmlns:p14="http://schemas.microsoft.com/office/powerpoint/2010/main" val="756638532"/>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D827C9CF-5D86-6348-94EA-82F17A7A999E}"/>
              </a:ext>
            </a:extLst>
          </p:cNvPr>
          <p:cNvSpPr>
            <a:spLocks noGrp="1"/>
          </p:cNvSpPr>
          <p:nvPr>
            <p:ph type="title"/>
          </p:nvPr>
        </p:nvSpPr>
        <p:spPr>
          <a:xfrm>
            <a:off x="484394" y="640081"/>
            <a:ext cx="2620756" cy="3793488"/>
          </a:xfrm>
          <a:noFill/>
        </p:spPr>
        <p:txBody>
          <a:bodyPr vert="horz" lIns="91440" tIns="45720" rIns="91440" bIns="45720" rtlCol="0" anchor="b">
            <a:normAutofit/>
          </a:bodyPr>
          <a:lstStyle/>
          <a:p>
            <a:pPr defTabSz="914400"/>
            <a:r>
              <a:rPr lang="en-US" sz="3100"/>
              <a:t>¿El Dircom está preparado para enfrentar los retos que impondrá la 4RI?</a:t>
            </a:r>
          </a:p>
        </p:txBody>
      </p:sp>
      <p:sp>
        <p:nvSpPr>
          <p:cNvPr id="24" name="Rectangle 23">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9444" y="0"/>
            <a:ext cx="5674556"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6927" y="640091"/>
            <a:ext cx="469959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Imagen que contiene captura de pantalla&#10;&#10;Descripción generada automáticamente">
            <a:extLst>
              <a:ext uri="{FF2B5EF4-FFF2-40B4-BE49-F238E27FC236}">
                <a16:creationId xmlns:a16="http://schemas.microsoft.com/office/drawing/2014/main" id="{ED81F517-8A8E-E544-A145-5D8EB40B45D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2154" r="11102"/>
          <a:stretch/>
        </p:blipFill>
        <p:spPr>
          <a:xfrm>
            <a:off x="4081301" y="804672"/>
            <a:ext cx="4450842" cy="5248656"/>
          </a:xfrm>
          <a:prstGeom prst="rect">
            <a:avLst/>
          </a:prstGeom>
          <a:effectLst/>
        </p:spPr>
      </p:pic>
    </p:spTree>
    <p:extLst>
      <p:ext uri="{BB962C8B-B14F-4D97-AF65-F5344CB8AC3E}">
        <p14:creationId xmlns:p14="http://schemas.microsoft.com/office/powerpoint/2010/main" val="3589596615"/>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Arrow Connector 1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20C287D7-E62C-6C44-9C4E-55283B58A349}"/>
              </a:ext>
            </a:extLst>
          </p:cNvPr>
          <p:cNvSpPr>
            <a:spLocks noGrp="1"/>
          </p:cNvSpPr>
          <p:nvPr>
            <p:ph idx="1"/>
          </p:nvPr>
        </p:nvSpPr>
        <p:spPr>
          <a:xfrm>
            <a:off x="491490" y="2575034"/>
            <a:ext cx="3840085" cy="3462228"/>
          </a:xfrm>
        </p:spPr>
        <p:txBody>
          <a:bodyPr>
            <a:normAutofit/>
          </a:bodyPr>
          <a:lstStyle/>
          <a:p>
            <a:pPr marL="0" indent="0">
              <a:buNone/>
            </a:pPr>
            <a:r>
              <a:rPr lang="es-ES_tradnl" sz="2000" i="1" dirty="0">
                <a:latin typeface="Palatino" pitchFamily="2" charset="77"/>
                <a:ea typeface="Palatino" pitchFamily="2" charset="77"/>
              </a:rPr>
              <a:t>En el libro </a:t>
            </a:r>
            <a:r>
              <a:rPr lang="es-ES_tradnl" sz="2000" b="1" i="1" dirty="0">
                <a:latin typeface="Palatino" pitchFamily="2" charset="77"/>
                <a:ea typeface="Palatino" pitchFamily="2" charset="77"/>
              </a:rPr>
              <a:t>El Origen de las Especies por Medio de la Selección Natural, o la Preservación de las Razas Favorecidas en la Lucha por la Vida</a:t>
            </a:r>
            <a:r>
              <a:rPr lang="es-ES_tradnl" sz="2000" i="1" dirty="0">
                <a:latin typeface="Palatino" pitchFamily="2" charset="77"/>
                <a:ea typeface="Palatino" pitchFamily="2" charset="77"/>
              </a:rPr>
              <a:t> (1859), </a:t>
            </a:r>
            <a:r>
              <a:rPr lang="es-ES_tradnl" sz="2000" b="1" i="1" dirty="0">
                <a:latin typeface="Palatino" pitchFamily="2" charset="77"/>
                <a:ea typeface="Palatino" pitchFamily="2" charset="77"/>
              </a:rPr>
              <a:t>Charles Darwin </a:t>
            </a:r>
            <a:r>
              <a:rPr lang="es-ES_tradnl" sz="2000" i="1" dirty="0">
                <a:latin typeface="Palatino" pitchFamily="2" charset="77"/>
                <a:ea typeface="Palatino" pitchFamily="2" charset="77"/>
              </a:rPr>
              <a:t>destacó que para que una especie pueda experimentar alguna modificación importante, una variedad ya formada tiene que variar de nuevo. </a:t>
            </a:r>
            <a:r>
              <a:rPr lang="es-ES_tradnl" sz="2000" dirty="0">
                <a:latin typeface="Palatino" pitchFamily="2" charset="77"/>
                <a:ea typeface="Palatino" pitchFamily="2" charset="77"/>
                <a:cs typeface="Baskerville"/>
              </a:rPr>
              <a:t> </a:t>
            </a:r>
          </a:p>
        </p:txBody>
      </p:sp>
      <p:pic>
        <p:nvPicPr>
          <p:cNvPr id="6" name="Imagen 5" descr="15-grandes-frases-de-Charles-Darwin-para-reflexionar-5.jpg">
            <a:extLst>
              <a:ext uri="{FF2B5EF4-FFF2-40B4-BE49-F238E27FC236}">
                <a16:creationId xmlns:a16="http://schemas.microsoft.com/office/drawing/2014/main" id="{3239AEDE-73BC-7B4A-BDE6-C90A5EF1607F}"/>
              </a:ext>
            </a:extLst>
          </p:cNvPr>
          <p:cNvPicPr>
            <a:picLocks noChangeAspect="1"/>
          </p:cNvPicPr>
          <p:nvPr/>
        </p:nvPicPr>
        <p:blipFill rotWithShape="1">
          <a:blip r:embed="rId3">
            <a:extLst>
              <a:ext uri="{28A0092B-C50C-407E-A947-70E740481C1C}">
                <a14:useLocalDpi xmlns:a14="http://schemas.microsoft.com/office/drawing/2010/main" val="0"/>
              </a:ext>
            </a:extLst>
          </a:blip>
          <a:srcRect l="25753" r="25572"/>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Rectángulo 1">
            <a:extLst>
              <a:ext uri="{FF2B5EF4-FFF2-40B4-BE49-F238E27FC236}">
                <a16:creationId xmlns:a16="http://schemas.microsoft.com/office/drawing/2014/main" id="{4FD6DA9C-12E7-9049-A6D8-7917F3A74111}"/>
              </a:ext>
            </a:extLst>
          </p:cNvPr>
          <p:cNvSpPr/>
          <p:nvPr/>
        </p:nvSpPr>
        <p:spPr>
          <a:xfrm>
            <a:off x="100458" y="6488668"/>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
        <p:nvSpPr>
          <p:cNvPr id="4" name="CuadroTexto 3">
            <a:extLst>
              <a:ext uri="{FF2B5EF4-FFF2-40B4-BE49-F238E27FC236}">
                <a16:creationId xmlns:a16="http://schemas.microsoft.com/office/drawing/2014/main" id="{B1ACF1D3-263A-5C48-9F54-9DA89D770F10}"/>
              </a:ext>
            </a:extLst>
          </p:cNvPr>
          <p:cNvSpPr txBox="1"/>
          <p:nvPr/>
        </p:nvSpPr>
        <p:spPr>
          <a:xfrm>
            <a:off x="667265" y="1013254"/>
            <a:ext cx="3664310" cy="584775"/>
          </a:xfrm>
          <a:prstGeom prst="rect">
            <a:avLst/>
          </a:prstGeom>
          <a:noFill/>
        </p:spPr>
        <p:txBody>
          <a:bodyPr wrap="square" rtlCol="0">
            <a:spAutoFit/>
          </a:bodyPr>
          <a:lstStyle/>
          <a:p>
            <a:r>
              <a:rPr lang="es-EC" sz="3200" dirty="0"/>
              <a:t>7. Exaptación</a:t>
            </a:r>
          </a:p>
        </p:txBody>
      </p:sp>
    </p:spTree>
    <p:extLst>
      <p:ext uri="{BB962C8B-B14F-4D97-AF65-F5344CB8AC3E}">
        <p14:creationId xmlns:p14="http://schemas.microsoft.com/office/powerpoint/2010/main" val="657690113"/>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9122A-133D-C744-A350-D97354BC381F}"/>
              </a:ext>
            </a:extLst>
          </p:cNvPr>
          <p:cNvSpPr>
            <a:spLocks noGrp="1"/>
          </p:cNvSpPr>
          <p:nvPr>
            <p:ph type="title"/>
          </p:nvPr>
        </p:nvSpPr>
        <p:spPr>
          <a:xfrm>
            <a:off x="475707" y="4892358"/>
            <a:ext cx="2824704" cy="1325563"/>
          </a:xfrm>
        </p:spPr>
        <p:txBody>
          <a:bodyPr>
            <a:normAutofit/>
          </a:bodyPr>
          <a:lstStyle/>
          <a:p>
            <a:pPr algn="r"/>
            <a:r>
              <a:rPr lang="es-EC" sz="4000" dirty="0"/>
              <a:t>Exaptación</a:t>
            </a:r>
          </a:p>
        </p:txBody>
      </p:sp>
      <p:sp>
        <p:nvSpPr>
          <p:cNvPr id="3" name="Marcador de contenido 2">
            <a:extLst>
              <a:ext uri="{FF2B5EF4-FFF2-40B4-BE49-F238E27FC236}">
                <a16:creationId xmlns:a16="http://schemas.microsoft.com/office/drawing/2014/main" id="{20C287D7-E62C-6C44-9C4E-55283B58A349}"/>
              </a:ext>
            </a:extLst>
          </p:cNvPr>
          <p:cNvSpPr>
            <a:spLocks noGrp="1"/>
          </p:cNvSpPr>
          <p:nvPr>
            <p:ph idx="1"/>
          </p:nvPr>
        </p:nvSpPr>
        <p:spPr>
          <a:xfrm>
            <a:off x="3659088" y="4824249"/>
            <a:ext cx="5004852" cy="1461780"/>
          </a:xfrm>
        </p:spPr>
        <p:txBody>
          <a:bodyPr anchor="ctr">
            <a:normAutofit/>
          </a:bodyPr>
          <a:lstStyle/>
          <a:p>
            <a:pPr marL="0" indent="0">
              <a:buNone/>
            </a:pPr>
            <a:r>
              <a:rPr lang="es-ES_tradnl" sz="2400" i="1" dirty="0">
                <a:latin typeface="Palatino" pitchFamily="2" charset="77"/>
                <a:ea typeface="Palatino" pitchFamily="2" charset="77"/>
                <a:cs typeface="Baskerville"/>
              </a:rPr>
              <a:t>El proceso de adaptación no es suficiente para explicar la </a:t>
            </a:r>
            <a:r>
              <a:rPr lang="es-ES_tradnl" sz="2400" b="1" i="1" dirty="0">
                <a:latin typeface="Palatino" pitchFamily="2" charset="77"/>
                <a:ea typeface="Palatino" pitchFamily="2" charset="77"/>
                <a:cs typeface="Baskerville"/>
              </a:rPr>
              <a:t>complejidad de los cambios tecnológicos.</a:t>
            </a:r>
            <a:r>
              <a:rPr lang="es-ES_tradnl" sz="2400" i="1" dirty="0">
                <a:latin typeface="Palatino" pitchFamily="2" charset="77"/>
                <a:ea typeface="Palatino" pitchFamily="2" charset="77"/>
                <a:cs typeface="Baskerville"/>
              </a:rPr>
              <a:t> </a:t>
            </a:r>
          </a:p>
        </p:txBody>
      </p:sp>
      <p:pic>
        <p:nvPicPr>
          <p:cNvPr id="4" name="Imagen 3" descr="download.jpg">
            <a:extLst>
              <a:ext uri="{FF2B5EF4-FFF2-40B4-BE49-F238E27FC236}">
                <a16:creationId xmlns:a16="http://schemas.microsoft.com/office/drawing/2014/main" id="{2FE097DA-7301-8B42-810B-35DAE3617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56" y="921586"/>
            <a:ext cx="7946933" cy="2746060"/>
          </a:xfrm>
          <a:prstGeom prst="rect">
            <a:avLst/>
          </a:prstGeom>
        </p:spPr>
      </p:pic>
      <p:sp>
        <p:nvSpPr>
          <p:cNvPr id="5" name="Rectángulo 4">
            <a:extLst>
              <a:ext uri="{FF2B5EF4-FFF2-40B4-BE49-F238E27FC236}">
                <a16:creationId xmlns:a16="http://schemas.microsoft.com/office/drawing/2014/main" id="{CE03E4EB-830D-D745-ABCC-A59AB0C388E3}"/>
              </a:ext>
            </a:extLst>
          </p:cNvPr>
          <p:cNvSpPr/>
          <p:nvPr/>
        </p:nvSpPr>
        <p:spPr>
          <a:xfrm>
            <a:off x="0" y="6571428"/>
            <a:ext cx="3126177" cy="369332"/>
          </a:xfrm>
          <a:prstGeom prst="rect">
            <a:avLst/>
          </a:prstGeom>
        </p:spPr>
        <p:txBody>
          <a:bodyPr wrap="none">
            <a:spAutoFit/>
          </a:bodyPr>
          <a:lstStyle/>
          <a:p>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4193583591"/>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7282" y="635715"/>
            <a:ext cx="8356656" cy="2482136"/>
            <a:chOff x="409710" y="635715"/>
            <a:chExt cx="11142208" cy="2482136"/>
          </a:xfrm>
        </p:grpSpPr>
        <p:sp>
          <p:nvSpPr>
            <p:cNvPr id="19"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22">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p:cNvSpPr>
            <a:spLocks noGrp="1"/>
          </p:cNvSpPr>
          <p:nvPr>
            <p:ph type="title"/>
          </p:nvPr>
        </p:nvSpPr>
        <p:spPr>
          <a:xfrm>
            <a:off x="785460" y="759805"/>
            <a:ext cx="7729890" cy="1325563"/>
          </a:xfrm>
        </p:spPr>
        <p:txBody>
          <a:bodyPr>
            <a:normAutofit/>
          </a:bodyPr>
          <a:lstStyle/>
          <a:p>
            <a:r>
              <a:rPr lang="es-ES" sz="3500">
                <a:solidFill>
                  <a:srgbClr val="FFFFFF"/>
                </a:solidFill>
                <a:latin typeface="Georgia"/>
                <a:cs typeface="Georgia"/>
              </a:rPr>
              <a:t>Gould</a:t>
            </a:r>
          </a:p>
        </p:txBody>
      </p:sp>
      <p:sp>
        <p:nvSpPr>
          <p:cNvPr id="3" name="Marcador de contenido 2"/>
          <p:cNvSpPr>
            <a:spLocks noGrp="1"/>
          </p:cNvSpPr>
          <p:nvPr>
            <p:ph idx="1"/>
          </p:nvPr>
        </p:nvSpPr>
        <p:spPr>
          <a:xfrm>
            <a:off x="1068678" y="2494450"/>
            <a:ext cx="3040158" cy="3563159"/>
          </a:xfrm>
        </p:spPr>
        <p:txBody>
          <a:bodyPr>
            <a:normAutofit/>
          </a:bodyPr>
          <a:lstStyle/>
          <a:p>
            <a:pPr marL="0" indent="0">
              <a:buNone/>
            </a:pPr>
            <a:r>
              <a:rPr lang="es-ES_tradnl" i="1" dirty="0">
                <a:latin typeface="Palatino" pitchFamily="2" charset="77"/>
                <a:ea typeface="Palatino" pitchFamily="2" charset="77"/>
                <a:cs typeface="Georgia"/>
              </a:rPr>
              <a:t>Stephen </a:t>
            </a:r>
            <a:r>
              <a:rPr lang="es-ES_tradnl" i="1">
                <a:latin typeface="Palatino" pitchFamily="2" charset="77"/>
                <a:ea typeface="Palatino" pitchFamily="2" charset="77"/>
                <a:cs typeface="Georgia"/>
              </a:rPr>
              <a:t>Jay</a:t>
            </a:r>
            <a:r>
              <a:rPr lang="es-ES_tradnl" i="1" dirty="0">
                <a:latin typeface="Palatino" pitchFamily="2" charset="77"/>
                <a:ea typeface="Palatino" pitchFamily="2" charset="77"/>
                <a:cs typeface="Georgia"/>
              </a:rPr>
              <a:t> </a:t>
            </a:r>
            <a:r>
              <a:rPr lang="es-ES_tradnl" i="1">
                <a:latin typeface="Palatino" pitchFamily="2" charset="77"/>
                <a:ea typeface="Palatino" pitchFamily="2" charset="77"/>
                <a:cs typeface="Georgia"/>
              </a:rPr>
              <a:t>Gould</a:t>
            </a:r>
            <a:r>
              <a:rPr lang="es-ES_tradnl" i="1" dirty="0">
                <a:latin typeface="Palatino" pitchFamily="2" charset="77"/>
                <a:ea typeface="Palatino" pitchFamily="2" charset="77"/>
                <a:cs typeface="Georgia"/>
              </a:rPr>
              <a:t> (1941-2002) designó ese complejo proceso como </a:t>
            </a:r>
            <a:r>
              <a:rPr lang="es-ES_tradnl" b="1" i="1">
                <a:latin typeface="Palatino" pitchFamily="2" charset="77"/>
                <a:ea typeface="Palatino" pitchFamily="2" charset="77"/>
                <a:cs typeface="Georgia"/>
              </a:rPr>
              <a:t>exaptación</a:t>
            </a:r>
            <a:r>
              <a:rPr lang="es-ES_tradnl" i="1" dirty="0">
                <a:latin typeface="Palatino" pitchFamily="2" charset="77"/>
                <a:ea typeface="Palatino" pitchFamily="2" charset="77"/>
                <a:cs typeface="Georgia"/>
              </a:rPr>
              <a:t>, y usó ese término para referirse a toda aquella característica, presente en una especie, pero que originalmente cumplía un rol distinto al que actualmente desempeña.</a:t>
            </a:r>
            <a:endParaRPr lang="es-ES" i="1" dirty="0">
              <a:latin typeface="Palatino" pitchFamily="2" charset="77"/>
              <a:ea typeface="Palatino" pitchFamily="2" charset="77"/>
              <a:cs typeface="Georgia"/>
            </a:endParaRPr>
          </a:p>
        </p:txBody>
      </p:sp>
      <p:pic>
        <p:nvPicPr>
          <p:cNvPr id="4" name="Imagen 3" descr="images.jpeg"/>
          <p:cNvPicPr>
            <a:picLocks noChangeAspect="1"/>
          </p:cNvPicPr>
          <p:nvPr/>
        </p:nvPicPr>
        <p:blipFill rotWithShape="1">
          <a:blip r:embed="rId2">
            <a:extLst>
              <a:ext uri="{28A0092B-C50C-407E-A947-70E740481C1C}">
                <a14:useLocalDpi xmlns:a14="http://schemas.microsoft.com/office/drawing/2010/main" val="0"/>
              </a:ext>
            </a:extLst>
          </a:blip>
          <a:srcRect l="158" r="22884" b="-1"/>
          <a:stretch/>
        </p:blipFill>
        <p:spPr>
          <a:xfrm>
            <a:off x="4574169" y="2492376"/>
            <a:ext cx="3601803" cy="3563372"/>
          </a:xfrm>
          <a:prstGeom prst="rect">
            <a:avLst/>
          </a:prstGeom>
        </p:spPr>
      </p:pic>
      <p:sp>
        <p:nvSpPr>
          <p:cNvPr id="5" name="Rectángulo 4">
            <a:extLst>
              <a:ext uri="{FF2B5EF4-FFF2-40B4-BE49-F238E27FC236}">
                <a16:creationId xmlns:a16="http://schemas.microsoft.com/office/drawing/2014/main" id="{F56502A8-1886-E545-A9A3-3E761585576D}"/>
              </a:ext>
            </a:extLst>
          </p:cNvPr>
          <p:cNvSpPr/>
          <p:nvPr/>
        </p:nvSpPr>
        <p:spPr>
          <a:xfrm>
            <a:off x="6017823" y="6488668"/>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1451078228"/>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latin typeface="Georgia"/>
                <a:cs typeface="Georgia"/>
              </a:rPr>
              <a:t>Exaptación</a:t>
            </a:r>
            <a:endParaRPr lang="es-ES" dirty="0">
              <a:latin typeface="Georgia"/>
              <a:cs typeface="Georgia"/>
            </a:endParaRPr>
          </a:p>
        </p:txBody>
      </p:sp>
      <p:sp>
        <p:nvSpPr>
          <p:cNvPr id="3" name="Marcador de contenido 2"/>
          <p:cNvSpPr>
            <a:spLocks noGrp="1"/>
          </p:cNvSpPr>
          <p:nvPr>
            <p:ph idx="1"/>
          </p:nvPr>
        </p:nvSpPr>
        <p:spPr>
          <a:xfrm>
            <a:off x="445469" y="1985141"/>
            <a:ext cx="5115593" cy="3992563"/>
          </a:xfrm>
        </p:spPr>
        <p:txBody>
          <a:bodyPr>
            <a:normAutofit/>
          </a:bodyPr>
          <a:lstStyle/>
          <a:p>
            <a:pPr marL="0" indent="0" algn="just">
              <a:buNone/>
            </a:pPr>
            <a:r>
              <a:rPr lang="es-ES_tradnl" i="1" dirty="0">
                <a:latin typeface="Georgia"/>
                <a:cs typeface="Georgia"/>
              </a:rPr>
              <a:t>Podemos definir la </a:t>
            </a:r>
            <a:r>
              <a:rPr lang="es-ES_tradnl" b="1" i="1" dirty="0" err="1">
                <a:latin typeface="Georgia"/>
                <a:cs typeface="Georgia"/>
              </a:rPr>
              <a:t>exaptación</a:t>
            </a:r>
            <a:r>
              <a:rPr lang="es-ES_tradnl" i="1" dirty="0">
                <a:latin typeface="Georgia"/>
                <a:cs typeface="Georgia"/>
              </a:rPr>
              <a:t> como un complejo proceso de evolución. Se parte de un rasgo original, el cual favorece la adaptación a determinadas condiciones, pero una vez que la </a:t>
            </a:r>
            <a:r>
              <a:rPr lang="es-ES_tradnl" b="1" i="1" dirty="0">
                <a:latin typeface="Georgia"/>
                <a:cs typeface="Georgia"/>
              </a:rPr>
              <a:t>adaptación </a:t>
            </a:r>
            <a:r>
              <a:rPr lang="es-ES_tradnl" i="1" dirty="0">
                <a:latin typeface="Georgia"/>
                <a:cs typeface="Georgia"/>
              </a:rPr>
              <a:t>realizada se ha consolidado, ésta evoluciona para responder a otras finalidades.</a:t>
            </a:r>
            <a:endParaRPr lang="es-ES" i="1" dirty="0"/>
          </a:p>
        </p:txBody>
      </p:sp>
      <p:pic>
        <p:nvPicPr>
          <p:cNvPr id="4" name="Imagen 3" descr="Deinonychus_BW.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3128" y="3699786"/>
            <a:ext cx="3405403" cy="2680468"/>
          </a:xfrm>
          <a:prstGeom prst="rect">
            <a:avLst/>
          </a:prstGeom>
        </p:spPr>
      </p:pic>
      <p:sp>
        <p:nvSpPr>
          <p:cNvPr id="5" name="Rectángulo 4">
            <a:extLst>
              <a:ext uri="{FF2B5EF4-FFF2-40B4-BE49-F238E27FC236}">
                <a16:creationId xmlns:a16="http://schemas.microsoft.com/office/drawing/2014/main" id="{06245C6C-B043-3646-AB1F-61F45DEE10B7}"/>
              </a:ext>
            </a:extLst>
          </p:cNvPr>
          <p:cNvSpPr/>
          <p:nvPr/>
        </p:nvSpPr>
        <p:spPr>
          <a:xfrm>
            <a:off x="6017823" y="6496813"/>
            <a:ext cx="3126177" cy="369332"/>
          </a:xfrm>
          <a:prstGeom prst="rect">
            <a:avLst/>
          </a:prstGeom>
        </p:spPr>
        <p:txBody>
          <a:bodyPr wrap="none">
            <a:spAutoFit/>
          </a:bodyPr>
          <a:lstStyle/>
          <a:p>
            <a:pPr>
              <a:spcAft>
                <a:spcPts val="600"/>
              </a:spcAft>
            </a:pPr>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97443919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latin typeface="Georgia"/>
                <a:cs typeface="Georgia"/>
              </a:rPr>
              <a:t>Exaptación</a:t>
            </a:r>
            <a:endParaRPr lang="es-ES" dirty="0">
              <a:latin typeface="Georgia"/>
              <a:cs typeface="Georgia"/>
            </a:endParaRPr>
          </a:p>
        </p:txBody>
      </p:sp>
      <p:sp>
        <p:nvSpPr>
          <p:cNvPr id="3" name="Marcador de contenido 2"/>
          <p:cNvSpPr>
            <a:spLocks noGrp="1"/>
          </p:cNvSpPr>
          <p:nvPr>
            <p:ph idx="1"/>
          </p:nvPr>
        </p:nvSpPr>
        <p:spPr>
          <a:xfrm>
            <a:off x="445470" y="1985141"/>
            <a:ext cx="5212058" cy="4695532"/>
          </a:xfrm>
        </p:spPr>
        <p:txBody>
          <a:bodyPr>
            <a:normAutofit/>
          </a:bodyPr>
          <a:lstStyle/>
          <a:p>
            <a:pPr algn="just">
              <a:buFont typeface="Wingdings" charset="2"/>
              <a:buChar char="ü"/>
            </a:pPr>
            <a:r>
              <a:rPr lang="es-ES_tradnl" dirty="0">
                <a:latin typeface="Georgia"/>
                <a:cs typeface="Georgia"/>
              </a:rPr>
              <a:t>El concepto </a:t>
            </a:r>
            <a:r>
              <a:rPr lang="es-ES_tradnl" dirty="0" err="1">
                <a:solidFill>
                  <a:srgbClr val="FFA366"/>
                </a:solidFill>
                <a:latin typeface="Georgia"/>
                <a:cs typeface="Georgia"/>
              </a:rPr>
              <a:t>exaptación</a:t>
            </a:r>
            <a:r>
              <a:rPr lang="es-ES_tradnl" dirty="0">
                <a:latin typeface="Georgia"/>
                <a:cs typeface="Georgia"/>
              </a:rPr>
              <a:t> ha trascendido las fronteras teórico-conceptuales de la </a:t>
            </a:r>
            <a:r>
              <a:rPr lang="es-ES_tradnl" dirty="0">
                <a:solidFill>
                  <a:srgbClr val="FFA366"/>
                </a:solidFill>
                <a:latin typeface="Georgia"/>
                <a:cs typeface="Georgia"/>
              </a:rPr>
              <a:t>biología evolutiva. </a:t>
            </a:r>
            <a:r>
              <a:rPr lang="es-ES_tradnl" dirty="0">
                <a:latin typeface="Georgia"/>
                <a:cs typeface="Georgia"/>
              </a:rPr>
              <a:t>La Ecología de los Medios lo ha recuperado para </a:t>
            </a:r>
            <a:r>
              <a:rPr lang="es-ES_tradnl" dirty="0">
                <a:solidFill>
                  <a:srgbClr val="FFA366"/>
                </a:solidFill>
                <a:latin typeface="Georgia"/>
                <a:cs typeface="Georgia"/>
              </a:rPr>
              <a:t>emprender el análisis de tecnologías, </a:t>
            </a:r>
            <a:r>
              <a:rPr lang="es-ES_tradnl" dirty="0">
                <a:latin typeface="Georgia"/>
                <a:cs typeface="Georgia"/>
              </a:rPr>
              <a:t>como la imprenta, el telégrafo, el teléfono, la radio, la televisión, e Internet, </a:t>
            </a:r>
            <a:r>
              <a:rPr lang="es-ES_tradnl" dirty="0">
                <a:solidFill>
                  <a:srgbClr val="FFA366"/>
                </a:solidFill>
                <a:latin typeface="Georgia"/>
                <a:cs typeface="Georgia"/>
              </a:rPr>
              <a:t>los cuales han producido drásticos cambios en las sociedades. </a:t>
            </a:r>
            <a:endParaRPr lang="es-ES" dirty="0">
              <a:solidFill>
                <a:srgbClr val="FFA366"/>
              </a:solidFill>
              <a:latin typeface="Georgia"/>
              <a:cs typeface="Georgia"/>
            </a:endParaRPr>
          </a:p>
        </p:txBody>
      </p:sp>
      <p:pic>
        <p:nvPicPr>
          <p:cNvPr id="4" name="Imagen 3" descr="el-dios-cerebr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0892" y="2505519"/>
            <a:ext cx="3283108" cy="2210626"/>
          </a:xfrm>
          <a:prstGeom prst="rect">
            <a:avLst/>
          </a:prstGeom>
        </p:spPr>
      </p:pic>
      <p:pic>
        <p:nvPicPr>
          <p:cNvPr id="5" name="Imagen 4" descr="Deinonychus_BW.jpg">
            <a:extLst>
              <a:ext uri="{FF2B5EF4-FFF2-40B4-BE49-F238E27FC236}">
                <a16:creationId xmlns:a16="http://schemas.microsoft.com/office/drawing/2014/main" id="{F4E2DB21-B812-C748-A730-ED4D925BC104}"/>
              </a:ext>
            </a:extLst>
          </p:cNvPr>
          <p:cNvPicPr>
            <a:picLocks noChangeAspect="1"/>
          </p:cNvPicPr>
          <p:nvPr/>
        </p:nvPicPr>
        <p:blipFill rotWithShape="1">
          <a:blip r:embed="rId3">
            <a:extLst>
              <a:ext uri="{28A0092B-C50C-407E-A947-70E740481C1C}">
                <a14:useLocalDpi xmlns:a14="http://schemas.microsoft.com/office/drawing/2010/main" val="0"/>
              </a:ext>
            </a:extLst>
          </a:blip>
          <a:srcRect t="25527" b="9663"/>
          <a:stretch/>
        </p:blipFill>
        <p:spPr>
          <a:xfrm>
            <a:off x="0" y="-128637"/>
            <a:ext cx="9143980" cy="4666928"/>
          </a:xfrm>
          <a:prstGeom prst="rect">
            <a:avLst/>
          </a:prstGeom>
        </p:spPr>
      </p:pic>
      <p:pic>
        <p:nvPicPr>
          <p:cNvPr id="6" name="Picture 8">
            <a:extLst>
              <a:ext uri="{FF2B5EF4-FFF2-40B4-BE49-F238E27FC236}">
                <a16:creationId xmlns:a16="http://schemas.microsoft.com/office/drawing/2014/main" id="{46FB4570-5138-2343-936F-F11F092640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Oval 10">
            <a:extLst>
              <a:ext uri="{FF2B5EF4-FFF2-40B4-BE49-F238E27FC236}">
                <a16:creationId xmlns:a16="http://schemas.microsoft.com/office/drawing/2014/main" id="{CA11D68D-7C40-AA49-8B94-667D5247B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arcador de contenido 2">
            <a:extLst>
              <a:ext uri="{FF2B5EF4-FFF2-40B4-BE49-F238E27FC236}">
                <a16:creationId xmlns:a16="http://schemas.microsoft.com/office/drawing/2014/main" id="{05401DB2-F66F-6D40-8ECF-7F69AAD54240}"/>
              </a:ext>
            </a:extLst>
          </p:cNvPr>
          <p:cNvSpPr txBox="1">
            <a:spLocks/>
          </p:cNvSpPr>
          <p:nvPr/>
        </p:nvSpPr>
        <p:spPr>
          <a:xfrm>
            <a:off x="763092" y="4423897"/>
            <a:ext cx="7419372" cy="1757465"/>
          </a:xfrm>
          <a:prstGeom prst="rect">
            <a:avLst/>
          </a:prstGeom>
        </p:spPr>
        <p:txBody>
          <a:bodyPr vert="horz" lIns="91440" tIns="45720" rIns="91440" bIns="45720" rtlCol="0" anchor="ctr">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s-ES_tradnl" sz="1500">
              <a:solidFill>
                <a:srgbClr val="000000"/>
              </a:solidFill>
              <a:latin typeface="Baskerville" panose="02020502070401020303" pitchFamily="18" charset="0"/>
              <a:ea typeface="Baskerville" panose="02020502070401020303" pitchFamily="18" charset="0"/>
              <a:cs typeface="Georgia"/>
            </a:endParaRPr>
          </a:p>
          <a:p>
            <a:pPr marL="0" indent="0">
              <a:buFont typeface="Arial" panose="020B0604020202020204" pitchFamily="34" charset="0"/>
              <a:buNone/>
            </a:pPr>
            <a:r>
              <a:rPr lang="es-ES_tradnl" sz="2800" i="1">
                <a:solidFill>
                  <a:srgbClr val="000000"/>
                </a:solidFill>
                <a:latin typeface="Baskerville" panose="02020502070401020303" pitchFamily="18" charset="0"/>
                <a:ea typeface="Baskerville" panose="02020502070401020303" pitchFamily="18" charset="0"/>
                <a:cs typeface="Georgia"/>
              </a:rPr>
              <a:t>Un ejemplo: las plumas de las aves, las cuales primero permitieron regular la temperatura, y con el paso del tiempo evolucionaron hasta permitir la realización de una función mucho más compleja: </a:t>
            </a:r>
            <a:r>
              <a:rPr lang="es-ES_tradnl" sz="2800" b="1" i="1">
                <a:solidFill>
                  <a:srgbClr val="000000"/>
                </a:solidFill>
                <a:latin typeface="Baskerville" panose="02020502070401020303" pitchFamily="18" charset="0"/>
                <a:ea typeface="Baskerville" panose="02020502070401020303" pitchFamily="18" charset="0"/>
                <a:cs typeface="Georgia"/>
              </a:rPr>
              <a:t>VOLAR</a:t>
            </a:r>
            <a:endParaRPr lang="es-ES_tradnl" sz="2800" b="1" i="1">
              <a:solidFill>
                <a:srgbClr val="000000"/>
              </a:solidFill>
              <a:latin typeface="Baskerville" panose="02020502070401020303" pitchFamily="18" charset="0"/>
              <a:ea typeface="Baskerville" panose="02020502070401020303" pitchFamily="18" charset="0"/>
            </a:endParaRPr>
          </a:p>
          <a:p>
            <a:endParaRPr lang="es-EC" sz="1500" dirty="0">
              <a:solidFill>
                <a:srgbClr val="000000"/>
              </a:solidFill>
            </a:endParaRPr>
          </a:p>
        </p:txBody>
      </p:sp>
      <p:sp>
        <p:nvSpPr>
          <p:cNvPr id="9" name="Rectángulo 8">
            <a:extLst>
              <a:ext uri="{FF2B5EF4-FFF2-40B4-BE49-F238E27FC236}">
                <a16:creationId xmlns:a16="http://schemas.microsoft.com/office/drawing/2014/main" id="{E3DAD95B-863F-3540-8CC9-50A7A44A5E58}"/>
              </a:ext>
            </a:extLst>
          </p:cNvPr>
          <p:cNvSpPr/>
          <p:nvPr/>
        </p:nvSpPr>
        <p:spPr>
          <a:xfrm>
            <a:off x="147178" y="651617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919803382"/>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5C0918F-8EBF-7A4B-A185-66952C06D915}"/>
              </a:ext>
            </a:extLst>
          </p:cNvPr>
          <p:cNvPicPr>
            <a:picLocks noChangeAspect="1"/>
          </p:cNvPicPr>
          <p:nvPr/>
        </p:nvPicPr>
        <p:blipFill rotWithShape="1">
          <a:blip r:embed="rId3">
            <a:extLst>
              <a:ext uri="{28A0092B-C50C-407E-A947-70E740481C1C}">
                <a14:useLocalDpi xmlns:a14="http://schemas.microsoft.com/office/drawing/2010/main" val="0"/>
              </a:ext>
            </a:extLst>
          </a:blip>
          <a:srcRect t="12053" b="12054"/>
          <a:stretch/>
        </p:blipFill>
        <p:spPr>
          <a:xfrm>
            <a:off x="20" y="10"/>
            <a:ext cx="9143980" cy="4666928"/>
          </a:xfrm>
          <a:prstGeom prst="rect">
            <a:avLst/>
          </a:prstGeom>
        </p:spPr>
      </p:pic>
      <p:sp>
        <p:nvSpPr>
          <p:cNvPr id="3" name="Marcador de contenido 2">
            <a:extLst>
              <a:ext uri="{FF2B5EF4-FFF2-40B4-BE49-F238E27FC236}">
                <a16:creationId xmlns:a16="http://schemas.microsoft.com/office/drawing/2014/main" id="{7C29D04F-23EA-534E-966B-E35EE35FB8B4}"/>
              </a:ext>
            </a:extLst>
          </p:cNvPr>
          <p:cNvSpPr>
            <a:spLocks noGrp="1"/>
          </p:cNvSpPr>
          <p:nvPr>
            <p:ph idx="1"/>
          </p:nvPr>
        </p:nvSpPr>
        <p:spPr>
          <a:xfrm>
            <a:off x="1342663" y="4537276"/>
            <a:ext cx="7276358" cy="2152891"/>
          </a:xfrm>
        </p:spPr>
        <p:txBody>
          <a:bodyPr anchor="ctr">
            <a:normAutofit/>
          </a:bodyPr>
          <a:lstStyle/>
          <a:p>
            <a:pPr marL="0" indent="0">
              <a:buNone/>
            </a:pPr>
            <a:r>
              <a:rPr lang="es-ES_tradnl" sz="2800" i="1" dirty="0">
                <a:solidFill>
                  <a:srgbClr val="000000"/>
                </a:solidFill>
                <a:latin typeface="Baskerville" panose="02020502070401020303" pitchFamily="18" charset="0"/>
                <a:ea typeface="Baskerville" panose="02020502070401020303" pitchFamily="18" charset="0"/>
              </a:rPr>
              <a:t>El concepto </a:t>
            </a:r>
            <a:r>
              <a:rPr lang="es-ES_tradnl" sz="2800" b="1" i="1" dirty="0" err="1">
                <a:solidFill>
                  <a:srgbClr val="000000"/>
                </a:solidFill>
                <a:latin typeface="Baskerville" panose="02020502070401020303" pitchFamily="18" charset="0"/>
                <a:ea typeface="Baskerville" panose="02020502070401020303" pitchFamily="18" charset="0"/>
              </a:rPr>
              <a:t>exaptación</a:t>
            </a:r>
            <a:r>
              <a:rPr lang="es-ES_tradnl" sz="2800" b="1" i="1" dirty="0">
                <a:solidFill>
                  <a:srgbClr val="000000"/>
                </a:solidFill>
                <a:latin typeface="Baskerville" panose="02020502070401020303" pitchFamily="18" charset="0"/>
                <a:ea typeface="Baskerville" panose="02020502070401020303" pitchFamily="18" charset="0"/>
              </a:rPr>
              <a:t> </a:t>
            </a:r>
            <a:r>
              <a:rPr lang="es-ES_tradnl" sz="2800" i="1" dirty="0">
                <a:solidFill>
                  <a:srgbClr val="000000"/>
                </a:solidFill>
                <a:latin typeface="Baskerville" panose="02020502070401020303" pitchFamily="18" charset="0"/>
                <a:ea typeface="Baskerville" panose="02020502070401020303" pitchFamily="18" charset="0"/>
              </a:rPr>
              <a:t>ha trascendido las fronteras teórico-conceptuales de la biología evolutiva. </a:t>
            </a:r>
            <a:endParaRPr lang="es-ES" sz="2800" i="1" dirty="0">
              <a:solidFill>
                <a:srgbClr val="000000"/>
              </a:solidFill>
              <a:latin typeface="Baskerville" panose="02020502070401020303" pitchFamily="18" charset="0"/>
              <a:ea typeface="Baskerville" panose="02020502070401020303" pitchFamily="18" charset="0"/>
              <a:cs typeface="Baskerville"/>
            </a:endParaRPr>
          </a:p>
          <a:p>
            <a:endParaRPr lang="es-EC" sz="1600" dirty="0">
              <a:solidFill>
                <a:srgbClr val="000000"/>
              </a:solidFill>
            </a:endParaRPr>
          </a:p>
        </p:txBody>
      </p:sp>
      <p:sp>
        <p:nvSpPr>
          <p:cNvPr id="2" name="Rectángulo 1">
            <a:extLst>
              <a:ext uri="{FF2B5EF4-FFF2-40B4-BE49-F238E27FC236}">
                <a16:creationId xmlns:a16="http://schemas.microsoft.com/office/drawing/2014/main" id="{E49B8F84-92BA-604F-8E4C-4DEC13C4408E}"/>
              </a:ext>
            </a:extLst>
          </p:cNvPr>
          <p:cNvSpPr/>
          <p:nvPr/>
        </p:nvSpPr>
        <p:spPr>
          <a:xfrm>
            <a:off x="0" y="651617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63276808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marshall-mcluhan-future.jpg">
            <a:extLst>
              <a:ext uri="{FF2B5EF4-FFF2-40B4-BE49-F238E27FC236}">
                <a16:creationId xmlns:a16="http://schemas.microsoft.com/office/drawing/2014/main" id="{EED00ECD-0E1B-8F4A-858D-B983E6B86550}"/>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r="32826"/>
          <a:stretch/>
        </p:blipFill>
        <p:spPr>
          <a:xfrm>
            <a:off x="4562839" y="-168318"/>
            <a:ext cx="4695998" cy="3932313"/>
          </a:xfrm>
          <a:prstGeom prst="rect">
            <a:avLst/>
          </a:prstGeom>
          <a:effectLst>
            <a:softEdge rad="533400"/>
          </a:effectLst>
        </p:spPr>
      </p:pic>
      <p:pic>
        <p:nvPicPr>
          <p:cNvPr id="4" name="Imagen 3" descr="Adaptación.jpg"/>
          <p:cNvPicPr>
            <a:picLocks noChangeAspect="1"/>
          </p:cNvPicPr>
          <p:nvPr/>
        </p:nvPicPr>
        <p:blipFill rotWithShape="1">
          <a:blip r:embed="rId3">
            <a:extLst>
              <a:ext uri="{28A0092B-C50C-407E-A947-70E740481C1C}">
                <a14:useLocalDpi xmlns:a14="http://schemas.microsoft.com/office/drawing/2010/main" val="0"/>
              </a:ext>
            </a:extLst>
          </a:blip>
          <a:srcRect r="-3" b="7490"/>
          <a:stretch/>
        </p:blipFill>
        <p:spPr>
          <a:xfrm>
            <a:off x="4567428" y="2487168"/>
            <a:ext cx="4697730" cy="4215384"/>
          </a:xfrm>
          <a:prstGeom prst="rect">
            <a:avLst/>
          </a:prstGeom>
          <a:effectLst>
            <a:softEdge rad="533400"/>
          </a:effectLst>
        </p:spPr>
      </p:pic>
      <p:pic>
        <p:nvPicPr>
          <p:cNvPr id="10" name="Picture 9">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603748" y="798445"/>
            <a:ext cx="3602727" cy="1311664"/>
          </a:xfrm>
        </p:spPr>
        <p:txBody>
          <a:bodyPr>
            <a:normAutofit/>
          </a:bodyPr>
          <a:lstStyle/>
          <a:p>
            <a:r>
              <a:rPr lang="es-ES" sz="3500" dirty="0">
                <a:solidFill>
                  <a:srgbClr val="000000"/>
                </a:solidFill>
                <a:latin typeface="Georgia"/>
                <a:cs typeface="Georgia"/>
              </a:rPr>
              <a:t>Marshall </a:t>
            </a:r>
            <a:r>
              <a:rPr lang="es-ES" sz="3500" dirty="0" err="1">
                <a:solidFill>
                  <a:srgbClr val="000000"/>
                </a:solidFill>
                <a:latin typeface="Georgia"/>
                <a:cs typeface="Georgia"/>
              </a:rPr>
              <a:t>McLuhan</a:t>
            </a:r>
            <a:endParaRPr lang="es-ES" sz="3500" dirty="0">
              <a:solidFill>
                <a:srgbClr val="000000"/>
              </a:solidFill>
              <a:latin typeface="Georgia"/>
              <a:cs typeface="Georgia"/>
            </a:endParaRPr>
          </a:p>
        </p:txBody>
      </p:sp>
      <p:sp>
        <p:nvSpPr>
          <p:cNvPr id="3" name="Marcador de contenido 2"/>
          <p:cNvSpPr>
            <a:spLocks noGrp="1"/>
          </p:cNvSpPr>
          <p:nvPr>
            <p:ph idx="1"/>
          </p:nvPr>
        </p:nvSpPr>
        <p:spPr>
          <a:xfrm>
            <a:off x="603747" y="2272143"/>
            <a:ext cx="3602728" cy="3788830"/>
          </a:xfrm>
        </p:spPr>
        <p:txBody>
          <a:bodyPr anchor="ctr">
            <a:normAutofit/>
          </a:bodyPr>
          <a:lstStyle/>
          <a:p>
            <a:pPr marL="0" indent="0">
              <a:buNone/>
            </a:pPr>
            <a:r>
              <a:rPr lang="es-ES_tradnl" sz="2000" dirty="0">
                <a:solidFill>
                  <a:srgbClr val="000000"/>
                </a:solidFill>
                <a:latin typeface="Palatino" pitchFamily="2" charset="77"/>
                <a:ea typeface="Palatino" pitchFamily="2" charset="77"/>
                <a:cs typeface="Georgia"/>
              </a:rPr>
              <a:t>Es importante tener presente que el proceso de </a:t>
            </a:r>
            <a:r>
              <a:rPr lang="es-ES_tradnl" sz="2000" b="1" dirty="0">
                <a:solidFill>
                  <a:srgbClr val="000000"/>
                </a:solidFill>
                <a:latin typeface="Palatino" pitchFamily="2" charset="77"/>
                <a:ea typeface="Palatino" pitchFamily="2" charset="77"/>
                <a:cs typeface="Georgia"/>
              </a:rPr>
              <a:t>adaptación</a:t>
            </a:r>
            <a:r>
              <a:rPr lang="es-ES_tradnl" sz="2000" dirty="0">
                <a:solidFill>
                  <a:srgbClr val="000000"/>
                </a:solidFill>
                <a:latin typeface="Palatino" pitchFamily="2" charset="77"/>
                <a:ea typeface="Palatino" pitchFamily="2" charset="77"/>
                <a:cs typeface="Georgia"/>
              </a:rPr>
              <a:t> </a:t>
            </a:r>
            <a:r>
              <a:rPr lang="es-ES_tradnl" sz="2000" b="1" dirty="0">
                <a:solidFill>
                  <a:srgbClr val="000000"/>
                </a:solidFill>
                <a:latin typeface="Palatino" pitchFamily="2" charset="77"/>
                <a:ea typeface="Palatino" pitchFamily="2" charset="77"/>
                <a:cs typeface="Georgia"/>
              </a:rPr>
              <a:t>no es suficiente </a:t>
            </a:r>
            <a:r>
              <a:rPr lang="es-ES_tradnl" sz="2000" dirty="0">
                <a:solidFill>
                  <a:srgbClr val="000000"/>
                </a:solidFill>
                <a:latin typeface="Palatino" pitchFamily="2" charset="77"/>
                <a:ea typeface="Palatino" pitchFamily="2" charset="77"/>
                <a:cs typeface="Georgia"/>
              </a:rPr>
              <a:t>para explicar la complejidad de los cambios tecnológicos. </a:t>
            </a:r>
            <a:endParaRPr lang="es-EC" sz="2000" dirty="0">
              <a:solidFill>
                <a:srgbClr val="000000"/>
              </a:solidFill>
              <a:latin typeface="Palatino" pitchFamily="2" charset="77"/>
              <a:ea typeface="Palatino" pitchFamily="2" charset="77"/>
              <a:cs typeface="Georgia"/>
            </a:endParaRPr>
          </a:p>
        </p:txBody>
      </p:sp>
      <p:sp>
        <p:nvSpPr>
          <p:cNvPr id="6" name="Rectángulo 5">
            <a:extLst>
              <a:ext uri="{FF2B5EF4-FFF2-40B4-BE49-F238E27FC236}">
                <a16:creationId xmlns:a16="http://schemas.microsoft.com/office/drawing/2014/main" id="{3DF93088-313C-2944-B8A9-921FAE72AD7B}"/>
              </a:ext>
            </a:extLst>
          </p:cNvPr>
          <p:cNvSpPr/>
          <p:nvPr/>
        </p:nvSpPr>
        <p:spPr>
          <a:xfrm>
            <a:off x="166559" y="6569685"/>
            <a:ext cx="3126177" cy="369332"/>
          </a:xfrm>
          <a:prstGeom prst="rect">
            <a:avLst/>
          </a:prstGeom>
        </p:spPr>
        <p:txBody>
          <a:bodyPr wrap="none">
            <a:spAutoFit/>
          </a:bodyPr>
          <a:lstStyle/>
          <a:p>
            <a:pPr>
              <a:spcAft>
                <a:spcPts val="600"/>
              </a:spcAft>
            </a:pPr>
            <a:r>
              <a:rPr lang="es-EC" i="1" dirty="0">
                <a:solidFill>
                  <a:srgbClr val="000000"/>
                </a:solidFill>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solidFill>
                  <a:srgbClr val="000000"/>
                </a:solidFill>
                <a:latin typeface="Freestyle Script" panose="030804020302050B0404" pitchFamily="66" charset="77"/>
                <a:ea typeface="Palatino" pitchFamily="2" charset="77"/>
                <a:hlinkClick r:id="rId5">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64294232"/>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8">
            <a:extLst>
              <a:ext uri="{FF2B5EF4-FFF2-40B4-BE49-F238E27FC236}">
                <a16:creationId xmlns:a16="http://schemas.microsoft.com/office/drawing/2014/main" id="{8A5C5BED-299B-A54A-AFF8-900BD21C6F9A}"/>
              </a:ext>
            </a:extLst>
          </p:cNvPr>
          <p:cNvSpPr txBox="1">
            <a:spLocks/>
          </p:cNvSpPr>
          <p:nvPr/>
        </p:nvSpPr>
        <p:spPr>
          <a:xfrm>
            <a:off x="367041" y="1007277"/>
            <a:ext cx="3796497" cy="6088284"/>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ES_tradnl" sz="2400" i="1" dirty="0">
                <a:latin typeface="Palatino" pitchFamily="2" charset="77"/>
                <a:ea typeface="Palatino" pitchFamily="2" charset="77"/>
              </a:rPr>
              <a:t>La </a:t>
            </a:r>
            <a:r>
              <a:rPr lang="es-ES_tradnl" sz="2400" b="1" i="1" dirty="0">
                <a:latin typeface="Palatino" pitchFamily="2" charset="77"/>
                <a:ea typeface="Palatino" pitchFamily="2" charset="77"/>
              </a:rPr>
              <a:t>imprenta</a:t>
            </a:r>
            <a:r>
              <a:rPr lang="es-ES_tradnl" sz="2400" i="1" dirty="0">
                <a:latin typeface="Palatino" pitchFamily="2" charset="77"/>
                <a:ea typeface="Palatino" pitchFamily="2" charset="77"/>
              </a:rPr>
              <a:t> de Johannes Gutenberg no fue resultado de una adaptación, sino de la </a:t>
            </a:r>
            <a:r>
              <a:rPr lang="es-ES_tradnl" sz="2400" i="1" dirty="0" err="1">
                <a:latin typeface="Palatino" pitchFamily="2" charset="77"/>
                <a:ea typeface="Palatino" pitchFamily="2" charset="77"/>
              </a:rPr>
              <a:t>exaptación</a:t>
            </a:r>
            <a:r>
              <a:rPr lang="es-ES_tradnl" sz="2400" i="1" dirty="0">
                <a:latin typeface="Palatino" pitchFamily="2" charset="77"/>
                <a:ea typeface="Palatino" pitchFamily="2" charset="77"/>
              </a:rPr>
              <a:t> de las prensas utilizadas para exprimir el jugo de uva en la elaboración del vino.</a:t>
            </a:r>
          </a:p>
          <a:p>
            <a:pPr marL="0" indent="0">
              <a:buFont typeface="Arial" panose="020B0604020202020204" pitchFamily="34" charset="0"/>
              <a:buNone/>
            </a:pPr>
            <a:br>
              <a:rPr lang="es-ES_tradnl" sz="2400" i="1" dirty="0">
                <a:latin typeface="Palatino" pitchFamily="2" charset="77"/>
                <a:ea typeface="Palatino" pitchFamily="2" charset="77"/>
              </a:rPr>
            </a:br>
            <a:r>
              <a:rPr lang="es-ES_tradnl" sz="2400" b="1" i="1" dirty="0">
                <a:latin typeface="Palatino" pitchFamily="2" charset="77"/>
                <a:ea typeface="Palatino" pitchFamily="2" charset="77"/>
              </a:rPr>
              <a:t>Gutenberg</a:t>
            </a:r>
            <a:r>
              <a:rPr lang="es-ES_tradnl" sz="2400" i="1" dirty="0">
                <a:latin typeface="Palatino" pitchFamily="2" charset="77"/>
                <a:ea typeface="Palatino" pitchFamily="2" charset="77"/>
              </a:rPr>
              <a:t> experimentó con artefactos que ya existían, como el “tipo móvil” y la prensa vinícola, hasta conseguir la imprenta mecánica.</a:t>
            </a:r>
          </a:p>
          <a:p>
            <a:endParaRPr lang="es-EC" sz="1600" dirty="0"/>
          </a:p>
        </p:txBody>
      </p:sp>
      <p:sp>
        <p:nvSpPr>
          <p:cNvPr id="5" name="Freeform: Shape 13">
            <a:extLst>
              <a:ext uri="{FF2B5EF4-FFF2-40B4-BE49-F238E27FC236}">
                <a16:creationId xmlns:a16="http://schemas.microsoft.com/office/drawing/2014/main" id="{77329EFB-871F-3849-87A5-F9EA114FC5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413" y="0"/>
            <a:ext cx="4629587"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5">
            <a:extLst>
              <a:ext uri="{FF2B5EF4-FFF2-40B4-BE49-F238E27FC236}">
                <a16:creationId xmlns:a16="http://schemas.microsoft.com/office/drawing/2014/main" id="{A8542BB5-D2C1-BB40-B1FC-4B0B72D808B0}"/>
              </a:ext>
            </a:extLst>
          </p:cNvPr>
          <p:cNvPicPr>
            <a:picLocks noChangeAspect="1"/>
          </p:cNvPicPr>
          <p:nvPr/>
        </p:nvPicPr>
        <p:blipFill rotWithShape="1">
          <a:blip r:embed="rId2">
            <a:extLst>
              <a:ext uri="{28A0092B-C50C-407E-A947-70E740481C1C}">
                <a14:useLocalDpi xmlns:a14="http://schemas.microsoft.com/office/drawing/2010/main" val="0"/>
              </a:ext>
            </a:extLst>
          </a:blip>
          <a:srcRect l="18644" r="9010"/>
          <a:stretch/>
        </p:blipFill>
        <p:spPr>
          <a:xfrm>
            <a:off x="4625884" y="10"/>
            <a:ext cx="4518116"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
        <p:nvSpPr>
          <p:cNvPr id="7" name="Rectángulo 6">
            <a:extLst>
              <a:ext uri="{FF2B5EF4-FFF2-40B4-BE49-F238E27FC236}">
                <a16:creationId xmlns:a16="http://schemas.microsoft.com/office/drawing/2014/main" id="{B2C323BD-580B-9241-AE56-1E2A8A5E1A3C}"/>
              </a:ext>
            </a:extLst>
          </p:cNvPr>
          <p:cNvSpPr/>
          <p:nvPr/>
        </p:nvSpPr>
        <p:spPr>
          <a:xfrm>
            <a:off x="111474"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54835116"/>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D79273A7-D2C2-504D-AF5E-057D4B592DA0}"/>
              </a:ext>
            </a:extLst>
          </p:cNvPr>
          <p:cNvPicPr>
            <a:picLocks noChangeAspect="1"/>
          </p:cNvPicPr>
          <p:nvPr/>
        </p:nvPicPr>
        <p:blipFill rotWithShape="1">
          <a:blip r:embed="rId3">
            <a:extLst>
              <a:ext uri="{28A0092B-C50C-407E-A947-70E740481C1C}">
                <a14:useLocalDpi xmlns:a14="http://schemas.microsoft.com/office/drawing/2010/main" val="0"/>
              </a:ext>
            </a:extLst>
          </a:blip>
          <a:srcRect l="2966" r="25034"/>
          <a:stretch/>
        </p:blipFill>
        <p:spPr>
          <a:xfrm>
            <a:off x="-1" y="10"/>
            <a:ext cx="9144000" cy="6857990"/>
          </a:xfrm>
          <a:prstGeom prst="rect">
            <a:avLst/>
          </a:prstGeom>
        </p:spPr>
      </p:pic>
      <p:sp>
        <p:nvSpPr>
          <p:cNvPr id="3" name="Marcador de contenido 2">
            <a:extLst>
              <a:ext uri="{FF2B5EF4-FFF2-40B4-BE49-F238E27FC236}">
                <a16:creationId xmlns:a16="http://schemas.microsoft.com/office/drawing/2014/main" id="{981E22F6-6516-BC46-82D4-AFC6D4E4FF69}"/>
              </a:ext>
            </a:extLst>
          </p:cNvPr>
          <p:cNvSpPr>
            <a:spLocks noGrp="1"/>
          </p:cNvSpPr>
          <p:nvPr>
            <p:ph idx="1"/>
          </p:nvPr>
        </p:nvSpPr>
        <p:spPr/>
        <p:txBody>
          <a:bodyPr/>
          <a:lstStyle/>
          <a:p>
            <a:endParaRPr lang="es-EC" dirty="0"/>
          </a:p>
        </p:txBody>
      </p:sp>
      <p:sp>
        <p:nvSpPr>
          <p:cNvPr id="2" name="Rectángulo 1">
            <a:extLst>
              <a:ext uri="{FF2B5EF4-FFF2-40B4-BE49-F238E27FC236}">
                <a16:creationId xmlns:a16="http://schemas.microsoft.com/office/drawing/2014/main" id="{C6FF4208-522B-0A4A-B461-C78032B191C3}"/>
              </a:ext>
            </a:extLst>
          </p:cNvPr>
          <p:cNvSpPr/>
          <p:nvPr/>
        </p:nvSpPr>
        <p:spPr>
          <a:xfrm>
            <a:off x="0"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4">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303075349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tim_berners-1024x669--644x362.jpg"/>
          <p:cNvPicPr>
            <a:picLocks noChangeAspect="1"/>
          </p:cNvPicPr>
          <p:nvPr/>
        </p:nvPicPr>
        <p:blipFill rotWithShape="1">
          <a:blip r:embed="rId2">
            <a:alphaModFix amt="50000"/>
            <a:extLst>
              <a:ext uri="{28A0092B-C50C-407E-A947-70E740481C1C}">
                <a14:useLocalDpi xmlns:a14="http://schemas.microsoft.com/office/drawing/2010/main" val="0"/>
              </a:ext>
            </a:extLst>
          </a:blip>
          <a:srcRect l="25000"/>
          <a:stretch/>
        </p:blipFill>
        <p:spPr>
          <a:xfrm>
            <a:off x="20" y="1"/>
            <a:ext cx="9143980" cy="6857999"/>
          </a:xfrm>
          <a:prstGeom prst="rect">
            <a:avLst/>
          </a:prstGeom>
        </p:spPr>
      </p:pic>
      <p:sp>
        <p:nvSpPr>
          <p:cNvPr id="2" name="Título 1"/>
          <p:cNvSpPr>
            <a:spLocks noGrp="1"/>
          </p:cNvSpPr>
          <p:nvPr>
            <p:ph type="title"/>
          </p:nvPr>
        </p:nvSpPr>
        <p:spPr>
          <a:xfrm>
            <a:off x="1143000" y="1122362"/>
            <a:ext cx="6858000" cy="2900518"/>
          </a:xfrm>
        </p:spPr>
        <p:txBody>
          <a:bodyPr vert="horz" lIns="91440" tIns="45720" rIns="91440" bIns="45720" rtlCol="0" anchor="b">
            <a:normAutofit/>
          </a:bodyPr>
          <a:lstStyle/>
          <a:p>
            <a:pPr algn="ctr" defTabSz="914400"/>
            <a:r>
              <a:rPr lang="en-US" sz="6000" dirty="0">
                <a:solidFill>
                  <a:srgbClr val="FFFFFF"/>
                </a:solidFill>
              </a:rPr>
              <a:t>Web</a:t>
            </a:r>
          </a:p>
        </p:txBody>
      </p:sp>
      <p:sp>
        <p:nvSpPr>
          <p:cNvPr id="3" name="Marcador de contenido 2"/>
          <p:cNvSpPr>
            <a:spLocks noGrp="1"/>
          </p:cNvSpPr>
          <p:nvPr>
            <p:ph idx="1"/>
          </p:nvPr>
        </p:nvSpPr>
        <p:spPr>
          <a:xfrm>
            <a:off x="1143000" y="4159404"/>
            <a:ext cx="6858000" cy="1098395"/>
          </a:xfrm>
        </p:spPr>
        <p:txBody>
          <a:bodyPr vert="horz" lIns="91440" tIns="45720" rIns="91440" bIns="45720" rtlCol="0">
            <a:normAutofit/>
          </a:bodyPr>
          <a:lstStyle/>
          <a:p>
            <a:pPr marL="0" indent="0" algn="ctr" defTabSz="914400">
              <a:spcBef>
                <a:spcPts val="1000"/>
              </a:spcBef>
              <a:buNone/>
            </a:pPr>
            <a:r>
              <a:rPr lang="en-US" sz="2400" dirty="0">
                <a:solidFill>
                  <a:srgbClr val="FFFFFF"/>
                </a:solidFill>
              </a:rPr>
              <a:t>Tim Berners Lee (1955 -  ). </a:t>
            </a:r>
          </a:p>
        </p:txBody>
      </p:sp>
      <p:sp>
        <p:nvSpPr>
          <p:cNvPr id="5" name="Rectángulo 4">
            <a:extLst>
              <a:ext uri="{FF2B5EF4-FFF2-40B4-BE49-F238E27FC236}">
                <a16:creationId xmlns:a16="http://schemas.microsoft.com/office/drawing/2014/main" id="{8C5625D0-FA11-4E4A-8A26-EEE32E841BF1}"/>
              </a:ext>
            </a:extLst>
          </p:cNvPr>
          <p:cNvSpPr/>
          <p:nvPr/>
        </p:nvSpPr>
        <p:spPr>
          <a:xfrm>
            <a:off x="89441" y="6488667"/>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9682030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01007" y="303591"/>
            <a:ext cx="4301693"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794448" y="640263"/>
            <a:ext cx="3915950" cy="1344975"/>
          </a:xfrm>
        </p:spPr>
        <p:txBody>
          <a:bodyPr>
            <a:normAutofit/>
          </a:bodyPr>
          <a:lstStyle/>
          <a:p>
            <a:pPr algn="ctr"/>
            <a:r>
              <a:rPr lang="es-ES" sz="3500">
                <a:latin typeface="Georgia"/>
                <a:cs typeface="Georgia"/>
              </a:rPr>
              <a:t>Exaptación</a:t>
            </a:r>
          </a:p>
        </p:txBody>
      </p:sp>
      <p:pic>
        <p:nvPicPr>
          <p:cNvPr id="5" name="Imagen 4" descr="middle.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474" y="821136"/>
            <a:ext cx="3845052" cy="5060278"/>
          </a:xfrm>
          <a:prstGeom prst="rect">
            <a:avLst/>
          </a:prstGeom>
        </p:spPr>
      </p:pic>
      <p:sp>
        <p:nvSpPr>
          <p:cNvPr id="3" name="Marcador de contenido 2"/>
          <p:cNvSpPr>
            <a:spLocks noGrp="1"/>
          </p:cNvSpPr>
          <p:nvPr>
            <p:ph idx="1"/>
          </p:nvPr>
        </p:nvSpPr>
        <p:spPr>
          <a:xfrm>
            <a:off x="4793927" y="2121763"/>
            <a:ext cx="3926617" cy="3773010"/>
          </a:xfrm>
        </p:spPr>
        <p:txBody>
          <a:bodyPr>
            <a:normAutofit/>
          </a:bodyPr>
          <a:lstStyle/>
          <a:p>
            <a:pPr marL="0" indent="0">
              <a:buNone/>
            </a:pPr>
            <a:r>
              <a:rPr lang="es-ES_tradnl" sz="2000" i="1" dirty="0">
                <a:latin typeface="Palatino" pitchFamily="2" charset="77"/>
                <a:ea typeface="Palatino" pitchFamily="2" charset="77"/>
                <a:cs typeface="Georgia"/>
              </a:rPr>
              <a:t>La </a:t>
            </a:r>
            <a:r>
              <a:rPr lang="es-ES_tradnl" sz="2000" b="1" i="1" dirty="0" err="1">
                <a:latin typeface="Palatino" pitchFamily="2" charset="77"/>
                <a:ea typeface="Palatino" pitchFamily="2" charset="77"/>
                <a:cs typeface="Georgia"/>
              </a:rPr>
              <a:t>exaptación</a:t>
            </a:r>
            <a:r>
              <a:rPr lang="es-ES_tradnl" sz="2000" i="1" dirty="0">
                <a:latin typeface="Palatino" pitchFamily="2" charset="77"/>
                <a:ea typeface="Palatino" pitchFamily="2" charset="77"/>
                <a:cs typeface="Georgia"/>
              </a:rPr>
              <a:t> los ha llevado a un nivel de innovación compleja. Mientras la adaptación cumple útiles funciones que permiten la supervivencia de una especie en un entorno determinado, la </a:t>
            </a:r>
            <a:r>
              <a:rPr lang="es-ES_tradnl" sz="2000" b="1" i="1" dirty="0" err="1">
                <a:latin typeface="Palatino" pitchFamily="2" charset="77"/>
                <a:ea typeface="Palatino" pitchFamily="2" charset="77"/>
                <a:cs typeface="Georgia"/>
              </a:rPr>
              <a:t>exaptación</a:t>
            </a:r>
            <a:r>
              <a:rPr lang="es-ES_tradnl" sz="2000" b="1" i="1" dirty="0">
                <a:latin typeface="Palatino" pitchFamily="2" charset="77"/>
                <a:ea typeface="Palatino" pitchFamily="2" charset="77"/>
                <a:cs typeface="Georgia"/>
              </a:rPr>
              <a:t> </a:t>
            </a:r>
            <a:r>
              <a:rPr lang="es-ES_tradnl" sz="2000" i="1" dirty="0">
                <a:latin typeface="Palatino" pitchFamily="2" charset="77"/>
                <a:ea typeface="Palatino" pitchFamily="2" charset="77"/>
                <a:cs typeface="Georgia"/>
              </a:rPr>
              <a:t>contribuye a la gran transformación evolutiva de los seres y las tecnologías más allá de sus ambientes específicos</a:t>
            </a:r>
            <a:endParaRPr lang="es-ES" sz="2000" i="1" dirty="0">
              <a:latin typeface="Palatino" pitchFamily="2" charset="77"/>
              <a:ea typeface="Palatino" pitchFamily="2" charset="77"/>
              <a:cs typeface="Georgia"/>
            </a:endParaRPr>
          </a:p>
        </p:txBody>
      </p:sp>
      <p:sp>
        <p:nvSpPr>
          <p:cNvPr id="4" name="Rectángulo 3">
            <a:extLst>
              <a:ext uri="{FF2B5EF4-FFF2-40B4-BE49-F238E27FC236}">
                <a16:creationId xmlns:a16="http://schemas.microsoft.com/office/drawing/2014/main" id="{75660C29-CE1D-B94F-AC24-D67674DECB87}"/>
              </a:ext>
            </a:extLst>
          </p:cNvPr>
          <p:cNvSpPr/>
          <p:nvPr/>
        </p:nvSpPr>
        <p:spPr>
          <a:xfrm>
            <a:off x="0" y="6488668"/>
            <a:ext cx="3126177" cy="369332"/>
          </a:xfrm>
          <a:prstGeom prst="rect">
            <a:avLst/>
          </a:prstGeom>
        </p:spPr>
        <p:txBody>
          <a:bodyPr wrap="none">
            <a:spAutoFit/>
          </a:bodyPr>
          <a:lstStyle/>
          <a:p>
            <a:r>
              <a:rPr lang="es-EC" i="1" dirty="0">
                <a:latin typeface="Freestyle Script" panose="030804020302050B0404" pitchFamily="66" charset="77"/>
                <a:ea typeface="Batang" panose="02030600000101010101" pitchFamily="18" charset="-127"/>
                <a:cs typeface="Freestyle Script" panose="020F0502020204030204" pitchFamily="34" charset="0"/>
              </a:rPr>
              <a:t>Dr. Octavio Islas     </a:t>
            </a:r>
            <a:r>
              <a:rPr lang="es-EC" dirty="0">
                <a:latin typeface="Freestyle Script" panose="030804020302050B0404" pitchFamily="66" charset="77"/>
                <a:ea typeface="Palatino" pitchFamily="2" charset="77"/>
                <a:hlinkClick r:id="rId3">
                  <a:extLst>
                    <a:ext uri="{A12FA001-AC4F-418D-AE19-62706E023703}">
                      <ahyp:hlinkClr xmlns:ahyp="http://schemas.microsoft.com/office/drawing/2018/hyperlinkcolor" val="tx"/>
                    </a:ext>
                  </a:extLst>
                </a:hlinkClick>
              </a:rPr>
              <a:t>joseoctavio.islas@gmail.com</a:t>
            </a:r>
            <a:endParaRPr lang="es-ES_tradnl" dirty="0"/>
          </a:p>
        </p:txBody>
      </p:sp>
    </p:spTree>
    <p:extLst>
      <p:ext uri="{BB962C8B-B14F-4D97-AF65-F5344CB8AC3E}">
        <p14:creationId xmlns:p14="http://schemas.microsoft.com/office/powerpoint/2010/main" val="259911294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393192" y="4767072"/>
            <a:ext cx="4945641" cy="1625210"/>
          </a:xfrm>
          <a:prstGeom prst="rect">
            <a:avLst/>
          </a:prstGeom>
        </p:spPr>
        <p:txBody>
          <a:bodyPr vert="horz" lIns="91440" tIns="45720" rIns="91440" bIns="45720" rtlCol="0" anchor="ctr">
            <a:normAutofit/>
          </a:bodyPr>
          <a:lstStyle/>
          <a:p>
            <a:pPr algn="r" defTabSz="914400">
              <a:lnSpc>
                <a:spcPct val="90000"/>
              </a:lnSpc>
            </a:pPr>
            <a:r>
              <a:rPr lang="en-US" sz="4400" dirty="0" err="1"/>
              <a:t>Singularidad</a:t>
            </a:r>
            <a:r>
              <a:rPr lang="en-US" sz="4400" dirty="0"/>
              <a:t> </a:t>
            </a:r>
            <a:r>
              <a:rPr lang="en-US" sz="4400" dirty="0" err="1"/>
              <a:t>tecnológica</a:t>
            </a:r>
            <a:endParaRPr lang="en-US" sz="4400" dirty="0"/>
          </a:p>
        </p:txBody>
      </p:sp>
      <p:pic>
        <p:nvPicPr>
          <p:cNvPr id="4" name="Imagen 3" descr="Imagen que contiene texto&#10;&#10;Descripción generada automáticamente">
            <a:extLst>
              <a:ext uri="{FF2B5EF4-FFF2-40B4-BE49-F238E27FC236}">
                <a16:creationId xmlns:a16="http://schemas.microsoft.com/office/drawing/2014/main" id="{40B42335-848D-674A-8733-806620928CFF}"/>
              </a:ext>
            </a:extLst>
          </p:cNvPr>
          <p:cNvPicPr>
            <a:picLocks noChangeAspect="1"/>
          </p:cNvPicPr>
          <p:nvPr/>
        </p:nvPicPr>
        <p:blipFill rotWithShape="1">
          <a:blip r:embed="rId3">
            <a:extLst>
              <a:ext uri="{28A0092B-C50C-407E-A947-70E740481C1C}">
                <a14:useLocalDpi xmlns:a14="http://schemas.microsoft.com/office/drawing/2010/main" val="0"/>
              </a:ext>
            </a:extLst>
          </a:blip>
          <a:srcRect l="13765" r="1" b="1"/>
          <a:stretch/>
        </p:blipFill>
        <p:spPr>
          <a:xfrm>
            <a:off x="245660" y="321733"/>
            <a:ext cx="5293729" cy="4107392"/>
          </a:xfrm>
          <a:prstGeom prst="rect">
            <a:avLst/>
          </a:prstGeom>
        </p:spPr>
      </p:pic>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6021989" y="917725"/>
            <a:ext cx="2568554" cy="4852362"/>
          </a:xfrm>
          <a:prstGeom prst="rect">
            <a:avLst/>
          </a:prstGeom>
        </p:spPr>
        <p:txBody>
          <a:bodyPr vert="horz" lIns="91440" tIns="45720" rIns="91440" bIns="45720" rtlCol="0" anchor="ctr">
            <a:normAutofit lnSpcReduction="10000"/>
          </a:bodyPr>
          <a:lstStyle/>
          <a:p>
            <a:pPr defTabSz="914400">
              <a:buClr>
                <a:srgbClr val="8D412E"/>
              </a:buClr>
            </a:pPr>
            <a:r>
              <a:rPr lang="es-ES_tradnl" sz="1700" i="1" dirty="0"/>
              <a:t>Si se crea una máquina </a:t>
            </a:r>
            <a:r>
              <a:rPr lang="es-ES_tradnl" sz="1700" i="1" dirty="0" err="1"/>
              <a:t>ultrainteligente</a:t>
            </a:r>
            <a:r>
              <a:rPr lang="es-ES_tradnl" sz="1700" i="1" dirty="0"/>
              <a:t>, que sobrepasara nuestras capacidades, se produciría una suerte de fenómeno de superación exponencial: la máquina sería capaz de </a:t>
            </a:r>
            <a:r>
              <a:rPr lang="es-ES_tradnl" sz="1700" i="1" dirty="0" err="1"/>
              <a:t>autoperfeccionarse</a:t>
            </a:r>
            <a:r>
              <a:rPr lang="es-ES_tradnl" sz="1700" i="1" dirty="0"/>
              <a:t> y crear otra máquina más inteligente que sí misma. y así sucesivamente. </a:t>
            </a:r>
          </a:p>
          <a:p>
            <a:pPr defTabSz="914400">
              <a:buClr>
                <a:srgbClr val="8D412E"/>
              </a:buClr>
            </a:pPr>
            <a:endParaRPr lang="es-ES_tradnl" sz="1700" i="1" dirty="0"/>
          </a:p>
          <a:p>
            <a:pPr defTabSz="914400">
              <a:buClr>
                <a:srgbClr val="8D412E"/>
              </a:buClr>
            </a:pPr>
            <a:r>
              <a:rPr lang="es-ES_tradnl" sz="1700" i="1" dirty="0"/>
              <a:t>Ello podría poner en peligro la supervivencia del hombre. </a:t>
            </a:r>
          </a:p>
          <a:p>
            <a:pPr defTabSz="914400">
              <a:buClr>
                <a:srgbClr val="8D412E"/>
              </a:buClr>
            </a:pPr>
            <a:endParaRPr lang="es-ES_tradnl" sz="1700" i="1" dirty="0"/>
          </a:p>
          <a:p>
            <a:pPr defTabSz="914400">
              <a:buClr>
                <a:srgbClr val="8D412E"/>
              </a:buClr>
            </a:pPr>
            <a:r>
              <a:rPr lang="es-ES_tradnl" sz="1700" i="1" dirty="0"/>
              <a:t>En 2029 la IA será indistinguible de la inteligencia humana, en 2045 enfrentaremos la singularidad </a:t>
            </a:r>
            <a:r>
              <a:rPr lang="es-ES_tradnl" sz="1700" i="1" dirty="0">
                <a:solidFill>
                  <a:srgbClr val="FFFFFF"/>
                </a:solidFill>
              </a:rPr>
              <a:t>tecnológica.</a:t>
            </a:r>
          </a:p>
        </p:txBody>
      </p:sp>
    </p:spTree>
    <p:extLst>
      <p:ext uri="{BB962C8B-B14F-4D97-AF65-F5344CB8AC3E}">
        <p14:creationId xmlns:p14="http://schemas.microsoft.com/office/powerpoint/2010/main" val="3083652056"/>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mesa, interior, copa, sentado&#10;&#10;Descripción generada automáticamente">
            <a:extLst>
              <a:ext uri="{FF2B5EF4-FFF2-40B4-BE49-F238E27FC236}">
                <a16:creationId xmlns:a16="http://schemas.microsoft.com/office/drawing/2014/main" id="{BDB3FD95-CAAF-5343-B8DC-105D575CAAB3}"/>
              </a:ext>
            </a:extLst>
          </p:cNvPr>
          <p:cNvPicPr>
            <a:picLocks noChangeAspect="1"/>
          </p:cNvPicPr>
          <p:nvPr/>
        </p:nvPicPr>
        <p:blipFill rotWithShape="1">
          <a:blip r:embed="rId3">
            <a:extLst>
              <a:ext uri="{28A0092B-C50C-407E-A947-70E740481C1C}">
                <a14:useLocalDpi xmlns:a14="http://schemas.microsoft.com/office/drawing/2010/main" val="0"/>
              </a:ext>
            </a:extLst>
          </a:blip>
          <a:srcRect t="304" b="8961"/>
          <a:stretch/>
        </p:blipFill>
        <p:spPr>
          <a:xfrm>
            <a:off x="20" y="0"/>
            <a:ext cx="9143980" cy="4666928"/>
          </a:xfrm>
          <a:prstGeom prst="rect">
            <a:avLst/>
          </a:prstGeom>
        </p:spPr>
      </p:pic>
      <p:sp>
        <p:nvSpPr>
          <p:cNvPr id="2" name="Título 1">
            <a:extLst>
              <a:ext uri="{FF2B5EF4-FFF2-40B4-BE49-F238E27FC236}">
                <a16:creationId xmlns:a16="http://schemas.microsoft.com/office/drawing/2014/main" id="{84F0C11A-9FC7-D94E-A0F5-2654FA72F47A}"/>
              </a:ext>
            </a:extLst>
          </p:cNvPr>
          <p:cNvSpPr>
            <a:spLocks noGrp="1"/>
          </p:cNvSpPr>
          <p:nvPr>
            <p:ph type="title"/>
          </p:nvPr>
        </p:nvSpPr>
        <p:spPr>
          <a:xfrm>
            <a:off x="603748" y="4551037"/>
            <a:ext cx="3766337" cy="1509931"/>
          </a:xfrm>
          <a:prstGeom prst="rect">
            <a:avLst/>
          </a:prstGeom>
        </p:spPr>
        <p:txBody>
          <a:bodyPr vert="horz" lIns="91440" tIns="45720" rIns="91440" bIns="45720" rtlCol="0" anchor="ctr">
            <a:normAutofit/>
          </a:bodyPr>
          <a:lstStyle/>
          <a:p>
            <a:pPr defTabSz="914400">
              <a:lnSpc>
                <a:spcPct val="90000"/>
              </a:lnSpc>
            </a:pPr>
            <a:r>
              <a:rPr lang="en-US" sz="3500">
                <a:solidFill>
                  <a:srgbClr val="000000"/>
                </a:solidFill>
              </a:rPr>
              <a:t>Kurzweil</a:t>
            </a:r>
          </a:p>
        </p:txBody>
      </p:sp>
      <p:sp>
        <p:nvSpPr>
          <p:cNvPr id="13" name="Content Placeholder 2">
            <a:extLst>
              <a:ext uri="{FF2B5EF4-FFF2-40B4-BE49-F238E27FC236}">
                <a16:creationId xmlns:a16="http://schemas.microsoft.com/office/drawing/2014/main" id="{D07968BA-6EE6-4161-A8D3-7088C266E82E}"/>
              </a:ext>
            </a:extLst>
          </p:cNvPr>
          <p:cNvSpPr>
            <a:spLocks noGrp="1"/>
          </p:cNvSpPr>
          <p:nvPr>
            <p:ph type="body" sz="half" idx="2"/>
          </p:nvPr>
        </p:nvSpPr>
        <p:spPr>
          <a:xfrm>
            <a:off x="2755558" y="4893276"/>
            <a:ext cx="6104238" cy="1878228"/>
          </a:xfrm>
          <a:prstGeom prst="rect">
            <a:avLst/>
          </a:prstGeom>
        </p:spPr>
        <p:txBody>
          <a:bodyPr vert="horz" lIns="91440" tIns="45720" rIns="91440" bIns="45720" rtlCol="0" anchor="ctr">
            <a:normAutofit lnSpcReduction="10000"/>
          </a:bodyPr>
          <a:lstStyle/>
          <a:p>
            <a:pPr marL="114300" indent="-228600" defTabSz="914400">
              <a:buClr>
                <a:srgbClr val="8D412E"/>
              </a:buClr>
              <a:buFont typeface="Arial" panose="020B0604020202020204" pitchFamily="34" charset="0"/>
              <a:buChar char="•"/>
            </a:pPr>
            <a:r>
              <a:rPr lang="en-US" i="1" dirty="0" err="1">
                <a:solidFill>
                  <a:srgbClr val="000000"/>
                </a:solidFill>
              </a:rPr>
              <a:t>Plantea</a:t>
            </a:r>
            <a:r>
              <a:rPr lang="en-US" i="1" dirty="0">
                <a:solidFill>
                  <a:srgbClr val="000000"/>
                </a:solidFill>
              </a:rPr>
              <a:t> una </a:t>
            </a:r>
            <a:r>
              <a:rPr lang="en-US" i="1" dirty="0" err="1">
                <a:solidFill>
                  <a:srgbClr val="000000"/>
                </a:solidFill>
              </a:rPr>
              <a:t>nueva</a:t>
            </a:r>
            <a:r>
              <a:rPr lang="en-US" i="1" dirty="0">
                <a:solidFill>
                  <a:srgbClr val="000000"/>
                </a:solidFill>
              </a:rPr>
              <a:t> </a:t>
            </a:r>
            <a:r>
              <a:rPr lang="en-US" i="1" dirty="0" err="1">
                <a:solidFill>
                  <a:srgbClr val="000000"/>
                </a:solidFill>
              </a:rPr>
              <a:t>humanidad</a:t>
            </a:r>
            <a:endParaRPr lang="en-US" i="1" dirty="0">
              <a:solidFill>
                <a:srgbClr val="000000"/>
              </a:solidFill>
            </a:endParaRPr>
          </a:p>
          <a:p>
            <a:pPr marL="114300" indent="-228600" defTabSz="914400">
              <a:buClr>
                <a:srgbClr val="8D412E"/>
              </a:buClr>
              <a:buFont typeface="Arial" panose="020B0604020202020204" pitchFamily="34" charset="0"/>
              <a:buChar char="•"/>
            </a:pPr>
            <a:r>
              <a:rPr lang="en-US" i="1" dirty="0" err="1">
                <a:solidFill>
                  <a:srgbClr val="000000"/>
                </a:solidFill>
              </a:rPr>
              <a:t>Vamos</a:t>
            </a:r>
            <a:r>
              <a:rPr lang="en-US" i="1" dirty="0">
                <a:solidFill>
                  <a:srgbClr val="000000"/>
                </a:solidFill>
              </a:rPr>
              <a:t> a </a:t>
            </a:r>
            <a:r>
              <a:rPr lang="en-US" i="1" dirty="0" err="1">
                <a:solidFill>
                  <a:srgbClr val="000000"/>
                </a:solidFill>
              </a:rPr>
              <a:t>fusionarnos</a:t>
            </a:r>
            <a:r>
              <a:rPr lang="en-US" i="1" dirty="0">
                <a:solidFill>
                  <a:srgbClr val="000000"/>
                </a:solidFill>
              </a:rPr>
              <a:t> con </a:t>
            </a:r>
            <a:r>
              <a:rPr lang="en-US" i="1" dirty="0" err="1">
                <a:solidFill>
                  <a:srgbClr val="000000"/>
                </a:solidFill>
              </a:rPr>
              <a:t>nuestra</a:t>
            </a:r>
            <a:r>
              <a:rPr lang="en-US" i="1" dirty="0">
                <a:solidFill>
                  <a:srgbClr val="000000"/>
                </a:solidFill>
              </a:rPr>
              <a:t> </a:t>
            </a:r>
            <a:r>
              <a:rPr lang="en-US" i="1" dirty="0" err="1">
                <a:solidFill>
                  <a:srgbClr val="000000"/>
                </a:solidFill>
              </a:rPr>
              <a:t>tecnología</a:t>
            </a:r>
            <a:r>
              <a:rPr lang="en-US" i="1" dirty="0">
                <a:solidFill>
                  <a:srgbClr val="000000"/>
                </a:solidFill>
              </a:rPr>
              <a:t>. Los nanorobots </a:t>
            </a:r>
            <a:r>
              <a:rPr lang="en-US" i="1" dirty="0" err="1">
                <a:solidFill>
                  <a:srgbClr val="000000"/>
                </a:solidFill>
              </a:rPr>
              <a:t>irán</a:t>
            </a:r>
            <a:r>
              <a:rPr lang="en-US" i="1" dirty="0">
                <a:solidFill>
                  <a:srgbClr val="000000"/>
                </a:solidFill>
              </a:rPr>
              <a:t> dentro de </a:t>
            </a:r>
            <a:r>
              <a:rPr lang="en-US" i="1" dirty="0" err="1">
                <a:solidFill>
                  <a:srgbClr val="000000"/>
                </a:solidFill>
              </a:rPr>
              <a:t>nuestro</a:t>
            </a:r>
            <a:r>
              <a:rPr lang="en-US" i="1" dirty="0">
                <a:solidFill>
                  <a:srgbClr val="000000"/>
                </a:solidFill>
              </a:rPr>
              <a:t> </a:t>
            </a:r>
            <a:r>
              <a:rPr lang="en-US" i="1" dirty="0" err="1">
                <a:solidFill>
                  <a:srgbClr val="000000"/>
                </a:solidFill>
              </a:rPr>
              <a:t>cerebro</a:t>
            </a:r>
            <a:r>
              <a:rPr lang="en-US" i="1" dirty="0">
                <a:solidFill>
                  <a:srgbClr val="000000"/>
                </a:solidFill>
              </a:rPr>
              <a:t>, </a:t>
            </a:r>
            <a:r>
              <a:rPr lang="en-US" i="1" dirty="0" err="1">
                <a:solidFill>
                  <a:srgbClr val="000000"/>
                </a:solidFill>
              </a:rPr>
              <a:t>interactuando</a:t>
            </a:r>
            <a:r>
              <a:rPr lang="en-US" i="1" dirty="0">
                <a:solidFill>
                  <a:srgbClr val="000000"/>
                </a:solidFill>
              </a:rPr>
              <a:t> con </a:t>
            </a:r>
            <a:r>
              <a:rPr lang="en-US" i="1" dirty="0" err="1">
                <a:solidFill>
                  <a:srgbClr val="000000"/>
                </a:solidFill>
              </a:rPr>
              <a:t>nuestras</a:t>
            </a:r>
            <a:r>
              <a:rPr lang="en-US" i="1" dirty="0">
                <a:solidFill>
                  <a:srgbClr val="000000"/>
                </a:solidFill>
              </a:rPr>
              <a:t> </a:t>
            </a:r>
            <a:r>
              <a:rPr lang="en-US" i="1" dirty="0" err="1">
                <a:solidFill>
                  <a:srgbClr val="000000"/>
                </a:solidFill>
              </a:rPr>
              <a:t>neuronas</a:t>
            </a:r>
            <a:r>
              <a:rPr lang="en-US" i="1" dirty="0">
                <a:solidFill>
                  <a:srgbClr val="000000"/>
                </a:solidFill>
              </a:rPr>
              <a:t> </a:t>
            </a:r>
            <a:r>
              <a:rPr lang="en-US" i="1" dirty="0" err="1">
                <a:solidFill>
                  <a:srgbClr val="000000"/>
                </a:solidFill>
              </a:rPr>
              <a:t>biológicas</a:t>
            </a:r>
            <a:r>
              <a:rPr lang="en-US" i="1" dirty="0">
                <a:solidFill>
                  <a:srgbClr val="000000"/>
                </a:solidFill>
              </a:rPr>
              <a:t>. </a:t>
            </a:r>
          </a:p>
          <a:p>
            <a:pPr marL="114300" indent="-228600" defTabSz="914400">
              <a:buClr>
                <a:srgbClr val="8D412E"/>
              </a:buClr>
              <a:buFont typeface="Arial" panose="020B0604020202020204" pitchFamily="34" charset="0"/>
              <a:buChar char="•"/>
            </a:pPr>
            <a:r>
              <a:rPr lang="en-US" i="1" dirty="0" err="1">
                <a:solidFill>
                  <a:srgbClr val="000000"/>
                </a:solidFill>
              </a:rPr>
              <a:t>Incrementarán</a:t>
            </a:r>
            <a:r>
              <a:rPr lang="en-US" i="1" dirty="0">
                <a:solidFill>
                  <a:srgbClr val="000000"/>
                </a:solidFill>
              </a:rPr>
              <a:t> </a:t>
            </a:r>
            <a:r>
              <a:rPr lang="en-US" i="1" dirty="0" err="1">
                <a:solidFill>
                  <a:srgbClr val="000000"/>
                </a:solidFill>
              </a:rPr>
              <a:t>exponencialmente</a:t>
            </a:r>
            <a:r>
              <a:rPr lang="en-US" i="1" dirty="0">
                <a:solidFill>
                  <a:srgbClr val="000000"/>
                </a:solidFill>
              </a:rPr>
              <a:t> la </a:t>
            </a:r>
            <a:r>
              <a:rPr lang="en-US" i="1" dirty="0" err="1">
                <a:solidFill>
                  <a:srgbClr val="000000"/>
                </a:solidFill>
              </a:rPr>
              <a:t>capacidad</a:t>
            </a:r>
            <a:r>
              <a:rPr lang="en-US" i="1" dirty="0">
                <a:solidFill>
                  <a:srgbClr val="000000"/>
                </a:solidFill>
              </a:rPr>
              <a:t> de </a:t>
            </a:r>
            <a:r>
              <a:rPr lang="en-US" i="1" dirty="0" err="1">
                <a:solidFill>
                  <a:srgbClr val="000000"/>
                </a:solidFill>
              </a:rPr>
              <a:t>procesamiento</a:t>
            </a:r>
            <a:r>
              <a:rPr lang="en-US" i="1" dirty="0">
                <a:solidFill>
                  <a:srgbClr val="000000"/>
                </a:solidFill>
              </a:rPr>
              <a:t> de </a:t>
            </a:r>
            <a:r>
              <a:rPr lang="en-US" i="1" dirty="0" err="1">
                <a:solidFill>
                  <a:srgbClr val="000000"/>
                </a:solidFill>
              </a:rPr>
              <a:t>información</a:t>
            </a:r>
            <a:r>
              <a:rPr lang="en-US" i="1" dirty="0">
                <a:solidFill>
                  <a:srgbClr val="000000"/>
                </a:solidFill>
              </a:rPr>
              <a:t>.</a:t>
            </a:r>
          </a:p>
        </p:txBody>
      </p:sp>
    </p:spTree>
    <p:extLst>
      <p:ext uri="{BB962C8B-B14F-4D97-AF65-F5344CB8AC3E}">
        <p14:creationId xmlns:p14="http://schemas.microsoft.com/office/powerpoint/2010/main" val="2105344778"/>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cielo, pared, objeto, mesa&#10;&#10;Descripción generada automáticamente">
            <a:extLst>
              <a:ext uri="{FF2B5EF4-FFF2-40B4-BE49-F238E27FC236}">
                <a16:creationId xmlns:a16="http://schemas.microsoft.com/office/drawing/2014/main" id="{465E6BA0-C9B5-FF42-AAFC-617F63791C23}"/>
              </a:ext>
            </a:extLst>
          </p:cNvPr>
          <p:cNvPicPr>
            <a:picLocks noChangeAspect="1"/>
          </p:cNvPicPr>
          <p:nvPr/>
        </p:nvPicPr>
        <p:blipFill rotWithShape="1">
          <a:blip r:embed="rId2">
            <a:extLst>
              <a:ext uri="{28A0092B-C50C-407E-A947-70E740481C1C}">
                <a14:useLocalDpi xmlns:a14="http://schemas.microsoft.com/office/drawing/2010/main" val="0"/>
              </a:ext>
            </a:extLst>
          </a:blip>
          <a:srcRect l="4124" t="9091" r="38728" b="-1"/>
          <a:stretch/>
        </p:blipFill>
        <p:spPr>
          <a:xfrm>
            <a:off x="2641851" y="10"/>
            <a:ext cx="6502149" cy="6857990"/>
          </a:xfrm>
          <a:prstGeom prst="rect">
            <a:avLst/>
          </a:prstGeom>
        </p:spPr>
      </p:pic>
      <p:sp>
        <p:nvSpPr>
          <p:cNvPr id="16" name="Rectangle 15">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36839E4-2B87-4B88-AFEC-7E829F3E0355}"/>
              </a:ext>
            </a:extLst>
          </p:cNvPr>
          <p:cNvSpPr>
            <a:spLocks noGrp="1"/>
          </p:cNvSpPr>
          <p:nvPr>
            <p:ph type="title"/>
          </p:nvPr>
        </p:nvSpPr>
        <p:spPr>
          <a:xfrm>
            <a:off x="278320" y="1161288"/>
            <a:ext cx="2578608" cy="1124712"/>
          </a:xfrm>
        </p:spPr>
        <p:txBody>
          <a:bodyPr vert="horz" lIns="91440" tIns="45720" rIns="91440" bIns="45720" rtlCol="0" anchor="b">
            <a:normAutofit/>
          </a:bodyPr>
          <a:lstStyle/>
          <a:p>
            <a:pPr defTabSz="914400">
              <a:lnSpc>
                <a:spcPct val="90000"/>
              </a:lnSpc>
            </a:pPr>
            <a:r>
              <a:rPr lang="en-US" sz="2400"/>
              <a:t>ESTRATEGIA</a:t>
            </a:r>
            <a:br>
              <a:rPr lang="en-US" sz="2400"/>
            </a:br>
            <a:r>
              <a:rPr lang="en-US" sz="2400"/>
              <a:t>COMO ANTICIPACIÓN</a:t>
            </a:r>
          </a:p>
        </p:txBody>
      </p:sp>
      <p:sp>
        <p:nvSpPr>
          <p:cNvPr id="18" name="Rectangle 1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2B8D3166-9A9F-654C-B8E1-662DEC154D6D}"/>
              </a:ext>
            </a:extLst>
          </p:cNvPr>
          <p:cNvSpPr>
            <a:spLocks noGrp="1"/>
          </p:cNvSpPr>
          <p:nvPr>
            <p:ph type="body" sz="half" idx="2"/>
          </p:nvPr>
        </p:nvSpPr>
        <p:spPr>
          <a:xfrm>
            <a:off x="278320" y="2718054"/>
            <a:ext cx="3156858" cy="3361964"/>
          </a:xfrm>
          <a:prstGeom prst="rect">
            <a:avLst/>
          </a:prstGeom>
        </p:spPr>
        <p:txBody>
          <a:bodyPr vert="horz" lIns="91440" tIns="45720" rIns="91440" bIns="45720" rtlCol="0" anchor="t">
            <a:normAutofit/>
          </a:bodyPr>
          <a:lstStyle/>
          <a:p>
            <a:pPr indent="-228600" defTabSz="914400">
              <a:buFont typeface="Arial" panose="020B0604020202020204" pitchFamily="34" charset="0"/>
              <a:buChar char="•"/>
            </a:pPr>
            <a:r>
              <a:rPr lang="en-US" sz="1800" dirty="0" err="1"/>
              <a:t>Cualidad</a:t>
            </a:r>
            <a:r>
              <a:rPr lang="en-US" sz="1800" dirty="0"/>
              <a:t> </a:t>
            </a:r>
            <a:r>
              <a:rPr lang="en-US" sz="1800" dirty="0" err="1"/>
              <a:t>humana</a:t>
            </a:r>
            <a:r>
              <a:rPr lang="en-US" sz="1800" dirty="0"/>
              <a:t> que ha </a:t>
            </a:r>
            <a:r>
              <a:rPr lang="en-US" sz="1800" dirty="0" err="1"/>
              <a:t>asegurado</a:t>
            </a:r>
            <a:r>
              <a:rPr lang="en-US" sz="1800" dirty="0"/>
              <a:t> la </a:t>
            </a:r>
            <a:r>
              <a:rPr lang="en-US" sz="1800" dirty="0" err="1"/>
              <a:t>supervivencia</a:t>
            </a:r>
            <a:r>
              <a:rPr lang="en-US" sz="1800" dirty="0"/>
              <a:t> de la </a:t>
            </a:r>
            <a:r>
              <a:rPr lang="en-US" sz="1800" dirty="0" err="1"/>
              <a:t>especie</a:t>
            </a:r>
            <a:r>
              <a:rPr lang="en-US" sz="1800" dirty="0"/>
              <a:t>.</a:t>
            </a:r>
          </a:p>
          <a:p>
            <a:pPr indent="-228600" defTabSz="914400">
              <a:buFont typeface="Arial" panose="020B0604020202020204" pitchFamily="34" charset="0"/>
              <a:buChar char="•"/>
            </a:pPr>
            <a:endParaRPr lang="en-US" sz="1800" dirty="0"/>
          </a:p>
          <a:p>
            <a:pPr indent="-228600" defTabSz="914400">
              <a:buFont typeface="Arial" panose="020B0604020202020204" pitchFamily="34" charset="0"/>
              <a:buChar char="•"/>
            </a:pPr>
            <a:r>
              <a:rPr lang="en-US" sz="1800" dirty="0"/>
              <a:t>No </a:t>
            </a:r>
            <a:r>
              <a:rPr lang="en-US" sz="1800" dirty="0" err="1"/>
              <a:t>existe</a:t>
            </a:r>
            <a:r>
              <a:rPr lang="en-US" sz="1800" dirty="0"/>
              <a:t> un </a:t>
            </a:r>
            <a:r>
              <a:rPr lang="en-US" sz="1800" dirty="0" err="1"/>
              <a:t>futuro</a:t>
            </a:r>
            <a:r>
              <a:rPr lang="en-US" sz="1800" dirty="0"/>
              <a:t> </a:t>
            </a:r>
            <a:r>
              <a:rPr lang="en-US" sz="1800" dirty="0" err="1"/>
              <a:t>único</a:t>
            </a:r>
            <a:r>
              <a:rPr lang="en-US" sz="1800" dirty="0"/>
              <a:t>, </a:t>
            </a:r>
            <a:r>
              <a:rPr lang="en-US" sz="1800" dirty="0" err="1"/>
              <a:t>sino</a:t>
            </a:r>
            <a:r>
              <a:rPr lang="en-US" sz="1800" dirty="0"/>
              <a:t> un </a:t>
            </a:r>
            <a:r>
              <a:rPr lang="en-US" sz="1800" dirty="0" err="1"/>
              <a:t>abanico</a:t>
            </a:r>
            <a:r>
              <a:rPr lang="en-US" sz="1800" dirty="0"/>
              <a:t> de </a:t>
            </a:r>
            <a:r>
              <a:rPr lang="en-US" sz="1800" dirty="0" err="1"/>
              <a:t>futuros</a:t>
            </a:r>
            <a:r>
              <a:rPr lang="en-US" sz="1800" dirty="0"/>
              <a:t> </a:t>
            </a:r>
            <a:r>
              <a:rPr lang="en-US" sz="1800" dirty="0" err="1"/>
              <a:t>posibles</a:t>
            </a:r>
            <a:r>
              <a:rPr lang="en-US" sz="1800" dirty="0"/>
              <a:t>. No </a:t>
            </a:r>
            <a:r>
              <a:rPr lang="en-US" sz="1800" dirty="0" err="1"/>
              <a:t>así</a:t>
            </a:r>
            <a:r>
              <a:rPr lang="en-US" sz="1800" dirty="0"/>
              <a:t> el </a:t>
            </a:r>
            <a:r>
              <a:rPr lang="en-US" sz="1800" dirty="0" err="1"/>
              <a:t>presente</a:t>
            </a:r>
            <a:r>
              <a:rPr lang="en-US" sz="1800" dirty="0"/>
              <a:t>, solo hay </a:t>
            </a:r>
            <a:r>
              <a:rPr lang="en-US" sz="1800" dirty="0" err="1"/>
              <a:t>uno</a:t>
            </a:r>
            <a:r>
              <a:rPr lang="en-US" sz="1800" dirty="0"/>
              <a:t>.</a:t>
            </a:r>
          </a:p>
        </p:txBody>
      </p:sp>
    </p:spTree>
    <p:extLst>
      <p:ext uri="{BB962C8B-B14F-4D97-AF65-F5344CB8AC3E}">
        <p14:creationId xmlns:p14="http://schemas.microsoft.com/office/powerpoint/2010/main" val="7311753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09ED96C-32C3-8A44-A593-655E9F3283C1}"/>
              </a:ext>
            </a:extLst>
          </p:cNvPr>
          <p:cNvPicPr>
            <a:picLocks noChangeAspect="1"/>
          </p:cNvPicPr>
          <p:nvPr/>
        </p:nvPicPr>
        <p:blipFill rotWithShape="1">
          <a:blip r:embed="rId2">
            <a:extLst>
              <a:ext uri="{28A0092B-C50C-407E-A947-70E740481C1C}">
                <a14:useLocalDpi xmlns:a14="http://schemas.microsoft.com/office/drawing/2010/main" val="0"/>
              </a:ext>
            </a:extLst>
          </a:blip>
          <a:srcRect b="4602"/>
          <a:stretch/>
        </p:blipFill>
        <p:spPr>
          <a:xfrm>
            <a:off x="20" y="10"/>
            <a:ext cx="9143980" cy="4666928"/>
          </a:xfrm>
          <a:prstGeom prst="rect">
            <a:avLst/>
          </a:prstGeom>
          <a:noFill/>
        </p:spPr>
      </p:pic>
      <p:sp>
        <p:nvSpPr>
          <p:cNvPr id="9" name="Title 1">
            <a:extLst>
              <a:ext uri="{FF2B5EF4-FFF2-40B4-BE49-F238E27FC236}">
                <a16:creationId xmlns:a16="http://schemas.microsoft.com/office/drawing/2014/main" id="{736839E4-2B87-4B88-AFEC-7E829F3E0355}"/>
              </a:ext>
            </a:extLst>
          </p:cNvPr>
          <p:cNvSpPr>
            <a:spLocks noGrp="1"/>
          </p:cNvSpPr>
          <p:nvPr>
            <p:ph type="title"/>
          </p:nvPr>
        </p:nvSpPr>
        <p:spPr>
          <a:xfrm>
            <a:off x="603748" y="4551037"/>
            <a:ext cx="3766337" cy="1509931"/>
          </a:xfrm>
        </p:spPr>
        <p:txBody>
          <a:bodyPr vert="horz" lIns="91440" tIns="45720" rIns="91440" bIns="45720" rtlCol="0" anchor="ctr">
            <a:normAutofit/>
          </a:bodyPr>
          <a:lstStyle/>
          <a:p>
            <a:pPr defTabSz="914400">
              <a:lnSpc>
                <a:spcPct val="90000"/>
              </a:lnSpc>
            </a:pPr>
            <a:r>
              <a:rPr lang="en-US" sz="3500">
                <a:solidFill>
                  <a:srgbClr val="000000"/>
                </a:solidFill>
              </a:rPr>
              <a:t>ESTRATEGIA</a:t>
            </a:r>
          </a:p>
        </p:txBody>
      </p:sp>
      <p:sp>
        <p:nvSpPr>
          <p:cNvPr id="3" name="Marcador de contenido 2">
            <a:extLst>
              <a:ext uri="{FF2B5EF4-FFF2-40B4-BE49-F238E27FC236}">
                <a16:creationId xmlns:a16="http://schemas.microsoft.com/office/drawing/2014/main" id="{2B8D3166-9A9F-654C-B8E1-662DEC154D6D}"/>
              </a:ext>
            </a:extLst>
          </p:cNvPr>
          <p:cNvSpPr>
            <a:spLocks noGrp="1"/>
          </p:cNvSpPr>
          <p:nvPr>
            <p:ph type="body" sz="half" idx="2"/>
          </p:nvPr>
        </p:nvSpPr>
        <p:spPr>
          <a:xfrm>
            <a:off x="3459899" y="4822354"/>
            <a:ext cx="5080353" cy="2035646"/>
          </a:xfrm>
          <a:prstGeom prst="rect">
            <a:avLst/>
          </a:prstGeom>
        </p:spPr>
        <p:txBody>
          <a:bodyPr vert="horz" lIns="91440" tIns="45720" rIns="91440" bIns="45720" rtlCol="0" anchor="ctr">
            <a:normAutofit/>
          </a:bodyPr>
          <a:lstStyle/>
          <a:p>
            <a:pPr defTabSz="914400"/>
            <a:r>
              <a:rPr lang="en-US" sz="1600" i="1" dirty="0">
                <a:solidFill>
                  <a:srgbClr val="000000"/>
                </a:solidFill>
                <a:latin typeface="Palatino" pitchFamily="2" charset="77"/>
                <a:ea typeface="Palatino" pitchFamily="2" charset="77"/>
              </a:rPr>
              <a:t>Es la </a:t>
            </a:r>
            <a:r>
              <a:rPr lang="en-US" sz="1600" i="1" dirty="0" err="1">
                <a:solidFill>
                  <a:srgbClr val="000000"/>
                </a:solidFill>
                <a:latin typeface="Palatino" pitchFamily="2" charset="77"/>
                <a:ea typeface="Palatino" pitchFamily="2" charset="77"/>
              </a:rPr>
              <a:t>capacidad</a:t>
            </a:r>
            <a:r>
              <a:rPr lang="en-US" sz="1600" i="1" dirty="0">
                <a:solidFill>
                  <a:srgbClr val="000000"/>
                </a:solidFill>
                <a:latin typeface="Palatino" pitchFamily="2" charset="77"/>
                <a:ea typeface="Palatino" pitchFamily="2" charset="77"/>
              </a:rPr>
              <a:t> para resolver </a:t>
            </a:r>
            <a:r>
              <a:rPr lang="en-US" sz="1600" i="1" dirty="0" err="1">
                <a:solidFill>
                  <a:srgbClr val="000000"/>
                </a:solidFill>
                <a:latin typeface="Palatino" pitchFamily="2" charset="77"/>
                <a:ea typeface="Palatino" pitchFamily="2" charset="77"/>
              </a:rPr>
              <a:t>conflictos</a:t>
            </a:r>
            <a:r>
              <a:rPr lang="en-US" sz="1600" i="1" dirty="0">
                <a:solidFill>
                  <a:srgbClr val="000000"/>
                </a:solidFill>
                <a:latin typeface="Palatino" pitchFamily="2" charset="77"/>
                <a:ea typeface="Palatino" pitchFamily="2" charset="77"/>
              </a:rPr>
              <a:t> </a:t>
            </a:r>
            <a:r>
              <a:rPr lang="en-US" sz="1600" i="1" dirty="0" err="1">
                <a:solidFill>
                  <a:srgbClr val="000000"/>
                </a:solidFill>
                <a:latin typeface="Palatino" pitchFamily="2" charset="77"/>
                <a:ea typeface="Palatino" pitchFamily="2" charset="77"/>
              </a:rPr>
              <a:t>eligiendo</a:t>
            </a:r>
            <a:r>
              <a:rPr lang="en-US" sz="1600" i="1" dirty="0">
                <a:solidFill>
                  <a:srgbClr val="000000"/>
                </a:solidFill>
                <a:latin typeface="Palatino" pitchFamily="2" charset="77"/>
                <a:ea typeface="Palatino" pitchFamily="2" charset="77"/>
              </a:rPr>
              <a:t> entre </a:t>
            </a:r>
            <a:r>
              <a:rPr lang="en-US" sz="1600" i="1" dirty="0" err="1">
                <a:solidFill>
                  <a:srgbClr val="000000"/>
                </a:solidFill>
                <a:latin typeface="Palatino" pitchFamily="2" charset="77"/>
                <a:ea typeface="Palatino" pitchFamily="2" charset="77"/>
              </a:rPr>
              <a:t>alternativas</a:t>
            </a:r>
            <a:r>
              <a:rPr lang="en-US" sz="1600" i="1" dirty="0">
                <a:solidFill>
                  <a:srgbClr val="000000"/>
                </a:solidFill>
                <a:latin typeface="Palatino" pitchFamily="2" charset="77"/>
                <a:ea typeface="Palatino" pitchFamily="2" charset="77"/>
              </a:rPr>
              <a:t> de </a:t>
            </a:r>
            <a:r>
              <a:rPr lang="en-US" sz="1600" i="1" dirty="0" err="1">
                <a:solidFill>
                  <a:srgbClr val="000000"/>
                </a:solidFill>
                <a:latin typeface="Palatino" pitchFamily="2" charset="77"/>
                <a:ea typeface="Palatino" pitchFamily="2" charset="77"/>
              </a:rPr>
              <a:t>acción</a:t>
            </a:r>
            <a:r>
              <a:rPr lang="en-US" sz="1600" i="1" dirty="0">
                <a:solidFill>
                  <a:srgbClr val="000000"/>
                </a:solidFill>
                <a:latin typeface="Palatino" pitchFamily="2" charset="77"/>
                <a:ea typeface="Palatino" pitchFamily="2" charset="77"/>
              </a:rPr>
              <a:t>.</a:t>
            </a:r>
          </a:p>
          <a:p>
            <a:pPr defTabSz="914400"/>
            <a:endParaRPr lang="en-US" sz="1600" i="1" dirty="0">
              <a:solidFill>
                <a:srgbClr val="000000"/>
              </a:solidFill>
              <a:latin typeface="Palatino" pitchFamily="2" charset="77"/>
              <a:ea typeface="Palatino" pitchFamily="2" charset="77"/>
            </a:endParaRPr>
          </a:p>
          <a:p>
            <a:pPr defTabSz="914400"/>
            <a:r>
              <a:rPr lang="en-US" sz="1600" i="1" dirty="0">
                <a:solidFill>
                  <a:srgbClr val="000000"/>
                </a:solidFill>
                <a:latin typeface="Palatino" pitchFamily="2" charset="77"/>
                <a:ea typeface="Palatino" pitchFamily="2" charset="77"/>
              </a:rPr>
              <a:t>Como </a:t>
            </a:r>
            <a:r>
              <a:rPr lang="en-US" sz="1600" i="1" dirty="0" err="1">
                <a:solidFill>
                  <a:srgbClr val="000000"/>
                </a:solidFill>
                <a:latin typeface="Palatino" pitchFamily="2" charset="77"/>
                <a:ea typeface="Palatino" pitchFamily="2" charset="77"/>
              </a:rPr>
              <a:t>toda</a:t>
            </a:r>
            <a:r>
              <a:rPr lang="en-US" sz="1600" i="1" dirty="0">
                <a:solidFill>
                  <a:srgbClr val="000000"/>
                </a:solidFill>
                <a:latin typeface="Palatino" pitchFamily="2" charset="77"/>
                <a:ea typeface="Palatino" pitchFamily="2" charset="77"/>
              </a:rPr>
              <a:t> palabra-</a:t>
            </a:r>
            <a:r>
              <a:rPr lang="en-US" sz="1600" i="1" dirty="0" err="1">
                <a:solidFill>
                  <a:srgbClr val="000000"/>
                </a:solidFill>
                <a:latin typeface="Palatino" pitchFamily="2" charset="77"/>
                <a:ea typeface="Palatino" pitchFamily="2" charset="77"/>
              </a:rPr>
              <a:t>concepto</a:t>
            </a:r>
            <a:r>
              <a:rPr lang="en-US" sz="1600" i="1" dirty="0">
                <a:solidFill>
                  <a:srgbClr val="000000"/>
                </a:solidFill>
                <a:latin typeface="Palatino" pitchFamily="2" charset="77"/>
                <a:ea typeface="Palatino" pitchFamily="2" charset="77"/>
              </a:rPr>
              <a:t>-</a:t>
            </a:r>
            <a:r>
              <a:rPr lang="en-US" sz="1600" i="1" dirty="0" err="1">
                <a:solidFill>
                  <a:srgbClr val="000000"/>
                </a:solidFill>
                <a:latin typeface="Palatino" pitchFamily="2" charset="77"/>
                <a:ea typeface="Palatino" pitchFamily="2" charset="77"/>
              </a:rPr>
              <a:t>teoría</a:t>
            </a:r>
            <a:r>
              <a:rPr lang="en-US" sz="1600" i="1" dirty="0">
                <a:solidFill>
                  <a:srgbClr val="000000"/>
                </a:solidFill>
                <a:latin typeface="Palatino" pitchFamily="2" charset="77"/>
                <a:ea typeface="Palatino" pitchFamily="2" charset="77"/>
              </a:rPr>
              <a:t>, surge de la </a:t>
            </a:r>
            <a:r>
              <a:rPr lang="en-US" sz="1600" i="1" dirty="0" err="1">
                <a:solidFill>
                  <a:srgbClr val="000000"/>
                </a:solidFill>
                <a:latin typeface="Palatino" pitchFamily="2" charset="77"/>
                <a:ea typeface="Palatino" pitchFamily="2" charset="77"/>
              </a:rPr>
              <a:t>necesidad</a:t>
            </a:r>
            <a:r>
              <a:rPr lang="en-US" sz="1600" i="1" dirty="0">
                <a:solidFill>
                  <a:srgbClr val="000000"/>
                </a:solidFill>
                <a:latin typeface="Palatino" pitchFamily="2" charset="77"/>
                <a:ea typeface="Palatino" pitchFamily="2" charset="77"/>
              </a:rPr>
              <a:t> y </a:t>
            </a:r>
            <a:r>
              <a:rPr lang="en-US" sz="1600" i="1" dirty="0" err="1">
                <a:solidFill>
                  <a:srgbClr val="000000"/>
                </a:solidFill>
                <a:latin typeface="Palatino" pitchFamily="2" charset="77"/>
                <a:ea typeface="Palatino" pitchFamily="2" charset="77"/>
              </a:rPr>
              <a:t>aparece</a:t>
            </a:r>
            <a:r>
              <a:rPr lang="en-US" sz="1600" i="1" dirty="0">
                <a:solidFill>
                  <a:srgbClr val="000000"/>
                </a:solidFill>
                <a:latin typeface="Palatino" pitchFamily="2" charset="77"/>
                <a:ea typeface="Palatino" pitchFamily="2" charset="77"/>
              </a:rPr>
              <a:t> </a:t>
            </a:r>
            <a:r>
              <a:rPr lang="en-US" sz="1600" i="1" dirty="0" err="1">
                <a:solidFill>
                  <a:srgbClr val="000000"/>
                </a:solidFill>
                <a:latin typeface="Palatino" pitchFamily="2" charset="77"/>
                <a:ea typeface="Palatino" pitchFamily="2" charset="77"/>
              </a:rPr>
              <a:t>como</a:t>
            </a:r>
            <a:r>
              <a:rPr lang="en-US" sz="1600" i="1" dirty="0">
                <a:solidFill>
                  <a:srgbClr val="000000"/>
                </a:solidFill>
                <a:latin typeface="Palatino" pitchFamily="2" charset="77"/>
                <a:ea typeface="Palatino" pitchFamily="2" charset="77"/>
              </a:rPr>
              <a:t> </a:t>
            </a:r>
            <a:r>
              <a:rPr lang="en-US" sz="1600" i="1" dirty="0" err="1">
                <a:solidFill>
                  <a:srgbClr val="000000"/>
                </a:solidFill>
                <a:latin typeface="Palatino" pitchFamily="2" charset="77"/>
                <a:ea typeface="Palatino" pitchFamily="2" charset="77"/>
              </a:rPr>
              <a:t>respuesta</a:t>
            </a:r>
            <a:endParaRPr lang="en-US" sz="1600" i="1" dirty="0">
              <a:solidFill>
                <a:srgbClr val="000000"/>
              </a:solidFill>
              <a:latin typeface="Palatino" pitchFamily="2" charset="77"/>
              <a:ea typeface="Palatino" pitchFamily="2" charset="77"/>
            </a:endParaRPr>
          </a:p>
          <a:p>
            <a:pPr indent="-228600" defTabSz="914400">
              <a:buFont typeface="Arial" panose="020B0604020202020204" pitchFamily="34" charset="0"/>
              <a:buChar char="•"/>
            </a:pPr>
            <a:endParaRPr lang="en-US" sz="900" dirty="0">
              <a:solidFill>
                <a:srgbClr val="000000"/>
              </a:solidFill>
            </a:endParaRPr>
          </a:p>
        </p:txBody>
      </p:sp>
    </p:spTree>
    <p:extLst>
      <p:ext uri="{BB962C8B-B14F-4D97-AF65-F5344CB8AC3E}">
        <p14:creationId xmlns:p14="http://schemas.microsoft.com/office/powerpoint/2010/main" val="368208638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pared, interior&#10;&#10;Descripción generada automáticamente">
            <a:extLst>
              <a:ext uri="{FF2B5EF4-FFF2-40B4-BE49-F238E27FC236}">
                <a16:creationId xmlns:a16="http://schemas.microsoft.com/office/drawing/2014/main" id="{0DDE9216-2BD7-C149-8C13-B1955833AAC0}"/>
              </a:ext>
            </a:extLst>
          </p:cNvPr>
          <p:cNvPicPr>
            <a:picLocks noChangeAspect="1"/>
          </p:cNvPicPr>
          <p:nvPr/>
        </p:nvPicPr>
        <p:blipFill rotWithShape="1">
          <a:blip r:embed="rId3">
            <a:extLst>
              <a:ext uri="{28A0092B-C50C-407E-A947-70E740481C1C}">
                <a14:useLocalDpi xmlns:a14="http://schemas.microsoft.com/office/drawing/2010/main" val="0"/>
              </a:ext>
            </a:extLst>
          </a:blip>
          <a:srcRect l="12178" r="12822"/>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D0DE4A9-37BF-6D49-81F9-3F7F23455C87}"/>
              </a:ext>
            </a:extLst>
          </p:cNvPr>
          <p:cNvSpPr>
            <a:spLocks noGrp="1"/>
          </p:cNvSpPr>
          <p:nvPr>
            <p:ph idx="1"/>
          </p:nvPr>
        </p:nvSpPr>
        <p:spPr>
          <a:xfrm>
            <a:off x="430421" y="4277679"/>
            <a:ext cx="3444766" cy="1964879"/>
          </a:xfrm>
        </p:spPr>
        <p:txBody>
          <a:bodyPr anchor="ctr">
            <a:normAutofit/>
          </a:bodyPr>
          <a:lstStyle/>
          <a:p>
            <a:pPr marL="0" indent="0">
              <a:buNone/>
            </a:pPr>
            <a:r>
              <a:rPr lang="es-ES_tradnl" sz="1575"/>
              <a:t>Ser es comunicar. </a:t>
            </a:r>
          </a:p>
          <a:p>
            <a:pPr marL="0" indent="0">
              <a:buNone/>
            </a:pPr>
            <a:r>
              <a:rPr lang="es-ES_tradnl" sz="1575"/>
              <a:t>La comunicación incrementa la capacidad de supervivencia.</a:t>
            </a:r>
          </a:p>
          <a:p>
            <a:pPr marL="0" indent="0">
              <a:buNone/>
            </a:pPr>
            <a:endParaRPr lang="es-ES_tradnl" sz="1575" dirty="0"/>
          </a:p>
        </p:txBody>
      </p:sp>
    </p:spTree>
    <p:extLst>
      <p:ext uri="{BB962C8B-B14F-4D97-AF65-F5344CB8AC3E}">
        <p14:creationId xmlns:p14="http://schemas.microsoft.com/office/powerpoint/2010/main" val="2655458297"/>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Título 1">
            <a:extLst>
              <a:ext uri="{FF2B5EF4-FFF2-40B4-BE49-F238E27FC236}">
                <a16:creationId xmlns:a16="http://schemas.microsoft.com/office/drawing/2014/main" id="{0ACB861F-668A-244F-A105-44DEC5F48A42}"/>
              </a:ext>
            </a:extLst>
          </p:cNvPr>
          <p:cNvSpPr>
            <a:spLocks noGrp="1"/>
          </p:cNvSpPr>
          <p:nvPr>
            <p:ph type="title"/>
          </p:nvPr>
        </p:nvSpPr>
        <p:spPr>
          <a:xfrm>
            <a:off x="486696" y="338328"/>
            <a:ext cx="2763774" cy="1608328"/>
          </a:xfrm>
        </p:spPr>
        <p:txBody>
          <a:bodyPr vert="horz" lIns="91440" tIns="45720" rIns="91440" bIns="45720" rtlCol="0">
            <a:normAutofit/>
          </a:bodyPr>
          <a:lstStyle/>
          <a:p>
            <a:pPr defTabSz="914400"/>
            <a:r>
              <a:rPr lang="en-US" sz="3100" kern="1200">
                <a:latin typeface="+mj-lt"/>
                <a:ea typeface="+mj-ea"/>
                <a:cs typeface="+mj-cs"/>
              </a:rPr>
              <a:t>La estrategia a través de la historia</a:t>
            </a:r>
          </a:p>
        </p:txBody>
      </p:sp>
      <p:sp>
        <p:nvSpPr>
          <p:cNvPr id="29" name="Rectangle 28">
            <a:extLst>
              <a:ext uri="{FF2B5EF4-FFF2-40B4-BE49-F238E27FC236}">
                <a16:creationId xmlns:a16="http://schemas.microsoft.com/office/drawing/2014/main" id="{5AAE9118-0436-4488-AC4A-C14DF6A7B6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211010"/>
            <a:ext cx="9144001" cy="464699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ounded Rectangle 26">
            <a:extLst>
              <a:ext uri="{FF2B5EF4-FFF2-40B4-BE49-F238E27FC236}">
                <a16:creationId xmlns:a16="http://schemas.microsoft.com/office/drawing/2014/main" id="{1B10F861-B8F1-49C7-BD58-EAB20CEE7F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173" y="2423160"/>
            <a:ext cx="4210176"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descr="Imagen que contiene crucigrama, texto&#10;&#10;Descripción generada automáticamente">
            <a:extLst>
              <a:ext uri="{FF2B5EF4-FFF2-40B4-BE49-F238E27FC236}">
                <a16:creationId xmlns:a16="http://schemas.microsoft.com/office/drawing/2014/main" id="{EC809EF0-B59F-274A-A71D-324DF2FF5264}"/>
              </a:ext>
            </a:extLst>
          </p:cNvPr>
          <p:cNvPicPr>
            <a:picLocks noChangeAspect="1"/>
          </p:cNvPicPr>
          <p:nvPr/>
        </p:nvPicPr>
        <p:blipFill rotWithShape="1">
          <a:blip r:embed="rId3">
            <a:extLst>
              <a:ext uri="{28A0092B-C50C-407E-A947-70E740481C1C}">
                <a14:useLocalDpi xmlns:a14="http://schemas.microsoft.com/office/drawing/2010/main" val="0"/>
              </a:ext>
            </a:extLst>
          </a:blip>
          <a:srcRect t="10265" r="-2" b="16149"/>
          <a:stretch/>
        </p:blipFill>
        <p:spPr>
          <a:xfrm>
            <a:off x="480885" y="2989292"/>
            <a:ext cx="3730752" cy="2798049"/>
          </a:xfrm>
          <a:prstGeom prst="rect">
            <a:avLst/>
          </a:prstGeom>
        </p:spPr>
      </p:pic>
      <p:sp>
        <p:nvSpPr>
          <p:cNvPr id="33" name="Rounded Rectangle 16">
            <a:extLst>
              <a:ext uri="{FF2B5EF4-FFF2-40B4-BE49-F238E27FC236}">
                <a16:creationId xmlns:a16="http://schemas.microsoft.com/office/drawing/2014/main" id="{61F6E425-22AB-4DA2-8FAC-58ADB58EF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91061" y="2423160"/>
            <a:ext cx="4210177"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4287BEAB-B85E-D14B-B92F-5FF10CB2AED7}"/>
              </a:ext>
            </a:extLst>
          </p:cNvPr>
          <p:cNvSpPr txBox="1">
            <a:spLocks/>
          </p:cNvSpPr>
          <p:nvPr/>
        </p:nvSpPr>
        <p:spPr>
          <a:xfrm>
            <a:off x="491490" y="2575034"/>
            <a:ext cx="3840085" cy="346222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buClr>
                <a:srgbClr val="8D412E"/>
              </a:buClr>
              <a:buNone/>
            </a:pPr>
            <a:endParaRPr lang="en-US" sz="1100" dirty="0"/>
          </a:p>
        </p:txBody>
      </p:sp>
      <p:graphicFrame>
        <p:nvGraphicFramePr>
          <p:cNvPr id="24" name="Marcador de contenido 4">
            <a:extLst>
              <a:ext uri="{FF2B5EF4-FFF2-40B4-BE49-F238E27FC236}">
                <a16:creationId xmlns:a16="http://schemas.microsoft.com/office/drawing/2014/main" id="{99367A42-EC56-804C-B9A2-82BCD2F48F42}"/>
              </a:ext>
            </a:extLst>
          </p:cNvPr>
          <p:cNvGraphicFramePr>
            <a:graphicFrameLocks/>
          </p:cNvGraphicFramePr>
          <p:nvPr>
            <p:extLst>
              <p:ext uri="{D42A27DB-BD31-4B8C-83A1-F6EECF244321}">
                <p14:modId xmlns:p14="http://schemas.microsoft.com/office/powerpoint/2010/main" val="4011813098"/>
              </p:ext>
            </p:extLst>
          </p:nvPr>
        </p:nvGraphicFramePr>
        <p:xfrm>
          <a:off x="4932363" y="2901050"/>
          <a:ext cx="3730753" cy="2974537"/>
        </p:xfrm>
        <a:graphic>
          <a:graphicData uri="http://schemas.openxmlformats.org/drawingml/2006/table">
            <a:tbl>
              <a:tblPr firstRow="1" bandRow="1">
                <a:tableStyleId>{8EC20E35-A176-4012-BC5E-935CFFF8708E}</a:tableStyleId>
              </a:tblPr>
              <a:tblGrid>
                <a:gridCol w="2354871">
                  <a:extLst>
                    <a:ext uri="{9D8B030D-6E8A-4147-A177-3AD203B41FA5}">
                      <a16:colId xmlns:a16="http://schemas.microsoft.com/office/drawing/2014/main" val="1562098010"/>
                    </a:ext>
                  </a:extLst>
                </a:gridCol>
                <a:gridCol w="1375882">
                  <a:extLst>
                    <a:ext uri="{9D8B030D-6E8A-4147-A177-3AD203B41FA5}">
                      <a16:colId xmlns:a16="http://schemas.microsoft.com/office/drawing/2014/main" val="104646529"/>
                    </a:ext>
                  </a:extLst>
                </a:gridCol>
              </a:tblGrid>
              <a:tr h="324671">
                <a:tc>
                  <a:txBody>
                    <a:bodyPr/>
                    <a:lstStyle/>
                    <a:p>
                      <a:r>
                        <a:rPr lang="es-ES_tradnl" sz="1300"/>
                        <a:t>ayer</a:t>
                      </a:r>
                    </a:p>
                  </a:txBody>
                  <a:tcPr marL="91993" marR="91993" marT="45997" marB="45997"/>
                </a:tc>
                <a:tc>
                  <a:txBody>
                    <a:bodyPr/>
                    <a:lstStyle/>
                    <a:p>
                      <a:r>
                        <a:rPr lang="es-ES_tradnl" sz="1300"/>
                        <a:t>hoy</a:t>
                      </a:r>
                    </a:p>
                  </a:txBody>
                  <a:tcPr marL="91993" marR="91993" marT="45997" marB="45997"/>
                </a:tc>
                <a:extLst>
                  <a:ext uri="{0D108BD9-81ED-4DB2-BD59-A6C34878D82A}">
                    <a16:rowId xmlns:a16="http://schemas.microsoft.com/office/drawing/2014/main" val="3771368660"/>
                  </a:ext>
                </a:extLst>
              </a:tr>
              <a:tr h="324671">
                <a:tc>
                  <a:txBody>
                    <a:bodyPr/>
                    <a:lstStyle/>
                    <a:p>
                      <a:r>
                        <a:rPr lang="es-ES_tradnl" sz="1300"/>
                        <a:t>Estrategia militar</a:t>
                      </a:r>
                    </a:p>
                  </a:txBody>
                  <a:tcPr marL="91993" marR="91993" marT="45997" marB="45997"/>
                </a:tc>
                <a:tc>
                  <a:txBody>
                    <a:bodyPr/>
                    <a:lstStyle/>
                    <a:p>
                      <a:endParaRPr lang="es-ES_tradnl" sz="1300"/>
                    </a:p>
                  </a:txBody>
                  <a:tcPr marL="91993" marR="91993" marT="45997" marB="45997"/>
                </a:tc>
                <a:extLst>
                  <a:ext uri="{0D108BD9-81ED-4DB2-BD59-A6C34878D82A}">
                    <a16:rowId xmlns:a16="http://schemas.microsoft.com/office/drawing/2014/main" val="2326685959"/>
                  </a:ext>
                </a:extLst>
              </a:tr>
              <a:tr h="529973">
                <a:tc>
                  <a:txBody>
                    <a:bodyPr/>
                    <a:lstStyle/>
                    <a:p>
                      <a:r>
                        <a:rPr lang="es-ES_tradnl" sz="1300"/>
                        <a:t>Teorías matemáticas sobre el azar</a:t>
                      </a:r>
                    </a:p>
                  </a:txBody>
                  <a:tcPr marL="91993" marR="91993" marT="45997" marB="45997"/>
                </a:tc>
                <a:tc>
                  <a:txBody>
                    <a:bodyPr/>
                    <a:lstStyle/>
                    <a:p>
                      <a:endParaRPr lang="es-ES_tradnl" sz="1300"/>
                    </a:p>
                  </a:txBody>
                  <a:tcPr marL="91993" marR="91993" marT="45997" marB="45997"/>
                </a:tc>
                <a:extLst>
                  <a:ext uri="{0D108BD9-81ED-4DB2-BD59-A6C34878D82A}">
                    <a16:rowId xmlns:a16="http://schemas.microsoft.com/office/drawing/2014/main" val="1999297035"/>
                  </a:ext>
                </a:extLst>
              </a:tr>
              <a:tr h="529973">
                <a:tc>
                  <a:txBody>
                    <a:bodyPr/>
                    <a:lstStyle/>
                    <a:p>
                      <a:r>
                        <a:rPr lang="es-ES_tradnl" sz="1300"/>
                        <a:t>Probabilidad e incertidumbre</a:t>
                      </a:r>
                    </a:p>
                  </a:txBody>
                  <a:tcPr marL="91993" marR="91993" marT="45997" marB="45997"/>
                </a:tc>
                <a:tc>
                  <a:txBody>
                    <a:bodyPr/>
                    <a:lstStyle/>
                    <a:p>
                      <a:endParaRPr lang="es-ES_tradnl" sz="1300"/>
                    </a:p>
                  </a:txBody>
                  <a:tcPr marL="91993" marR="91993" marT="45997" marB="45997"/>
                </a:tc>
                <a:extLst>
                  <a:ext uri="{0D108BD9-81ED-4DB2-BD59-A6C34878D82A}">
                    <a16:rowId xmlns:a16="http://schemas.microsoft.com/office/drawing/2014/main" val="3596067850"/>
                  </a:ext>
                </a:extLst>
              </a:tr>
              <a:tr h="735276">
                <a:tc>
                  <a:txBody>
                    <a:bodyPr/>
                    <a:lstStyle/>
                    <a:p>
                      <a:r>
                        <a:rPr lang="es-ES_tradnl" sz="1300"/>
                        <a:t>Razonamiento mercadológico administrativo</a:t>
                      </a:r>
                    </a:p>
                  </a:txBody>
                  <a:tcPr marL="91993" marR="91993" marT="45997" marB="45997"/>
                </a:tc>
                <a:tc>
                  <a:txBody>
                    <a:bodyPr/>
                    <a:lstStyle/>
                    <a:p>
                      <a:endParaRPr lang="es-ES_tradnl" sz="1300"/>
                    </a:p>
                  </a:txBody>
                  <a:tcPr marL="91993" marR="91993" marT="45997" marB="45997"/>
                </a:tc>
                <a:extLst>
                  <a:ext uri="{0D108BD9-81ED-4DB2-BD59-A6C34878D82A}">
                    <a16:rowId xmlns:a16="http://schemas.microsoft.com/office/drawing/2014/main" val="712559676"/>
                  </a:ext>
                </a:extLst>
              </a:tr>
              <a:tr h="529973">
                <a:tc>
                  <a:txBody>
                    <a:bodyPr/>
                    <a:lstStyle/>
                    <a:p>
                      <a:endParaRPr lang="es-ES_tradnl" sz="1300"/>
                    </a:p>
                  </a:txBody>
                  <a:tcPr marL="91993" marR="91993" marT="45997" marB="45997"/>
                </a:tc>
                <a:tc>
                  <a:txBody>
                    <a:bodyPr/>
                    <a:lstStyle/>
                    <a:p>
                      <a:r>
                        <a:rPr lang="es-ES_tradnl" sz="1300"/>
                        <a:t>Comunicación-articulación </a:t>
                      </a:r>
                    </a:p>
                  </a:txBody>
                  <a:tcPr marL="91993" marR="91993" marT="45997" marB="45997"/>
                </a:tc>
                <a:extLst>
                  <a:ext uri="{0D108BD9-81ED-4DB2-BD59-A6C34878D82A}">
                    <a16:rowId xmlns:a16="http://schemas.microsoft.com/office/drawing/2014/main" val="1423897373"/>
                  </a:ext>
                </a:extLst>
              </a:tr>
            </a:tbl>
          </a:graphicData>
        </a:graphic>
      </p:graphicFrame>
    </p:spTree>
    <p:extLst>
      <p:ext uri="{BB962C8B-B14F-4D97-AF65-F5344CB8AC3E}">
        <p14:creationId xmlns:p14="http://schemas.microsoft.com/office/powerpoint/2010/main" val="8125898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58E856-4F3E-1A43-97A0-141C8D46F674}"/>
              </a:ext>
            </a:extLst>
          </p:cNvPr>
          <p:cNvSpPr>
            <a:spLocks noGrp="1"/>
          </p:cNvSpPr>
          <p:nvPr>
            <p:ph type="title"/>
          </p:nvPr>
        </p:nvSpPr>
        <p:spPr>
          <a:xfrm>
            <a:off x="6115050" y="640081"/>
            <a:ext cx="2548888" cy="5255364"/>
          </a:xfrm>
        </p:spPr>
        <p:txBody>
          <a:bodyPr vert="horz" lIns="91440" tIns="45720" rIns="91440" bIns="45720" rtlCol="0" anchor="ctr">
            <a:normAutofit/>
          </a:bodyPr>
          <a:lstStyle/>
          <a:p>
            <a:pPr defTabSz="914400"/>
            <a:r>
              <a:rPr lang="en-US" sz="2900" dirty="0"/>
              <a:t>Rafael Alberto Pérez</a:t>
            </a:r>
            <a:br>
              <a:rPr lang="en-US" sz="2900" dirty="0"/>
            </a:br>
            <a:br>
              <a:rPr lang="en-US" sz="2900" dirty="0"/>
            </a:br>
            <a:br>
              <a:rPr lang="en-US" sz="2900" dirty="0"/>
            </a:br>
            <a:r>
              <a:rPr lang="en-US" sz="2900" dirty="0" err="1"/>
              <a:t>Ciencia</a:t>
            </a:r>
            <a:r>
              <a:rPr lang="en-US" sz="2900" dirty="0"/>
              <a:t> de la </a:t>
            </a:r>
            <a:r>
              <a:rPr lang="en-US" sz="2900" dirty="0" err="1"/>
              <a:t>estrategia</a:t>
            </a:r>
            <a:br>
              <a:rPr lang="en-US" sz="2900" dirty="0"/>
            </a:br>
            <a:br>
              <a:rPr lang="en-US" sz="2900" dirty="0"/>
            </a:br>
            <a:r>
              <a:rPr lang="en-US" sz="2900" dirty="0" err="1"/>
              <a:t>Complejidad</a:t>
            </a:r>
            <a:r>
              <a:rPr lang="en-US" sz="2900" dirty="0"/>
              <a:t> e </a:t>
            </a:r>
            <a:r>
              <a:rPr lang="en-US" sz="2900" dirty="0" err="1"/>
              <a:t>incertidumbre</a:t>
            </a:r>
            <a:br>
              <a:rPr lang="en-US" sz="2900" dirty="0"/>
            </a:br>
            <a:endParaRPr lang="en-US" sz="2900" dirty="0"/>
          </a:p>
        </p:txBody>
      </p:sp>
      <p:sp>
        <p:nvSpPr>
          <p:cNvPr id="21" name="Rectangle 20">
            <a:extLst>
              <a:ext uri="{FF2B5EF4-FFF2-40B4-BE49-F238E27FC236}">
                <a16:creationId xmlns:a16="http://schemas.microsoft.com/office/drawing/2014/main" id="{3FA8EA49-487B-4E62-AC3C-3D4A96EF0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647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9">
            <a:extLst>
              <a:ext uri="{FF2B5EF4-FFF2-40B4-BE49-F238E27FC236}">
                <a16:creationId xmlns:a16="http://schemas.microsoft.com/office/drawing/2014/main" id="{F3C8D54F-CA08-42F3-9924-FBA3CB680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56" y="484632"/>
            <a:ext cx="4945891"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3" descr="Imagen que contiene hombre, persona, gafas, comiendo&#10;&#10;Descripción generada automáticamente">
            <a:extLst>
              <a:ext uri="{FF2B5EF4-FFF2-40B4-BE49-F238E27FC236}">
                <a16:creationId xmlns:a16="http://schemas.microsoft.com/office/drawing/2014/main" id="{1A01EA36-3FE9-AB46-A037-6014D2505B86}"/>
              </a:ext>
            </a:extLst>
          </p:cNvPr>
          <p:cNvPicPr>
            <a:picLocks noChangeAspect="1"/>
          </p:cNvPicPr>
          <p:nvPr/>
        </p:nvPicPr>
        <p:blipFill rotWithShape="1">
          <a:blip r:embed="rId2">
            <a:extLst>
              <a:ext uri="{28A0092B-C50C-407E-A947-70E740481C1C}">
                <a14:useLocalDpi xmlns:a14="http://schemas.microsoft.com/office/drawing/2010/main" val="0"/>
              </a:ext>
            </a:extLst>
          </a:blip>
          <a:srcRect r="12148" b="-2"/>
          <a:stretch/>
        </p:blipFill>
        <p:spPr>
          <a:xfrm>
            <a:off x="713911" y="965595"/>
            <a:ext cx="4224163" cy="4808332"/>
          </a:xfrm>
          <a:prstGeom prst="rect">
            <a:avLst/>
          </a:prstGeom>
          <a:effectLst/>
        </p:spPr>
      </p:pic>
    </p:spTree>
    <p:extLst>
      <p:ext uri="{BB962C8B-B14F-4D97-AF65-F5344CB8AC3E}">
        <p14:creationId xmlns:p14="http://schemas.microsoft.com/office/powerpoint/2010/main" val="490520184"/>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DA722E-5A67-3B4E-9D06-AE1018099485}"/>
              </a:ext>
            </a:extLst>
          </p:cNvPr>
          <p:cNvSpPr>
            <a:spLocks noGrp="1"/>
          </p:cNvSpPr>
          <p:nvPr>
            <p:ph type="title"/>
          </p:nvPr>
        </p:nvSpPr>
        <p:spPr>
          <a:xfrm>
            <a:off x="4794448" y="640263"/>
            <a:ext cx="3915950" cy="1344975"/>
          </a:xfrm>
        </p:spPr>
        <p:txBody>
          <a:bodyPr>
            <a:normAutofit/>
          </a:bodyPr>
          <a:lstStyle/>
          <a:p>
            <a:r>
              <a:rPr lang="es-EC" sz="3500" dirty="0"/>
              <a:t>Jesús Galindo</a:t>
            </a:r>
          </a:p>
        </p:txBody>
      </p:sp>
      <p:sp>
        <p:nvSpPr>
          <p:cNvPr id="3" name="Marcador de contenido 2">
            <a:extLst>
              <a:ext uri="{FF2B5EF4-FFF2-40B4-BE49-F238E27FC236}">
                <a16:creationId xmlns:a16="http://schemas.microsoft.com/office/drawing/2014/main" id="{F9CA2342-4255-C14F-9722-F5C56E66CF10}"/>
              </a:ext>
            </a:extLst>
          </p:cNvPr>
          <p:cNvSpPr>
            <a:spLocks noGrp="1"/>
          </p:cNvSpPr>
          <p:nvPr>
            <p:ph idx="1"/>
          </p:nvPr>
        </p:nvSpPr>
        <p:spPr>
          <a:xfrm>
            <a:off x="4793927" y="2121763"/>
            <a:ext cx="3926617" cy="3773010"/>
          </a:xfrm>
        </p:spPr>
        <p:txBody>
          <a:bodyPr>
            <a:normAutofit/>
          </a:bodyPr>
          <a:lstStyle/>
          <a:p>
            <a:pPr marL="0" indent="0">
              <a:buNone/>
            </a:pPr>
            <a:r>
              <a:rPr lang="es-EC" sz="1700" dirty="0">
                <a:latin typeface="Palatino" pitchFamily="2" charset="77"/>
                <a:ea typeface="Palatino" pitchFamily="2" charset="77"/>
              </a:rPr>
              <a:t> Ingeniería en comunicación social</a:t>
            </a:r>
          </a:p>
        </p:txBody>
      </p:sp>
      <p:pic>
        <p:nvPicPr>
          <p:cNvPr id="5" name="Imagen 4" descr="Imagen que contiene persona, sujetando, pared, interior&#10;&#10;Descripción generada automáticamente">
            <a:extLst>
              <a:ext uri="{FF2B5EF4-FFF2-40B4-BE49-F238E27FC236}">
                <a16:creationId xmlns:a16="http://schemas.microsoft.com/office/drawing/2014/main" id="{4934FC5C-D38F-8E4F-ABAC-7019684ED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8957" y="2721684"/>
            <a:ext cx="3784037" cy="3902859"/>
          </a:xfrm>
          <a:prstGeom prst="rect">
            <a:avLst/>
          </a:prstGeom>
        </p:spPr>
      </p:pic>
      <p:sp>
        <p:nvSpPr>
          <p:cNvPr id="6" name="CuadroTexto 5">
            <a:extLst>
              <a:ext uri="{FF2B5EF4-FFF2-40B4-BE49-F238E27FC236}">
                <a16:creationId xmlns:a16="http://schemas.microsoft.com/office/drawing/2014/main" id="{655FA52A-ED2C-C04C-BF30-93A112464537}"/>
              </a:ext>
            </a:extLst>
          </p:cNvPr>
          <p:cNvSpPr txBox="1"/>
          <p:nvPr/>
        </p:nvSpPr>
        <p:spPr>
          <a:xfrm>
            <a:off x="506111" y="1312750"/>
            <a:ext cx="2910221" cy="4536627"/>
          </a:xfrm>
          <a:prstGeom prst="rect">
            <a:avLst/>
          </a:prstGeom>
          <a:noFill/>
        </p:spPr>
        <p:txBody>
          <a:bodyPr wrap="square" rtlCol="0">
            <a:spAutoFit/>
          </a:bodyPr>
          <a:lstStyle/>
          <a:p>
            <a:pPr>
              <a:lnSpc>
                <a:spcPct val="90000"/>
              </a:lnSpc>
            </a:pPr>
            <a:r>
              <a:rPr lang="es-EC" sz="2400" b="1" i="1" dirty="0"/>
              <a:t>La lógica de la Ingeniería se fundamenta en la problematización de un campo de relaciones. </a:t>
            </a:r>
          </a:p>
          <a:p>
            <a:pPr>
              <a:lnSpc>
                <a:spcPct val="90000"/>
              </a:lnSpc>
            </a:pPr>
            <a:endParaRPr lang="es-EC" sz="2400" b="1" i="1" dirty="0"/>
          </a:p>
          <a:p>
            <a:pPr>
              <a:lnSpc>
                <a:spcPct val="90000"/>
              </a:lnSpc>
            </a:pPr>
            <a:r>
              <a:rPr lang="es-EC" sz="2400" b="1" i="1" dirty="0"/>
              <a:t>El ingeniero quiere resolver problemas a diferencia del científico que busca respuestas a preguntas.</a:t>
            </a:r>
            <a:r>
              <a:rPr lang="es-EC" sz="3200" i="1" dirty="0">
                <a:solidFill>
                  <a:schemeClr val="bg1"/>
                </a:solidFill>
                <a:latin typeface="Palatino" pitchFamily="2" charset="77"/>
                <a:ea typeface="Palatino" pitchFamily="2" charset="77"/>
              </a:rPr>
              <a:t>.</a:t>
            </a:r>
          </a:p>
        </p:txBody>
      </p:sp>
    </p:spTree>
    <p:extLst>
      <p:ext uri="{BB962C8B-B14F-4D97-AF65-F5344CB8AC3E}">
        <p14:creationId xmlns:p14="http://schemas.microsoft.com/office/powerpoint/2010/main" val="2362456269"/>
      </p:ext>
    </p:extLst>
  </p:cSld>
  <p:clrMapOvr>
    <a:masterClrMapping/>
  </p:clrMapOvr>
  <mc:AlternateContent xmlns:mc="http://schemas.openxmlformats.org/markup-compatibility/2006" xmlns:p14="http://schemas.microsoft.com/office/powerpoint/2010/main">
    <mc:Choice Requires="p14">
      <p:transition spd="med">
        <p14:prism dir="u" isContent="1" isInverted="1"/>
      </p:transition>
    </mc:Choice>
    <mc:Fallback xmlns="">
      <p:transition spd="med">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2548</Words>
  <Application>Microsoft Macintosh PowerPoint</Application>
  <PresentationFormat>Presentación en pantalla (4:3)</PresentationFormat>
  <Paragraphs>207</Paragraphs>
  <Slides>48</Slides>
  <Notes>28</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48</vt:i4>
      </vt:variant>
    </vt:vector>
  </HeadingPairs>
  <TitlesOfParts>
    <vt:vector size="59" baseType="lpstr">
      <vt:lpstr>Arial</vt:lpstr>
      <vt:lpstr>Baskerville</vt:lpstr>
      <vt:lpstr>Calibri</vt:lpstr>
      <vt:lpstr>Calibri Light</vt:lpstr>
      <vt:lpstr>Cambria</vt:lpstr>
      <vt:lpstr>Freestyle Script</vt:lpstr>
      <vt:lpstr>Georgia</vt:lpstr>
      <vt:lpstr>Palatino</vt:lpstr>
      <vt:lpstr>Wingdings</vt:lpstr>
      <vt:lpstr>Wingdings 3</vt:lpstr>
      <vt:lpstr>Tema de Office</vt:lpstr>
      <vt:lpstr> Del DirCom al Estratecom  </vt:lpstr>
      <vt:lpstr>Temario</vt:lpstr>
      <vt:lpstr>Temario</vt:lpstr>
      <vt:lpstr>1. El Dircom </vt:lpstr>
      <vt:lpstr>2. Joan Costa</vt:lpstr>
      <vt:lpstr>Joan Costa  </vt:lpstr>
      <vt:lpstr>Vocación empresarial</vt:lpstr>
      <vt:lpstr>Debilidades</vt:lpstr>
      <vt:lpstr>3  Reputólogos</vt:lpstr>
      <vt:lpstr>Reputólogos</vt:lpstr>
      <vt:lpstr>Los reputólogos afirmaban que el intangible más valioso es la reputación.  El intangible más valioso es el conocimiento.</vt:lpstr>
      <vt:lpstr>Reputation Institute</vt:lpstr>
      <vt:lpstr>4 La complejidad  del valor de marca</vt:lpstr>
      <vt:lpstr>Omega</vt:lpstr>
      <vt:lpstr>Valor de marca</vt:lpstr>
      <vt:lpstr>R</vt:lpstr>
      <vt:lpstr>Presentación de PowerPoint</vt:lpstr>
      <vt:lpstr>Presentación de PowerPoint</vt:lpstr>
      <vt:lpstr>Presentación de PowerPoint</vt:lpstr>
      <vt:lpstr>5. Modelos matemáticos, teoría del campo unificado, algoritmo</vt:lpstr>
      <vt:lpstr>Teoría del campo unificado</vt:lpstr>
      <vt:lpstr>Norbert Wiener</vt:lpstr>
      <vt:lpstr>Teoría matemática de la comunicación </vt:lpstr>
      <vt:lpstr>Presentación de PowerPoint</vt:lpstr>
      <vt:lpstr>Algorimos capaces</vt:lpstr>
      <vt:lpstr>6.  Cuarta Revolución Industrial</vt:lpstr>
      <vt:lpstr>Presentación de PowerPoint</vt:lpstr>
      <vt:lpstr>Presentación de PowerPoint</vt:lpstr>
      <vt:lpstr>¿El Dircom está preparado para enfrentar los retos que impondrá la 4RI?</vt:lpstr>
      <vt:lpstr>Presentación de PowerPoint</vt:lpstr>
      <vt:lpstr>Exaptación</vt:lpstr>
      <vt:lpstr>Gould</vt:lpstr>
      <vt:lpstr>Exaptación</vt:lpstr>
      <vt:lpstr>Exaptación</vt:lpstr>
      <vt:lpstr>Presentación de PowerPoint</vt:lpstr>
      <vt:lpstr>Marshall McLuhan</vt:lpstr>
      <vt:lpstr>Presentación de PowerPoint</vt:lpstr>
      <vt:lpstr>Presentación de PowerPoint</vt:lpstr>
      <vt:lpstr>Web</vt:lpstr>
      <vt:lpstr>Exaptación</vt:lpstr>
      <vt:lpstr>Singularidad tecnológica</vt:lpstr>
      <vt:lpstr>Kurzweil</vt:lpstr>
      <vt:lpstr>ESTRATEGIA COMO ANTICIPACIÓN</vt:lpstr>
      <vt:lpstr>ESTRATEGIA</vt:lpstr>
      <vt:lpstr>Presentación de PowerPoint</vt:lpstr>
      <vt:lpstr>La estrategia a través de la historia</vt:lpstr>
      <vt:lpstr>Rafael Alberto Pérez   Ciencia de la estrategia  Complejidad e incertidumbre </vt:lpstr>
      <vt:lpstr>Jesús Galindo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Del DirCom al Estratecom  Diplomado en Comunicación Corporativa  Junio, 2020   </dc:title>
  <dc:creator>Octavio Islas</dc:creator>
  <cp:lastModifiedBy>Octavio Islas</cp:lastModifiedBy>
  <cp:revision>4</cp:revision>
  <dcterms:created xsi:type="dcterms:W3CDTF">2020-06-24T23:51:45Z</dcterms:created>
  <dcterms:modified xsi:type="dcterms:W3CDTF">2021-01-25T13:13:44Z</dcterms:modified>
</cp:coreProperties>
</file>