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0" r:id="rId5"/>
    <p:sldId id="259" r:id="rId6"/>
    <p:sldId id="261" r:id="rId7"/>
    <p:sldId id="263" r:id="rId8"/>
    <p:sldId id="262" r:id="rId9"/>
    <p:sldId id="264" r:id="rId10"/>
    <p:sldId id="265" r:id="rId11"/>
    <p:sldId id="266" r:id="rId12"/>
    <p:sldId id="267" r:id="rId13"/>
    <p:sldId id="268" r:id="rId14"/>
    <p:sldId id="269" r:id="rId15"/>
    <p:sldId id="270" r:id="rId16"/>
    <p:sldId id="272" r:id="rId17"/>
    <p:sldId id="273" r:id="rId18"/>
    <p:sldId id="271"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72" d="100"/>
          <a:sy n="72" d="100"/>
        </p:scale>
        <p:origin x="65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EC7BCDCE-537F-4A7E-AD0B-66AE9E7018FD}" type="datetimeFigureOut">
              <a:rPr lang="es-EC" smtClean="0"/>
              <a:t>7/9/2020</a:t>
            </a:fld>
            <a:endParaRPr lang="es-EC"/>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s-EC"/>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8C5F6E67-84A8-403F-8928-E34F7B031DAB}" type="slidenum">
              <a:rPr lang="es-EC" smtClean="0"/>
              <a:t>‹Nº›</a:t>
            </a:fld>
            <a:endParaRPr lang="es-EC"/>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4114671436"/>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C7BCDCE-537F-4A7E-AD0B-66AE9E7018FD}" type="datetimeFigureOut">
              <a:rPr lang="es-EC" smtClean="0"/>
              <a:t>7/9/2020</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8C5F6E67-84A8-403F-8928-E34F7B031DAB}" type="slidenum">
              <a:rPr lang="es-EC" smtClean="0"/>
              <a:t>‹Nº›</a:t>
            </a:fld>
            <a:endParaRPr lang="es-EC"/>
          </a:p>
        </p:txBody>
      </p:sp>
    </p:spTree>
    <p:extLst>
      <p:ext uri="{BB962C8B-B14F-4D97-AF65-F5344CB8AC3E}">
        <p14:creationId xmlns:p14="http://schemas.microsoft.com/office/powerpoint/2010/main" val="3928246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EC7BCDCE-537F-4A7E-AD0B-66AE9E7018FD}" type="datetimeFigureOut">
              <a:rPr lang="es-EC" smtClean="0"/>
              <a:t>7/9/2020</a:t>
            </a:fld>
            <a:endParaRPr lang="es-EC"/>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s-EC"/>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8C5F6E67-84A8-403F-8928-E34F7B031DAB}" type="slidenum">
              <a:rPr lang="es-EC" smtClean="0"/>
              <a:t>‹Nº›</a:t>
            </a:fld>
            <a:endParaRPr lang="es-EC"/>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3613231540"/>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s-ES"/>
              <a:t>Haga clic para modificar el estilo de título del patrón</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C7BCDCE-537F-4A7E-AD0B-66AE9E7018FD}" type="datetimeFigureOut">
              <a:rPr lang="es-EC" smtClean="0"/>
              <a:t>7/9/2020</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8C5F6E67-84A8-403F-8928-E34F7B031DAB}" type="slidenum">
              <a:rPr lang="es-EC" smtClean="0"/>
              <a:t>‹Nº›</a:t>
            </a:fld>
            <a:endParaRPr lang="es-EC"/>
          </a:p>
        </p:txBody>
      </p:sp>
    </p:spTree>
    <p:extLst>
      <p:ext uri="{BB962C8B-B14F-4D97-AF65-F5344CB8AC3E}">
        <p14:creationId xmlns:p14="http://schemas.microsoft.com/office/powerpoint/2010/main" val="42423259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C7BCDCE-537F-4A7E-AD0B-66AE9E7018FD}" type="datetimeFigureOut">
              <a:rPr lang="es-EC" smtClean="0"/>
              <a:t>7/9/2020</a:t>
            </a:fld>
            <a:endParaRPr lang="es-EC"/>
          </a:p>
        </p:txBody>
      </p:sp>
      <p:sp>
        <p:nvSpPr>
          <p:cNvPr id="8" name="Footer Placeholder 7"/>
          <p:cNvSpPr>
            <a:spLocks noGrp="1"/>
          </p:cNvSpPr>
          <p:nvPr>
            <p:ph type="ftr" sz="quarter" idx="11"/>
          </p:nvPr>
        </p:nvSpPr>
        <p:spPr/>
        <p:txBody>
          <a:bodyPr/>
          <a:lstStyle/>
          <a:p>
            <a:endParaRPr lang="es-EC"/>
          </a:p>
        </p:txBody>
      </p:sp>
      <p:sp>
        <p:nvSpPr>
          <p:cNvPr id="9" name="Slide Number Placeholder 8"/>
          <p:cNvSpPr>
            <a:spLocks noGrp="1"/>
          </p:cNvSpPr>
          <p:nvPr>
            <p:ph type="sldNum" sz="quarter" idx="12"/>
          </p:nvPr>
        </p:nvSpPr>
        <p:spPr/>
        <p:txBody>
          <a:bodyPr/>
          <a:lstStyle/>
          <a:p>
            <a:fld id="{8C5F6E67-84A8-403F-8928-E34F7B031DAB}" type="slidenum">
              <a:rPr lang="es-EC" smtClean="0"/>
              <a:t>‹Nº›</a:t>
            </a:fld>
            <a:endParaRPr lang="es-EC"/>
          </a:p>
        </p:txBody>
      </p:sp>
    </p:spTree>
    <p:extLst>
      <p:ext uri="{BB962C8B-B14F-4D97-AF65-F5344CB8AC3E}">
        <p14:creationId xmlns:p14="http://schemas.microsoft.com/office/powerpoint/2010/main" val="1292447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EC7BCDCE-537F-4A7E-AD0B-66AE9E7018FD}" type="datetimeFigureOut">
              <a:rPr lang="es-EC" smtClean="0"/>
              <a:t>7/9/2020</a:t>
            </a:fld>
            <a:endParaRPr lang="es-EC"/>
          </a:p>
        </p:txBody>
      </p:sp>
      <p:sp>
        <p:nvSpPr>
          <p:cNvPr id="4" name="Footer Placeholder 3"/>
          <p:cNvSpPr>
            <a:spLocks noGrp="1"/>
          </p:cNvSpPr>
          <p:nvPr>
            <p:ph type="ftr" sz="quarter" idx="11"/>
          </p:nvPr>
        </p:nvSpPr>
        <p:spPr/>
        <p:txBody>
          <a:bodyPr/>
          <a:lstStyle/>
          <a:p>
            <a:endParaRPr lang="es-EC"/>
          </a:p>
        </p:txBody>
      </p:sp>
      <p:sp>
        <p:nvSpPr>
          <p:cNvPr id="5" name="Slide Number Placeholder 4"/>
          <p:cNvSpPr>
            <a:spLocks noGrp="1"/>
          </p:cNvSpPr>
          <p:nvPr>
            <p:ph type="sldNum" sz="quarter" idx="12"/>
          </p:nvPr>
        </p:nvSpPr>
        <p:spPr/>
        <p:txBody>
          <a:bodyPr/>
          <a:lstStyle/>
          <a:p>
            <a:fld id="{8C5F6E67-84A8-403F-8928-E34F7B031DAB}" type="slidenum">
              <a:rPr lang="es-EC" smtClean="0"/>
              <a:t>‹Nº›</a:t>
            </a:fld>
            <a:endParaRPr lang="es-EC"/>
          </a:p>
        </p:txBody>
      </p:sp>
    </p:spTree>
    <p:extLst>
      <p:ext uri="{BB962C8B-B14F-4D97-AF65-F5344CB8AC3E}">
        <p14:creationId xmlns:p14="http://schemas.microsoft.com/office/powerpoint/2010/main" val="4172283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7BCDCE-537F-4A7E-AD0B-66AE9E7018FD}" type="datetimeFigureOut">
              <a:rPr lang="es-EC" smtClean="0"/>
              <a:t>7/9/2020</a:t>
            </a:fld>
            <a:endParaRPr lang="es-EC"/>
          </a:p>
        </p:txBody>
      </p:sp>
      <p:sp>
        <p:nvSpPr>
          <p:cNvPr id="3" name="Footer Placeholder 2"/>
          <p:cNvSpPr>
            <a:spLocks noGrp="1"/>
          </p:cNvSpPr>
          <p:nvPr>
            <p:ph type="ftr" sz="quarter" idx="11"/>
          </p:nvPr>
        </p:nvSpPr>
        <p:spPr/>
        <p:txBody>
          <a:bodyPr/>
          <a:lstStyle/>
          <a:p>
            <a:endParaRPr lang="es-EC"/>
          </a:p>
        </p:txBody>
      </p:sp>
      <p:sp>
        <p:nvSpPr>
          <p:cNvPr id="4" name="Slide Number Placeholder 3"/>
          <p:cNvSpPr>
            <a:spLocks noGrp="1"/>
          </p:cNvSpPr>
          <p:nvPr>
            <p:ph type="sldNum" sz="quarter" idx="12"/>
          </p:nvPr>
        </p:nvSpPr>
        <p:spPr/>
        <p:txBody>
          <a:bodyPr/>
          <a:lstStyle/>
          <a:p>
            <a:fld id="{8C5F6E67-84A8-403F-8928-E34F7B031DAB}" type="slidenum">
              <a:rPr lang="es-EC" smtClean="0"/>
              <a:t>‹Nº›</a:t>
            </a:fld>
            <a:endParaRPr lang="es-EC"/>
          </a:p>
        </p:txBody>
      </p:sp>
    </p:spTree>
    <p:extLst>
      <p:ext uri="{BB962C8B-B14F-4D97-AF65-F5344CB8AC3E}">
        <p14:creationId xmlns:p14="http://schemas.microsoft.com/office/powerpoint/2010/main" val="34897914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EC7BCDCE-537F-4A7E-AD0B-66AE9E7018FD}" type="datetimeFigureOut">
              <a:rPr lang="es-EC" smtClean="0"/>
              <a:t>7/9/2020</a:t>
            </a:fld>
            <a:endParaRPr lang="es-EC"/>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s-EC"/>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8C5F6E67-84A8-403F-8928-E34F7B031DAB}" type="slidenum">
              <a:rPr lang="es-EC" smtClean="0"/>
              <a:t>‹Nº›</a:t>
            </a:fld>
            <a:endParaRPr lang="es-EC"/>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565461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EC7BCDCE-537F-4A7E-AD0B-66AE9E7018FD}" type="datetimeFigureOut">
              <a:rPr lang="es-EC" smtClean="0"/>
              <a:t>7/9/2020</a:t>
            </a:fld>
            <a:endParaRPr lang="es-EC"/>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s-EC"/>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8C5F6E67-84A8-403F-8928-E34F7B031DAB}" type="slidenum">
              <a:rPr lang="es-EC" smtClean="0"/>
              <a:t>‹Nº›</a:t>
            </a:fld>
            <a:endParaRPr lang="es-EC"/>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415170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C7BCDCE-537F-4A7E-AD0B-66AE9E7018FD}" type="datetimeFigureOut">
              <a:rPr lang="es-EC" smtClean="0"/>
              <a:t>7/9/2020</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8C5F6E67-84A8-403F-8928-E34F7B031DAB}" type="slidenum">
              <a:rPr lang="es-EC" smtClean="0"/>
              <a:t>‹Nº›</a:t>
            </a:fld>
            <a:endParaRPr lang="es-EC"/>
          </a:p>
        </p:txBody>
      </p:sp>
    </p:spTree>
    <p:extLst>
      <p:ext uri="{BB962C8B-B14F-4D97-AF65-F5344CB8AC3E}">
        <p14:creationId xmlns:p14="http://schemas.microsoft.com/office/powerpoint/2010/main" val="2217874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C7BCDCE-537F-4A7E-AD0B-66AE9E7018FD}" type="datetimeFigureOut">
              <a:rPr lang="es-EC" smtClean="0"/>
              <a:t>7/9/2020</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8C5F6E67-84A8-403F-8928-E34F7B031DAB}" type="slidenum">
              <a:rPr lang="es-EC" smtClean="0"/>
              <a:t>‹Nº›</a:t>
            </a:fld>
            <a:endParaRPr lang="es-EC"/>
          </a:p>
        </p:txBody>
      </p:sp>
    </p:spTree>
    <p:extLst>
      <p:ext uri="{BB962C8B-B14F-4D97-AF65-F5344CB8AC3E}">
        <p14:creationId xmlns:p14="http://schemas.microsoft.com/office/powerpoint/2010/main" val="11839681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EC7BCDCE-537F-4A7E-AD0B-66AE9E7018FD}" type="datetimeFigureOut">
              <a:rPr lang="es-EC" smtClean="0"/>
              <a:t>7/9/2020</a:t>
            </a:fld>
            <a:endParaRPr lang="es-EC"/>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s-EC"/>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8C5F6E67-84A8-403F-8928-E34F7B031DAB}" type="slidenum">
              <a:rPr lang="es-EC" smtClean="0"/>
              <a:t>‹Nº›</a:t>
            </a:fld>
            <a:endParaRPr lang="es-EC"/>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8764561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ketchum.com/keep-your-companys-reputation-on-the-right-path-during-and-after-covid-19/" TargetMode="External"/><Relationship Id="rId2" Type="http://schemas.openxmlformats.org/officeDocument/2006/relationships/hyperlink" Target="https://www.reptrak.com/blog/how-companies-can-enhance-reputation-rebuilding-covid19/"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21DA1E-9F64-420C-B983-525E024C43A2}"/>
              </a:ext>
            </a:extLst>
          </p:cNvPr>
          <p:cNvSpPr>
            <a:spLocks noGrp="1"/>
          </p:cNvSpPr>
          <p:nvPr>
            <p:ph type="ctrTitle"/>
          </p:nvPr>
        </p:nvSpPr>
        <p:spPr>
          <a:xfrm>
            <a:off x="1915129" y="1788454"/>
            <a:ext cx="7957742" cy="2098226"/>
          </a:xfrm>
        </p:spPr>
        <p:txBody>
          <a:bodyPr/>
          <a:lstStyle/>
          <a:p>
            <a:r>
              <a:rPr lang="es-EC" sz="4800" dirty="0"/>
              <a:t>Top 100 marcas más valiosas y su reputación</a:t>
            </a:r>
          </a:p>
        </p:txBody>
      </p:sp>
      <p:sp>
        <p:nvSpPr>
          <p:cNvPr id="3" name="Subtítulo 2">
            <a:extLst>
              <a:ext uri="{FF2B5EF4-FFF2-40B4-BE49-F238E27FC236}">
                <a16:creationId xmlns:a16="http://schemas.microsoft.com/office/drawing/2014/main" id="{50482EAB-3FF6-4FAC-AC57-815272EE11DA}"/>
              </a:ext>
            </a:extLst>
          </p:cNvPr>
          <p:cNvSpPr>
            <a:spLocks noGrp="1"/>
          </p:cNvSpPr>
          <p:nvPr>
            <p:ph type="subTitle" idx="1"/>
          </p:nvPr>
        </p:nvSpPr>
        <p:spPr/>
        <p:txBody>
          <a:bodyPr/>
          <a:lstStyle/>
          <a:p>
            <a:r>
              <a:rPr lang="es-EC" dirty="0"/>
              <a:t>Paola Palacios y Macarena Endara </a:t>
            </a:r>
          </a:p>
        </p:txBody>
      </p:sp>
    </p:spTree>
    <p:extLst>
      <p:ext uri="{BB962C8B-B14F-4D97-AF65-F5344CB8AC3E}">
        <p14:creationId xmlns:p14="http://schemas.microsoft.com/office/powerpoint/2010/main" val="32481871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D8638F-C634-4864-9E0A-9DF2A778972A}"/>
              </a:ext>
            </a:extLst>
          </p:cNvPr>
          <p:cNvSpPr>
            <a:spLocks noGrp="1"/>
          </p:cNvSpPr>
          <p:nvPr>
            <p:ph type="title"/>
          </p:nvPr>
        </p:nvSpPr>
        <p:spPr/>
        <p:txBody>
          <a:bodyPr>
            <a:noAutofit/>
          </a:bodyPr>
          <a:lstStyle/>
          <a:p>
            <a:pPr algn="l"/>
            <a:r>
              <a:rPr lang="es-EC" sz="4800" b="1" dirty="0"/>
              <a:t>1.- TOP 100 </a:t>
            </a:r>
            <a:br>
              <a:rPr lang="es-EC" sz="4800" b="1" dirty="0"/>
            </a:br>
            <a:r>
              <a:rPr lang="es-EC" sz="4800" b="1" dirty="0"/>
              <a:t>MARCAS MÁS VALIOSAS</a:t>
            </a:r>
            <a:br>
              <a:rPr lang="es-EC" sz="4800" b="1" dirty="0"/>
            </a:br>
            <a:r>
              <a:rPr lang="es-EC" sz="4800" b="1" dirty="0"/>
              <a:t>MARCAS CON MEJOR REPUTACIÓN</a:t>
            </a:r>
          </a:p>
        </p:txBody>
      </p:sp>
      <p:sp>
        <p:nvSpPr>
          <p:cNvPr id="4" name="CuadroTexto 3">
            <a:extLst>
              <a:ext uri="{FF2B5EF4-FFF2-40B4-BE49-F238E27FC236}">
                <a16:creationId xmlns:a16="http://schemas.microsoft.com/office/drawing/2014/main" id="{DFB2B62E-2B40-42CA-9351-ADCBFCF56FFF}"/>
              </a:ext>
            </a:extLst>
          </p:cNvPr>
          <p:cNvSpPr txBox="1"/>
          <p:nvPr/>
        </p:nvSpPr>
        <p:spPr>
          <a:xfrm>
            <a:off x="901148" y="4890052"/>
            <a:ext cx="4041913" cy="646331"/>
          </a:xfrm>
          <a:prstGeom prst="rect">
            <a:avLst/>
          </a:prstGeom>
          <a:noFill/>
        </p:spPr>
        <p:txBody>
          <a:bodyPr wrap="square" rtlCol="0">
            <a:spAutoFit/>
          </a:bodyPr>
          <a:lstStyle/>
          <a:p>
            <a:r>
              <a:rPr lang="es-EC" sz="3600" dirty="0"/>
              <a:t>Ver Excel </a:t>
            </a:r>
          </a:p>
        </p:txBody>
      </p:sp>
    </p:spTree>
    <p:extLst>
      <p:ext uri="{BB962C8B-B14F-4D97-AF65-F5344CB8AC3E}">
        <p14:creationId xmlns:p14="http://schemas.microsoft.com/office/powerpoint/2010/main" val="998282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D8638F-C634-4864-9E0A-9DF2A778972A}"/>
              </a:ext>
            </a:extLst>
          </p:cNvPr>
          <p:cNvSpPr>
            <a:spLocks noGrp="1"/>
          </p:cNvSpPr>
          <p:nvPr>
            <p:ph type="title"/>
          </p:nvPr>
        </p:nvSpPr>
        <p:spPr/>
        <p:txBody>
          <a:bodyPr>
            <a:noAutofit/>
          </a:bodyPr>
          <a:lstStyle/>
          <a:p>
            <a:pPr algn="l"/>
            <a:r>
              <a:rPr lang="es-EC" sz="4800" b="1" dirty="0"/>
              <a:t>2.- Qué variables y porcentajes son tomadas en cuenta en el </a:t>
            </a:r>
            <a:r>
              <a:rPr lang="es-EC" sz="4800" b="1" dirty="0" err="1"/>
              <a:t>reputation</a:t>
            </a:r>
            <a:r>
              <a:rPr lang="es-EC" sz="4800" b="1" dirty="0"/>
              <a:t> </a:t>
            </a:r>
            <a:r>
              <a:rPr lang="es-EC" sz="4800" b="1" dirty="0" err="1"/>
              <a:t>institute</a:t>
            </a:r>
            <a:endParaRPr lang="es-EC" sz="4800" b="1" dirty="0"/>
          </a:p>
        </p:txBody>
      </p:sp>
    </p:spTree>
    <p:extLst>
      <p:ext uri="{BB962C8B-B14F-4D97-AF65-F5344CB8AC3E}">
        <p14:creationId xmlns:p14="http://schemas.microsoft.com/office/powerpoint/2010/main" val="39991914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E3B15417-1072-4580-9472-EB9547E416FB}"/>
              </a:ext>
            </a:extLst>
          </p:cNvPr>
          <p:cNvSpPr txBox="1">
            <a:spLocks/>
          </p:cNvSpPr>
          <p:nvPr/>
        </p:nvSpPr>
        <p:spPr>
          <a:xfrm>
            <a:off x="1451579" y="804519"/>
            <a:ext cx="9603275" cy="1049235"/>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r>
              <a:rPr lang="es-EC" dirty="0" err="1"/>
              <a:t>Reputation</a:t>
            </a:r>
            <a:r>
              <a:rPr lang="es-EC" dirty="0"/>
              <a:t> </a:t>
            </a:r>
            <a:r>
              <a:rPr lang="es-EC" dirty="0" err="1"/>
              <a:t>institute</a:t>
            </a:r>
            <a:endParaRPr lang="es-EC" dirty="0"/>
          </a:p>
        </p:txBody>
      </p:sp>
      <p:sp>
        <p:nvSpPr>
          <p:cNvPr id="5" name="Marcador de contenido 13">
            <a:extLst>
              <a:ext uri="{FF2B5EF4-FFF2-40B4-BE49-F238E27FC236}">
                <a16:creationId xmlns:a16="http://schemas.microsoft.com/office/drawing/2014/main" id="{0635A514-0231-4BBD-A387-2AB07C43D9DD}"/>
              </a:ext>
            </a:extLst>
          </p:cNvPr>
          <p:cNvSpPr txBox="1">
            <a:spLocks/>
          </p:cNvSpPr>
          <p:nvPr/>
        </p:nvSpPr>
        <p:spPr>
          <a:xfrm>
            <a:off x="1451579" y="2015732"/>
            <a:ext cx="9603275" cy="3450613"/>
          </a:xfrm>
          <a:prstGeom prst="rect">
            <a:avLst/>
          </a:prstGeom>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r>
              <a:rPr lang="es-EC" dirty="0"/>
              <a:t>Las empresas que son tomadas en cuenta para este ranking:</a:t>
            </a:r>
          </a:p>
        </p:txBody>
      </p:sp>
      <p:pic>
        <p:nvPicPr>
          <p:cNvPr id="7" name="Imagen 6">
            <a:extLst>
              <a:ext uri="{FF2B5EF4-FFF2-40B4-BE49-F238E27FC236}">
                <a16:creationId xmlns:a16="http://schemas.microsoft.com/office/drawing/2014/main" id="{DB075AD1-EC4E-479A-B85D-1B5B7935F6D3}"/>
              </a:ext>
            </a:extLst>
          </p:cNvPr>
          <p:cNvPicPr>
            <a:picLocks noChangeAspect="1"/>
          </p:cNvPicPr>
          <p:nvPr/>
        </p:nvPicPr>
        <p:blipFill>
          <a:blip r:embed="rId2"/>
          <a:stretch>
            <a:fillRect/>
          </a:stretch>
        </p:blipFill>
        <p:spPr>
          <a:xfrm>
            <a:off x="2272096" y="3037109"/>
            <a:ext cx="8782758" cy="2763492"/>
          </a:xfrm>
          <a:prstGeom prst="rect">
            <a:avLst/>
          </a:prstGeom>
        </p:spPr>
      </p:pic>
    </p:spTree>
    <p:extLst>
      <p:ext uri="{BB962C8B-B14F-4D97-AF65-F5344CB8AC3E}">
        <p14:creationId xmlns:p14="http://schemas.microsoft.com/office/powerpoint/2010/main" val="282090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E3B15417-1072-4580-9472-EB9547E416FB}"/>
              </a:ext>
            </a:extLst>
          </p:cNvPr>
          <p:cNvSpPr txBox="1">
            <a:spLocks/>
          </p:cNvSpPr>
          <p:nvPr/>
        </p:nvSpPr>
        <p:spPr>
          <a:xfrm>
            <a:off x="1451579" y="804519"/>
            <a:ext cx="9603275" cy="1049235"/>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r>
              <a:rPr lang="es-EC" dirty="0" err="1"/>
              <a:t>Reputation</a:t>
            </a:r>
            <a:r>
              <a:rPr lang="es-EC" dirty="0"/>
              <a:t> </a:t>
            </a:r>
            <a:r>
              <a:rPr lang="es-EC" dirty="0" err="1"/>
              <a:t>institute</a:t>
            </a:r>
            <a:endParaRPr lang="es-EC" dirty="0"/>
          </a:p>
        </p:txBody>
      </p:sp>
      <p:sp>
        <p:nvSpPr>
          <p:cNvPr id="5" name="Marcador de contenido 13">
            <a:extLst>
              <a:ext uri="{FF2B5EF4-FFF2-40B4-BE49-F238E27FC236}">
                <a16:creationId xmlns:a16="http://schemas.microsoft.com/office/drawing/2014/main" id="{0635A514-0231-4BBD-A387-2AB07C43D9DD}"/>
              </a:ext>
            </a:extLst>
          </p:cNvPr>
          <p:cNvSpPr txBox="1">
            <a:spLocks/>
          </p:cNvSpPr>
          <p:nvPr/>
        </p:nvSpPr>
        <p:spPr>
          <a:xfrm>
            <a:off x="1451579" y="2015732"/>
            <a:ext cx="9603275" cy="3450613"/>
          </a:xfrm>
          <a:prstGeom prst="rect">
            <a:avLst/>
          </a:prstGeom>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r>
              <a:rPr lang="es-EC"/>
              <a:t>Miden a las marcas desde tres dimensiones: lo que los consumidores piensa de ellas, las emociones que generan y lo que realmente hace la empresa.  THINK – FEEL – DO</a:t>
            </a:r>
            <a:endParaRPr lang="es-EC" dirty="0"/>
          </a:p>
        </p:txBody>
      </p:sp>
      <p:pic>
        <p:nvPicPr>
          <p:cNvPr id="6" name="Imagen 5">
            <a:extLst>
              <a:ext uri="{FF2B5EF4-FFF2-40B4-BE49-F238E27FC236}">
                <a16:creationId xmlns:a16="http://schemas.microsoft.com/office/drawing/2014/main" id="{1F755DAD-FB49-43E0-80C7-5A36D4366EE3}"/>
              </a:ext>
            </a:extLst>
          </p:cNvPr>
          <p:cNvPicPr>
            <a:picLocks noChangeAspect="1"/>
          </p:cNvPicPr>
          <p:nvPr/>
        </p:nvPicPr>
        <p:blipFill>
          <a:blip r:embed="rId2"/>
          <a:stretch>
            <a:fillRect/>
          </a:stretch>
        </p:blipFill>
        <p:spPr>
          <a:xfrm>
            <a:off x="2825976" y="3210465"/>
            <a:ext cx="6854480" cy="2843016"/>
          </a:xfrm>
          <a:prstGeom prst="rect">
            <a:avLst/>
          </a:prstGeom>
        </p:spPr>
      </p:pic>
    </p:spTree>
    <p:extLst>
      <p:ext uri="{BB962C8B-B14F-4D97-AF65-F5344CB8AC3E}">
        <p14:creationId xmlns:p14="http://schemas.microsoft.com/office/powerpoint/2010/main" val="3589664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D8638F-C634-4864-9E0A-9DF2A778972A}"/>
              </a:ext>
            </a:extLst>
          </p:cNvPr>
          <p:cNvSpPr>
            <a:spLocks noGrp="1"/>
          </p:cNvSpPr>
          <p:nvPr>
            <p:ph type="title"/>
          </p:nvPr>
        </p:nvSpPr>
        <p:spPr>
          <a:xfrm>
            <a:off x="751773" y="1619412"/>
            <a:ext cx="9612971" cy="2852737"/>
          </a:xfrm>
        </p:spPr>
        <p:txBody>
          <a:bodyPr>
            <a:noAutofit/>
          </a:bodyPr>
          <a:lstStyle/>
          <a:p>
            <a:pPr algn="l"/>
            <a:r>
              <a:rPr lang="es-EC" sz="4800" b="1" dirty="0"/>
              <a:t>3.- Qué variables y porcentajes son tomados en cuenta para determinar los valores de marca</a:t>
            </a:r>
          </a:p>
        </p:txBody>
      </p:sp>
    </p:spTree>
    <p:extLst>
      <p:ext uri="{BB962C8B-B14F-4D97-AF65-F5344CB8AC3E}">
        <p14:creationId xmlns:p14="http://schemas.microsoft.com/office/powerpoint/2010/main" val="2409505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1">
            <a:extLst>
              <a:ext uri="{FF2B5EF4-FFF2-40B4-BE49-F238E27FC236}">
                <a16:creationId xmlns:a16="http://schemas.microsoft.com/office/drawing/2014/main" id="{65A3AAAD-077E-4649-9BEE-6A1D2CEF0F92}"/>
              </a:ext>
            </a:extLst>
          </p:cNvPr>
          <p:cNvSpPr>
            <a:spLocks noGrp="1"/>
          </p:cNvSpPr>
          <p:nvPr>
            <p:ph type="title"/>
          </p:nvPr>
        </p:nvSpPr>
        <p:spPr>
          <a:xfrm>
            <a:off x="1451579" y="804519"/>
            <a:ext cx="9603275" cy="1049235"/>
          </a:xfrm>
        </p:spPr>
        <p:txBody>
          <a:bodyPr/>
          <a:lstStyle/>
          <a:p>
            <a:r>
              <a:rPr lang="es-EC" dirty="0"/>
              <a:t>INTERBRAND</a:t>
            </a:r>
          </a:p>
        </p:txBody>
      </p:sp>
      <p:sp>
        <p:nvSpPr>
          <p:cNvPr id="10" name="Marcador de contenido 13">
            <a:extLst>
              <a:ext uri="{FF2B5EF4-FFF2-40B4-BE49-F238E27FC236}">
                <a16:creationId xmlns:a16="http://schemas.microsoft.com/office/drawing/2014/main" id="{3DB1A87D-C292-4812-9287-19A61916E8A2}"/>
              </a:ext>
            </a:extLst>
          </p:cNvPr>
          <p:cNvSpPr>
            <a:spLocks noGrp="1"/>
          </p:cNvSpPr>
          <p:nvPr>
            <p:ph idx="1"/>
          </p:nvPr>
        </p:nvSpPr>
        <p:spPr>
          <a:xfrm>
            <a:off x="1451579" y="2015732"/>
            <a:ext cx="9603275" cy="3828477"/>
          </a:xfrm>
        </p:spPr>
        <p:txBody>
          <a:bodyPr>
            <a:normAutofit fontScale="85000" lnSpcReduction="10000"/>
          </a:bodyPr>
          <a:lstStyle/>
          <a:p>
            <a:r>
              <a:rPr lang="es-EC" dirty="0"/>
              <a:t>Este ranking se basa en 3 puntos importantes: desempeño financiero de productos y servicios de marca, el papel de la marca para inferir en elección del consumidor y la fuerza de la marca para imponer precio premium.</a:t>
            </a:r>
          </a:p>
          <a:p>
            <a:r>
              <a:rPr lang="es-EC" dirty="0"/>
              <a:t>Temática por año: </a:t>
            </a:r>
          </a:p>
          <a:p>
            <a:pPr lvl="1"/>
            <a:r>
              <a:rPr lang="es-EC" dirty="0"/>
              <a:t>2017: </a:t>
            </a:r>
            <a:r>
              <a:rPr lang="es-EC" dirty="0" err="1"/>
              <a:t>Growth</a:t>
            </a:r>
            <a:r>
              <a:rPr lang="es-EC" dirty="0"/>
              <a:t> in a </a:t>
            </a:r>
            <a:r>
              <a:rPr lang="es-EC" dirty="0" err="1"/>
              <a:t>Changing</a:t>
            </a:r>
            <a:r>
              <a:rPr lang="es-EC" dirty="0"/>
              <a:t> </a:t>
            </a:r>
            <a:r>
              <a:rPr lang="es-EC" dirty="0" err="1"/>
              <a:t>World</a:t>
            </a:r>
            <a:r>
              <a:rPr lang="es-EC" dirty="0"/>
              <a:t>: examino tres componentes claves, personas, tecnología y marcas.</a:t>
            </a:r>
          </a:p>
          <a:p>
            <a:pPr lvl="1"/>
            <a:r>
              <a:rPr lang="es-EC" dirty="0"/>
              <a:t>2018: </a:t>
            </a:r>
            <a:r>
              <a:rPr lang="es-EC" dirty="0" err="1"/>
              <a:t>Activating</a:t>
            </a:r>
            <a:r>
              <a:rPr lang="es-EC" dirty="0"/>
              <a:t> </a:t>
            </a:r>
            <a:r>
              <a:rPr lang="es-EC" dirty="0" err="1"/>
              <a:t>Brave</a:t>
            </a:r>
            <a:r>
              <a:rPr lang="es-EC" dirty="0"/>
              <a:t>: examina el papel que juega la fortaleza de la marca en la audaz transformación de las empresas líderes del mundo.</a:t>
            </a:r>
          </a:p>
          <a:p>
            <a:r>
              <a:rPr lang="es-EC" dirty="0"/>
              <a:t>Evalúa a la compañía a nivel interno y externo.</a:t>
            </a:r>
          </a:p>
          <a:p>
            <a:pPr lvl="1"/>
            <a:r>
              <a:rPr lang="es-EC" dirty="0"/>
              <a:t>Interno: claridad, compromiso, gobernanza, capacidad de respuesta</a:t>
            </a:r>
          </a:p>
          <a:p>
            <a:pPr lvl="1"/>
            <a:r>
              <a:rPr lang="es-EC" dirty="0"/>
              <a:t>Externo: autenticidad, consistencia, relevancia, presencia, diferenciación, </a:t>
            </a:r>
            <a:r>
              <a:rPr lang="es-EC" dirty="0" err="1"/>
              <a:t>engagement</a:t>
            </a:r>
            <a:r>
              <a:rPr lang="es-EC" dirty="0"/>
              <a:t>.</a:t>
            </a:r>
          </a:p>
          <a:p>
            <a:r>
              <a:rPr lang="es-EC" dirty="0"/>
              <a:t>Considera 3 factores para obtener el valor de marca: pronóstico financiero, rol de la marca y fortaleza de marca.</a:t>
            </a:r>
          </a:p>
        </p:txBody>
      </p:sp>
    </p:spTree>
    <p:extLst>
      <p:ext uri="{BB962C8B-B14F-4D97-AF65-F5344CB8AC3E}">
        <p14:creationId xmlns:p14="http://schemas.microsoft.com/office/powerpoint/2010/main" val="36176040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1">
            <a:extLst>
              <a:ext uri="{FF2B5EF4-FFF2-40B4-BE49-F238E27FC236}">
                <a16:creationId xmlns:a16="http://schemas.microsoft.com/office/drawing/2014/main" id="{6E36CE2D-0213-4992-99C6-1242907D5888}"/>
              </a:ext>
            </a:extLst>
          </p:cNvPr>
          <p:cNvSpPr>
            <a:spLocks noGrp="1"/>
          </p:cNvSpPr>
          <p:nvPr>
            <p:ph type="title"/>
          </p:nvPr>
        </p:nvSpPr>
        <p:spPr>
          <a:xfrm>
            <a:off x="1451579" y="804519"/>
            <a:ext cx="9603275" cy="1049235"/>
          </a:xfrm>
        </p:spPr>
        <p:txBody>
          <a:bodyPr/>
          <a:lstStyle/>
          <a:p>
            <a:r>
              <a:rPr lang="es-EC" dirty="0"/>
              <a:t>Forbes</a:t>
            </a:r>
          </a:p>
        </p:txBody>
      </p:sp>
      <p:sp>
        <p:nvSpPr>
          <p:cNvPr id="8" name="Marcador de contenido 13">
            <a:extLst>
              <a:ext uri="{FF2B5EF4-FFF2-40B4-BE49-F238E27FC236}">
                <a16:creationId xmlns:a16="http://schemas.microsoft.com/office/drawing/2014/main" id="{F8963DEA-575F-4E7A-87D6-E4935BFA77AF}"/>
              </a:ext>
            </a:extLst>
          </p:cNvPr>
          <p:cNvSpPr>
            <a:spLocks noGrp="1"/>
          </p:cNvSpPr>
          <p:nvPr>
            <p:ph idx="1"/>
          </p:nvPr>
        </p:nvSpPr>
        <p:spPr>
          <a:xfrm>
            <a:off x="1451579" y="2015732"/>
            <a:ext cx="9603275" cy="3450613"/>
          </a:xfrm>
        </p:spPr>
        <p:txBody>
          <a:bodyPr/>
          <a:lstStyle/>
          <a:p>
            <a:r>
              <a:rPr lang="es-EC" dirty="0"/>
              <a:t>Valoriza los 3 últimos años de ganancia de la empresa.</a:t>
            </a:r>
          </a:p>
          <a:p>
            <a:r>
              <a:rPr lang="es-EC" dirty="0"/>
              <a:t>Observa la participación de las ganancias de la empresa frente a su industria.</a:t>
            </a:r>
          </a:p>
          <a:p>
            <a:r>
              <a:rPr lang="es-EC" dirty="0"/>
              <a:t>Tomó en cuenta a empresas que tengan presencia operativa en EE UU (2018).</a:t>
            </a:r>
          </a:p>
          <a:p>
            <a:r>
              <a:rPr lang="es-EC" dirty="0"/>
              <a:t>Toma en cuenta el retorno de inversión que genera la compañía.</a:t>
            </a:r>
          </a:p>
          <a:p>
            <a:r>
              <a:rPr lang="es-EC" dirty="0"/>
              <a:t>Uno de los factores que considera es la inversión en publicidad.</a:t>
            </a:r>
          </a:p>
          <a:p>
            <a:r>
              <a:rPr lang="es-EC" dirty="0"/>
              <a:t>Tiene en cuenta la industria a la que pertenece la marca. </a:t>
            </a:r>
          </a:p>
          <a:p>
            <a:endParaRPr lang="es-EC" dirty="0"/>
          </a:p>
        </p:txBody>
      </p:sp>
    </p:spTree>
    <p:extLst>
      <p:ext uri="{BB962C8B-B14F-4D97-AF65-F5344CB8AC3E}">
        <p14:creationId xmlns:p14="http://schemas.microsoft.com/office/powerpoint/2010/main" val="31724887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1">
            <a:extLst>
              <a:ext uri="{FF2B5EF4-FFF2-40B4-BE49-F238E27FC236}">
                <a16:creationId xmlns:a16="http://schemas.microsoft.com/office/drawing/2014/main" id="{672B7C6D-579A-4AA8-8BD5-94C8BF3D88D3}"/>
              </a:ext>
            </a:extLst>
          </p:cNvPr>
          <p:cNvSpPr>
            <a:spLocks noGrp="1"/>
          </p:cNvSpPr>
          <p:nvPr>
            <p:ph type="title"/>
          </p:nvPr>
        </p:nvSpPr>
        <p:spPr>
          <a:xfrm>
            <a:off x="1451579" y="804519"/>
            <a:ext cx="9603275" cy="1049235"/>
          </a:xfrm>
        </p:spPr>
        <p:txBody>
          <a:bodyPr/>
          <a:lstStyle/>
          <a:p>
            <a:r>
              <a:rPr lang="es-EC" dirty="0"/>
              <a:t>Kantar</a:t>
            </a:r>
          </a:p>
        </p:txBody>
      </p:sp>
      <p:sp>
        <p:nvSpPr>
          <p:cNvPr id="10" name="Marcador de contenido 13">
            <a:extLst>
              <a:ext uri="{FF2B5EF4-FFF2-40B4-BE49-F238E27FC236}">
                <a16:creationId xmlns:a16="http://schemas.microsoft.com/office/drawing/2014/main" id="{6DC10C09-78F7-4CF0-AF19-06CDC70EE4E0}"/>
              </a:ext>
            </a:extLst>
          </p:cNvPr>
          <p:cNvSpPr>
            <a:spLocks noGrp="1"/>
          </p:cNvSpPr>
          <p:nvPr>
            <p:ph idx="1"/>
          </p:nvPr>
        </p:nvSpPr>
        <p:spPr>
          <a:xfrm>
            <a:off x="1451579" y="2015732"/>
            <a:ext cx="9603275" cy="3450613"/>
          </a:xfrm>
        </p:spPr>
        <p:txBody>
          <a:bodyPr/>
          <a:lstStyle/>
          <a:p>
            <a:r>
              <a:rPr lang="es-EC" dirty="0"/>
              <a:t>Tiene en cuenta el valor financiero de la compañía.</a:t>
            </a:r>
          </a:p>
          <a:p>
            <a:r>
              <a:rPr lang="es-EC" dirty="0"/>
              <a:t>Toma en cuenta la contribución de la marca.</a:t>
            </a:r>
          </a:p>
          <a:p>
            <a:r>
              <a:rPr lang="es-EC" dirty="0"/>
              <a:t>Se basa en la percepción del consumidor para tener claro el posicionamiento de la empresa.</a:t>
            </a:r>
          </a:p>
          <a:p>
            <a:r>
              <a:rPr lang="es-EC" dirty="0"/>
              <a:t>Su fórmula es:  VALOR FINANCIERO x CONTRIBUCIÓN DE MARCA = # RANKING</a:t>
            </a:r>
          </a:p>
          <a:p>
            <a:r>
              <a:rPr lang="es-EC" dirty="0"/>
              <a:t>Uno de los factores que considera es la inversión en publicidad.</a:t>
            </a:r>
          </a:p>
          <a:p>
            <a:r>
              <a:rPr lang="es-EC" dirty="0"/>
              <a:t>Tiene en cuenta la industria a la que pertenece la marca. </a:t>
            </a:r>
          </a:p>
          <a:p>
            <a:endParaRPr lang="es-EC" dirty="0"/>
          </a:p>
        </p:txBody>
      </p:sp>
    </p:spTree>
    <p:extLst>
      <p:ext uri="{BB962C8B-B14F-4D97-AF65-F5344CB8AC3E}">
        <p14:creationId xmlns:p14="http://schemas.microsoft.com/office/powerpoint/2010/main" val="12125361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D8638F-C634-4864-9E0A-9DF2A778972A}"/>
              </a:ext>
            </a:extLst>
          </p:cNvPr>
          <p:cNvSpPr>
            <a:spLocks noGrp="1"/>
          </p:cNvSpPr>
          <p:nvPr>
            <p:ph type="title"/>
          </p:nvPr>
        </p:nvSpPr>
        <p:spPr>
          <a:xfrm>
            <a:off x="818034" y="2002631"/>
            <a:ext cx="9612971" cy="2852737"/>
          </a:xfrm>
        </p:spPr>
        <p:txBody>
          <a:bodyPr>
            <a:noAutofit/>
          </a:bodyPr>
          <a:lstStyle/>
          <a:p>
            <a:pPr algn="l"/>
            <a:r>
              <a:rPr lang="es-EC" sz="4800" b="1" dirty="0"/>
              <a:t>4.- COMENTAR los hallazgos, </a:t>
            </a:r>
            <a:r>
              <a:rPr lang="es-EC" sz="4800" b="1" dirty="0" err="1"/>
              <a:t>key</a:t>
            </a:r>
            <a:r>
              <a:rPr lang="es-EC" sz="4800" b="1" dirty="0"/>
              <a:t> </a:t>
            </a:r>
            <a:r>
              <a:rPr lang="es-EC" sz="4800" b="1" dirty="0" err="1"/>
              <a:t>learnings</a:t>
            </a:r>
            <a:r>
              <a:rPr lang="es-EC" sz="4800" b="1" dirty="0"/>
              <a:t>, en los estudios complementarios de reputación</a:t>
            </a:r>
          </a:p>
        </p:txBody>
      </p:sp>
    </p:spTree>
    <p:extLst>
      <p:ext uri="{BB962C8B-B14F-4D97-AF65-F5344CB8AC3E}">
        <p14:creationId xmlns:p14="http://schemas.microsoft.com/office/powerpoint/2010/main" val="5046388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1">
            <a:extLst>
              <a:ext uri="{FF2B5EF4-FFF2-40B4-BE49-F238E27FC236}">
                <a16:creationId xmlns:a16="http://schemas.microsoft.com/office/drawing/2014/main" id="{65A3AAAD-077E-4649-9BEE-6A1D2CEF0F92}"/>
              </a:ext>
            </a:extLst>
          </p:cNvPr>
          <p:cNvSpPr>
            <a:spLocks noGrp="1"/>
          </p:cNvSpPr>
          <p:nvPr>
            <p:ph type="title"/>
          </p:nvPr>
        </p:nvSpPr>
        <p:spPr>
          <a:xfrm>
            <a:off x="1451579" y="804519"/>
            <a:ext cx="9603275" cy="1049235"/>
          </a:xfrm>
        </p:spPr>
        <p:txBody>
          <a:bodyPr/>
          <a:lstStyle/>
          <a:p>
            <a:r>
              <a:rPr lang="es-EC" dirty="0"/>
              <a:t>KEY LEARNINGS</a:t>
            </a:r>
          </a:p>
        </p:txBody>
      </p:sp>
      <p:sp>
        <p:nvSpPr>
          <p:cNvPr id="10" name="Marcador de contenido 13">
            <a:extLst>
              <a:ext uri="{FF2B5EF4-FFF2-40B4-BE49-F238E27FC236}">
                <a16:creationId xmlns:a16="http://schemas.microsoft.com/office/drawing/2014/main" id="{3DB1A87D-C292-4812-9287-19A61916E8A2}"/>
              </a:ext>
            </a:extLst>
          </p:cNvPr>
          <p:cNvSpPr>
            <a:spLocks noGrp="1"/>
          </p:cNvSpPr>
          <p:nvPr>
            <p:ph idx="1"/>
          </p:nvPr>
        </p:nvSpPr>
        <p:spPr>
          <a:xfrm>
            <a:off x="1451579" y="1853754"/>
            <a:ext cx="9603275" cy="4577573"/>
          </a:xfrm>
        </p:spPr>
        <p:txBody>
          <a:bodyPr>
            <a:normAutofit fontScale="85000" lnSpcReduction="10000"/>
          </a:bodyPr>
          <a:lstStyle/>
          <a:p>
            <a:pPr marL="457200" indent="-457200">
              <a:buFont typeface="+mj-lt"/>
              <a:buAutoNum type="arabicPeriod"/>
            </a:pPr>
            <a:r>
              <a:rPr lang="es-EC" b="1" dirty="0"/>
              <a:t>Tener un propósito de marca: </a:t>
            </a:r>
            <a:r>
              <a:rPr lang="es-EC" dirty="0"/>
              <a:t>en este punto se menciona que la marca debe tener un propósito, el cual debe tener valores culturales y un buen manejo emocional que trascienda la venta del producto o el servicio que ofrece. Además, se establece que la compañía debe atarse a visión en todo su accionar. De esta manera sus públicos la verán auténtica y coherente.</a:t>
            </a:r>
          </a:p>
          <a:p>
            <a:pPr marL="457200" indent="-457200">
              <a:buFont typeface="+mj-lt"/>
              <a:buAutoNum type="arabicPeriod"/>
            </a:pPr>
            <a:r>
              <a:rPr lang="es-EC" b="1" dirty="0"/>
              <a:t>Privacidad de los datos: </a:t>
            </a:r>
            <a:r>
              <a:rPr lang="es-EC" dirty="0"/>
              <a:t>las marcas deben tener en cuenta todos los datos que la involucran, con el fin de cuidar su identidad y lo que sus públicos dicen de ella.</a:t>
            </a:r>
          </a:p>
          <a:p>
            <a:pPr marL="457200" indent="-457200">
              <a:buFont typeface="+mj-lt"/>
              <a:buAutoNum type="arabicPeriod"/>
            </a:pPr>
            <a:r>
              <a:rPr lang="es-EC" b="1" dirty="0"/>
              <a:t>Inversiones responsables: </a:t>
            </a:r>
            <a:r>
              <a:rPr lang="es-EC" dirty="0"/>
              <a:t>La marca debe pensar más allá de sus inversiones financieras, se debe plantear qué  impacto social y ambiental está generando con sus inversiones.. </a:t>
            </a:r>
          </a:p>
          <a:p>
            <a:pPr marL="457200" indent="-457200">
              <a:buFont typeface="+mj-lt"/>
              <a:buAutoNum type="arabicPeriod"/>
            </a:pPr>
            <a:r>
              <a:rPr lang="es-EC" b="1" dirty="0"/>
              <a:t>Impacto de la tecnología: </a:t>
            </a:r>
            <a:r>
              <a:rPr lang="es-EC" dirty="0"/>
              <a:t>Se debe tener en cuenta el impacto que la marca genera en la sociedad con el manejo de su Big Data, Drones y el Internet de las cosas. Las compañías pueden y deben aportar al desarrollo del país en el que se encuentran.</a:t>
            </a:r>
          </a:p>
          <a:p>
            <a:pPr marL="457200" indent="-457200">
              <a:buFont typeface="+mj-lt"/>
              <a:buAutoNum type="arabicPeriod"/>
            </a:pPr>
            <a:r>
              <a:rPr lang="es-EC" b="1" dirty="0"/>
              <a:t>Cambio climático: </a:t>
            </a:r>
            <a:r>
              <a:rPr lang="es-EC" dirty="0"/>
              <a:t>Se espera que las marcas cuiden y protejan la flora y la fauna de su entorno y aporten al cuidado de los recursos naturales. </a:t>
            </a:r>
          </a:p>
          <a:p>
            <a:pPr marL="457200" indent="-457200">
              <a:buFont typeface="+mj-lt"/>
              <a:buAutoNum type="arabicPeriod"/>
            </a:pPr>
            <a:r>
              <a:rPr lang="es-EC" b="1" dirty="0" err="1"/>
              <a:t>Stakeholders</a:t>
            </a:r>
            <a:r>
              <a:rPr lang="es-EC" b="1" dirty="0"/>
              <a:t>/ </a:t>
            </a:r>
            <a:r>
              <a:rPr lang="es-EC" b="1" dirty="0" err="1"/>
              <a:t>Influencers</a:t>
            </a:r>
            <a:r>
              <a:rPr lang="es-EC" b="1" dirty="0"/>
              <a:t>: </a:t>
            </a:r>
            <a:r>
              <a:rPr lang="es-EC" dirty="0"/>
              <a:t>los públicos que se relacionan con la compañía van a ser sus influenciadores directos y quienes determinen grandemente la reputación de la marca, en base a lo que hablen de ella. </a:t>
            </a:r>
            <a:endParaRPr lang="es-EC" b="1" dirty="0"/>
          </a:p>
          <a:p>
            <a:pPr marL="457200" indent="-457200">
              <a:buFont typeface="+mj-lt"/>
              <a:buAutoNum type="arabicPeriod"/>
            </a:pPr>
            <a:endParaRPr lang="es-EC" dirty="0"/>
          </a:p>
          <a:p>
            <a:pPr marL="457200" indent="-457200">
              <a:buFont typeface="+mj-lt"/>
              <a:buAutoNum type="arabicPeriod"/>
            </a:pPr>
            <a:endParaRPr lang="es-EC" b="1" dirty="0"/>
          </a:p>
          <a:p>
            <a:pPr marL="0" indent="0">
              <a:buNone/>
            </a:pPr>
            <a:endParaRPr lang="es-EC" dirty="0"/>
          </a:p>
        </p:txBody>
      </p:sp>
    </p:spTree>
    <p:extLst>
      <p:ext uri="{BB962C8B-B14F-4D97-AF65-F5344CB8AC3E}">
        <p14:creationId xmlns:p14="http://schemas.microsoft.com/office/powerpoint/2010/main" val="41475216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1">
            <a:extLst>
              <a:ext uri="{FF2B5EF4-FFF2-40B4-BE49-F238E27FC236}">
                <a16:creationId xmlns:a16="http://schemas.microsoft.com/office/drawing/2014/main" id="{65A3AAAD-077E-4649-9BEE-6A1D2CEF0F92}"/>
              </a:ext>
            </a:extLst>
          </p:cNvPr>
          <p:cNvSpPr>
            <a:spLocks noGrp="1"/>
          </p:cNvSpPr>
          <p:nvPr>
            <p:ph type="title"/>
          </p:nvPr>
        </p:nvSpPr>
        <p:spPr>
          <a:xfrm>
            <a:off x="1451579" y="804519"/>
            <a:ext cx="9603275" cy="1049235"/>
          </a:xfrm>
        </p:spPr>
        <p:txBody>
          <a:bodyPr/>
          <a:lstStyle/>
          <a:p>
            <a:r>
              <a:rPr lang="es-EC" dirty="0"/>
              <a:t>KEY LEARNINGS</a:t>
            </a:r>
          </a:p>
        </p:txBody>
      </p:sp>
      <p:sp>
        <p:nvSpPr>
          <p:cNvPr id="10" name="Marcador de contenido 13">
            <a:extLst>
              <a:ext uri="{FF2B5EF4-FFF2-40B4-BE49-F238E27FC236}">
                <a16:creationId xmlns:a16="http://schemas.microsoft.com/office/drawing/2014/main" id="{3DB1A87D-C292-4812-9287-19A61916E8A2}"/>
              </a:ext>
            </a:extLst>
          </p:cNvPr>
          <p:cNvSpPr>
            <a:spLocks noGrp="1"/>
          </p:cNvSpPr>
          <p:nvPr>
            <p:ph idx="1"/>
          </p:nvPr>
        </p:nvSpPr>
        <p:spPr>
          <a:xfrm>
            <a:off x="1451579" y="1798273"/>
            <a:ext cx="9603275" cy="5059727"/>
          </a:xfrm>
        </p:spPr>
        <p:txBody>
          <a:bodyPr>
            <a:normAutofit lnSpcReduction="10000"/>
          </a:bodyPr>
          <a:lstStyle/>
          <a:p>
            <a:pPr marL="457200" indent="-457200">
              <a:buFont typeface="+mj-lt"/>
              <a:buAutoNum type="arabicPeriod" startAt="7"/>
            </a:pPr>
            <a:r>
              <a:rPr lang="es-EC" b="1" dirty="0"/>
              <a:t>Desconfianza de las grandes instituciones: </a:t>
            </a:r>
            <a:r>
              <a:rPr lang="es-EC" dirty="0"/>
              <a:t>se debe tener en cuenta cómo las grandes instituciones te ven, pero también cuidar con qué tipo de grandes empresas mi marca se esta involucrando, ya que muchas veces una relación con una compañía que no tiene una buena reputación puede manchar la mía. </a:t>
            </a:r>
          </a:p>
          <a:p>
            <a:pPr marL="457200" indent="-457200">
              <a:buFont typeface="+mj-lt"/>
              <a:buAutoNum type="arabicPeriod" startAt="7"/>
            </a:pPr>
            <a:r>
              <a:rPr lang="es-EC" b="1" dirty="0"/>
              <a:t>Sostenibilidad y abastecimiento responsable: </a:t>
            </a:r>
            <a:r>
              <a:rPr lang="es-EC" dirty="0"/>
              <a:t>dentro de este punto las empresas deben cuidar toda su cadena de valor, con el fin de que todos los recursos que utilicen para producir sus productos o servicios no afecten al medio ambiente. Este hecho, hará que la relación con los públicos que impactan a la organización sean buenos, ya que se están viendo responsables con la sociedad y el medio ambiente. </a:t>
            </a:r>
          </a:p>
          <a:p>
            <a:pPr marL="457200" indent="-457200">
              <a:buFont typeface="+mj-lt"/>
              <a:buAutoNum type="arabicPeriod" startAt="7"/>
            </a:pPr>
            <a:r>
              <a:rPr lang="es-EC" b="1" dirty="0"/>
              <a:t>El papel del CEO: </a:t>
            </a:r>
            <a:r>
              <a:rPr lang="es-EC" dirty="0"/>
              <a:t>Muchas veces se piensa que el área de Comunicaciones es la que debe encargarse del constructo de reputación de la compañía. Sin embargo, la reputación es un trabajo de todos quienes componen la organización y sobre todo de los </a:t>
            </a:r>
            <a:r>
              <a:rPr lang="es-EC" dirty="0" err="1"/>
              <a:t>CEOs</a:t>
            </a:r>
            <a:r>
              <a:rPr lang="es-EC" dirty="0"/>
              <a:t>, ya que ellos son quienes muchas veces representan a las organizaciones en espacios sociales. Se debe empoderar a la alta gerencia para que cuide cada una de las acciones de la empresa que construirán su reputación y también cuidar a las personas que se les encarga estos cargos, para que esto no repercuta en la reputación de la compañía. </a:t>
            </a:r>
            <a:endParaRPr lang="es-EC" b="1" dirty="0"/>
          </a:p>
          <a:p>
            <a:pPr marL="457200" indent="-457200">
              <a:buFont typeface="+mj-lt"/>
              <a:buAutoNum type="arabicPeriod" startAt="7"/>
            </a:pPr>
            <a:endParaRPr lang="es-EC" dirty="0"/>
          </a:p>
          <a:p>
            <a:pPr marL="457200" indent="-457200">
              <a:buFont typeface="+mj-lt"/>
              <a:buAutoNum type="arabicPeriod" startAt="7"/>
            </a:pPr>
            <a:endParaRPr lang="es-EC" b="1" dirty="0"/>
          </a:p>
          <a:p>
            <a:pPr marL="0" indent="0">
              <a:buNone/>
            </a:pPr>
            <a:endParaRPr lang="es-EC" dirty="0"/>
          </a:p>
        </p:txBody>
      </p:sp>
    </p:spTree>
    <p:extLst>
      <p:ext uri="{BB962C8B-B14F-4D97-AF65-F5344CB8AC3E}">
        <p14:creationId xmlns:p14="http://schemas.microsoft.com/office/powerpoint/2010/main" val="5625516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1">
            <a:extLst>
              <a:ext uri="{FF2B5EF4-FFF2-40B4-BE49-F238E27FC236}">
                <a16:creationId xmlns:a16="http://schemas.microsoft.com/office/drawing/2014/main" id="{65A3AAAD-077E-4649-9BEE-6A1D2CEF0F92}"/>
              </a:ext>
            </a:extLst>
          </p:cNvPr>
          <p:cNvSpPr>
            <a:spLocks noGrp="1"/>
          </p:cNvSpPr>
          <p:nvPr>
            <p:ph type="title"/>
          </p:nvPr>
        </p:nvSpPr>
        <p:spPr>
          <a:xfrm>
            <a:off x="1451579" y="804519"/>
            <a:ext cx="9603275" cy="1049235"/>
          </a:xfrm>
        </p:spPr>
        <p:txBody>
          <a:bodyPr/>
          <a:lstStyle/>
          <a:p>
            <a:r>
              <a:rPr lang="es-EC" dirty="0"/>
              <a:t>KEY LEARNINGS</a:t>
            </a:r>
          </a:p>
        </p:txBody>
      </p:sp>
      <p:sp>
        <p:nvSpPr>
          <p:cNvPr id="10" name="Marcador de contenido 13">
            <a:extLst>
              <a:ext uri="{FF2B5EF4-FFF2-40B4-BE49-F238E27FC236}">
                <a16:creationId xmlns:a16="http://schemas.microsoft.com/office/drawing/2014/main" id="{3DB1A87D-C292-4812-9287-19A61916E8A2}"/>
              </a:ext>
            </a:extLst>
          </p:cNvPr>
          <p:cNvSpPr>
            <a:spLocks noGrp="1"/>
          </p:cNvSpPr>
          <p:nvPr>
            <p:ph idx="1"/>
          </p:nvPr>
        </p:nvSpPr>
        <p:spPr>
          <a:xfrm>
            <a:off x="1451579" y="1798273"/>
            <a:ext cx="9603275" cy="4443501"/>
          </a:xfrm>
        </p:spPr>
        <p:txBody>
          <a:bodyPr>
            <a:normAutofit/>
          </a:bodyPr>
          <a:lstStyle/>
          <a:p>
            <a:pPr marL="457200" indent="-457200">
              <a:buFont typeface="+mj-lt"/>
              <a:buAutoNum type="arabicPeriod" startAt="10"/>
            </a:pPr>
            <a:r>
              <a:rPr lang="es-EC" b="1" dirty="0"/>
              <a:t>Ser inclusivos: </a:t>
            </a:r>
            <a:r>
              <a:rPr lang="es-EC" dirty="0"/>
              <a:t>para ser una marca que tiene en cuenta la inclusión es importante que los colaboradores que trabajan en ella, pertenezcan a distintas razas, etnias y géneros. Esto generará ´mayor conexión con los distintos grupos de la sociedad. Además, la información que se maneje a la interna y a la externa debe manejar un tono inclusivo. </a:t>
            </a:r>
          </a:p>
          <a:p>
            <a:pPr marL="457200" indent="-457200">
              <a:buFont typeface="+mj-lt"/>
              <a:buAutoNum type="arabicPeriod" startAt="10"/>
            </a:pPr>
            <a:endParaRPr lang="es-EC" b="1" dirty="0"/>
          </a:p>
          <a:p>
            <a:pPr marL="0" indent="0">
              <a:buNone/>
            </a:pPr>
            <a:endParaRPr lang="es-EC" dirty="0"/>
          </a:p>
        </p:txBody>
      </p:sp>
    </p:spTree>
    <p:extLst>
      <p:ext uri="{BB962C8B-B14F-4D97-AF65-F5344CB8AC3E}">
        <p14:creationId xmlns:p14="http://schemas.microsoft.com/office/powerpoint/2010/main" val="3320713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D8638F-C634-4864-9E0A-9DF2A778972A}"/>
              </a:ext>
            </a:extLst>
          </p:cNvPr>
          <p:cNvSpPr>
            <a:spLocks noGrp="1"/>
          </p:cNvSpPr>
          <p:nvPr>
            <p:ph type="title"/>
          </p:nvPr>
        </p:nvSpPr>
        <p:spPr>
          <a:xfrm>
            <a:off x="818034" y="2002631"/>
            <a:ext cx="9612971" cy="2852737"/>
          </a:xfrm>
        </p:spPr>
        <p:txBody>
          <a:bodyPr>
            <a:noAutofit/>
          </a:bodyPr>
          <a:lstStyle/>
          <a:p>
            <a:pPr algn="l"/>
            <a:r>
              <a:rPr lang="es-EC" sz="4800" b="1" dirty="0"/>
              <a:t>5.- analizar las principales tendencias en el manejo de la reputación en tiempos de covid-19</a:t>
            </a:r>
          </a:p>
        </p:txBody>
      </p:sp>
    </p:spTree>
    <p:extLst>
      <p:ext uri="{BB962C8B-B14F-4D97-AF65-F5344CB8AC3E}">
        <p14:creationId xmlns:p14="http://schemas.microsoft.com/office/powerpoint/2010/main" val="6771206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1">
            <a:extLst>
              <a:ext uri="{FF2B5EF4-FFF2-40B4-BE49-F238E27FC236}">
                <a16:creationId xmlns:a16="http://schemas.microsoft.com/office/drawing/2014/main" id="{65A3AAAD-077E-4649-9BEE-6A1D2CEF0F92}"/>
              </a:ext>
            </a:extLst>
          </p:cNvPr>
          <p:cNvSpPr>
            <a:spLocks noGrp="1"/>
          </p:cNvSpPr>
          <p:nvPr>
            <p:ph type="title"/>
          </p:nvPr>
        </p:nvSpPr>
        <p:spPr>
          <a:xfrm>
            <a:off x="1526007" y="426673"/>
            <a:ext cx="9603275" cy="1049235"/>
          </a:xfrm>
        </p:spPr>
        <p:txBody>
          <a:bodyPr>
            <a:normAutofit fontScale="90000"/>
          </a:bodyPr>
          <a:lstStyle/>
          <a:p>
            <a:r>
              <a:rPr lang="es-EC" b="1" dirty="0"/>
              <a:t>Tendencias de Reputación Corporativa en COVID-19. </a:t>
            </a:r>
          </a:p>
        </p:txBody>
      </p:sp>
      <p:sp>
        <p:nvSpPr>
          <p:cNvPr id="10" name="Marcador de contenido 13">
            <a:extLst>
              <a:ext uri="{FF2B5EF4-FFF2-40B4-BE49-F238E27FC236}">
                <a16:creationId xmlns:a16="http://schemas.microsoft.com/office/drawing/2014/main" id="{3DB1A87D-C292-4812-9287-19A61916E8A2}"/>
              </a:ext>
            </a:extLst>
          </p:cNvPr>
          <p:cNvSpPr>
            <a:spLocks noGrp="1"/>
          </p:cNvSpPr>
          <p:nvPr>
            <p:ph idx="1"/>
          </p:nvPr>
        </p:nvSpPr>
        <p:spPr>
          <a:xfrm>
            <a:off x="1451579" y="1853754"/>
            <a:ext cx="10191072" cy="4577573"/>
          </a:xfrm>
        </p:spPr>
        <p:txBody>
          <a:bodyPr>
            <a:normAutofit lnSpcReduction="10000"/>
          </a:bodyPr>
          <a:lstStyle/>
          <a:p>
            <a:pPr marL="0" indent="0" algn="just">
              <a:buNone/>
            </a:pPr>
            <a:r>
              <a:rPr lang="es-EC" b="1" dirty="0"/>
              <a:t>En el </a:t>
            </a:r>
            <a:r>
              <a:rPr lang="es-EC" b="1" dirty="0" err="1"/>
              <a:t>One</a:t>
            </a:r>
            <a:r>
              <a:rPr lang="es-EC" b="1" dirty="0"/>
              <a:t> </a:t>
            </a:r>
            <a:r>
              <a:rPr lang="es-EC" b="1" dirty="0" err="1"/>
              <a:t>Pager</a:t>
            </a:r>
            <a:r>
              <a:rPr lang="es-EC" b="1" dirty="0"/>
              <a:t> de </a:t>
            </a:r>
            <a:r>
              <a:rPr lang="es-EC" b="1" dirty="0" err="1"/>
              <a:t>RePTrak</a:t>
            </a:r>
            <a:r>
              <a:rPr lang="es-EC" b="1" dirty="0"/>
              <a:t> </a:t>
            </a:r>
            <a:r>
              <a:rPr lang="es-EC" b="1" dirty="0" err="1"/>
              <a:t>Insider</a:t>
            </a:r>
            <a:r>
              <a:rPr lang="es-EC" b="1" dirty="0"/>
              <a:t>: </a:t>
            </a:r>
            <a:r>
              <a:rPr lang="es-EC" b="1" dirty="0" err="1"/>
              <a:t>Reputation</a:t>
            </a:r>
            <a:r>
              <a:rPr lang="es-EC" b="1" dirty="0"/>
              <a:t> </a:t>
            </a:r>
            <a:r>
              <a:rPr lang="es-EC" b="1" dirty="0" err="1"/>
              <a:t>Lessons</a:t>
            </a:r>
            <a:r>
              <a:rPr lang="es-EC" b="1" dirty="0"/>
              <a:t> – COVID-19, se indican específicamente dos tendencias principales que aportan con la amplificación de reputación durante COVID-19: </a:t>
            </a:r>
          </a:p>
          <a:p>
            <a:pPr marL="457200" indent="-457200" algn="just">
              <a:buFont typeface="+mj-lt"/>
              <a:buAutoNum type="arabicPeriod"/>
            </a:pPr>
            <a:r>
              <a:rPr lang="es-EC" b="1" dirty="0"/>
              <a:t>Experiencia de los empleados es una prioridad TOP: </a:t>
            </a:r>
          </a:p>
          <a:p>
            <a:pPr algn="just"/>
            <a:r>
              <a:rPr lang="es-EC" dirty="0"/>
              <a:t>Activar planes de contingencia, políticas de home office, horarios flexibles, sensibilizar sobre las jornadas/rutinas para cada empleado ha revelado que  cuando una compañía pone en acción estos planes de medidas temporales, los indicadores de reputación corporativa asciende de una manera positiva.</a:t>
            </a:r>
          </a:p>
          <a:p>
            <a:pPr lvl="1" algn="just"/>
            <a:r>
              <a:rPr lang="es-EC" dirty="0"/>
              <a:t>Si bien en el estudio de </a:t>
            </a:r>
            <a:r>
              <a:rPr lang="es-EC" dirty="0" err="1"/>
              <a:t>Reputation</a:t>
            </a:r>
            <a:r>
              <a:rPr lang="es-EC" dirty="0"/>
              <a:t> </a:t>
            </a:r>
            <a:r>
              <a:rPr lang="es-EC" dirty="0" err="1"/>
              <a:t>Institute</a:t>
            </a:r>
            <a:r>
              <a:rPr lang="es-EC" dirty="0"/>
              <a:t>, existen más variables, una de estas si consideran que tanto como </a:t>
            </a:r>
            <a:r>
              <a:rPr lang="es-EC" dirty="0" err="1"/>
              <a:t>CEO’s</a:t>
            </a:r>
            <a:r>
              <a:rPr lang="es-EC" dirty="0"/>
              <a:t> y empleados forman una parte importantísima de la creación de reputación corporativa para sus organizaciones. </a:t>
            </a:r>
          </a:p>
          <a:p>
            <a:pPr lvl="1" algn="just"/>
            <a:r>
              <a:rPr lang="es-EC" dirty="0"/>
              <a:t>Tener una participación transparente, activa, empática toma parte importante al momento de calificar a las organizaciones en los rankings debido al alto </a:t>
            </a:r>
            <a:r>
              <a:rPr lang="es-EC" dirty="0" err="1"/>
              <a:t>engagement</a:t>
            </a:r>
            <a:r>
              <a:rPr lang="es-EC" dirty="0"/>
              <a:t> con sus empleados. </a:t>
            </a:r>
          </a:p>
        </p:txBody>
      </p:sp>
    </p:spTree>
    <p:extLst>
      <p:ext uri="{BB962C8B-B14F-4D97-AF65-F5344CB8AC3E}">
        <p14:creationId xmlns:p14="http://schemas.microsoft.com/office/powerpoint/2010/main" val="1995694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1">
            <a:extLst>
              <a:ext uri="{FF2B5EF4-FFF2-40B4-BE49-F238E27FC236}">
                <a16:creationId xmlns:a16="http://schemas.microsoft.com/office/drawing/2014/main" id="{65A3AAAD-077E-4649-9BEE-6A1D2CEF0F92}"/>
              </a:ext>
            </a:extLst>
          </p:cNvPr>
          <p:cNvSpPr>
            <a:spLocks noGrp="1"/>
          </p:cNvSpPr>
          <p:nvPr>
            <p:ph type="title"/>
          </p:nvPr>
        </p:nvSpPr>
        <p:spPr>
          <a:xfrm>
            <a:off x="1526007" y="426673"/>
            <a:ext cx="9603275" cy="1049235"/>
          </a:xfrm>
        </p:spPr>
        <p:txBody>
          <a:bodyPr>
            <a:normAutofit fontScale="90000"/>
          </a:bodyPr>
          <a:lstStyle/>
          <a:p>
            <a:r>
              <a:rPr lang="es-EC" b="1" dirty="0"/>
              <a:t>Tendencias de Reputación Corporativa en COVID-19. </a:t>
            </a:r>
          </a:p>
        </p:txBody>
      </p:sp>
      <p:sp>
        <p:nvSpPr>
          <p:cNvPr id="10" name="Marcador de contenido 13">
            <a:extLst>
              <a:ext uri="{FF2B5EF4-FFF2-40B4-BE49-F238E27FC236}">
                <a16:creationId xmlns:a16="http://schemas.microsoft.com/office/drawing/2014/main" id="{3DB1A87D-C292-4812-9287-19A61916E8A2}"/>
              </a:ext>
            </a:extLst>
          </p:cNvPr>
          <p:cNvSpPr>
            <a:spLocks noGrp="1"/>
          </p:cNvSpPr>
          <p:nvPr>
            <p:ph idx="1"/>
          </p:nvPr>
        </p:nvSpPr>
        <p:spPr>
          <a:xfrm>
            <a:off x="1451579" y="1853754"/>
            <a:ext cx="10297398" cy="4577573"/>
          </a:xfrm>
        </p:spPr>
        <p:txBody>
          <a:bodyPr>
            <a:normAutofit fontScale="92500" lnSpcReduction="20000"/>
          </a:bodyPr>
          <a:lstStyle/>
          <a:p>
            <a:pPr marL="457200" indent="-457200" algn="just">
              <a:buFont typeface="+mj-lt"/>
              <a:buAutoNum type="arabicPeriod" startAt="2"/>
            </a:pPr>
            <a:r>
              <a:rPr lang="es-EC" b="1" dirty="0"/>
              <a:t>La respuesta ante la pandemia es una responsabilidad compartida: </a:t>
            </a:r>
          </a:p>
          <a:p>
            <a:pPr algn="just"/>
            <a:r>
              <a:rPr lang="es-EC" dirty="0"/>
              <a:t>La sociedad en general considera que la erradicación del virus es una responsabilidad compartida entre el gobierno y las corporaciones. Es donde la estrategia de acción de las corporaciones gira en torno a las alianzas para salir adelante en conjunto, realizar acciones que demuestren solidaridad, positivismo y esperanza. Esto hecho desde una estrategia de comunicación construya y mantenga el apoyo de la opinión pública.</a:t>
            </a:r>
          </a:p>
          <a:p>
            <a:pPr lvl="1" algn="just"/>
            <a:r>
              <a:rPr lang="es-EC" dirty="0"/>
              <a:t>Existen varios ejemplos de organizaciones que han unido esfuerzos de fondos, entrega de suplementos de bioseguridad, deteniendo pauta para redireccionar presupuestos, atender la emergencia en ese momento. </a:t>
            </a:r>
          </a:p>
          <a:p>
            <a:pPr lvl="1" algn="just"/>
            <a:r>
              <a:rPr lang="es-EC" dirty="0"/>
              <a:t>Estas respuestas podrían estar enmarcadas en:</a:t>
            </a:r>
          </a:p>
          <a:p>
            <a:pPr lvl="2" algn="just"/>
            <a:r>
              <a:rPr lang="es-EC" b="1" dirty="0"/>
              <a:t>Fase 1:</a:t>
            </a:r>
            <a:r>
              <a:rPr lang="es-EC" dirty="0"/>
              <a:t> Respuesta inmediata a la emergencia sanitaria. </a:t>
            </a:r>
          </a:p>
          <a:p>
            <a:pPr lvl="2" algn="just"/>
            <a:r>
              <a:rPr lang="es-EC" b="1" dirty="0"/>
              <a:t>Fase 2:</a:t>
            </a:r>
            <a:r>
              <a:rPr lang="es-EC" dirty="0"/>
              <a:t> Reconstrucción, que estrategias y acciones tomaremos para ayudar al consumidor a mantenerse a salvo y adicional a conectar con el propósito de la compañía. </a:t>
            </a:r>
          </a:p>
          <a:p>
            <a:pPr lvl="2" algn="just"/>
            <a:r>
              <a:rPr lang="es-EC" b="1" dirty="0"/>
              <a:t>Fase 3:</a:t>
            </a:r>
            <a:r>
              <a:rPr lang="es-EC" dirty="0"/>
              <a:t> Adaptación al new normal – Claridad del rumbo de la organización adaptándose a nuevos modelos de servicio.</a:t>
            </a:r>
          </a:p>
          <a:p>
            <a:pPr lvl="1" algn="just"/>
            <a:r>
              <a:rPr lang="es-EC" dirty="0"/>
              <a:t>El reto está en la Fase 3, donde las corporaciones deben mostrar pensamiento local con escala global, innovación, credibilidad y sobre todo empatía.  </a:t>
            </a:r>
          </a:p>
          <a:p>
            <a:pPr lvl="1" algn="just"/>
            <a:endParaRPr lang="es-EC" dirty="0"/>
          </a:p>
        </p:txBody>
      </p:sp>
    </p:spTree>
    <p:extLst>
      <p:ext uri="{BB962C8B-B14F-4D97-AF65-F5344CB8AC3E}">
        <p14:creationId xmlns:p14="http://schemas.microsoft.com/office/powerpoint/2010/main" val="59471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82915F7-D687-4A73-98F5-713D0453E782}"/>
              </a:ext>
            </a:extLst>
          </p:cNvPr>
          <p:cNvSpPr/>
          <p:nvPr/>
        </p:nvSpPr>
        <p:spPr>
          <a:xfrm>
            <a:off x="545432" y="428399"/>
            <a:ext cx="11309684" cy="1200329"/>
          </a:xfrm>
          <a:prstGeom prst="rect">
            <a:avLst/>
          </a:prstGeom>
        </p:spPr>
        <p:txBody>
          <a:bodyPr wrap="square">
            <a:spAutoFit/>
          </a:bodyPr>
          <a:lstStyle/>
          <a:p>
            <a:pPr lvl="1" algn="just"/>
            <a:r>
              <a:rPr lang="es-EC" dirty="0"/>
              <a:t>Fuentes adicionales de consulta: </a:t>
            </a:r>
          </a:p>
          <a:p>
            <a:pPr lvl="1" algn="just"/>
            <a:r>
              <a:rPr lang="es-EC" dirty="0"/>
              <a:t> </a:t>
            </a:r>
          </a:p>
          <a:p>
            <a:pPr lvl="1" algn="just"/>
            <a:r>
              <a:rPr lang="es-EC" dirty="0">
                <a:hlinkClick r:id="rId2"/>
              </a:rPr>
              <a:t>https://www.reptrak.com/blog/how-companies-can-enhance-reputation-rebuilding-covid19/</a:t>
            </a:r>
            <a:r>
              <a:rPr lang="es-EC" dirty="0"/>
              <a:t> </a:t>
            </a:r>
          </a:p>
          <a:p>
            <a:pPr lvl="1" algn="just"/>
            <a:r>
              <a:rPr lang="es-EC" dirty="0">
                <a:hlinkClick r:id="rId3"/>
              </a:rPr>
              <a:t>https://www.ketchum.com/keep-your-companys-reputation-on-the-right-path-during-and-after-covid-19/</a:t>
            </a:r>
            <a:r>
              <a:rPr lang="es-EC" dirty="0"/>
              <a:t> </a:t>
            </a:r>
          </a:p>
        </p:txBody>
      </p:sp>
    </p:spTree>
    <p:extLst>
      <p:ext uri="{BB962C8B-B14F-4D97-AF65-F5344CB8AC3E}">
        <p14:creationId xmlns:p14="http://schemas.microsoft.com/office/powerpoint/2010/main" val="4769762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21DA1E-9F64-420C-B983-525E024C43A2}"/>
              </a:ext>
            </a:extLst>
          </p:cNvPr>
          <p:cNvSpPr>
            <a:spLocks noGrp="1"/>
          </p:cNvSpPr>
          <p:nvPr>
            <p:ph type="ctrTitle"/>
          </p:nvPr>
        </p:nvSpPr>
        <p:spPr>
          <a:xfrm>
            <a:off x="1915129" y="1788454"/>
            <a:ext cx="7957742" cy="2098226"/>
          </a:xfrm>
        </p:spPr>
        <p:txBody>
          <a:bodyPr/>
          <a:lstStyle/>
          <a:p>
            <a:r>
              <a:rPr lang="es-EC" sz="4800" dirty="0"/>
              <a:t>GRACIAS</a:t>
            </a:r>
          </a:p>
        </p:txBody>
      </p:sp>
    </p:spTree>
    <p:extLst>
      <p:ext uri="{BB962C8B-B14F-4D97-AF65-F5344CB8AC3E}">
        <p14:creationId xmlns:p14="http://schemas.microsoft.com/office/powerpoint/2010/main" val="1433370394"/>
      </p:ext>
    </p:extLst>
  </p:cSld>
  <p:clrMapOvr>
    <a:masterClrMapping/>
  </p:clrMapOvr>
</p:sld>
</file>

<file path=ppt/theme/theme1.xml><?xml version="1.0" encoding="utf-8"?>
<a:theme xmlns:a="http://schemas.openxmlformats.org/drawingml/2006/main" name="Recorte">
  <a:themeElements>
    <a:clrScheme name="Recorte">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Recorte">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Recort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TM10001105[[fn=Recorte]]</Template>
  <TotalTime>282</TotalTime>
  <Words>1388</Words>
  <Application>Microsoft Office PowerPoint</Application>
  <PresentationFormat>Panorámica</PresentationFormat>
  <Paragraphs>70</Paragraphs>
  <Slides>18</Slides>
  <Notes>0</Notes>
  <HiddenSlides>0</HiddenSlides>
  <MMClips>0</MMClips>
  <ScaleCrop>false</ScaleCrop>
  <HeadingPairs>
    <vt:vector size="6" baseType="variant">
      <vt:variant>
        <vt:lpstr>Fuentes usadas</vt:lpstr>
      </vt:variant>
      <vt:variant>
        <vt:i4>1</vt:i4>
      </vt:variant>
      <vt:variant>
        <vt:lpstr>Tema</vt:lpstr>
      </vt:variant>
      <vt:variant>
        <vt:i4>1</vt:i4>
      </vt:variant>
      <vt:variant>
        <vt:lpstr>Títulos de diapositiva</vt:lpstr>
      </vt:variant>
      <vt:variant>
        <vt:i4>18</vt:i4>
      </vt:variant>
    </vt:vector>
  </HeadingPairs>
  <TitlesOfParts>
    <vt:vector size="20" baseType="lpstr">
      <vt:lpstr>Franklin Gothic Book</vt:lpstr>
      <vt:lpstr>Recorte</vt:lpstr>
      <vt:lpstr>Top 100 marcas más valiosas y su reputación</vt:lpstr>
      <vt:lpstr>1.- TOP 100  MARCAS MÁS VALIOSAS MARCAS CON MEJOR REPUTACIÓN</vt:lpstr>
      <vt:lpstr>2.- Qué variables y porcentajes son tomadas en cuenta en el reputation institute</vt:lpstr>
      <vt:lpstr>Presentación de PowerPoint</vt:lpstr>
      <vt:lpstr>Presentación de PowerPoint</vt:lpstr>
      <vt:lpstr>3.- Qué variables y porcentajes son tomados en cuenta para determinar los valores de marca</vt:lpstr>
      <vt:lpstr>INTERBRAND</vt:lpstr>
      <vt:lpstr>Forbes</vt:lpstr>
      <vt:lpstr>Kantar</vt:lpstr>
      <vt:lpstr>4.- COMENTAR los hallazgos, key learnings, en los estudios complementarios de reputación</vt:lpstr>
      <vt:lpstr>KEY LEARNINGS</vt:lpstr>
      <vt:lpstr>KEY LEARNINGS</vt:lpstr>
      <vt:lpstr>KEY LEARNINGS</vt:lpstr>
      <vt:lpstr>5.- analizar las principales tendencias en el manejo de la reputación en tiempos de covid-19</vt:lpstr>
      <vt:lpstr>Tendencias de Reputación Corporativa en COVID-19. </vt:lpstr>
      <vt:lpstr>Tendencias de Reputación Corporativa en COVID-19. </vt:lpstr>
      <vt:lpstr>Presentación de PowerPoint</vt:lpstr>
      <vt:lpstr>GRACIAS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Macarena Endara</dc:creator>
  <cp:lastModifiedBy>Macarena</cp:lastModifiedBy>
  <cp:revision>34</cp:revision>
  <dcterms:created xsi:type="dcterms:W3CDTF">2020-09-04T00:37:57Z</dcterms:created>
  <dcterms:modified xsi:type="dcterms:W3CDTF">2020-09-07T23:02:19Z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702bf62-88e6-456d-b298-e2abb13de1ea_Enabled">
    <vt:lpwstr>True</vt:lpwstr>
  </property>
  <property fmtid="{D5CDD505-2E9C-101B-9397-08002B2CF9AE}" pid="3" name="MSIP_Label_0702bf62-88e6-456d-b298-e2abb13de1ea_SiteId">
    <vt:lpwstr>548d26ab-8caa-49e1-97c2-a1b1a06cc39c</vt:lpwstr>
  </property>
  <property fmtid="{D5CDD505-2E9C-101B-9397-08002B2CF9AE}" pid="4" name="MSIP_Label_0702bf62-88e6-456d-b298-e2abb13de1ea_Owner">
    <vt:lpwstr>ppalacios@coca-cola.com</vt:lpwstr>
  </property>
  <property fmtid="{D5CDD505-2E9C-101B-9397-08002B2CF9AE}" pid="5" name="MSIP_Label_0702bf62-88e6-456d-b298-e2abb13de1ea_SetDate">
    <vt:lpwstr>2020-09-07T21:35:49.8214830Z</vt:lpwstr>
  </property>
  <property fmtid="{D5CDD505-2E9C-101B-9397-08002B2CF9AE}" pid="6" name="MSIP_Label_0702bf62-88e6-456d-b298-e2abb13de1ea_Name">
    <vt:lpwstr>Confidential (not protected)</vt:lpwstr>
  </property>
  <property fmtid="{D5CDD505-2E9C-101B-9397-08002B2CF9AE}" pid="7" name="MSIP_Label_0702bf62-88e6-456d-b298-e2abb13de1ea_Application">
    <vt:lpwstr>Microsoft Azure Information Protection</vt:lpwstr>
  </property>
  <property fmtid="{D5CDD505-2E9C-101B-9397-08002B2CF9AE}" pid="8" name="MSIP_Label_0702bf62-88e6-456d-b298-e2abb13de1ea_ActionId">
    <vt:lpwstr>48911bc6-c171-4da4-bfee-a1d8e7578422</vt:lpwstr>
  </property>
  <property fmtid="{D5CDD505-2E9C-101B-9397-08002B2CF9AE}" pid="9" name="MSIP_Label_0702bf62-88e6-456d-b298-e2abb13de1ea_Extended_MSFT_Method">
    <vt:lpwstr>Automatic</vt:lpwstr>
  </property>
  <property fmtid="{D5CDD505-2E9C-101B-9397-08002B2CF9AE}" pid="10" name="Sensitivity">
    <vt:lpwstr>Confidential (not protected)</vt:lpwstr>
  </property>
</Properties>
</file>