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ctavio Islas" initials="OI" lastIdx="2" clrIdx="0">
    <p:extLst>
      <p:ext uri="{19B8F6BF-5375-455C-9EA6-DF929625EA0E}">
        <p15:presenceInfo xmlns:p15="http://schemas.microsoft.com/office/powerpoint/2012/main" userId="d474dc0110373d7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9-23T17:37:26.774" idx="2">
    <p:pos x="10" y="10"/>
    <p:text>4 personas, estudiantes de maestría y faltas de ortografía en la presentación 70</p:text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9-23T17:36:28.206" idx="1">
    <p:pos x="2185" y="2285"/>
    <p:text>No se piden disculpas, se ofrecen El rockero no estaría dispuesto a apostar su credibilidad. No se prestaría.</p:text>
    <p:extLst>
      <p:ext uri="{C676402C-5697-4E1C-873F-D02D1690AC5C}">
        <p15:threadingInfo xmlns:p15="http://schemas.microsoft.com/office/powerpoint/2012/main" timeZoneBias="30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A7569D-4E78-4F31-9FBF-031F9130A716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F933E256-F515-4D94-873E-26FAC28DB247}">
      <dgm:prSet phldrT="[Texto]"/>
      <dgm:spPr/>
      <dgm:t>
        <a:bodyPr/>
        <a:lstStyle/>
        <a:p>
          <a:r>
            <a:rPr lang="es-EC" b="1" dirty="0"/>
            <a:t>Aceptar el error que la compañía cometió.</a:t>
          </a:r>
        </a:p>
        <a:p>
          <a:r>
            <a:rPr lang="es-EC" dirty="0">
              <a:highlight>
                <a:srgbClr val="FFFF00"/>
              </a:highlight>
            </a:rPr>
            <a:t>-Pedir disculpas </a:t>
          </a:r>
          <a:r>
            <a:rPr lang="es-EC" dirty="0"/>
            <a:t>públicamente con CEO y RRPP.</a:t>
          </a:r>
        </a:p>
        <a:p>
          <a:r>
            <a:rPr lang="es-EC" dirty="0"/>
            <a:t>-Incluye redes sociales, página Web y medios fuera de línea.</a:t>
          </a:r>
        </a:p>
      </dgm:t>
    </dgm:pt>
    <dgm:pt modelId="{C1324721-C7B4-4DCA-9799-C0418D067CFE}" type="parTrans" cxnId="{51487868-59FE-4702-9506-D1B9DB6E7270}">
      <dgm:prSet/>
      <dgm:spPr/>
      <dgm:t>
        <a:bodyPr/>
        <a:lstStyle/>
        <a:p>
          <a:endParaRPr lang="es-EC"/>
        </a:p>
      </dgm:t>
    </dgm:pt>
    <dgm:pt modelId="{4EBC69B4-1B65-408C-98EF-BEFBD2EAD779}" type="sibTrans" cxnId="{51487868-59FE-4702-9506-D1B9DB6E7270}">
      <dgm:prSet/>
      <dgm:spPr/>
      <dgm:t>
        <a:bodyPr/>
        <a:lstStyle/>
        <a:p>
          <a:endParaRPr lang="es-EC"/>
        </a:p>
      </dgm:t>
    </dgm:pt>
    <dgm:pt modelId="{8010EB93-781E-4CF5-BFBC-F5A8F7BB119B}">
      <dgm:prSet phldrT="[Texto]"/>
      <dgm:spPr/>
      <dgm:t>
        <a:bodyPr/>
        <a:lstStyle/>
        <a:p>
          <a:r>
            <a:rPr lang="es-EC" b="1" dirty="0"/>
            <a:t>Realizar una campaña de comunicación “Con </a:t>
          </a:r>
          <a:r>
            <a:rPr lang="es-EC" b="1" dirty="0" err="1"/>
            <a:t>United</a:t>
          </a:r>
          <a:r>
            <a:rPr lang="es-EC" b="1" dirty="0"/>
            <a:t> tú y tu equipaje viajan seguros”.</a:t>
          </a:r>
        </a:p>
        <a:p>
          <a:r>
            <a:rPr lang="es-EC" dirty="0">
              <a:highlight>
                <a:srgbClr val="FFFF00"/>
              </a:highlight>
            </a:rPr>
            <a:t>-Utilizaría Carroll como imagen de la campaña. </a:t>
          </a:r>
        </a:p>
        <a:p>
          <a:r>
            <a:rPr lang="es-EC" dirty="0"/>
            <a:t>-Utilizaríamos ejemplos de cómo viaja un músico con </a:t>
          </a:r>
          <a:r>
            <a:rPr lang="es-EC" dirty="0" err="1"/>
            <a:t>United</a:t>
          </a:r>
          <a:r>
            <a:rPr lang="es-EC" dirty="0"/>
            <a:t>.</a:t>
          </a:r>
        </a:p>
        <a:p>
          <a:r>
            <a:rPr lang="es-EC" dirty="0"/>
            <a:t>-Tendríamos alcance a otros segmentos: deportistas, discapacitados, etc. </a:t>
          </a:r>
        </a:p>
      </dgm:t>
    </dgm:pt>
    <dgm:pt modelId="{D939DF78-CA04-40A8-9027-2B2579C22B7D}" type="parTrans" cxnId="{85D3DF3A-2A80-4FD4-A2E6-6B901B105FDB}">
      <dgm:prSet/>
      <dgm:spPr/>
      <dgm:t>
        <a:bodyPr/>
        <a:lstStyle/>
        <a:p>
          <a:endParaRPr lang="es-EC"/>
        </a:p>
      </dgm:t>
    </dgm:pt>
    <dgm:pt modelId="{E625ED65-CF4F-42BF-937B-DCE457FAF1FE}" type="sibTrans" cxnId="{85D3DF3A-2A80-4FD4-A2E6-6B901B105FDB}">
      <dgm:prSet/>
      <dgm:spPr/>
      <dgm:t>
        <a:bodyPr/>
        <a:lstStyle/>
        <a:p>
          <a:endParaRPr lang="es-EC"/>
        </a:p>
      </dgm:t>
    </dgm:pt>
    <dgm:pt modelId="{DC3C4431-CF6C-4227-91F8-4A2196C12D38}">
      <dgm:prSet phldrT="[Texto]"/>
      <dgm:spPr/>
      <dgm:t>
        <a:bodyPr/>
        <a:lstStyle/>
        <a:p>
          <a:r>
            <a:rPr lang="es-EC" b="1" dirty="0"/>
            <a:t>Restructuración del proceso de manejo de reclamos.</a:t>
          </a:r>
        </a:p>
        <a:p>
          <a:r>
            <a:rPr lang="es-EC" dirty="0"/>
            <a:t>-Definir un nuevo proceso en el que se establezcan claramente los pasos que siguen los reclamos. </a:t>
          </a:r>
        </a:p>
        <a:p>
          <a:r>
            <a:rPr lang="es-EC" dirty="0"/>
            <a:t>-Determinar incentivos para responder a reclamos. </a:t>
          </a:r>
        </a:p>
        <a:p>
          <a:r>
            <a:rPr lang="es-EC" dirty="0"/>
            <a:t>-Generar una campaña de socialización a los colaboradores para que tengan claro el nuevo proceso </a:t>
          </a:r>
        </a:p>
      </dgm:t>
    </dgm:pt>
    <dgm:pt modelId="{3CC6F3D4-D165-4AA5-9158-7B8581EF8463}" type="parTrans" cxnId="{9115C1A6-D408-4949-8F3F-5757E4F9A028}">
      <dgm:prSet/>
      <dgm:spPr/>
      <dgm:t>
        <a:bodyPr/>
        <a:lstStyle/>
        <a:p>
          <a:endParaRPr lang="es-EC"/>
        </a:p>
      </dgm:t>
    </dgm:pt>
    <dgm:pt modelId="{8238A6FB-9DE2-474B-8909-5244C8E3FF07}" type="sibTrans" cxnId="{9115C1A6-D408-4949-8F3F-5757E4F9A028}">
      <dgm:prSet/>
      <dgm:spPr/>
      <dgm:t>
        <a:bodyPr/>
        <a:lstStyle/>
        <a:p>
          <a:endParaRPr lang="es-EC"/>
        </a:p>
      </dgm:t>
    </dgm:pt>
    <dgm:pt modelId="{0536981A-F11E-4252-872C-8E0B99351C13}">
      <dgm:prSet phldrT="[Texto]"/>
      <dgm:spPr/>
      <dgm:t>
        <a:bodyPr/>
        <a:lstStyle/>
        <a:p>
          <a:r>
            <a:rPr lang="es-EC" b="1" dirty="0"/>
            <a:t>Campaña de incentivos y motivación a colaboradores</a:t>
          </a:r>
        </a:p>
        <a:p>
          <a:r>
            <a:rPr lang="es-EC" b="0" dirty="0"/>
            <a:t>-Revisión de sueldos</a:t>
          </a:r>
        </a:p>
        <a:p>
          <a:r>
            <a:rPr lang="es-EC" b="0" dirty="0"/>
            <a:t>-Incremento de beneficios relacionados a la Aerolínea: vuelos a menor costo.</a:t>
          </a:r>
        </a:p>
        <a:p>
          <a:r>
            <a:rPr lang="es-EC" b="0" dirty="0"/>
            <a:t>-Plan de recompensas a colaboradores, que solucionen reclamos en el menor tiempo posible.</a:t>
          </a:r>
        </a:p>
        <a:p>
          <a:r>
            <a:rPr lang="es-EC" b="0" dirty="0"/>
            <a:t>-Plan recompensas a clientes que se ven afectados por algún reclamo. </a:t>
          </a:r>
        </a:p>
      </dgm:t>
    </dgm:pt>
    <dgm:pt modelId="{3DAFFC2E-82B5-403A-8FA3-67E738A1228F}" type="parTrans" cxnId="{F3671FA1-8D22-481A-BED0-1465799BF5D1}">
      <dgm:prSet/>
      <dgm:spPr/>
      <dgm:t>
        <a:bodyPr/>
        <a:lstStyle/>
        <a:p>
          <a:endParaRPr lang="es-EC"/>
        </a:p>
      </dgm:t>
    </dgm:pt>
    <dgm:pt modelId="{8A1CE11A-F068-42E3-B149-9C9DADD44653}" type="sibTrans" cxnId="{F3671FA1-8D22-481A-BED0-1465799BF5D1}">
      <dgm:prSet/>
      <dgm:spPr/>
      <dgm:t>
        <a:bodyPr/>
        <a:lstStyle/>
        <a:p>
          <a:endParaRPr lang="es-EC"/>
        </a:p>
      </dgm:t>
    </dgm:pt>
    <dgm:pt modelId="{D94E6149-39F1-485D-B625-08B50209037E}" type="pres">
      <dgm:prSet presAssocID="{F4A7569D-4E78-4F31-9FBF-031F9130A716}" presName="CompostProcess" presStyleCnt="0">
        <dgm:presLayoutVars>
          <dgm:dir/>
          <dgm:resizeHandles val="exact"/>
        </dgm:presLayoutVars>
      </dgm:prSet>
      <dgm:spPr/>
    </dgm:pt>
    <dgm:pt modelId="{52B9329C-3C10-4313-8A68-203098CCCBD5}" type="pres">
      <dgm:prSet presAssocID="{F4A7569D-4E78-4F31-9FBF-031F9130A716}" presName="arrow" presStyleLbl="bgShp" presStyleIdx="0" presStyleCnt="1"/>
      <dgm:spPr/>
    </dgm:pt>
    <dgm:pt modelId="{C36C7152-EAFE-44DE-AAD4-5EF2214BF943}" type="pres">
      <dgm:prSet presAssocID="{F4A7569D-4E78-4F31-9FBF-031F9130A716}" presName="linearProcess" presStyleCnt="0"/>
      <dgm:spPr/>
    </dgm:pt>
    <dgm:pt modelId="{BE565A24-E1A0-4BAF-BCE8-FDAC3FAB8791}" type="pres">
      <dgm:prSet presAssocID="{F933E256-F515-4D94-873E-26FAC28DB247}" presName="textNode" presStyleLbl="node1" presStyleIdx="0" presStyleCnt="4">
        <dgm:presLayoutVars>
          <dgm:bulletEnabled val="1"/>
        </dgm:presLayoutVars>
      </dgm:prSet>
      <dgm:spPr/>
    </dgm:pt>
    <dgm:pt modelId="{C611794D-5923-4F8A-8CF3-F8980B25768F}" type="pres">
      <dgm:prSet presAssocID="{4EBC69B4-1B65-408C-98EF-BEFBD2EAD779}" presName="sibTrans" presStyleCnt="0"/>
      <dgm:spPr/>
    </dgm:pt>
    <dgm:pt modelId="{3A986B15-721E-4F13-A7AA-A9727D45307D}" type="pres">
      <dgm:prSet presAssocID="{8010EB93-781E-4CF5-BFBC-F5A8F7BB119B}" presName="textNode" presStyleLbl="node1" presStyleIdx="1" presStyleCnt="4">
        <dgm:presLayoutVars>
          <dgm:bulletEnabled val="1"/>
        </dgm:presLayoutVars>
      </dgm:prSet>
      <dgm:spPr/>
    </dgm:pt>
    <dgm:pt modelId="{EDAF5B55-FAB1-4AD4-B83D-5EFA93899720}" type="pres">
      <dgm:prSet presAssocID="{E625ED65-CF4F-42BF-937B-DCE457FAF1FE}" presName="sibTrans" presStyleCnt="0"/>
      <dgm:spPr/>
    </dgm:pt>
    <dgm:pt modelId="{2914896E-1FEE-46CF-A09A-176D34D66B07}" type="pres">
      <dgm:prSet presAssocID="{DC3C4431-CF6C-4227-91F8-4A2196C12D38}" presName="textNode" presStyleLbl="node1" presStyleIdx="2" presStyleCnt="4">
        <dgm:presLayoutVars>
          <dgm:bulletEnabled val="1"/>
        </dgm:presLayoutVars>
      </dgm:prSet>
      <dgm:spPr/>
    </dgm:pt>
    <dgm:pt modelId="{DD5B573D-70F7-402F-B636-B7C38B173F63}" type="pres">
      <dgm:prSet presAssocID="{8238A6FB-9DE2-474B-8909-5244C8E3FF07}" presName="sibTrans" presStyleCnt="0"/>
      <dgm:spPr/>
    </dgm:pt>
    <dgm:pt modelId="{A1E2FB64-9CDC-46A6-923D-B971A48F5463}" type="pres">
      <dgm:prSet presAssocID="{0536981A-F11E-4252-872C-8E0B99351C13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7C1BEC15-1D6A-4C6D-ACD5-190D563AD3A2}" type="presOf" srcId="{0536981A-F11E-4252-872C-8E0B99351C13}" destId="{A1E2FB64-9CDC-46A6-923D-B971A48F5463}" srcOrd="0" destOrd="0" presId="urn:microsoft.com/office/officeart/2005/8/layout/hProcess9"/>
    <dgm:cxn modelId="{85D3DF3A-2A80-4FD4-A2E6-6B901B105FDB}" srcId="{F4A7569D-4E78-4F31-9FBF-031F9130A716}" destId="{8010EB93-781E-4CF5-BFBC-F5A8F7BB119B}" srcOrd="1" destOrd="0" parTransId="{D939DF78-CA04-40A8-9027-2B2579C22B7D}" sibTransId="{E625ED65-CF4F-42BF-937B-DCE457FAF1FE}"/>
    <dgm:cxn modelId="{1A17C262-E5DF-4AAB-9E4E-691C4D26AA0F}" type="presOf" srcId="{F933E256-F515-4D94-873E-26FAC28DB247}" destId="{BE565A24-E1A0-4BAF-BCE8-FDAC3FAB8791}" srcOrd="0" destOrd="0" presId="urn:microsoft.com/office/officeart/2005/8/layout/hProcess9"/>
    <dgm:cxn modelId="{51487868-59FE-4702-9506-D1B9DB6E7270}" srcId="{F4A7569D-4E78-4F31-9FBF-031F9130A716}" destId="{F933E256-F515-4D94-873E-26FAC28DB247}" srcOrd="0" destOrd="0" parTransId="{C1324721-C7B4-4DCA-9799-C0418D067CFE}" sibTransId="{4EBC69B4-1B65-408C-98EF-BEFBD2EAD779}"/>
    <dgm:cxn modelId="{2566627B-F343-430A-AF7C-67D2DEEAA584}" type="presOf" srcId="{DC3C4431-CF6C-4227-91F8-4A2196C12D38}" destId="{2914896E-1FEE-46CF-A09A-176D34D66B07}" srcOrd="0" destOrd="0" presId="urn:microsoft.com/office/officeart/2005/8/layout/hProcess9"/>
    <dgm:cxn modelId="{F3671FA1-8D22-481A-BED0-1465799BF5D1}" srcId="{F4A7569D-4E78-4F31-9FBF-031F9130A716}" destId="{0536981A-F11E-4252-872C-8E0B99351C13}" srcOrd="3" destOrd="0" parTransId="{3DAFFC2E-82B5-403A-8FA3-67E738A1228F}" sibTransId="{8A1CE11A-F068-42E3-B149-9C9DADD44653}"/>
    <dgm:cxn modelId="{9115C1A6-D408-4949-8F3F-5757E4F9A028}" srcId="{F4A7569D-4E78-4F31-9FBF-031F9130A716}" destId="{DC3C4431-CF6C-4227-91F8-4A2196C12D38}" srcOrd="2" destOrd="0" parTransId="{3CC6F3D4-D165-4AA5-9158-7B8581EF8463}" sibTransId="{8238A6FB-9DE2-474B-8909-5244C8E3FF07}"/>
    <dgm:cxn modelId="{9E1EC2A8-4802-4445-9DC9-CBE4EA1BAB1E}" type="presOf" srcId="{8010EB93-781E-4CF5-BFBC-F5A8F7BB119B}" destId="{3A986B15-721E-4F13-A7AA-A9727D45307D}" srcOrd="0" destOrd="0" presId="urn:microsoft.com/office/officeart/2005/8/layout/hProcess9"/>
    <dgm:cxn modelId="{A3A8FDD0-F210-47C3-B913-3CF024A9B74A}" type="presOf" srcId="{F4A7569D-4E78-4F31-9FBF-031F9130A716}" destId="{D94E6149-39F1-485D-B625-08B50209037E}" srcOrd="0" destOrd="0" presId="urn:microsoft.com/office/officeart/2005/8/layout/hProcess9"/>
    <dgm:cxn modelId="{EA8A32C0-2E93-4F8F-9F89-35B908CD8E66}" type="presParOf" srcId="{D94E6149-39F1-485D-B625-08B50209037E}" destId="{52B9329C-3C10-4313-8A68-203098CCCBD5}" srcOrd="0" destOrd="0" presId="urn:microsoft.com/office/officeart/2005/8/layout/hProcess9"/>
    <dgm:cxn modelId="{A0781B22-EAE9-4357-989E-7AB33027C97A}" type="presParOf" srcId="{D94E6149-39F1-485D-B625-08B50209037E}" destId="{C36C7152-EAFE-44DE-AAD4-5EF2214BF943}" srcOrd="1" destOrd="0" presId="urn:microsoft.com/office/officeart/2005/8/layout/hProcess9"/>
    <dgm:cxn modelId="{2A2E8EC7-7C01-474A-AD4F-3135EE50D29E}" type="presParOf" srcId="{C36C7152-EAFE-44DE-AAD4-5EF2214BF943}" destId="{BE565A24-E1A0-4BAF-BCE8-FDAC3FAB8791}" srcOrd="0" destOrd="0" presId="urn:microsoft.com/office/officeart/2005/8/layout/hProcess9"/>
    <dgm:cxn modelId="{45E37D4A-A661-4A7E-AFBE-5C4E01D27165}" type="presParOf" srcId="{C36C7152-EAFE-44DE-AAD4-5EF2214BF943}" destId="{C611794D-5923-4F8A-8CF3-F8980B25768F}" srcOrd="1" destOrd="0" presId="urn:microsoft.com/office/officeart/2005/8/layout/hProcess9"/>
    <dgm:cxn modelId="{90326DB0-7221-4198-B94D-923397412E60}" type="presParOf" srcId="{C36C7152-EAFE-44DE-AAD4-5EF2214BF943}" destId="{3A986B15-721E-4F13-A7AA-A9727D45307D}" srcOrd="2" destOrd="0" presId="urn:microsoft.com/office/officeart/2005/8/layout/hProcess9"/>
    <dgm:cxn modelId="{C722432E-4CE6-48B2-B53C-D3F743F9EC20}" type="presParOf" srcId="{C36C7152-EAFE-44DE-AAD4-5EF2214BF943}" destId="{EDAF5B55-FAB1-4AD4-B83D-5EFA93899720}" srcOrd="3" destOrd="0" presId="urn:microsoft.com/office/officeart/2005/8/layout/hProcess9"/>
    <dgm:cxn modelId="{A38EC861-E7EF-4589-8244-9D1DEBC30C37}" type="presParOf" srcId="{C36C7152-EAFE-44DE-AAD4-5EF2214BF943}" destId="{2914896E-1FEE-46CF-A09A-176D34D66B07}" srcOrd="4" destOrd="0" presId="urn:microsoft.com/office/officeart/2005/8/layout/hProcess9"/>
    <dgm:cxn modelId="{76E35871-4758-4E26-809C-FC923422648B}" type="presParOf" srcId="{C36C7152-EAFE-44DE-AAD4-5EF2214BF943}" destId="{DD5B573D-70F7-402F-B636-B7C38B173F63}" srcOrd="5" destOrd="0" presId="urn:microsoft.com/office/officeart/2005/8/layout/hProcess9"/>
    <dgm:cxn modelId="{CE6BEAB9-3B64-4464-B595-5993871AA368}" type="presParOf" srcId="{C36C7152-EAFE-44DE-AAD4-5EF2214BF943}" destId="{A1E2FB64-9CDC-46A6-923D-B971A48F5463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9329C-3C10-4313-8A68-203098CCCBD5}">
      <dsp:nvSpPr>
        <dsp:cNvPr id="0" name=""/>
        <dsp:cNvSpPr/>
      </dsp:nvSpPr>
      <dsp:spPr>
        <a:xfrm>
          <a:off x="914399" y="0"/>
          <a:ext cx="10363200" cy="556849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565A24-E1A0-4BAF-BCE8-FDAC3FAB8791}">
      <dsp:nvSpPr>
        <dsp:cNvPr id="0" name=""/>
        <dsp:cNvSpPr/>
      </dsp:nvSpPr>
      <dsp:spPr>
        <a:xfrm>
          <a:off x="6101" y="1670547"/>
          <a:ext cx="2934890" cy="22273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 dirty="0"/>
            <a:t>Aceptar el error que la compañía cometió.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>
              <a:highlight>
                <a:srgbClr val="FFFF00"/>
              </a:highlight>
            </a:rPr>
            <a:t>-Pedir disculpas </a:t>
          </a:r>
          <a:r>
            <a:rPr lang="es-EC" sz="1200" kern="1200" dirty="0"/>
            <a:t>públicamente con CEO y RRPP.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/>
            <a:t>-Incluye redes sociales, página Web y medios fuera de línea.</a:t>
          </a:r>
        </a:p>
      </dsp:txBody>
      <dsp:txXfrm>
        <a:off x="114834" y="1779280"/>
        <a:ext cx="2717424" cy="2009930"/>
      </dsp:txXfrm>
    </dsp:sp>
    <dsp:sp modelId="{3A986B15-721E-4F13-A7AA-A9727D45307D}">
      <dsp:nvSpPr>
        <dsp:cNvPr id="0" name=""/>
        <dsp:cNvSpPr/>
      </dsp:nvSpPr>
      <dsp:spPr>
        <a:xfrm>
          <a:off x="3087737" y="1670547"/>
          <a:ext cx="2934890" cy="22273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 dirty="0"/>
            <a:t>Realizar una campaña de comunicación “Con </a:t>
          </a:r>
          <a:r>
            <a:rPr lang="es-EC" sz="1200" b="1" kern="1200" dirty="0" err="1"/>
            <a:t>United</a:t>
          </a:r>
          <a:r>
            <a:rPr lang="es-EC" sz="1200" b="1" kern="1200" dirty="0"/>
            <a:t> tú y tu equipaje viajan seguros”.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>
              <a:highlight>
                <a:srgbClr val="FFFF00"/>
              </a:highlight>
            </a:rPr>
            <a:t>-Utilizaría Carroll como imagen de la campaña.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/>
            <a:t>-Utilizaríamos ejemplos de cómo viaja un músico con </a:t>
          </a:r>
          <a:r>
            <a:rPr lang="es-EC" sz="1200" kern="1200" dirty="0" err="1"/>
            <a:t>United</a:t>
          </a:r>
          <a:r>
            <a:rPr lang="es-EC" sz="1200" kern="1200" dirty="0"/>
            <a:t>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/>
            <a:t>-Tendríamos alcance a otros segmentos: deportistas, discapacitados, etc. </a:t>
          </a:r>
        </a:p>
      </dsp:txBody>
      <dsp:txXfrm>
        <a:off x="3196470" y="1779280"/>
        <a:ext cx="2717424" cy="2009930"/>
      </dsp:txXfrm>
    </dsp:sp>
    <dsp:sp modelId="{2914896E-1FEE-46CF-A09A-176D34D66B07}">
      <dsp:nvSpPr>
        <dsp:cNvPr id="0" name=""/>
        <dsp:cNvSpPr/>
      </dsp:nvSpPr>
      <dsp:spPr>
        <a:xfrm>
          <a:off x="6169372" y="1670547"/>
          <a:ext cx="2934890" cy="22273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 dirty="0"/>
            <a:t>Restructuración del proceso de manejo de reclamos.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/>
            <a:t>-Definir un nuevo proceso en el que se establezcan claramente los pasos que siguen los reclamos.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/>
            <a:t>-Determinar incentivos para responder a reclamos.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kern="1200" dirty="0"/>
            <a:t>-Generar una campaña de socialización a los colaboradores para que tengan claro el nuevo proceso </a:t>
          </a:r>
        </a:p>
      </dsp:txBody>
      <dsp:txXfrm>
        <a:off x="6278105" y="1779280"/>
        <a:ext cx="2717424" cy="2009930"/>
      </dsp:txXfrm>
    </dsp:sp>
    <dsp:sp modelId="{A1E2FB64-9CDC-46A6-923D-B971A48F5463}">
      <dsp:nvSpPr>
        <dsp:cNvPr id="0" name=""/>
        <dsp:cNvSpPr/>
      </dsp:nvSpPr>
      <dsp:spPr>
        <a:xfrm>
          <a:off x="9251007" y="1670547"/>
          <a:ext cx="2934890" cy="22273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1" kern="1200" dirty="0"/>
            <a:t>Campaña de incentivos y motivación a colaboradores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0" kern="1200" dirty="0"/>
            <a:t>-Revisión de sueldos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0" kern="1200" dirty="0"/>
            <a:t>-Incremento de beneficios relacionados a la Aerolínea: vuelos a menor costo.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0" kern="1200" dirty="0"/>
            <a:t>-Plan de recompensas a colaboradores, que solucionen reclamos en el menor tiempo posible.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200" b="0" kern="1200" dirty="0"/>
            <a:t>-Plan recompensas a clientes que se ven afectados por algún reclamo. </a:t>
          </a:r>
        </a:p>
      </dsp:txBody>
      <dsp:txXfrm>
        <a:off x="9359740" y="1779280"/>
        <a:ext cx="2717424" cy="2009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9544-BC83-461B-9CB3-B12EF64ED68A}" type="datetimeFigureOut">
              <a:rPr lang="es-EC" smtClean="0"/>
              <a:t>23/9/20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0FE66A46-769C-455A-9309-A7261A39E314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9453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9544-BC83-461B-9CB3-B12EF64ED68A}" type="datetimeFigureOut">
              <a:rPr lang="es-EC" smtClean="0"/>
              <a:t>23/9/20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6A46-769C-455A-9309-A7261A39E314}" type="slidenum">
              <a:rPr lang="es-EC" smtClean="0"/>
              <a:t>‹Nº›</a:t>
            </a:fld>
            <a:endParaRPr lang="es-EC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471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9544-BC83-461B-9CB3-B12EF64ED68A}" type="datetimeFigureOut">
              <a:rPr lang="es-EC" smtClean="0"/>
              <a:t>23/9/20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6A46-769C-455A-9309-A7261A39E314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376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9544-BC83-461B-9CB3-B12EF64ED68A}" type="datetimeFigureOut">
              <a:rPr lang="es-EC" smtClean="0"/>
              <a:t>23/9/20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6A46-769C-455A-9309-A7261A39E314}" type="slidenum">
              <a:rPr lang="es-EC" smtClean="0"/>
              <a:t>‹Nº›</a:t>
            </a:fld>
            <a:endParaRPr lang="es-EC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822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9544-BC83-461B-9CB3-B12EF64ED68A}" type="datetimeFigureOut">
              <a:rPr lang="es-EC" smtClean="0"/>
              <a:t>23/9/20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6A46-769C-455A-9309-A7261A39E314}" type="slidenum">
              <a:rPr lang="es-EC" smtClean="0"/>
              <a:t>‹Nº›</a:t>
            </a:fld>
            <a:endParaRPr lang="es-EC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011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9544-BC83-461B-9CB3-B12EF64ED68A}" type="datetimeFigureOut">
              <a:rPr lang="es-EC" smtClean="0"/>
              <a:t>23/9/20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6A46-769C-455A-9309-A7261A39E314}" type="slidenum">
              <a:rPr lang="es-EC" smtClean="0"/>
              <a:t>‹Nº›</a:t>
            </a:fld>
            <a:endParaRPr lang="es-EC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1417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9544-BC83-461B-9CB3-B12EF64ED68A}" type="datetimeFigureOut">
              <a:rPr lang="es-EC" smtClean="0"/>
              <a:t>23/9/20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6A46-769C-455A-9309-A7261A39E31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37134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9544-BC83-461B-9CB3-B12EF64ED68A}" type="datetimeFigureOut">
              <a:rPr lang="es-EC" smtClean="0"/>
              <a:t>23/9/20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6A46-769C-455A-9309-A7261A39E314}" type="slidenum">
              <a:rPr lang="es-EC" smtClean="0"/>
              <a:t>‹Nº›</a:t>
            </a:fld>
            <a:endParaRPr lang="es-EC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1800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A719544-BC83-461B-9CB3-B12EF64ED68A}" type="datetimeFigureOut">
              <a:rPr lang="es-EC" smtClean="0"/>
              <a:t>23/9/20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6A46-769C-455A-9309-A7261A39E314}" type="slidenum">
              <a:rPr lang="es-EC" smtClean="0"/>
              <a:t>‹Nº›</a:t>
            </a:fld>
            <a:endParaRPr lang="es-EC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232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9544-BC83-461B-9CB3-B12EF64ED68A}" type="datetimeFigureOut">
              <a:rPr lang="es-EC" smtClean="0"/>
              <a:t>23/9/20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6A46-769C-455A-9309-A7261A39E314}" type="slidenum">
              <a:rPr lang="es-EC" smtClean="0"/>
              <a:t>‹Nº›</a:t>
            </a:fld>
            <a:endParaRPr lang="es-EC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3779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9544-BC83-461B-9CB3-B12EF64ED68A}" type="datetimeFigureOut">
              <a:rPr lang="es-EC" smtClean="0"/>
              <a:t>23/9/20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6A46-769C-455A-9309-A7261A39E314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7213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19544-BC83-461B-9CB3-B12EF64ED68A}" type="datetimeFigureOut">
              <a:rPr lang="es-EC" smtClean="0"/>
              <a:t>23/9/20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0FE66A46-769C-455A-9309-A7261A39E314}" type="slidenum">
              <a:rPr lang="es-EC" smtClean="0"/>
              <a:t>‹Nº›</a:t>
            </a:fld>
            <a:endParaRPr lang="es-EC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284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comments" Target="../comments/commen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508C0C-7990-40B4-9692-DE4D59A8E3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80" y="887569"/>
            <a:ext cx="10670539" cy="2541431"/>
          </a:xfrm>
        </p:spPr>
        <p:txBody>
          <a:bodyPr>
            <a:normAutofit/>
          </a:bodyPr>
          <a:lstStyle/>
          <a:p>
            <a:r>
              <a:rPr lang="es-EC" sz="5400" dirty="0"/>
              <a:t>Análisis caso: </a:t>
            </a:r>
            <a:br>
              <a:rPr lang="es-EC" sz="5400" dirty="0"/>
            </a:br>
            <a:r>
              <a:rPr lang="es-EC" sz="5400" dirty="0" err="1"/>
              <a:t>united</a:t>
            </a:r>
            <a:r>
              <a:rPr lang="es-EC" sz="5400" dirty="0"/>
              <a:t> rompe guitarras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B5CCE09-A1DF-4F3C-8176-7C4C06FEC9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C" dirty="0"/>
              <a:t>María Fernanda Román, Luis morales, maría JOSÉ CEDEÑO y MACARENA ENDARA</a:t>
            </a:r>
          </a:p>
        </p:txBody>
      </p:sp>
    </p:spTree>
    <p:extLst>
      <p:ext uri="{BB962C8B-B14F-4D97-AF65-F5344CB8AC3E}">
        <p14:creationId xmlns:p14="http://schemas.microsoft.com/office/powerpoint/2010/main" val="291506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4B2243-3271-4136-992D-C81583B4A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Antecedentes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BACBD4-C7A4-435F-931E-DE371E305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err="1"/>
              <a:t>United</a:t>
            </a:r>
            <a:r>
              <a:rPr lang="es-EC" dirty="0"/>
              <a:t> Airlines fundada en 1978, establecida en USA. </a:t>
            </a:r>
          </a:p>
          <a:p>
            <a:r>
              <a:rPr lang="es-EC" dirty="0"/>
              <a:t>Cuenta con más de 50 000 colaboradores y 3 300 vuelos diarios.</a:t>
            </a:r>
          </a:p>
          <a:p>
            <a:r>
              <a:rPr lang="es-EC" dirty="0"/>
              <a:t>En 2002 enfrenta una crisis: </a:t>
            </a:r>
          </a:p>
          <a:p>
            <a:pPr lvl="1"/>
            <a:r>
              <a:rPr lang="es-EC" dirty="0"/>
              <a:t>3.321 millones de dólares </a:t>
            </a:r>
            <a:r>
              <a:rPr lang="es-EC" dirty="0">
                <a:highlight>
                  <a:srgbClr val="FFFF00"/>
                </a:highlight>
              </a:rPr>
              <a:t>de perdida</a:t>
            </a:r>
          </a:p>
          <a:p>
            <a:pPr lvl="1"/>
            <a:r>
              <a:rPr lang="es-EC" dirty="0">
                <a:highlight>
                  <a:srgbClr val="FFFF00"/>
                </a:highlight>
              </a:rPr>
              <a:t>Recorto</a:t>
            </a:r>
            <a:r>
              <a:rPr lang="es-EC" dirty="0"/>
              <a:t> el 20% de fuerza laboral </a:t>
            </a:r>
          </a:p>
          <a:p>
            <a:pPr lvl="1"/>
            <a:r>
              <a:rPr lang="es-EC" dirty="0">
                <a:highlight>
                  <a:srgbClr val="FFFF00"/>
                </a:highlight>
              </a:rPr>
              <a:t>Renegocio</a:t>
            </a:r>
            <a:r>
              <a:rPr lang="es-EC" dirty="0"/>
              <a:t> los salarios de colaboradores </a:t>
            </a:r>
          </a:p>
          <a:p>
            <a:pPr lvl="1"/>
            <a:r>
              <a:rPr lang="es-EC" dirty="0"/>
              <a:t>Subcontratación de servicios de mantenimiento </a:t>
            </a:r>
          </a:p>
          <a:p>
            <a:pPr lvl="1"/>
            <a:r>
              <a:rPr lang="es-EC" dirty="0"/>
              <a:t>Recortes en costos de refrigerios en sus vuelos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085586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4B2243-3271-4136-992D-C81583B4A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Antecedentes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BACBD4-C7A4-435F-931E-DE371E305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C" dirty="0"/>
              <a:t>Carroll y su banda deciden viajar con </a:t>
            </a:r>
            <a:r>
              <a:rPr lang="es-EC" dirty="0" err="1"/>
              <a:t>United</a:t>
            </a:r>
            <a:r>
              <a:rPr lang="es-EC" dirty="0"/>
              <a:t> el 31 de marzo 2008.</a:t>
            </a:r>
          </a:p>
          <a:p>
            <a:r>
              <a:rPr lang="es-EC" dirty="0"/>
              <a:t>Experimentan un mal servicio por el </a:t>
            </a:r>
            <a:r>
              <a:rPr lang="es-EC" dirty="0">
                <a:highlight>
                  <a:srgbClr val="FFFF00"/>
                </a:highlight>
              </a:rPr>
              <a:t>mal trato </a:t>
            </a:r>
            <a:r>
              <a:rPr lang="es-EC" dirty="0"/>
              <a:t>a los equipajes. </a:t>
            </a:r>
          </a:p>
          <a:p>
            <a:r>
              <a:rPr lang="es-EC" b="1" dirty="0"/>
              <a:t>Resultado: </a:t>
            </a:r>
            <a:r>
              <a:rPr lang="es-EC" dirty="0"/>
              <a:t>guitarra Taylor de Carroll completamente destruida (valorada en $3 500)</a:t>
            </a:r>
          </a:p>
          <a:p>
            <a:r>
              <a:rPr lang="es-EC" dirty="0"/>
              <a:t>Carroll acude a solicitar una solución y recibe negativas por parte de los </a:t>
            </a:r>
            <a:r>
              <a:rPr lang="es-EC" dirty="0">
                <a:highlight>
                  <a:srgbClr val="FFFF00"/>
                </a:highlight>
              </a:rPr>
              <a:t>colaboradores </a:t>
            </a:r>
            <a:r>
              <a:rPr lang="es-EC" dirty="0"/>
              <a:t>de atención al cliente (</a:t>
            </a:r>
            <a:r>
              <a:rPr lang="es-EC" dirty="0">
                <a:highlight>
                  <a:srgbClr val="FFFF00"/>
                </a:highlight>
              </a:rPr>
              <a:t>espero</a:t>
            </a:r>
            <a:r>
              <a:rPr lang="es-EC" dirty="0"/>
              <a:t> 8 meses para tener una respuesta NEGATIVA)</a:t>
            </a:r>
          </a:p>
          <a:p>
            <a:pPr lvl="1"/>
            <a:r>
              <a:rPr lang="es-EC" dirty="0"/>
              <a:t>El proceso para ser atendido pasó por aproximadamente por casi 6 personas, antes de que le den una respuesta certera. </a:t>
            </a:r>
          </a:p>
          <a:p>
            <a:endParaRPr lang="es-EC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36198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4B2243-3271-4136-992D-C81583B4A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Antecedentes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BACBD4-C7A4-435F-931E-DE371E305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99538"/>
          </a:xfrm>
        </p:spPr>
        <p:txBody>
          <a:bodyPr>
            <a:normAutofit fontScale="92500" lnSpcReduction="10000"/>
          </a:bodyPr>
          <a:lstStyle/>
          <a:p>
            <a:r>
              <a:rPr lang="es-EC" dirty="0"/>
              <a:t>Respuesta de Carroll a la negativa: publica una canción el 06 de julio del 2009 a través de </a:t>
            </a:r>
            <a:r>
              <a:rPr lang="es-EC" dirty="0" err="1"/>
              <a:t>Youtube</a:t>
            </a:r>
            <a:r>
              <a:rPr lang="es-EC" dirty="0"/>
              <a:t>, titulada “</a:t>
            </a:r>
            <a:r>
              <a:rPr lang="es-EC" dirty="0" err="1"/>
              <a:t>United</a:t>
            </a:r>
            <a:r>
              <a:rPr lang="es-EC" dirty="0"/>
              <a:t> break guitar.”</a:t>
            </a:r>
          </a:p>
          <a:p>
            <a:pPr lvl="1"/>
            <a:r>
              <a:rPr lang="es-EC" dirty="0"/>
              <a:t>El primer día tuvo 27 mil vistas.</a:t>
            </a:r>
          </a:p>
          <a:p>
            <a:pPr lvl="1"/>
            <a:r>
              <a:rPr lang="es-EC" dirty="0"/>
              <a:t>Presupuesto del video $150.</a:t>
            </a:r>
          </a:p>
          <a:p>
            <a:pPr lvl="1"/>
            <a:r>
              <a:rPr lang="es-EC" dirty="0"/>
              <a:t>Tuvo difusión en redes sociales y medios fuera de línea. </a:t>
            </a:r>
          </a:p>
          <a:p>
            <a:pPr lvl="1"/>
            <a:r>
              <a:rPr lang="es-EC" dirty="0"/>
              <a:t>El 10 de julio logra 1.6 millones de vista y era el video #1 de todos los tiempos en </a:t>
            </a:r>
            <a:r>
              <a:rPr lang="es-EC" dirty="0" err="1"/>
              <a:t>Youtube</a:t>
            </a:r>
            <a:r>
              <a:rPr lang="es-EC" dirty="0"/>
              <a:t> y número #3 en cualquier categoría de video. </a:t>
            </a:r>
          </a:p>
          <a:p>
            <a:pPr lvl="1"/>
            <a:r>
              <a:rPr lang="es-EC" dirty="0"/>
              <a:t>Para finales de mes el video había sido visto por 4.6 millones de personas</a:t>
            </a:r>
          </a:p>
          <a:p>
            <a:pPr lvl="1"/>
            <a:r>
              <a:rPr lang="es-EC" dirty="0"/>
              <a:t>El video generó mucha interacción Twitter. </a:t>
            </a:r>
          </a:p>
          <a:p>
            <a:pPr lvl="1"/>
            <a:r>
              <a:rPr lang="es-EC" dirty="0"/>
              <a:t>El tráfico hacia el sitio web de Carroll a más de 20 mil por semana.</a:t>
            </a:r>
          </a:p>
          <a:p>
            <a:pPr lvl="1"/>
            <a:r>
              <a:rPr lang="es-EC" dirty="0"/>
              <a:t>Canción era la TOP 10 más bajadas en iTunes</a:t>
            </a:r>
          </a:p>
          <a:p>
            <a:pPr lvl="1"/>
            <a:r>
              <a:rPr lang="es-EC" dirty="0"/>
              <a:t>La canción fue denominada como el “Himno de los reclamos de aerolíneas”.</a:t>
            </a:r>
          </a:p>
          <a:p>
            <a:pPr lvl="1"/>
            <a:endParaRPr lang="es-EC" dirty="0"/>
          </a:p>
          <a:p>
            <a:pPr lvl="1"/>
            <a:endParaRPr lang="es-EC" dirty="0"/>
          </a:p>
          <a:p>
            <a:endParaRPr lang="es-EC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084928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4B2243-3271-4136-992D-C81583B4A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SOLUCIÓN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01F616D-1CBC-4D94-9858-4DEBC4D6E7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4193607"/>
              </p:ext>
            </p:extLst>
          </p:nvPr>
        </p:nvGraphicFramePr>
        <p:xfrm>
          <a:off x="0" y="1126436"/>
          <a:ext cx="12192000" cy="55684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9335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367830-DC3D-47DB-8ED5-1C1FE3DC5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7200" dirty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2838928933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74</TotalTime>
  <Words>501</Words>
  <Application>Microsoft Macintosh PowerPoint</Application>
  <PresentationFormat>Panorámica</PresentationFormat>
  <Paragraphs>48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Gill Sans MT</vt:lpstr>
      <vt:lpstr>Galería</vt:lpstr>
      <vt:lpstr>Análisis caso:  united rompe guitarras</vt:lpstr>
      <vt:lpstr>Antecedentes</vt:lpstr>
      <vt:lpstr>Antecedentes</vt:lpstr>
      <vt:lpstr>Antecedentes</vt:lpstr>
      <vt:lpstr>SOLUCIÓN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Análisis caso:  united rompe guitarras</dc:title>
  <dc:creator>Macarena Endara</dc:creator>
  <cp:lastModifiedBy>Octavio Islas</cp:lastModifiedBy>
  <cp:revision>11</cp:revision>
  <dcterms:created xsi:type="dcterms:W3CDTF">2020-09-17T01:49:46Z</dcterms:created>
  <dcterms:modified xsi:type="dcterms:W3CDTF">2020-09-23T23:03:42Z</dcterms:modified>
</cp:coreProperties>
</file>