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3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073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545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141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343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799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669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220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96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27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552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269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9/15/20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0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CFBC99-FB8F-41F7-A81D-A5288D688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ídeo 3">
            <a:extLst>
              <a:ext uri="{FF2B5EF4-FFF2-40B4-BE49-F238E27FC236}">
                <a16:creationId xmlns:a16="http://schemas.microsoft.com/office/drawing/2014/main" id="{5AEDF1EB-58C9-40C5-955E-ACA71D4835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5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F86BFA-9133-4F6B-98BE-1CBB87EB6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666683"/>
            <a:ext cx="12188952" cy="3191317"/>
          </a:xfrm>
          <a:prstGeom prst="rect">
            <a:avLst/>
          </a:prstGeom>
          <a:gradFill>
            <a:gsLst>
              <a:gs pos="42000">
                <a:schemeClr val="bg1">
                  <a:alpha val="23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3CF3EE-CA80-8645-B841-8836C54E9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9" y="3834174"/>
            <a:ext cx="5257800" cy="1701570"/>
          </a:xfrm>
        </p:spPr>
        <p:txBody>
          <a:bodyPr anchor="b">
            <a:normAutofit/>
          </a:bodyPr>
          <a:lstStyle/>
          <a:p>
            <a:pPr algn="l"/>
            <a:r>
              <a:rPr lang="es-EC" sz="4400" dirty="0"/>
              <a:t>Reputación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380D73-4319-1B47-8B63-590F46EE5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592499"/>
            <a:ext cx="5147960" cy="646785"/>
          </a:xfrm>
        </p:spPr>
        <p:txBody>
          <a:bodyPr>
            <a:normAutofit/>
          </a:bodyPr>
          <a:lstStyle/>
          <a:p>
            <a:pPr algn="l"/>
            <a:r>
              <a:rPr lang="es-EC" sz="2000" dirty="0"/>
              <a:t>Octavio Islas</a:t>
            </a:r>
          </a:p>
        </p:txBody>
      </p:sp>
    </p:spTree>
    <p:extLst>
      <p:ext uri="{BB962C8B-B14F-4D97-AF65-F5344CB8AC3E}">
        <p14:creationId xmlns:p14="http://schemas.microsoft.com/office/powerpoint/2010/main" val="361294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CF636B-ED99-434B-88D9-A1B7762D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EC" dirty="0"/>
              <a:t>Intangibles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reputaciononline.jpg">
            <a:extLst>
              <a:ext uri="{FF2B5EF4-FFF2-40B4-BE49-F238E27FC236}">
                <a16:creationId xmlns:a16="http://schemas.microsoft.com/office/drawing/2014/main" id="{496799B2-7125-984D-8721-CBAF9B83D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1552610"/>
            <a:ext cx="4777381" cy="358303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23D258-2F97-574A-A500-035223B51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Las instituciones poseen dos tipos de activos: tangibles e intangibles. </a:t>
            </a:r>
            <a:br>
              <a:rPr lang="es-ES" sz="3600" dirty="0">
                <a:latin typeface="Freestyle Script" panose="030804020302050B0404" pitchFamily="66" charset="77"/>
                <a:cs typeface="Georgia"/>
              </a:rPr>
            </a:b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Entre los primeros, de naturaleza material, se encuentran las fábricas, maquinaria, etc.</a:t>
            </a:r>
            <a:br>
              <a:rPr lang="es-ES" sz="3600" dirty="0">
                <a:latin typeface="Freestyle Script" panose="030804020302050B0404" pitchFamily="66" charset="77"/>
                <a:cs typeface="Georgia"/>
              </a:rPr>
            </a:b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Entre los segundos destaca la reputación</a:t>
            </a:r>
            <a:endParaRPr lang="es-EC" sz="3600" dirty="0">
              <a:latin typeface="Freestyle Script" panose="030804020302050B04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6595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04A498-B468-2645-BB09-6504BF616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s-EC" dirty="0"/>
              <a:t>Valor de marca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6465E-8569-9B40-9637-37562496E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Ayer el valor de la empresa dependía de su 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capacidad de hacer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 (la exclusividad asociada con los recursos materiales).  </a:t>
            </a:r>
          </a:p>
          <a:p>
            <a:pPr marL="0" indent="0">
              <a:buNone/>
            </a:pP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Hoy el valor de la marca depende del 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saber hacer 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(gestión del conocimiento).</a:t>
            </a:r>
          </a:p>
          <a:p>
            <a:endParaRPr lang="es-EC" dirty="0"/>
          </a:p>
        </p:txBody>
      </p:sp>
      <p:pic>
        <p:nvPicPr>
          <p:cNvPr id="4" name="Imagen 3" descr="reputación.jpg">
            <a:extLst>
              <a:ext uri="{FF2B5EF4-FFF2-40B4-BE49-F238E27FC236}">
                <a16:creationId xmlns:a16="http://schemas.microsoft.com/office/drawing/2014/main" id="{156F6603-E3B4-7549-80AF-E8C9FB8B56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6" r="24099" b="1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533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4E56E5-AA6D-7D4C-AA0D-9692C5AE4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96" y="824948"/>
            <a:ext cx="5570706" cy="5352015"/>
          </a:xfrm>
        </p:spPr>
        <p:txBody>
          <a:bodyPr>
            <a:normAutofit fontScale="92500" lnSpcReduction="20000"/>
          </a:bodyPr>
          <a:lstStyle/>
          <a:p>
            <a:r>
              <a:rPr lang="es-ES" sz="4000" dirty="0">
                <a:latin typeface="Freestyle Script" panose="030804020302050B0404" pitchFamily="66" charset="77"/>
                <a:cs typeface="Georgia"/>
              </a:rPr>
              <a:t>La reputación de una empresa integra la dimensión funcional (comportamiento corporativo) y la social y ética (responsabilidad corporativa). </a:t>
            </a:r>
          </a:p>
          <a:p>
            <a:endParaRPr lang="es-ES" sz="40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" sz="4000" dirty="0">
                <a:latin typeface="Freestyle Script" panose="030804020302050B0404" pitchFamily="66" charset="77"/>
                <a:cs typeface="Georgia"/>
              </a:rPr>
              <a:t>La imagen positiva es frágil y la reputación es consistente. </a:t>
            </a:r>
          </a:p>
          <a:p>
            <a:pPr marL="0" indent="0">
              <a:buNone/>
            </a:pPr>
            <a:endParaRPr lang="es-ES" sz="40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" sz="4000" dirty="0">
                <a:latin typeface="Freestyle Script" panose="030804020302050B0404" pitchFamily="66" charset="77"/>
                <a:cs typeface="Georgia"/>
              </a:rPr>
              <a:t>Es impensable establecer una reputación sin una imagen positiva. La imagen positiva es el principio de toda estrategia de reputación institucional. </a:t>
            </a: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0DD00C5-CCE4-E64E-B9B6-7D3C891C1B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32" r="14120" b="1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732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7419F2-AA15-EE4B-9AA6-014BB5B78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La imagen positiva es el principio de toda estrategia de reputación institucional. 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6C60D0-03E2-5F49-8BA1-38D3A2135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478" y="2693331"/>
            <a:ext cx="4221597" cy="1855510"/>
          </a:xfrm>
          <a:custGeom>
            <a:avLst/>
            <a:gdLst/>
            <a:ahLst/>
            <a:cxnLst/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3074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DD6DD8-1550-A140-BB60-D4956886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s-EC" dirty="0"/>
              <a:t>Definición</a:t>
            </a:r>
          </a:p>
        </p:txBody>
      </p:sp>
      <p:sp>
        <p:nvSpPr>
          <p:cNvPr id="25" name="Freeform: Shape 19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2667A1-F91A-1B4C-AEFA-B270B2B4E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La reputación es el 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reconocimiento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 que los </a:t>
            </a:r>
            <a:r>
              <a:rPr lang="es-ES" sz="3600" i="1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 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(públicos fundamentales como clientes, empleados, accionistas, etc.) hacen de su comportamiento corporativo, a partir  del grado de cumplimiento de sus promesas.</a:t>
            </a:r>
            <a:endParaRPr lang="es-EC" sz="3600" dirty="0">
              <a:latin typeface="Freestyle Script" panose="030804020302050B0404" pitchFamily="66" charset="7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images.jpeg">
            <a:extLst>
              <a:ext uri="{FF2B5EF4-FFF2-40B4-BE49-F238E27FC236}">
                <a16:creationId xmlns:a16="http://schemas.microsoft.com/office/drawing/2014/main" id="{13400DCA-9842-284F-B607-1DA71DED06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9" r="9568" b="-1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4254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23449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745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1C258883-B371-DA49-AE9B-6A1A6B4A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819114"/>
            <a:ext cx="3981854" cy="2216513"/>
          </a:xfrm>
        </p:spPr>
        <p:txBody>
          <a:bodyPr>
            <a:normAutofit/>
          </a:bodyPr>
          <a:lstStyle/>
          <a:p>
            <a:r>
              <a:rPr lang="es-ES_tradnl" dirty="0">
                <a:cs typeface="Georgia"/>
              </a:rPr>
              <a:t>Charles </a:t>
            </a:r>
            <a:r>
              <a:rPr lang="es-ES_tradnl" dirty="0" err="1">
                <a:cs typeface="Georgia"/>
              </a:rPr>
              <a:t>Fombrun</a:t>
            </a:r>
            <a:endParaRPr lang="es-EC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named1.png">
            <a:extLst>
              <a:ext uri="{FF2B5EF4-FFF2-40B4-BE49-F238E27FC236}">
                <a16:creationId xmlns:a16="http://schemas.microsoft.com/office/drawing/2014/main" id="{BF1D8508-E0E8-F343-BFC7-413748859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908" y="704504"/>
            <a:ext cx="7632183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49A262-B171-0244-9263-2CE7BF176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991" y="3329609"/>
            <a:ext cx="6453810" cy="2884922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s-ES_tradnl" sz="3200" b="1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La habilidad de una compañía para satisfacer las expectativas de sus </a:t>
            </a:r>
            <a:r>
              <a:rPr lang="es-ES_tradnl" sz="3200" i="1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_tradnl" sz="3200" i="1" dirty="0">
                <a:latin typeface="Freestyle Script" panose="030804020302050B0404" pitchFamily="66" charset="77"/>
                <a:cs typeface="Georgia"/>
              </a:rPr>
              <a:t>.</a:t>
            </a:r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La unión racional y emocional de una compañía y sus </a:t>
            </a:r>
            <a:r>
              <a:rPr lang="es-ES_tradnl" sz="3200" i="1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_tradnl" sz="3200" i="1" dirty="0">
                <a:latin typeface="Freestyle Script" panose="030804020302050B0404" pitchFamily="66" charset="77"/>
                <a:cs typeface="Georgia"/>
              </a:rPr>
              <a:t>.</a:t>
            </a:r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La imagen neta de una compañía para sus </a:t>
            </a:r>
            <a:r>
              <a:rPr lang="es-ES_tradnl" sz="3200" i="1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_tradnl" sz="3200" i="1" dirty="0">
                <a:latin typeface="Freestyle Script" panose="030804020302050B0404" pitchFamily="66" charset="77"/>
                <a:cs typeface="Georgia"/>
              </a:rPr>
              <a:t>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477435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EFBF6D-1030-B649-A3D3-F64995ED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EC" dirty="0"/>
              <a:t>Reputación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PricewaterhouseCoopers.jpg">
            <a:extLst>
              <a:ext uri="{FF2B5EF4-FFF2-40B4-BE49-F238E27FC236}">
                <a16:creationId xmlns:a16="http://schemas.microsoft.com/office/drawing/2014/main" id="{B459B64C-DF84-C046-9FB3-07AABFE73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2830560"/>
            <a:ext cx="4777381" cy="102713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54A1B5-318A-0243-BE2D-77263B36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>
              <a:buNone/>
            </a:pPr>
            <a:endParaRPr lang="es-ES_tradnl" b="1" dirty="0">
              <a:latin typeface="Georgia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Atractivo global de una corporación para sus </a:t>
            </a:r>
            <a:r>
              <a:rPr lang="es-ES_tradnl" sz="3600" i="1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.</a:t>
            </a: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57471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9780262034463.jpg">
            <a:extLst>
              <a:ext uri="{FF2B5EF4-FFF2-40B4-BE49-F238E27FC236}">
                <a16:creationId xmlns:a16="http://schemas.microsoft.com/office/drawing/2014/main" id="{C8A6715E-F152-7B46-8387-AA84F59004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4" r="2" b="2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34555F-2947-FE4F-83E4-DD3C18588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s-ES_tradnl" sz="2500" b="1" dirty="0" err="1">
                <a:cs typeface="Georgia"/>
              </a:rPr>
              <a:t>Grahame</a:t>
            </a:r>
            <a:r>
              <a:rPr lang="es-ES_tradnl" sz="2500" b="1" dirty="0">
                <a:cs typeface="Georgia"/>
              </a:rPr>
              <a:t> </a:t>
            </a:r>
            <a:r>
              <a:rPr lang="es-ES_tradnl" sz="2500" b="1" dirty="0" err="1">
                <a:cs typeface="Georgia"/>
              </a:rPr>
              <a:t>Dowling</a:t>
            </a:r>
            <a:r>
              <a:rPr lang="es-ES_tradnl" sz="2500" b="1" dirty="0">
                <a:cs typeface="Georgia"/>
              </a:rPr>
              <a:t> </a:t>
            </a:r>
            <a:br>
              <a:rPr lang="es-ES_tradnl" sz="2500" b="1" dirty="0">
                <a:cs typeface="Georgia"/>
              </a:rPr>
            </a:br>
            <a:br>
              <a:rPr lang="es-ES_tradnl" sz="2500" b="1" dirty="0">
                <a:cs typeface="Georgia"/>
              </a:rPr>
            </a:br>
            <a:r>
              <a:rPr lang="es-ES_tradnl" sz="2500" b="1" dirty="0">
                <a:cs typeface="Georgia"/>
              </a:rPr>
              <a:t>(</a:t>
            </a:r>
            <a:r>
              <a:rPr lang="es-ES_tradnl" sz="2500" b="1" dirty="0" err="1">
                <a:cs typeface="Georgia"/>
              </a:rPr>
              <a:t>Australian</a:t>
            </a:r>
            <a:r>
              <a:rPr lang="es-ES_tradnl" sz="2500" b="1" dirty="0">
                <a:cs typeface="Georgia"/>
              </a:rPr>
              <a:t> </a:t>
            </a:r>
            <a:r>
              <a:rPr lang="es-ES_tradnl" sz="2500" b="1" dirty="0" err="1">
                <a:cs typeface="Georgia"/>
              </a:rPr>
              <a:t>Graduate</a:t>
            </a:r>
            <a:r>
              <a:rPr lang="es-ES_tradnl" sz="2500" b="1" dirty="0">
                <a:cs typeface="Georgia"/>
              </a:rPr>
              <a:t> </a:t>
            </a:r>
            <a:r>
              <a:rPr lang="es-ES_tradnl" sz="2500" b="1" dirty="0" err="1">
                <a:cs typeface="Georgia"/>
              </a:rPr>
              <a:t>School</a:t>
            </a:r>
            <a:r>
              <a:rPr lang="es-ES_tradnl" sz="2500" b="1" dirty="0">
                <a:cs typeface="Georgia"/>
              </a:rPr>
              <a:t> of Management)</a:t>
            </a:r>
            <a:br>
              <a:rPr lang="es-ES_tradnl" sz="2500" b="1" dirty="0">
                <a:cs typeface="Georgia"/>
              </a:rPr>
            </a:br>
            <a:endParaRPr lang="es-EC" sz="25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423A5B-CB77-2344-9992-63619EFA4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s-ES_tradnl" b="1" dirty="0">
              <a:latin typeface="Georgia"/>
              <a:cs typeface="Georgia"/>
            </a:endParaRPr>
          </a:p>
          <a:p>
            <a:pPr>
              <a:buNone/>
            </a:pPr>
            <a:endParaRPr lang="es-ES_tradnl" dirty="0">
              <a:latin typeface="Georgia"/>
              <a:cs typeface="Georgia"/>
            </a:endParaRPr>
          </a:p>
          <a:p>
            <a:pPr lvl="1">
              <a:spcAft>
                <a:spcPts val="500"/>
              </a:spcAft>
              <a:buFont typeface="Wingdings" charset="2"/>
              <a:buChar char="ü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Los valores atribuidos a una empresa (tales como autenticidad, honestidad, responsabilidad e integridad) resultantes de su imagen corporativa.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99824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2">
            <a:extLst>
              <a:ext uri="{FF2B5EF4-FFF2-40B4-BE49-F238E27FC236}">
                <a16:creationId xmlns:a16="http://schemas.microsoft.com/office/drawing/2014/main" id="{B9540045-04A7-0544-A613-DDD8FA7A60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784793"/>
              </p:ext>
            </p:extLst>
          </p:nvPr>
        </p:nvGraphicFramePr>
        <p:xfrm>
          <a:off x="2384631" y="1328833"/>
          <a:ext cx="7632700" cy="4853306"/>
        </p:xfrm>
        <a:graphic>
          <a:graphicData uri="http://schemas.openxmlformats.org/drawingml/2006/table">
            <a:tbl>
              <a:tblPr/>
              <a:tblGrid>
                <a:gridCol w="336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7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0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Imagen Corporativa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DC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Reputación Corporativa 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3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Carácter coyuntural y resultados efímeros 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Carácter estructural y resultados duraderos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4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Proyecta la personalidad corporativa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Es el resultado del comportamiento corporativo</a:t>
                      </a:r>
                      <a:endParaRPr kumimoji="0" lang="es-E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Difícil de objetivar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Verificable empíricamente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Se construye fuera de la organización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Se genera en el interior de la organización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642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95199994-21AE-49A2-BA0D-12E295989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juguete, lego, tabla, pequeño&#10;&#10;Descripción generada automáticamente">
            <a:extLst>
              <a:ext uri="{FF2B5EF4-FFF2-40B4-BE49-F238E27FC236}">
                <a16:creationId xmlns:a16="http://schemas.microsoft.com/office/drawing/2014/main" id="{4D3EC686-1CE6-2D4F-A345-770A0294D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332482"/>
            <a:ext cx="5440195" cy="4080146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</p:spPr>
      </p:pic>
      <p:sp>
        <p:nvSpPr>
          <p:cNvPr id="15" name="Arc 11">
            <a:extLst>
              <a:ext uri="{FF2B5EF4-FFF2-40B4-BE49-F238E27FC236}">
                <a16:creationId xmlns:a16="http://schemas.microsoft.com/office/drawing/2014/main" id="{A2C34835-4F79-4934-B151-D68E79764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17919D-51C8-FA49-8F91-AD790DFBD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3013" y="818642"/>
            <a:ext cx="4771178" cy="4388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	Toda positiva reputación parte de tres 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premisas:</a:t>
            </a:r>
          </a:p>
          <a:p>
            <a:pPr>
              <a:buNone/>
            </a:pP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0"/>
              <a:buAutoNum type="arabicPeriod"/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 Dimensión axiológica de la empresa.</a:t>
            </a:r>
          </a:p>
          <a:p>
            <a:pPr lvl="1">
              <a:buFont typeface="Wingdings" charset="0"/>
              <a:buAutoNum type="arabicPeriod"/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 Comportamiento corporativo comprometido y explícito.</a:t>
            </a:r>
          </a:p>
          <a:p>
            <a:pPr lvl="1">
              <a:buFont typeface="Wingdings" charset="0"/>
              <a:buAutoNum type="arabicPeriod"/>
            </a:pPr>
            <a:r>
              <a:rPr lang="es-ES" sz="3600" dirty="0">
                <a:latin typeface="Freestyle Script" panose="030804020302050B0404" pitchFamily="66" charset="77"/>
                <a:cs typeface="Georgia"/>
              </a:rPr>
              <a:t> Inteligente gestión de la reputación.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52068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7009BBA-DC62-4808-B0A8-DC86986B7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F9BDB9F-8714-4605-B1BF-670E94960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57504">
            <a:off x="8488250" y="695616"/>
            <a:ext cx="2987899" cy="2987899"/>
          </a:xfrm>
          <a:prstGeom prst="arc">
            <a:avLst>
              <a:gd name="adj1" fmla="val 16200000"/>
              <a:gd name="adj2" fmla="val 2188646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5DB768D-D2A1-7D4E-A286-62D077965AFB}"/>
              </a:ext>
            </a:extLst>
          </p:cNvPr>
          <p:cNvSpPr/>
          <p:nvPr/>
        </p:nvSpPr>
        <p:spPr>
          <a:xfrm>
            <a:off x="6621863" y="643468"/>
            <a:ext cx="4926669" cy="3433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42900" indent="-3429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La </a:t>
            </a:r>
            <a:r>
              <a:rPr lang="en-US" sz="4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dimensión</a:t>
            </a:r>
            <a:r>
              <a:rPr lang="en-US" sz="4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axiológica</a:t>
            </a:r>
            <a:r>
              <a:rPr lang="en-US" sz="4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 de la </a:t>
            </a:r>
            <a:r>
              <a:rPr lang="en-US" sz="4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reputación</a:t>
            </a:r>
            <a:r>
              <a:rPr lang="en-US" sz="4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j-ea"/>
                <a:cs typeface="+mj-cs"/>
              </a:rPr>
              <a:t> es fundamental e indispensable.</a:t>
            </a:r>
          </a:p>
        </p:txBody>
      </p:sp>
      <p:pic>
        <p:nvPicPr>
          <p:cNvPr id="9" name="Imagen 8" descr="Imagen que contiene alimentos, computadora&#10;&#10;Descripción generada automáticamente">
            <a:extLst>
              <a:ext uri="{FF2B5EF4-FFF2-40B4-BE49-F238E27FC236}">
                <a16:creationId xmlns:a16="http://schemas.microsoft.com/office/drawing/2014/main" id="{E244EE95-25AE-B54A-8034-71D411A31E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80" b="16270"/>
          <a:stretch/>
        </p:blipFill>
        <p:spPr>
          <a:xfrm>
            <a:off x="643467" y="680402"/>
            <a:ext cx="5334930" cy="5334930"/>
          </a:xfrm>
          <a:custGeom>
            <a:avLst/>
            <a:gdLst/>
            <a:ahLst/>
            <a:cxnLst/>
            <a:rect l="l" t="t" r="r" b="b"/>
            <a:pathLst>
              <a:path w="2232338" h="2232338">
                <a:moveTo>
                  <a:pt x="1116169" y="0"/>
                </a:moveTo>
                <a:cubicBezTo>
                  <a:pt x="1732612" y="0"/>
                  <a:pt x="2232338" y="499726"/>
                  <a:pt x="2232338" y="1116169"/>
                </a:cubicBezTo>
                <a:cubicBezTo>
                  <a:pt x="2232338" y="1732612"/>
                  <a:pt x="1732612" y="2232338"/>
                  <a:pt x="1116169" y="2232338"/>
                </a:cubicBezTo>
                <a:cubicBezTo>
                  <a:pt x="499726" y="2232338"/>
                  <a:pt x="0" y="1732612"/>
                  <a:pt x="0" y="1116169"/>
                </a:cubicBezTo>
                <a:cubicBezTo>
                  <a:pt x="0" y="499726"/>
                  <a:pt x="499726" y="0"/>
                  <a:pt x="1116169" y="0"/>
                </a:cubicBezTo>
                <a:close/>
              </a:path>
            </a:pathLst>
          </a:cu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CB339924-0C86-4476-A81F-37DCF289E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7267" y="4948670"/>
            <a:ext cx="846442" cy="82348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558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CB6E2F43-29E9-49D9-91FC-E5FEFAAA7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04DC5-2116-4B49-BC86-CBA98A6A5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1058" y="2814182"/>
            <a:ext cx="5580942" cy="4043818"/>
          </a:xfrm>
          <a:custGeom>
            <a:avLst/>
            <a:gdLst/>
            <a:ahLst/>
            <a:cxnLst/>
            <a:rect l="l" t="t" r="r" b="b"/>
            <a:pathLst>
              <a:path w="5580942" h="5519103">
                <a:moveTo>
                  <a:pt x="169765" y="0"/>
                </a:moveTo>
                <a:lnTo>
                  <a:pt x="5580942" y="0"/>
                </a:lnTo>
                <a:lnTo>
                  <a:pt x="5580942" y="5519103"/>
                </a:lnTo>
                <a:lnTo>
                  <a:pt x="9100" y="5519103"/>
                </a:lnTo>
                <a:lnTo>
                  <a:pt x="0" y="5474029"/>
                </a:lnTo>
                <a:lnTo>
                  <a:pt x="0" y="169765"/>
                </a:lnTo>
                <a:cubicBezTo>
                  <a:pt x="0" y="76006"/>
                  <a:pt x="76006" y="0"/>
                  <a:pt x="16976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0">
            <a:extLst>
              <a:ext uri="{FF2B5EF4-FFF2-40B4-BE49-F238E27FC236}">
                <a16:creationId xmlns:a16="http://schemas.microsoft.com/office/drawing/2014/main" id="{8E63CC27-1C86-4653-8866-79C24C5C5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5924" y="1656147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3BA62E19-CD42-4C09-B825-844B4943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7212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713DED-5E76-B44F-B567-86CFCBC56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Sin valores no es posible emprender la arquitectura de una positiva reputación. </a:t>
            </a:r>
            <a:r>
              <a:rPr lang="es-MX" sz="3600" dirty="0">
                <a:latin typeface="Freestyle Script" panose="030804020302050B0404" pitchFamily="66" charset="77"/>
                <a:cs typeface="Georgia"/>
              </a:rPr>
              <a:t>Valores relacionados con la ética, con la orientación estratégica, con la ideología corporativa, la expresividad institucional o la imagen de marca.</a:t>
            </a: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03341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17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frase-una-mala-conciencia-se-cura-mas-facilmente-que-una-mala-reputacion-nietzsche-145881.jpg">
            <a:extLst>
              <a:ext uri="{FF2B5EF4-FFF2-40B4-BE49-F238E27FC236}">
                <a16:creationId xmlns:a16="http://schemas.microsoft.com/office/drawing/2014/main" id="{72DDBDA1-234F-194A-8195-DF652958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52" y="471528"/>
            <a:ext cx="6292493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25AF3F-10F9-C946-B299-44AD765B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585" y="3562585"/>
            <a:ext cx="10488828" cy="2050304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Freestyle Script" panose="030804020302050B0404" pitchFamily="66" charset="77"/>
                <a:cs typeface="Georgia"/>
              </a:rPr>
              <a:t>La reputación exige un comportamiento corporativo comprometido y explícito. Los compromisos deben establecerse con relación a cada público estratégico de la empresa, o al menos con los principales públicos-meta:</a:t>
            </a:r>
          </a:p>
          <a:p>
            <a:pPr lvl="1">
              <a:buFontTx/>
              <a:buAutoNum type="arabicPeriod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Clientes.</a:t>
            </a:r>
          </a:p>
          <a:p>
            <a:pPr lvl="1">
              <a:buFontTx/>
              <a:buAutoNum type="arabicPeriod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Empleados.</a:t>
            </a:r>
          </a:p>
          <a:p>
            <a:pPr lvl="1">
              <a:buFontTx/>
              <a:buAutoNum type="arabicPeriod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Inversores.</a:t>
            </a:r>
          </a:p>
          <a:p>
            <a:pPr lvl="1">
              <a:buFontTx/>
              <a:buAutoNum type="arabicPeriod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Sociedad.</a:t>
            </a:r>
          </a:p>
          <a:p>
            <a:endParaRPr lang="es-EC" sz="1900" dirty="0"/>
          </a:p>
        </p:txBody>
      </p:sp>
    </p:spTree>
    <p:extLst>
      <p:ext uri="{BB962C8B-B14F-4D97-AF65-F5344CB8AC3E}">
        <p14:creationId xmlns:p14="http://schemas.microsoft.com/office/powerpoint/2010/main" val="2649815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10759-frase-alcanzaras-buena-reputacion-esforzandote-en-ser-lo-que-quieres-parecersocrates.jpg">
            <a:extLst>
              <a:ext uri="{FF2B5EF4-FFF2-40B4-BE49-F238E27FC236}">
                <a16:creationId xmlns:a16="http://schemas.microsoft.com/office/drawing/2014/main" id="{A3D2F8B5-0755-354A-9DC3-616C8BE7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2221443"/>
            <a:ext cx="4777381" cy="224536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89F0B6-5170-0D43-A5A3-A959F4EEE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980" y="2679077"/>
            <a:ext cx="5458838" cy="4192520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Freestyle Script" panose="030804020302050B0404" pitchFamily="66" charset="77"/>
                <a:cs typeface="Georgia"/>
              </a:rPr>
              <a:t>El siguiente paso es efectuar un balance del grado de cumplimiento de los compromisos de la empresa con cada uno de sus públicos-meta.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93996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AE9A4D-9F2D-6B43-9E1F-BC519FD2F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Freestyle Script" panose="030804020302050B0404" pitchFamily="66" charset="77"/>
                <a:cs typeface="Georgia"/>
              </a:rPr>
              <a:t>La proactividad supone hacer MUCHO más de lo que estamos obligados.</a:t>
            </a:r>
          </a:p>
          <a:p>
            <a:endParaRPr lang="es-EC" dirty="0"/>
          </a:p>
        </p:txBody>
      </p:sp>
      <p:pic>
        <p:nvPicPr>
          <p:cNvPr id="4" name="Imagen 3" descr="steve-jobs.jpg">
            <a:extLst>
              <a:ext uri="{FF2B5EF4-FFF2-40B4-BE49-F238E27FC236}">
                <a16:creationId xmlns:a16="http://schemas.microsoft.com/office/drawing/2014/main" id="{D11FACEF-C210-0848-A269-C53EA85E59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08" b="-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057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dibujo, señal, alimentos&#10;&#10;Descripción generada automáticamente">
            <a:extLst>
              <a:ext uri="{FF2B5EF4-FFF2-40B4-BE49-F238E27FC236}">
                <a16:creationId xmlns:a16="http://schemas.microsoft.com/office/drawing/2014/main" id="{32229B2E-351F-8B48-9551-0A6B8CADE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2070668"/>
            <a:ext cx="4777381" cy="254395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F61085-BE62-B74D-89E6-0089FF586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La gestión de la reputación suele confrontar la posición reactiva, que enfatiza la importancia de reducir riesgos innecesarios para el desarrollo de la reputación, frente a la posición proactiva</a:t>
            </a:r>
            <a:r>
              <a:rPr lang="es-ES" sz="3600" i="1" dirty="0">
                <a:latin typeface="Freestyle Script" panose="030804020302050B0404" pitchFamily="66" charset="77"/>
                <a:cs typeface="Georgia"/>
              </a:rPr>
              <a:t>,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 que confía afirmar el valor </a:t>
            </a:r>
            <a:r>
              <a:rPr lang="es-ES" sz="3600" dirty="0" err="1">
                <a:latin typeface="Freestyle Script" panose="030804020302050B0404" pitchFamily="66" charset="77"/>
                <a:cs typeface="Georgia"/>
              </a:rPr>
              <a:t>reputacional</a:t>
            </a:r>
            <a:r>
              <a:rPr lang="es-ES" sz="3600" dirty="0">
                <a:latin typeface="Freestyle Script" panose="030804020302050B0404" pitchFamily="66" charset="77"/>
                <a:cs typeface="Georgia"/>
              </a:rPr>
              <a:t> en cada acción comunicativa o proyecto institucional.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60274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FA9579-B380-5345-8F7C-FA9FEA951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Freestyle Script" panose="030804020302050B0404" pitchFamily="66" charset="77"/>
                <a:cs typeface="Georgia"/>
              </a:rPr>
              <a:t>La comunicación de la reputación es básica, no tanto para la reputación, como para la creación de valor a través de esa reputación.</a:t>
            </a:r>
          </a:p>
          <a:p>
            <a:endParaRPr lang="es-EC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Maquillaje">
            <a:extLst>
              <a:ext uri="{FF2B5EF4-FFF2-40B4-BE49-F238E27FC236}">
                <a16:creationId xmlns:a16="http://schemas.microsoft.com/office/drawing/2014/main" id="{82A89166-617F-9040-94C2-8E0156D9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8825" y="1176557"/>
            <a:ext cx="2837768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512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6E2F43-29E9-49D9-91FC-E5FEFAAA7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5" descr="Pericos">
            <a:extLst>
              <a:ext uri="{FF2B5EF4-FFF2-40B4-BE49-F238E27FC236}">
                <a16:creationId xmlns:a16="http://schemas.microsoft.com/office/drawing/2014/main" id="{B6604862-2C7F-E24F-801F-EC6E3490C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6716" y="1338898"/>
            <a:ext cx="4365283" cy="5519103"/>
          </a:xfrm>
          <a:custGeom>
            <a:avLst/>
            <a:gdLst/>
            <a:ahLst/>
            <a:cxnLst/>
            <a:rect l="l" t="t" r="r" b="b"/>
            <a:pathLst>
              <a:path w="5580942" h="5519103">
                <a:moveTo>
                  <a:pt x="169765" y="0"/>
                </a:moveTo>
                <a:lnTo>
                  <a:pt x="5580942" y="0"/>
                </a:lnTo>
                <a:lnTo>
                  <a:pt x="5580942" y="5519103"/>
                </a:lnTo>
                <a:lnTo>
                  <a:pt x="9100" y="5519103"/>
                </a:lnTo>
                <a:lnTo>
                  <a:pt x="0" y="5474029"/>
                </a:lnTo>
                <a:lnTo>
                  <a:pt x="0" y="169765"/>
                </a:lnTo>
                <a:cubicBezTo>
                  <a:pt x="0" y="76006"/>
                  <a:pt x="76006" y="0"/>
                  <a:pt x="16976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E63CC27-1C86-4653-8866-79C24C5C5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5924" y="1656147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3BA62E19-CD42-4C09-B825-844B4943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7212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6E92F0-5B65-DA4A-9F84-6512FA9E3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MX" dirty="0">
                <a:latin typeface="Arial" charset="0"/>
              </a:rPr>
              <a:t>	</a:t>
            </a:r>
            <a:r>
              <a:rPr lang="es-MX" dirty="0"/>
              <a:t>Las fuentes de valor de la reputación</a:t>
            </a:r>
            <a:br>
              <a:rPr lang="es-ES" dirty="0">
                <a:latin typeface="Arial" charset="0"/>
              </a:rPr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196297-3DDD-5647-AD72-1EDB60307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s-ES_tradnl" sz="3600" dirty="0">
                <a:latin typeface="Freestyle Script" panose="030804020302050B0404" pitchFamily="66" charset="77"/>
              </a:rPr>
              <a:t> Evidencias empíricas justifican que la reputación eleva el </a:t>
            </a:r>
            <a:r>
              <a:rPr lang="es-ES_tradnl" sz="3600" i="1" dirty="0">
                <a:latin typeface="Freestyle Script" panose="030804020302050B0404" pitchFamily="66" charset="77"/>
              </a:rPr>
              <a:t>valor bursátil</a:t>
            </a:r>
            <a:r>
              <a:rPr lang="es-ES_tradnl" sz="3600" dirty="0">
                <a:latin typeface="Freestyle Script" panose="030804020302050B0404" pitchFamily="66" charset="77"/>
              </a:rPr>
              <a:t> y atrae inversiones.</a:t>
            </a:r>
          </a:p>
          <a:p>
            <a:endParaRPr lang="es-ES_tradnl" sz="3600" dirty="0">
              <a:latin typeface="Freestyle Script" panose="030804020302050B0404" pitchFamily="66" charset="77"/>
            </a:endParaRPr>
          </a:p>
          <a:p>
            <a:pPr>
              <a:buFontTx/>
              <a:buChar char="•"/>
            </a:pPr>
            <a:r>
              <a:rPr lang="es-ES_tradnl" sz="3600" dirty="0">
                <a:latin typeface="Freestyle Script" panose="030804020302050B0404" pitchFamily="66" charset="77"/>
              </a:rPr>
              <a:t> Mejora la oferta comercial.</a:t>
            </a:r>
          </a:p>
          <a:p>
            <a:endParaRPr lang="es-ES_tradnl" sz="3600" dirty="0">
              <a:latin typeface="Freestyle Script" panose="030804020302050B0404" pitchFamily="66" charset="77"/>
            </a:endParaRPr>
          </a:p>
          <a:p>
            <a:pPr>
              <a:buFontTx/>
              <a:buChar char="•"/>
            </a:pPr>
            <a:r>
              <a:rPr lang="es-ES_tradnl" sz="3600" dirty="0">
                <a:latin typeface="Freestyle Script" panose="030804020302050B0404" pitchFamily="66" charset="77"/>
              </a:rPr>
              <a:t> Pauta de diferenciación.</a:t>
            </a:r>
            <a:endParaRPr lang="es-ES" sz="36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62771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B7EC08-7EBD-B748-B621-708D795B3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Atrae el talento de las organizaciones.</a:t>
            </a:r>
          </a:p>
          <a:p>
            <a:endParaRPr lang="es-ES_tradnl" sz="3600" dirty="0">
              <a:latin typeface="Freestyle Script" panose="030804020302050B0404" pitchFamily="66" charset="77"/>
              <a:cs typeface="Georgia"/>
            </a:endParaRPr>
          </a:p>
          <a:p>
            <a:pPr marL="342900" indent="-342900">
              <a:buFont typeface="Arial"/>
              <a:buChar char="•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Cuanto mayor es el capital intelectual de una empresa, más se evidencia y refuerza el binomio reputación - talento.</a:t>
            </a: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endParaRPr lang="es-EC" dirty="0"/>
          </a:p>
        </p:txBody>
      </p:sp>
      <p:pic>
        <p:nvPicPr>
          <p:cNvPr id="4" name="Picture 8" descr="Joan Costa 5">
            <a:extLst>
              <a:ext uri="{FF2B5EF4-FFF2-40B4-BE49-F238E27FC236}">
                <a16:creationId xmlns:a16="http://schemas.microsoft.com/office/drawing/2014/main" id="{B45EC5CB-C22A-4046-A321-22519368EE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9" b="-1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089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5 Imagen" descr="apple.jpg">
            <a:extLst>
              <a:ext uri="{FF2B5EF4-FFF2-40B4-BE49-F238E27FC236}">
                <a16:creationId xmlns:a16="http://schemas.microsoft.com/office/drawing/2014/main" id="{A196D8F3-66FC-1B4C-BC8B-1B5E989D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902355"/>
            <a:ext cx="4777381" cy="488354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BF197C-C256-B54A-9936-0DAC77C3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9527" y="665123"/>
            <a:ext cx="5458838" cy="4192520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s-ES_tradnl" sz="3600" dirty="0">
                <a:latin typeface="Freestyle Script" panose="030804020302050B0404" pitchFamily="66" charset="77"/>
              </a:rPr>
              <a:t>A</a:t>
            </a: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mortiza los efectos negativos de crisis empresariales</a:t>
            </a:r>
          </a:p>
          <a:p>
            <a:pPr marL="342900" indent="-342900">
              <a:buFont typeface="Arial"/>
              <a:buChar char="•"/>
            </a:pPr>
            <a:endParaRPr lang="es-ES_tradnl" sz="3600" dirty="0">
              <a:latin typeface="Freestyle Script" panose="030804020302050B0404" pitchFamily="66" charset="77"/>
              <a:cs typeface="Georgia"/>
            </a:endParaRPr>
          </a:p>
          <a:p>
            <a:pPr marL="342900" indent="-342900">
              <a:buFont typeface="Arial"/>
              <a:buChar char="•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La reputación de una empresa la hace menos vulnerable a las turbulencias informativas que toda crisis provoca.</a:t>
            </a:r>
          </a:p>
          <a:p>
            <a:pPr marL="342900" indent="-342900">
              <a:buFont typeface="Arial"/>
              <a:buChar char="•"/>
            </a:pPr>
            <a:endParaRPr lang="es-ES_tradnl" sz="3600" dirty="0">
              <a:latin typeface="Freestyle Script" panose="030804020302050B0404" pitchFamily="66" charset="77"/>
              <a:cs typeface="Georgia"/>
            </a:endParaRPr>
          </a:p>
          <a:p>
            <a:pPr marL="342900" indent="-342900">
              <a:buFont typeface="Arial"/>
              <a:buChar char="•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Constituye un auténtico escudo anticrisis porque supone una reserva de confianza con los </a:t>
            </a:r>
            <a:r>
              <a:rPr lang="es-ES_tradnl" sz="3600" dirty="0" err="1">
                <a:latin typeface="Freestyle Script" panose="030804020302050B0404" pitchFamily="66" charset="77"/>
                <a:cs typeface="Georgia"/>
              </a:rPr>
              <a:t>stakeholders</a:t>
            </a: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 estratégicos de la empresa.</a:t>
            </a:r>
            <a:endParaRPr lang="es-ES" sz="3600" dirty="0">
              <a:latin typeface="Freestyle Script" panose="030804020302050B0404" pitchFamily="66" charset="77"/>
              <a:cs typeface="Georgia"/>
            </a:endParaRPr>
          </a:p>
          <a:p>
            <a:endParaRPr lang="es-EC" sz="2200" dirty="0"/>
          </a:p>
        </p:txBody>
      </p:sp>
    </p:spTree>
    <p:extLst>
      <p:ext uri="{BB962C8B-B14F-4D97-AF65-F5344CB8AC3E}">
        <p14:creationId xmlns:p14="http://schemas.microsoft.com/office/powerpoint/2010/main" val="1810550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C24368-1BE0-7A44-97B8-15E93594B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Representa un nuevo factor de liderazgo</a:t>
            </a:r>
          </a:p>
          <a:p>
            <a:pPr marL="342900" indent="-342900">
              <a:buFont typeface="Arial"/>
              <a:buChar char="•"/>
            </a:pPr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pPr marL="342900" indent="-342900">
              <a:buFont typeface="Arial"/>
              <a:buChar char="•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El liderazgo </a:t>
            </a:r>
            <a:r>
              <a:rPr lang="es-ES_tradnl" sz="3200" dirty="0" err="1">
                <a:latin typeface="Freestyle Script" panose="030804020302050B0404" pitchFamily="66" charset="77"/>
                <a:cs typeface="Georgia"/>
              </a:rPr>
              <a:t>reputacional</a:t>
            </a: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 </a:t>
            </a:r>
            <a:r>
              <a:rPr lang="es-ES" sz="3200" dirty="0">
                <a:latin typeface="Freestyle Script" panose="030804020302050B0404" pitchFamily="66" charset="77"/>
                <a:cs typeface="Georgia"/>
              </a:rPr>
              <a:t>es la atracción racional y emocional que hace que una empresa sea la opción preferida para trabajar, comprar, invertir y hasta compartir vecindad en un mismo territorio.</a:t>
            </a:r>
          </a:p>
          <a:p>
            <a:endParaRPr lang="es-EC" dirty="0"/>
          </a:p>
        </p:txBody>
      </p:sp>
      <p:pic>
        <p:nvPicPr>
          <p:cNvPr id="4" name="Picture 6" descr="desk01_1024x768">
            <a:extLst>
              <a:ext uri="{FF2B5EF4-FFF2-40B4-BE49-F238E27FC236}">
                <a16:creationId xmlns:a16="http://schemas.microsoft.com/office/drawing/2014/main" id="{7D2FA07E-C66C-7542-8F88-A229B8BD9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0"/>
          <a:stretch/>
        </p:blipFill>
        <p:spPr bwMode="auto"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758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97AF53-00D8-0841-9F22-B152C9DA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s-EC" dirty="0"/>
              <a:t>Evaluación de la reputación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739012-714F-AA49-839E-07A3ACC10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11" y="2495453"/>
            <a:ext cx="5393361" cy="4351338"/>
          </a:xfrm>
        </p:spPr>
        <p:txBody>
          <a:bodyPr>
            <a:normAutofit/>
          </a:bodyPr>
          <a:lstStyle/>
          <a:p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Efectuar una </a:t>
            </a:r>
            <a:r>
              <a:rPr lang="es-ES_tradnl" sz="3200" i="1" dirty="0">
                <a:latin typeface="Freestyle Script" panose="030804020302050B0404" pitchFamily="66" charset="77"/>
                <a:cs typeface="Georgia"/>
              </a:rPr>
              <a:t>auditoría</a:t>
            </a: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 es indispensable cuando se va a iniciar la gestión profesional de la reputación.</a:t>
            </a:r>
          </a:p>
          <a:p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La evaluación periódica a través de monitores.</a:t>
            </a: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Picture 3" descr="Van Riel 7">
            <a:extLst>
              <a:ext uri="{FF2B5EF4-FFF2-40B4-BE49-F238E27FC236}">
                <a16:creationId xmlns:a16="http://schemas.microsoft.com/office/drawing/2014/main" id="{4CCF928E-3FB1-BF40-9C82-D0E4C9E93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5" r="4921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736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2C48AA-C481-F34E-ACAA-3742B94AD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55" y="2202247"/>
            <a:ext cx="53875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3200" dirty="0">
                <a:latin typeface="Freestyle Script" panose="030804020302050B0404" pitchFamily="66" charset="77"/>
              </a:rPr>
              <a:t>La evaluación de la reputación a través de monitores debe responder a dos preguntas: </a:t>
            </a:r>
          </a:p>
          <a:p>
            <a:endParaRPr lang="es-ES_tradnl" sz="3200" dirty="0">
              <a:latin typeface="Freestyle Script" panose="030804020302050B0404" pitchFamily="66" charset="77"/>
            </a:endParaRPr>
          </a:p>
          <a:p>
            <a:r>
              <a:rPr lang="es-ES_tradnl" sz="3200" dirty="0">
                <a:latin typeface="Freestyle Script" panose="030804020302050B0404" pitchFamily="66" charset="77"/>
              </a:rPr>
              <a:t>¿Qué se evalúa? </a:t>
            </a:r>
          </a:p>
          <a:p>
            <a:r>
              <a:rPr lang="es-ES_tradnl" sz="3200" dirty="0">
                <a:latin typeface="Freestyle Script" panose="030804020302050B0404" pitchFamily="66" charset="77"/>
              </a:rPr>
              <a:t>¿Quién evalúa?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  <p:pic>
        <p:nvPicPr>
          <p:cNvPr id="7" name="Imagen 6" descr="Imagen que contiene persona, interior, hombre, sostener&#10;&#10;Descripción generada automáticamente">
            <a:extLst>
              <a:ext uri="{FF2B5EF4-FFF2-40B4-BE49-F238E27FC236}">
                <a16:creationId xmlns:a16="http://schemas.microsoft.com/office/drawing/2014/main" id="{2E9529A1-1059-7642-A8B9-F6AB9C4EFC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3" r="17335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39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A05B2D-3947-C74B-B18A-15CD9FB3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s-ES_tradnl" dirty="0">
                <a:cs typeface="Georgia"/>
              </a:rPr>
              <a:t>La rigurosa evaluación de la reputación supone</a:t>
            </a:r>
            <a:br>
              <a:rPr lang="es-ES_tradnl" dirty="0">
                <a:latin typeface="Georgia"/>
                <a:cs typeface="Georgia"/>
              </a:rPr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BB609E-9B42-A24C-9ADB-963412FFA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s-ES_tradnl" sz="3600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Contraste a través de fuentes secundarias.</a:t>
            </a:r>
          </a:p>
          <a:p>
            <a:pPr lvl="1">
              <a:buFont typeface="Wingdings" charset="2"/>
              <a:buChar char="ü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Evaluación complementaria de especialistas.</a:t>
            </a:r>
          </a:p>
          <a:p>
            <a:pPr lvl="1">
              <a:buFont typeface="Wingdings" charset="2"/>
              <a:buChar char="ü"/>
            </a:pPr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Entrevistas con directivos.</a:t>
            </a:r>
          </a:p>
          <a:p>
            <a:endParaRPr lang="es-EC" dirty="0"/>
          </a:p>
        </p:txBody>
      </p:sp>
      <p:pic>
        <p:nvPicPr>
          <p:cNvPr id="4" name="Imagen 3" descr="Reptrak.jpeg">
            <a:extLst>
              <a:ext uri="{FF2B5EF4-FFF2-40B4-BE49-F238E27FC236}">
                <a16:creationId xmlns:a16="http://schemas.microsoft.com/office/drawing/2014/main" id="{383CAE42-74A4-B848-9F72-E0EB07D79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878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8AC639-91DF-044D-B4E5-449D3AA7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471" y="734908"/>
            <a:ext cx="5393361" cy="1325563"/>
          </a:xfrm>
        </p:spPr>
        <p:txBody>
          <a:bodyPr>
            <a:normAutofit/>
          </a:bodyPr>
          <a:lstStyle/>
          <a:p>
            <a:r>
              <a:rPr lang="es-MX" dirty="0"/>
              <a:t>¿Quiénes deben evaluar?</a:t>
            </a:r>
            <a:br>
              <a:rPr lang="es-MX" dirty="0"/>
            </a:br>
            <a:endParaRPr lang="es-EC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E83D0E-F43F-8541-BDCE-A57B88B0E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s-MX" b="1" dirty="0">
              <a:latin typeface="Georgia"/>
              <a:cs typeface="Georgia"/>
            </a:endParaRPr>
          </a:p>
          <a:p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La perspectiva de los ciudadanos y7o consumidores es la de la imagen corporativa. Son escasos los monitores que basan la evaluación </a:t>
            </a:r>
            <a:r>
              <a:rPr lang="es-ES_tradnl" sz="3200" dirty="0" err="1">
                <a:latin typeface="Freestyle Script" panose="030804020302050B0404" pitchFamily="66" charset="77"/>
                <a:cs typeface="Georgia"/>
              </a:rPr>
              <a:t>reputacional</a:t>
            </a: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 en la opinión de ciudadanos y7o </a:t>
            </a:r>
            <a:r>
              <a:rPr lang="es-ES_tradnl" sz="3200" dirty="0" err="1">
                <a:latin typeface="Freestyle Script" panose="030804020302050B0404" pitchFamily="66" charset="77"/>
                <a:cs typeface="Georgia"/>
              </a:rPr>
              <a:t>consumdiores</a:t>
            </a:r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Incluso una evaluación directiva resulta insuficiente y es aconsejable contar con una evaluación complementaria de especialistas.</a:t>
            </a:r>
          </a:p>
          <a:p>
            <a:endParaRPr lang="es-EC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PORTADA-MERCO.jpg">
            <a:extLst>
              <a:ext uri="{FF2B5EF4-FFF2-40B4-BE49-F238E27FC236}">
                <a16:creationId xmlns:a16="http://schemas.microsoft.com/office/drawing/2014/main" id="{3F1EA679-E9A3-6C49-A9CB-8E1F71EEF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084" y="1176557"/>
            <a:ext cx="3407251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530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7025EFD5-738C-41B9-87FE-0C00E211B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c 10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IABC">
            <a:extLst>
              <a:ext uri="{FF2B5EF4-FFF2-40B4-BE49-F238E27FC236}">
                <a16:creationId xmlns:a16="http://schemas.microsoft.com/office/drawing/2014/main" id="{6D6EB777-2CD9-FA42-AB39-B216F2878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r="20624" b="1"/>
          <a:stretch/>
        </p:blipFill>
        <p:spPr bwMode="auto">
          <a:xfrm>
            <a:off x="858284" y="1165109"/>
            <a:ext cx="4261337" cy="43513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7F7148-BFE7-FA43-B846-E339028E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904772"/>
            <a:ext cx="5721484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s-MX" b="1" dirty="0">
              <a:latin typeface="Arial" charset="0"/>
            </a:endParaRPr>
          </a:p>
          <a:p>
            <a:r>
              <a:rPr lang="es-ES_tradnl" sz="3600" dirty="0">
                <a:latin typeface="Freestyle Script" panose="030804020302050B0404" pitchFamily="66" charset="77"/>
                <a:cs typeface="Georgia"/>
              </a:rPr>
              <a:t>La valoración de los especialistas representa una valoración complementaria, no la principal.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18302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hombre, vistiendo, viendo, cara&#10;&#10;Descripción generada automáticamente">
            <a:extLst>
              <a:ext uri="{FF2B5EF4-FFF2-40B4-BE49-F238E27FC236}">
                <a16:creationId xmlns:a16="http://schemas.microsoft.com/office/drawing/2014/main" id="{E8F3BAE8-03EB-4541-AD38-3F4A351DC0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" r="-2" b="-2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3A7D09-3F25-D64E-8749-AAB087FF7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s-ES_tradnl" dirty="0">
                <a:cs typeface="Georgia"/>
              </a:rPr>
              <a:t>Valorar opiniones de:</a:t>
            </a:r>
            <a:br>
              <a:rPr lang="es-ES_tradnl" dirty="0">
                <a:cs typeface="Georgia"/>
              </a:rPr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92B517-97B2-194D-AABB-1D9719BD6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8813" y="1381469"/>
            <a:ext cx="57214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_tradnl" sz="3200" dirty="0">
              <a:latin typeface="Freestyle Script" panose="030804020302050B0404" pitchFamily="66" charset="77"/>
              <a:cs typeface="Georgia"/>
            </a:endParaRP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Analistas de inversión para las variables económico financieras.</a:t>
            </a: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Asociaciones de consumidores para las relativas a la calidad de la oferta comercial.</a:t>
            </a:r>
          </a:p>
          <a:p>
            <a:pPr lvl="1">
              <a:buFont typeface="Wingdings" charset="2"/>
              <a:buChar char="ü"/>
            </a:pPr>
            <a:r>
              <a:rPr lang="es-ES_tradnl" sz="3200" dirty="0" err="1">
                <a:latin typeface="Freestyle Script" panose="030804020302050B0404" pitchFamily="66" charset="77"/>
                <a:cs typeface="Georgia"/>
              </a:rPr>
              <a:t>ONG´s</a:t>
            </a: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 para las variables de RSC y medioambientales.</a:t>
            </a:r>
          </a:p>
          <a:p>
            <a:pPr lvl="1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  <a:cs typeface="Georgia"/>
              </a:rPr>
              <a:t>Sindicatos para evaluar la calidad laboral.</a:t>
            </a:r>
          </a:p>
          <a:p>
            <a:pPr lvl="1">
              <a:buFont typeface="Wingdings" charset="2"/>
              <a:buChar char="ü"/>
            </a:pPr>
            <a:r>
              <a:rPr lang="es-MX" sz="3200" b="1" dirty="0">
                <a:latin typeface="Freestyle Script" panose="030804020302050B0404" pitchFamily="66" charset="77"/>
                <a:cs typeface="Georgia"/>
              </a:rPr>
              <a:t>Jubilados.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45746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05C1FE-9B8D-8046-9252-617AC25DF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s-MX" sz="3200" dirty="0">
                <a:latin typeface="Freestyle Script" panose="030804020302050B0404" pitchFamily="66" charset="77"/>
              </a:rPr>
              <a:t>Existen diferentes consultoras de reputación y monitores. </a:t>
            </a:r>
          </a:p>
          <a:p>
            <a:pPr marL="0" indent="0">
              <a:buNone/>
            </a:pPr>
            <a:endParaRPr lang="es-MX" sz="3200" dirty="0">
              <a:latin typeface="Freestyle Script" panose="030804020302050B0404" pitchFamily="66" charset="77"/>
            </a:endParaRPr>
          </a:p>
          <a:p>
            <a:r>
              <a:rPr lang="es-MX" sz="3200" dirty="0">
                <a:latin typeface="Freestyle Script" panose="030804020302050B0404" pitchFamily="66" charset="77"/>
              </a:rPr>
              <a:t>Cada monitor implica una metodología diferente y distintas variables para sus respectivas mediciones.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persona, hombre, pizarrón, texto&#10;&#10;Descripción generada automáticamente">
            <a:extLst>
              <a:ext uri="{FF2B5EF4-FFF2-40B4-BE49-F238E27FC236}">
                <a16:creationId xmlns:a16="http://schemas.microsoft.com/office/drawing/2014/main" id="{22E58CA9-7E23-BC47-A917-89BDC56A38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21" r="-2" b="-2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4254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23449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571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DA6BB-3B38-6142-B582-B53B2E4E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MERCO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AD09735-B364-3240-80CB-55F5F49FD0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305520"/>
              </p:ext>
            </p:extLst>
          </p:nvPr>
        </p:nvGraphicFramePr>
        <p:xfrm>
          <a:off x="3433763" y="1326147"/>
          <a:ext cx="7920037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o" r:id="rId3" imgW="5803900" imgH="3327400" progId="Word.Document.8">
                  <p:embed/>
                </p:oleObj>
              </mc:Choice>
              <mc:Fallback>
                <p:oleObj name="Documento" r:id="rId3" imgW="5803900" imgH="3327400" progId="Word.Document.8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1326147"/>
                        <a:ext cx="7920037" cy="461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981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138222-D274-4866-96E7-C3B1D6DA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888E255-D20B-4F26-B9DA-3DF03679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2AD46D6-02D6-45B3-921C-F4033826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2">
            <a:extLst>
              <a:ext uri="{FF2B5EF4-FFF2-40B4-BE49-F238E27FC236}">
                <a16:creationId xmlns:a16="http://schemas.microsoft.com/office/drawing/2014/main" id="{51E36348-B7E4-8F40-BCAE-F08CCD5A42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0058" y="669394"/>
            <a:ext cx="3856718" cy="5503900"/>
          </a:xfrm>
          <a:custGeom>
            <a:avLst/>
            <a:gdLst/>
            <a:ahLst/>
            <a:cxnLst/>
            <a:rect l="l" t="t" r="r" b="b"/>
            <a:pathLst>
              <a:path w="5051479" h="5503900">
                <a:moveTo>
                  <a:pt x="151948" y="0"/>
                </a:moveTo>
                <a:lnTo>
                  <a:pt x="4899531" y="0"/>
                </a:lnTo>
                <a:cubicBezTo>
                  <a:pt x="4983450" y="0"/>
                  <a:pt x="5051479" y="68029"/>
                  <a:pt x="5051479" y="151948"/>
                </a:cubicBezTo>
                <a:lnTo>
                  <a:pt x="5051479" y="5351952"/>
                </a:lnTo>
                <a:cubicBezTo>
                  <a:pt x="5051479" y="5435871"/>
                  <a:pt x="4983450" y="5503900"/>
                  <a:pt x="4899531" y="5503900"/>
                </a:cubicBezTo>
                <a:lnTo>
                  <a:pt x="151948" y="5503900"/>
                </a:lnTo>
                <a:cubicBezTo>
                  <a:pt x="68029" y="5503900"/>
                  <a:pt x="0" y="5435871"/>
                  <a:pt x="0" y="5351952"/>
                </a:cubicBezTo>
                <a:lnTo>
                  <a:pt x="0" y="151948"/>
                </a:lnTo>
                <a:cubicBezTo>
                  <a:pt x="0" y="68029"/>
                  <a:pt x="68029" y="0"/>
                  <a:pt x="15194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311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5" descr="3">
            <a:extLst>
              <a:ext uri="{FF2B5EF4-FFF2-40B4-BE49-F238E27FC236}">
                <a16:creationId xmlns:a16="http://schemas.microsoft.com/office/drawing/2014/main" id="{3042F7D0-9C24-DF46-82D0-539FEDBA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9001" y="684287"/>
            <a:ext cx="4173149" cy="590784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410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gestionar-reputación-online-Orientadorweb4.jpg">
            <a:extLst>
              <a:ext uri="{FF2B5EF4-FFF2-40B4-BE49-F238E27FC236}">
                <a16:creationId xmlns:a16="http://schemas.microsoft.com/office/drawing/2014/main" id="{5D9CF724-9140-AE41-9703-8C850ED09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53" y="1772082"/>
            <a:ext cx="4777381" cy="314112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423734-3608-C344-ABB5-57CDA367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5396"/>
            <a:ext cx="5257800" cy="419252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s-ES_tradnl" sz="3200" dirty="0">
                <a:latin typeface="Freestyle Script" panose="030804020302050B0404" pitchFamily="66" charset="77"/>
              </a:rPr>
              <a:t>Primera evaluación: Encuesta a los principales directivos españoles sobre las empresas con mejor reputación.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12,000 directivos de empresas con facturación  mayor a 50M€.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Una vez tabuladas las respuestas obtenidas, se elabora un </a:t>
            </a:r>
            <a:r>
              <a:rPr lang="es-ES_tradnl" sz="3200" i="1" dirty="0">
                <a:latin typeface="Freestyle Script" panose="030804020302050B0404" pitchFamily="66" charset="77"/>
              </a:rPr>
              <a:t>ranking provisional</a:t>
            </a:r>
            <a:r>
              <a:rPr lang="es-ES_tradnl" sz="3200" dirty="0">
                <a:latin typeface="Freestyle Script" panose="030804020302050B0404" pitchFamily="66" charset="77"/>
              </a:rPr>
              <a:t> de 50 empresas con mejor reputación, el cual no se hace público.</a:t>
            </a:r>
          </a:p>
          <a:p>
            <a:endParaRPr lang="es-EC" sz="2200" dirty="0"/>
          </a:p>
        </p:txBody>
      </p:sp>
    </p:spTree>
    <p:extLst>
      <p:ext uri="{BB962C8B-B14F-4D97-AF65-F5344CB8AC3E}">
        <p14:creationId xmlns:p14="http://schemas.microsoft.com/office/powerpoint/2010/main" val="40803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hombre, camiseta, vistiendo, competencia de atletismo&#10;&#10;Descripción generada automáticamente">
            <a:extLst>
              <a:ext uri="{FF2B5EF4-FFF2-40B4-BE49-F238E27FC236}">
                <a16:creationId xmlns:a16="http://schemas.microsoft.com/office/drawing/2014/main" id="{49CDED27-744E-0144-8E87-484713C4B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4" y="704504"/>
            <a:ext cx="9540232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0C47B3-ED2D-0E47-9F1D-FD7FFEEB4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871" y="3661976"/>
            <a:ext cx="9870990" cy="2186228"/>
          </a:xfrm>
        </p:spPr>
        <p:txBody>
          <a:bodyPr>
            <a:normAutofit/>
          </a:bodyPr>
          <a:lstStyle/>
          <a:p>
            <a:pPr marL="0" indent="0">
              <a:spcBef>
                <a:spcPct val="20000"/>
              </a:spcBef>
              <a:buNone/>
            </a:pPr>
            <a:r>
              <a:rPr lang="es-ES_tradnl" sz="3200" dirty="0">
                <a:latin typeface="Freestyle Script" panose="030804020302050B0404" pitchFamily="66" charset="77"/>
              </a:rPr>
              <a:t>Segunda evaluación: Evaluación de las 50 empresas con mejor reputación por cuatro grupos de expertos: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Analistas financieros (comportamiento económico financiero)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 err="1">
                <a:latin typeface="Freestyle Script" panose="030804020302050B0404" pitchFamily="66" charset="77"/>
              </a:rPr>
              <a:t>ONG’s</a:t>
            </a:r>
            <a:r>
              <a:rPr lang="es-ES_tradnl" sz="3200" dirty="0">
                <a:latin typeface="Freestyle Script" panose="030804020302050B0404" pitchFamily="66" charset="77"/>
              </a:rPr>
              <a:t> (responsabilidad social corporativa).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Sindicatos (calidad laboral).</a:t>
            </a:r>
          </a:p>
          <a:p>
            <a:pPr marL="800100" lvl="1" indent="-342900">
              <a:spcBef>
                <a:spcPct val="20000"/>
              </a:spcBef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Asociaciones de consumidores (calidad de oferta comercial).</a:t>
            </a:r>
          </a:p>
          <a:p>
            <a:endParaRPr lang="es-EC" sz="2200" dirty="0"/>
          </a:p>
        </p:txBody>
      </p:sp>
    </p:spTree>
    <p:extLst>
      <p:ext uri="{BB962C8B-B14F-4D97-AF65-F5344CB8AC3E}">
        <p14:creationId xmlns:p14="http://schemas.microsoft.com/office/powerpoint/2010/main" val="2697160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1C6D24-668B-DA49-BD98-85AAA5439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s-ES_tradnl" sz="3600" dirty="0">
                <a:latin typeface="Freestyle Script" panose="030804020302050B0404" pitchFamily="66" charset="77"/>
              </a:rPr>
              <a:t>Tercera evaluación: Evaluación directa a cargo de técnicos del Instituto mediante un cuestionario de méritos.</a:t>
            </a:r>
          </a:p>
          <a:p>
            <a:endParaRPr lang="es-EC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tabla, pequeño, sostener, agua&#10;&#10;Descripción generada automáticamente">
            <a:extLst>
              <a:ext uri="{FF2B5EF4-FFF2-40B4-BE49-F238E27FC236}">
                <a16:creationId xmlns:a16="http://schemas.microsoft.com/office/drawing/2014/main" id="{C1BA6462-880C-724C-9FD8-9C8D7C82B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2048317"/>
            <a:ext cx="3781051" cy="211738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134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0141A3-E16C-3344-82F8-A151399DE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ES" sz="2700" err="1">
                <a:cs typeface="Georgia"/>
              </a:rPr>
              <a:t>The</a:t>
            </a:r>
            <a:r>
              <a:rPr lang="es-ES" sz="2700">
                <a:cs typeface="Georgia"/>
              </a:rPr>
              <a:t> </a:t>
            </a:r>
            <a:r>
              <a:rPr lang="es-ES" sz="2700" err="1">
                <a:cs typeface="Georgia"/>
              </a:rPr>
              <a:t>World</a:t>
            </a:r>
            <a:r>
              <a:rPr lang="ja-JP" altLang="es-ES" sz="2700">
                <a:cs typeface="Georgia"/>
              </a:rPr>
              <a:t>’</a:t>
            </a:r>
            <a:r>
              <a:rPr lang="es-ES" sz="2700">
                <a:cs typeface="Georgia"/>
              </a:rPr>
              <a:t>s </a:t>
            </a:r>
            <a:r>
              <a:rPr lang="es-ES" sz="2700" err="1">
                <a:cs typeface="Georgia"/>
              </a:rPr>
              <a:t>Most</a:t>
            </a:r>
            <a:r>
              <a:rPr lang="es-ES" sz="2700">
                <a:cs typeface="Georgia"/>
              </a:rPr>
              <a:t> </a:t>
            </a:r>
            <a:r>
              <a:rPr lang="es-ES" sz="2700" err="1">
                <a:cs typeface="Georgia"/>
              </a:rPr>
              <a:t>Admired</a:t>
            </a:r>
            <a:r>
              <a:rPr lang="es-ES" sz="2700">
                <a:cs typeface="Georgia"/>
              </a:rPr>
              <a:t> </a:t>
            </a:r>
            <a:r>
              <a:rPr lang="es-ES" sz="2700" err="1">
                <a:cs typeface="Georgia"/>
              </a:rPr>
              <a:t>Companies</a:t>
            </a:r>
            <a:br>
              <a:rPr lang="es-ES" sz="2700" b="1">
                <a:latin typeface="Georgia"/>
                <a:cs typeface="Georgia"/>
              </a:rPr>
            </a:br>
            <a:endParaRPr lang="es-EC" sz="27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8F3FF7-450A-BF47-A2B9-CDFA09E23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2090065"/>
            <a:ext cx="4777381" cy="250812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3616B6-51F3-DE45-B294-567F0EC04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>
              <a:latin typeface="Georgia"/>
              <a:cs typeface="Georgia"/>
            </a:endParaRPr>
          </a:p>
          <a:p>
            <a:pPr marL="800100" lvl="1" indent="-342900">
              <a:buFont typeface="Wingdings" charset="2"/>
              <a:buChar char="ü"/>
            </a:pPr>
            <a:r>
              <a:rPr lang="es-ES" sz="3200" dirty="0" err="1">
                <a:latin typeface="Freestyle Script" panose="030804020302050B0404" pitchFamily="66" charset="77"/>
                <a:cs typeface="Georgia"/>
              </a:rPr>
              <a:t>Fortune</a:t>
            </a:r>
            <a:r>
              <a:rPr lang="es-ES" sz="3200" dirty="0">
                <a:latin typeface="Freestyle Script" panose="030804020302050B0404" pitchFamily="66" charset="77"/>
                <a:cs typeface="Georgia"/>
              </a:rPr>
              <a:t>/Hay </a:t>
            </a:r>
            <a:r>
              <a:rPr lang="es-ES" sz="3200" dirty="0" err="1">
                <a:latin typeface="Freestyle Script" panose="030804020302050B0404" pitchFamily="66" charset="77"/>
                <a:cs typeface="Georgia"/>
              </a:rPr>
              <a:t>Group</a:t>
            </a:r>
            <a:r>
              <a:rPr lang="es-ES" sz="3200" dirty="0">
                <a:latin typeface="Freestyle Script" panose="030804020302050B0404" pitchFamily="66" charset="77"/>
                <a:cs typeface="Georgia"/>
              </a:rPr>
              <a:t>, desde 1983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¿Cómo lo mide?  Encuesta a 10,000 ejecutivos de 345 compañías en el mundo.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40196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1ACA92-11E2-2D4D-B81B-F1E1B4C3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4" y="491193"/>
            <a:ext cx="10515600" cy="385974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s-ES" sz="3200" b="1" dirty="0">
              <a:latin typeface="Freestyle Script" panose="030804020302050B0404" pitchFamily="66" charset="77"/>
            </a:endParaRP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Calidad de la gestión.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Calidad de producto / servicio.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Innovación.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Solidez financiera.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Buen uso activos corporativos.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Inversiones a largo plazo.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Habilidad para atraer gente con talento.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Responsabilidad social y medioambiental.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Perspectiva de negocio global.</a:t>
            </a:r>
            <a:endParaRPr lang="es-EC" sz="3200" dirty="0">
              <a:latin typeface="Freestyle Script" panose="030804020302050B04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93572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456C92-8CB1-C24C-86AF-F73729001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s-ES" dirty="0" err="1">
                <a:latin typeface="+mn-lt"/>
                <a:cs typeface="Georgia"/>
              </a:rPr>
              <a:t>Reputation</a:t>
            </a:r>
            <a:r>
              <a:rPr lang="es-ES" dirty="0">
                <a:latin typeface="+mn-lt"/>
                <a:cs typeface="Georgia"/>
              </a:rPr>
              <a:t> </a:t>
            </a:r>
            <a:r>
              <a:rPr lang="es-ES" dirty="0" err="1">
                <a:latin typeface="+mn-lt"/>
                <a:cs typeface="Georgia"/>
              </a:rPr>
              <a:t>Quotient</a:t>
            </a:r>
            <a:br>
              <a:rPr lang="es-ES" b="1">
                <a:latin typeface="Georgia"/>
                <a:cs typeface="Georgia"/>
              </a:rPr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BFB88D-1964-4146-BF68-5765ED6B4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n-GB" b="1" dirty="0">
              <a:latin typeface="Georgia"/>
              <a:cs typeface="Georgia"/>
            </a:endParaRPr>
          </a:p>
          <a:p>
            <a:pPr marL="762000" lvl="1" indent="-304800">
              <a:buNone/>
            </a:pPr>
            <a:r>
              <a:rPr lang="en-GB" dirty="0">
                <a:latin typeface="Georgia"/>
                <a:cs typeface="Georgia"/>
              </a:rPr>
              <a:t>	</a:t>
            </a:r>
            <a:r>
              <a:rPr lang="en-GB" sz="3200" dirty="0">
                <a:latin typeface="Freestyle Script" panose="030804020302050B0404" pitchFamily="66" charset="77"/>
                <a:cs typeface="Georgia"/>
              </a:rPr>
              <a:t>Autor: Charles </a:t>
            </a:r>
            <a:r>
              <a:rPr lang="en-GB" sz="3200" dirty="0" err="1">
                <a:latin typeface="Freestyle Script" panose="030804020302050B0404" pitchFamily="66" charset="77"/>
                <a:cs typeface="Georgia"/>
              </a:rPr>
              <a:t>Fombrun</a:t>
            </a:r>
            <a:r>
              <a:rPr lang="en-GB" sz="3200" dirty="0">
                <a:latin typeface="Freestyle Script" panose="030804020302050B0404" pitchFamily="66" charset="77"/>
                <a:cs typeface="Georgia"/>
              </a:rPr>
              <a:t>, New York University's Stern School of Business </a:t>
            </a:r>
            <a:r>
              <a:rPr lang="es-ES" sz="3200" dirty="0">
                <a:latin typeface="Freestyle Script" panose="030804020302050B0404" pitchFamily="66" charset="77"/>
                <a:cs typeface="Georgia"/>
              </a:rPr>
              <a:t>/ Harris </a:t>
            </a:r>
            <a:r>
              <a:rPr lang="es-ES" sz="3200" dirty="0" err="1">
                <a:latin typeface="Freestyle Script" panose="030804020302050B0404" pitchFamily="66" charset="77"/>
                <a:cs typeface="Georgia"/>
              </a:rPr>
              <a:t>Interactive</a:t>
            </a:r>
            <a:endParaRPr lang="es-ES" sz="3200" dirty="0">
              <a:latin typeface="Freestyle Script" panose="030804020302050B0404" pitchFamily="66" charset="77"/>
              <a:cs typeface="Georgia"/>
            </a:endParaRPr>
          </a:p>
          <a:p>
            <a:endParaRPr lang="es-EC" dirty="0"/>
          </a:p>
        </p:txBody>
      </p:sp>
      <p:pic>
        <p:nvPicPr>
          <p:cNvPr id="4" name="Imagen 3" descr="charles.jpg">
            <a:extLst>
              <a:ext uri="{FF2B5EF4-FFF2-40B4-BE49-F238E27FC236}">
                <a16:creationId xmlns:a16="http://schemas.microsoft.com/office/drawing/2014/main" id="{C4C051A3-1007-3049-B474-D1EDCE3E3A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" b="32799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300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3CF523C-1B9B-8B4E-A674-432BCC155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605421"/>
            <a:ext cx="4777381" cy="347741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67C318-1CA5-5D41-A132-192610FF3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722" y="1152939"/>
            <a:ext cx="5430078" cy="5024024"/>
          </a:xfrm>
        </p:spPr>
        <p:txBody>
          <a:bodyPr>
            <a:normAutofit/>
          </a:bodyPr>
          <a:lstStyle/>
          <a:p>
            <a:pPr marL="762000" lvl="1" indent="-304800">
              <a:buNone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Desde 1999 se publica el ranking en Estados Unidos.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Atractivo emocional.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Productos y servicios.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Visión y liderazgo.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Ambiente en el trabajo.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Responsabilidad social y medioambiental.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Comportamiento financiero.</a:t>
            </a:r>
          </a:p>
          <a:p>
            <a:pPr marL="1181100" lvl="2" indent="-266700"/>
            <a:endParaRPr lang="es-ES" sz="2800" dirty="0">
              <a:latin typeface="Freestyle Script" panose="030804020302050B0404" pitchFamily="66" charset="77"/>
              <a:cs typeface="Georgia"/>
            </a:endParaRPr>
          </a:p>
          <a:p>
            <a:pPr marL="762000" lvl="1" indent="-304800">
              <a:buNone/>
            </a:pPr>
            <a:r>
              <a:rPr lang="es-ES" sz="2800" dirty="0">
                <a:latin typeface="Freestyle Script" panose="030804020302050B0404" pitchFamily="66" charset="77"/>
                <a:cs typeface="Georgia"/>
              </a:rPr>
              <a:t>	¿Cómo lo mide? Encuesta online y encuesta telefónica a población general.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8686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83032B-7DA6-5046-91C3-2B7F58A1A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392421"/>
            <a:ext cx="5393361" cy="4351338"/>
          </a:xfrm>
        </p:spPr>
        <p:txBody>
          <a:bodyPr>
            <a:normAutofit/>
          </a:bodyPr>
          <a:lstStyle/>
          <a:p>
            <a:pPr marL="762000" lvl="1" indent="-304800">
              <a:buNone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Desde 1999 se publica el ranking en Estados Unidos.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Atractivo emocional.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Productos y servicios.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Visión y liderazgo.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Ambiente en el trabajo.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Responsabilidad social y medioambiental.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Comportamiento financiero.</a:t>
            </a:r>
          </a:p>
          <a:p>
            <a:pPr marL="1181100" lvl="2" indent="-266700"/>
            <a:endParaRPr lang="es-ES" sz="3200" dirty="0">
              <a:latin typeface="Freestyle Script" panose="030804020302050B0404" pitchFamily="66" charset="77"/>
              <a:cs typeface="Georgia"/>
            </a:endParaRPr>
          </a:p>
          <a:p>
            <a:pPr marL="762000" lvl="1" indent="-304800">
              <a:buNone/>
            </a:pPr>
            <a:r>
              <a:rPr lang="es-ES" sz="3200" dirty="0">
                <a:latin typeface="Freestyle Script" panose="030804020302050B0404" pitchFamily="66" charset="77"/>
                <a:cs typeface="Georgia"/>
              </a:rPr>
              <a:t>	¿Cómo lo mide? Encuesta online y encuesta telefónica a población general.</a:t>
            </a:r>
          </a:p>
          <a:p>
            <a:endParaRPr lang="es-EC" dirty="0"/>
          </a:p>
        </p:txBody>
      </p:sp>
      <p:pic>
        <p:nvPicPr>
          <p:cNvPr id="5" name="Imagen 4" descr="Imagen que contiene texto, alimentos, bandera, cama&#10;&#10;Descripción generada automáticamente">
            <a:extLst>
              <a:ext uri="{FF2B5EF4-FFF2-40B4-BE49-F238E27FC236}">
                <a16:creationId xmlns:a16="http://schemas.microsoft.com/office/drawing/2014/main" id="{3779DE38-D624-4745-8686-F6D788BB3A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9" r="37071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451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DB32A4-2DDC-F146-996B-AF267B486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-251653"/>
            <a:ext cx="5393361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s-MX" sz="2800" b="1" dirty="0">
              <a:latin typeface="Freestyle Script" panose="030804020302050B0404" pitchFamily="66" charset="77"/>
            </a:endParaRPr>
          </a:p>
          <a:p>
            <a:pPr lvl="1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</a:rPr>
              <a:t>Satisfacción demandas sociales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Calidad del producto o servicio.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Buen comportamiento financiero.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Preservación medioambiental.</a:t>
            </a:r>
          </a:p>
          <a:p>
            <a:pPr lvl="1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</a:rPr>
              <a:t>Capacidades y buena gestión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Satisfacción de las necesidades de los </a:t>
            </a:r>
            <a:r>
              <a:rPr lang="es-ES" sz="2800" dirty="0" err="1">
                <a:latin typeface="Freestyle Script" panose="030804020302050B0404" pitchFamily="66" charset="77"/>
              </a:rPr>
              <a:t>stakeholders</a:t>
            </a:r>
            <a:r>
              <a:rPr lang="es-ES" sz="2800" dirty="0">
                <a:latin typeface="Freestyle Script" panose="030804020302050B0404" pitchFamily="66" charset="77"/>
              </a:rPr>
              <a:t>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Competencias.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Aptitudes.</a:t>
            </a:r>
          </a:p>
          <a:p>
            <a:pPr lvl="1">
              <a:buFont typeface="Wingdings" charset="2"/>
              <a:buChar char="ü"/>
            </a:pPr>
            <a:r>
              <a:rPr lang="es-ES" sz="2800" dirty="0">
                <a:latin typeface="Freestyle Script" panose="030804020302050B0404" pitchFamily="66" charset="77"/>
              </a:rPr>
              <a:t>Comportamiento ético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Confianza contractual.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Confianza en las aptitudes.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Integridad.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Credibilidad.</a:t>
            </a:r>
          </a:p>
          <a:p>
            <a:pPr lvl="2"/>
            <a:r>
              <a:rPr lang="es-ES" sz="2800" dirty="0">
                <a:latin typeface="Freestyle Script" panose="030804020302050B0404" pitchFamily="66" charset="77"/>
              </a:rPr>
              <a:t>Calidad de la oferta comercial.</a:t>
            </a:r>
          </a:p>
          <a:p>
            <a:endParaRPr lang="es-EC" sz="15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D99CFB3-009C-E347-8911-CDE7B8509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03" r="27098" b="2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276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D95E8E-544B-E748-A1B4-61E2584F7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EC" dirty="0"/>
              <a:t>Visión reputacional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firmar, camión&#10;&#10;Descripción generada automáticamente">
            <a:extLst>
              <a:ext uri="{FF2B5EF4-FFF2-40B4-BE49-F238E27FC236}">
                <a16:creationId xmlns:a16="http://schemas.microsoft.com/office/drawing/2014/main" id="{9EBDF8F3-EC16-D24F-9617-829BA835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421233"/>
            <a:ext cx="4777381" cy="384579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E61C17-312C-3942-A167-00B937EB6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lvl="1">
              <a:buFontTx/>
              <a:buAutoNum type="arabicPeriod"/>
            </a:pPr>
            <a:r>
              <a:rPr lang="es-ES_tradnl" sz="3200" dirty="0">
                <a:latin typeface="Freestyle Script" panose="030804020302050B0404" pitchFamily="66" charset="77"/>
              </a:rPr>
              <a:t>Los valores de reputación de la empresa.</a:t>
            </a:r>
          </a:p>
          <a:p>
            <a:pPr lvl="1">
              <a:buFontTx/>
              <a:buAutoNum type="arabicPeriod"/>
            </a:pPr>
            <a:r>
              <a:rPr lang="es-ES_tradnl" sz="3200" dirty="0">
                <a:latin typeface="Freestyle Script" panose="030804020302050B0404" pitchFamily="66" charset="77"/>
              </a:rPr>
              <a:t>Los </a:t>
            </a:r>
            <a:r>
              <a:rPr lang="es-ES_tradnl" sz="3200" dirty="0" err="1">
                <a:latin typeface="Freestyle Script" panose="030804020302050B0404" pitchFamily="66" charset="77"/>
              </a:rPr>
              <a:t>stakeholders</a:t>
            </a:r>
            <a:r>
              <a:rPr lang="es-ES_tradnl" sz="3200" dirty="0">
                <a:latin typeface="Freestyle Script" panose="030804020302050B0404" pitchFamily="66" charset="77"/>
              </a:rPr>
              <a:t> estratégicos.</a:t>
            </a:r>
          </a:p>
          <a:p>
            <a:pPr marL="457200" lvl="1" indent="0">
              <a:buNone/>
            </a:pPr>
            <a:r>
              <a:rPr lang="es-ES_tradnl" sz="3200" dirty="0">
                <a:latin typeface="Freestyle Script" panose="030804020302050B0404" pitchFamily="66" charset="77"/>
              </a:rPr>
              <a:t>3. Las variables de reputación a gestionar.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24566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461275-CCB1-DD4E-AB90-E60140D30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endParaRPr lang="es-MX" dirty="0">
              <a:latin typeface="Freestyle Script" panose="030804020302050B0404" pitchFamily="66" charset="77"/>
            </a:endParaRPr>
          </a:p>
          <a:p>
            <a:pPr marL="0" indent="0">
              <a:buNone/>
            </a:pPr>
            <a:r>
              <a:rPr lang="es-ES" sz="2800" dirty="0">
                <a:latin typeface="Freestyle Script" panose="030804020302050B0404" pitchFamily="66" charset="77"/>
              </a:rPr>
              <a:t>“Una empresa multinacional, líder en el sector, que concibe su actividad como un multiservicio orientado a mejorar la calidad de vida de sus clientes, mediante la proyección de una cultura corporativa humanista, basada en los principios de solvencia, seriedad, veracidad, cohesión, austeridad e independencia”</a:t>
            </a:r>
            <a:r>
              <a:rPr lang="es-ES" sz="2800" b="1" dirty="0">
                <a:latin typeface="Freestyle Script" panose="030804020302050B0404" pitchFamily="66" charset="77"/>
              </a:rPr>
              <a:t>.</a:t>
            </a:r>
          </a:p>
          <a:p>
            <a:endParaRPr lang="es-EC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CB6B50-33D5-624D-9141-86F582538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1689117"/>
            <a:ext cx="3781051" cy="283578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378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4E0A5E-3179-CC46-9846-17893020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s-EC" dirty="0"/>
              <a:t>Diagnóstico de la reputación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3C87D2-BC76-BF48-B5F0-5CD662D32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b="1" dirty="0"/>
          </a:p>
          <a:p>
            <a:r>
              <a:rPr lang="es-ES_tradnl" sz="3200" dirty="0">
                <a:latin typeface="Freestyle Script" panose="030804020302050B0404" pitchFamily="66" charset="77"/>
              </a:rPr>
              <a:t>Establecida la meta </a:t>
            </a:r>
            <a:r>
              <a:rPr lang="es-ES_tradnl" sz="3200" dirty="0" err="1">
                <a:latin typeface="Freestyle Script" panose="030804020302050B0404" pitchFamily="66" charset="77"/>
              </a:rPr>
              <a:t>aspiracional</a:t>
            </a:r>
            <a:r>
              <a:rPr lang="es-ES_tradnl" sz="3200" dirty="0">
                <a:latin typeface="Freestyle Script" panose="030804020302050B0404" pitchFamily="66" charset="77"/>
              </a:rPr>
              <a:t> de la reputación de la compañía la siguiente etapa debe establecer cuál es la reputación actual.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  <p:pic>
        <p:nvPicPr>
          <p:cNvPr id="5" name="Imagen 4" descr="Teclado de computadora&#10;&#10;Descripción generada automáticamente">
            <a:extLst>
              <a:ext uri="{FF2B5EF4-FFF2-40B4-BE49-F238E27FC236}">
                <a16:creationId xmlns:a16="http://schemas.microsoft.com/office/drawing/2014/main" id="{CB30070E-7D1B-E841-BA3E-AE2B813D7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7" r="12273" b="1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91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116DA9-FF06-3444-8876-A2D2CFB3A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EC" dirty="0"/>
              <a:t>Plan rector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stacionaria, lápiz&#10;&#10;Descripción generada automáticamente">
            <a:extLst>
              <a:ext uri="{FF2B5EF4-FFF2-40B4-BE49-F238E27FC236}">
                <a16:creationId xmlns:a16="http://schemas.microsoft.com/office/drawing/2014/main" id="{6337354E-46C7-7847-8C9F-0CBDC9E4D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7C37F-C24B-7A43-A05D-A9C5D7E80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s-ES_tradnl" sz="3200" dirty="0">
                <a:latin typeface="Freestyle Script" panose="030804020302050B0404" pitchFamily="66" charset="77"/>
              </a:rPr>
              <a:t>Constituye la estrategia para eliminar la </a:t>
            </a:r>
            <a:r>
              <a:rPr lang="es-ES_tradnl" sz="3200" i="1" dirty="0">
                <a:latin typeface="Freestyle Script" panose="030804020302050B0404" pitchFamily="66" charset="77"/>
              </a:rPr>
              <a:t>distancia</a:t>
            </a:r>
            <a:r>
              <a:rPr lang="es-ES_tradnl" sz="3200" dirty="0">
                <a:latin typeface="Freestyle Script" panose="030804020302050B0404" pitchFamily="66" charset="77"/>
              </a:rPr>
              <a:t> entre la reputación actual y la exigida por la visión </a:t>
            </a:r>
            <a:r>
              <a:rPr lang="es-ES_tradnl" sz="3200" dirty="0" err="1">
                <a:latin typeface="Freestyle Script" panose="030804020302050B0404" pitchFamily="66" charset="77"/>
              </a:rPr>
              <a:t>reputacional</a:t>
            </a:r>
            <a:r>
              <a:rPr lang="es-ES_tradnl" sz="3200" dirty="0">
                <a:latin typeface="Freestyle Script" panose="030804020302050B0404" pitchFamily="66" charset="77"/>
              </a:rPr>
              <a:t>:</a:t>
            </a:r>
            <a:endParaRPr lang="es-ES" sz="3200" dirty="0">
              <a:latin typeface="Freestyle Script" panose="030804020302050B0404" pitchFamily="66" charset="77"/>
            </a:endParaRPr>
          </a:p>
          <a:p>
            <a:pPr marL="800100" lvl="1" indent="-342900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Programas de mejora de la reputación.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Estrategia de comunicación de la reputación.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53260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2F7FA49E-31AE-5C4A-9893-7EE6E79FF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2050254"/>
            <a:ext cx="4777381" cy="258774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EEC28B-BC31-0C4B-BA2C-DEA9C6198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s-ES_tradnl" sz="3200" dirty="0">
                <a:latin typeface="Freestyle Script" panose="030804020302050B0404" pitchFamily="66" charset="77"/>
              </a:rPr>
              <a:t>Constituye la estrategia para eliminar la </a:t>
            </a:r>
            <a:r>
              <a:rPr lang="es-ES_tradnl" sz="3200" i="1" dirty="0">
                <a:latin typeface="Freestyle Script" panose="030804020302050B0404" pitchFamily="66" charset="77"/>
              </a:rPr>
              <a:t>distancia</a:t>
            </a:r>
            <a:r>
              <a:rPr lang="es-ES_tradnl" sz="3200" dirty="0">
                <a:latin typeface="Freestyle Script" panose="030804020302050B0404" pitchFamily="66" charset="77"/>
              </a:rPr>
              <a:t> entre la reputación actual y la exigida por la visión </a:t>
            </a:r>
            <a:r>
              <a:rPr lang="es-ES_tradnl" sz="3200" dirty="0" err="1">
                <a:latin typeface="Freestyle Script" panose="030804020302050B0404" pitchFamily="66" charset="77"/>
              </a:rPr>
              <a:t>reputacional</a:t>
            </a:r>
            <a:r>
              <a:rPr lang="es-ES_tradnl" sz="3200" dirty="0">
                <a:latin typeface="Freestyle Script" panose="030804020302050B0404" pitchFamily="66" charset="77"/>
              </a:rPr>
              <a:t>:</a:t>
            </a:r>
            <a:endParaRPr lang="es-ES" sz="3200" dirty="0">
              <a:latin typeface="Freestyle Script" panose="030804020302050B0404" pitchFamily="66" charset="77"/>
            </a:endParaRPr>
          </a:p>
          <a:p>
            <a:pPr marL="800100" lvl="1" indent="-342900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Programas de mejora de la reputación.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3200" dirty="0">
                <a:latin typeface="Freestyle Script" panose="030804020302050B0404" pitchFamily="66" charset="77"/>
              </a:rPr>
              <a:t>Estrategia de comunicación de la reputación.</a:t>
            </a:r>
            <a:endParaRPr lang="es-ES" sz="3200" dirty="0">
              <a:latin typeface="Freestyle Script" panose="030804020302050B0404" pitchFamily="66" charset="77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5659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02B639-AD98-084A-BF93-70DA01D00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55" y="791956"/>
            <a:ext cx="5387502" cy="4351338"/>
          </a:xfrm>
        </p:spPr>
        <p:txBody>
          <a:bodyPr>
            <a:normAutofit/>
          </a:bodyPr>
          <a:lstStyle/>
          <a:p>
            <a:r>
              <a:rPr lang="es-ES_tradnl" sz="2800" dirty="0">
                <a:latin typeface="Freestyle Script" panose="030804020302050B0404" pitchFamily="66" charset="77"/>
              </a:rPr>
              <a:t>Independientemente de las acciones de comunicación dirigidas a los </a:t>
            </a:r>
            <a:r>
              <a:rPr lang="es-ES_tradnl" sz="2800" dirty="0" err="1">
                <a:latin typeface="Freestyle Script" panose="030804020302050B0404" pitchFamily="66" charset="77"/>
              </a:rPr>
              <a:t>stakeholders</a:t>
            </a:r>
            <a:r>
              <a:rPr lang="es-ES_tradnl" sz="2800" dirty="0">
                <a:latin typeface="Freestyle Script" panose="030804020302050B0404" pitchFamily="66" charset="77"/>
              </a:rPr>
              <a:t>, la comunicación de la reputación exige acciones comunicativas congruentes hacia algunos destinatarios fijos:</a:t>
            </a:r>
          </a:p>
          <a:p>
            <a:pPr lvl="1"/>
            <a:endParaRPr lang="es-ES_tradnl" sz="2800" dirty="0">
              <a:latin typeface="Freestyle Script" panose="030804020302050B0404" pitchFamily="66" charset="77"/>
            </a:endParaRPr>
          </a:p>
          <a:p>
            <a:pPr marL="800100" lvl="1" indent="-342900">
              <a:buFont typeface="Wingdings" charset="2"/>
              <a:buChar char="ü"/>
            </a:pPr>
            <a:r>
              <a:rPr lang="es-ES_tradnl" sz="2800" dirty="0">
                <a:latin typeface="Freestyle Script" panose="030804020302050B0404" pitchFamily="66" charset="77"/>
              </a:rPr>
              <a:t>Organismos de certificación y calificación.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800" dirty="0">
                <a:latin typeface="Freestyle Script" panose="030804020302050B0404" pitchFamily="66" charset="77"/>
              </a:rPr>
              <a:t>Medios de comunicación.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800" dirty="0">
                <a:latin typeface="Freestyle Script" panose="030804020302050B0404" pitchFamily="66" charset="77"/>
              </a:rPr>
              <a:t>Monitores de reputación y RS.</a:t>
            </a:r>
          </a:p>
          <a:p>
            <a:endParaRPr lang="es-EC" dirty="0"/>
          </a:p>
        </p:txBody>
      </p:sp>
      <p:pic>
        <p:nvPicPr>
          <p:cNvPr id="4" name="Imagen 3" descr="stakeholder-list-word-cloud.png">
            <a:extLst>
              <a:ext uri="{FF2B5EF4-FFF2-40B4-BE49-F238E27FC236}">
                <a16:creationId xmlns:a16="http://schemas.microsoft.com/office/drawing/2014/main" id="{4EAD6865-4E69-D04B-A042-BECD25A918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r="1686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6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387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CE70-D8DB-064D-BA44-0F8B8007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Reputación de marca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9090669-6754-A343-A1FD-C62417C2A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724E0B-360C-2C4B-B73E-AC1B2241C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844675"/>
            <a:ext cx="734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>
              <a:solidFill>
                <a:srgbClr val="800000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A940CCD-EB04-7041-B285-07A77826F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039938"/>
            <a:ext cx="10814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4000" dirty="0">
                <a:latin typeface="Freestyle Script" panose="030804020302050B0404" pitchFamily="66" charset="77"/>
              </a:rPr>
              <a:t>Es la </a:t>
            </a:r>
            <a:r>
              <a:rPr lang="es-ES" sz="4000" dirty="0">
                <a:solidFill>
                  <a:srgbClr val="998700"/>
                </a:solidFill>
                <a:latin typeface="Freestyle Script" panose="030804020302050B0404" pitchFamily="66" charset="77"/>
              </a:rPr>
              <a:t>identificación racional y emocional </a:t>
            </a:r>
            <a:r>
              <a:rPr lang="es-ES" sz="4000" dirty="0">
                <a:latin typeface="Freestyle Script" panose="030804020302050B0404" pitchFamily="66" charset="77"/>
              </a:rPr>
              <a:t>de un consumidor con una marca cuando reconoce en ésta valores que le proporcionan una experiencia positiva</a:t>
            </a:r>
            <a:r>
              <a:rPr lang="es-ES" sz="4000" dirty="0">
                <a:solidFill>
                  <a:srgbClr val="800000"/>
                </a:solidFill>
                <a:latin typeface="Freestyle Script" panose="030804020302050B0404" pitchFamily="66" charset="77"/>
              </a:rPr>
              <a:t>.</a:t>
            </a:r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2B6082E6-E32F-6244-9159-45E421EF4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063" y="4292600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FDB4A4CB-60AD-4C47-9CDF-0394DA430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405130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>
                <a:latin typeface="Times New Roman" charset="0"/>
              </a:rPr>
              <a:t>Valores funcionales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90753A10-67DE-4048-9044-77EB3D375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076700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dirty="0">
                <a:latin typeface="Times New Roman" charset="0"/>
              </a:rPr>
              <a:t>Valores sociales</a:t>
            </a: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05BEA027-2C22-AB4B-BD18-3BBB3A512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5551488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>
                <a:latin typeface="Times New Roman" charset="0"/>
              </a:rPr>
              <a:t>Valores emocionales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9359C01B-4040-934C-8E5A-05326D5D2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563" y="4508500"/>
            <a:ext cx="12239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400" b="1">
                <a:latin typeface="Times New Roman" charset="0"/>
              </a:rPr>
              <a:t>Reputación de marca</a:t>
            </a:r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3C7D6F54-901E-EA42-AE61-2C9AB0941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3500438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91691008-AFC6-6149-AAFA-606B85C64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3500438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9928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CE768B-8E50-A946-9760-0E2B7E8E2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s-EC" dirty="0"/>
              <a:t>Indice Reputacional IRM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1D77B7-0AAA-B147-A9AC-A4F49B19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latin typeface="Freestyle Script" panose="030804020302050B0404" pitchFamily="66" charset="77"/>
              </a:rPr>
              <a:t>Es una metodología de evaluación de la reputación de las marcas.</a:t>
            </a:r>
          </a:p>
          <a:p>
            <a:pPr marL="0" indent="0">
              <a:buNone/>
            </a:pPr>
            <a:endParaRPr lang="es-ES" dirty="0">
              <a:latin typeface="Freestyle Script" panose="030804020302050B0404" pitchFamily="66" charset="77"/>
            </a:endParaRPr>
          </a:p>
          <a:p>
            <a:pPr marL="1257300" lvl="2" indent="-342900">
              <a:buFont typeface="Wingdings" charset="2"/>
              <a:buChar char="ü"/>
            </a:pPr>
            <a:r>
              <a:rPr lang="es-ES" sz="2400" dirty="0">
                <a:latin typeface="Freestyle Script" panose="030804020302050B0404" pitchFamily="66" charset="77"/>
              </a:rPr>
              <a:t> Evalúa las marcas sectorialmente.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400" dirty="0">
                <a:latin typeface="Freestyle Script" panose="030804020302050B0404" pitchFamily="66" charset="77"/>
              </a:rPr>
              <a:t> El público informante son consumidores.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400" dirty="0">
                <a:latin typeface="Freestyle Script" panose="030804020302050B0404" pitchFamily="66" charset="77"/>
              </a:rPr>
              <a:t> Las variables de análisis son de tres tipos: funcionales, sociales y emocionales.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400" dirty="0">
                <a:latin typeface="Freestyle Script" panose="030804020302050B0404" pitchFamily="66" charset="77"/>
              </a:rPr>
              <a:t> Existen 6 variables primeras que se utilizan para todos los sectores y 12 secundarias específicas de cada uno de ellos</a:t>
            </a:r>
          </a:p>
          <a:p>
            <a:pPr marL="1257300" lvl="2" indent="-342900">
              <a:buFont typeface="Wingdings" charset="2"/>
              <a:buChar char="ü"/>
            </a:pPr>
            <a:r>
              <a:rPr lang="es-ES" sz="2400" dirty="0">
                <a:latin typeface="Freestyle Script" panose="030804020302050B0404" pitchFamily="66" charset="77"/>
              </a:rPr>
              <a:t> La técnica de investigación es la encuesta telefónica a 1,500 consumidores.</a:t>
            </a:r>
          </a:p>
          <a:p>
            <a:endParaRPr lang="es-EC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39D647-20D3-474C-8155-52F7E0EEB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1972696"/>
            <a:ext cx="3781051" cy="2268630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171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 descr="Imagen1.emf">
            <a:extLst>
              <a:ext uri="{FF2B5EF4-FFF2-40B4-BE49-F238E27FC236}">
                <a16:creationId xmlns:a16="http://schemas.microsoft.com/office/drawing/2014/main" id="{2B370CCF-B3FA-144E-AB3C-C33E09232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83" y="827881"/>
            <a:ext cx="8977312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218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54841A0E-886D-1244-8FA4-1A08BCC49C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036061"/>
              </p:ext>
            </p:extLst>
          </p:nvPr>
        </p:nvGraphicFramePr>
        <p:xfrm>
          <a:off x="2151791" y="545563"/>
          <a:ext cx="8635657" cy="5916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cumento" r:id="rId3" imgW="9474200" imgH="6388100" progId="Word.Document.8">
                  <p:embed/>
                </p:oleObj>
              </mc:Choice>
              <mc:Fallback>
                <p:oleObj name="Documento" r:id="rId3" imgW="9474200" imgH="6388100" progId="Word.Document.8">
                  <p:embed/>
                  <p:pic>
                    <p:nvPicPr>
                      <p:cNvPr id="20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791" y="545563"/>
                        <a:ext cx="8635657" cy="5916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855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1582</Words>
  <Application>Microsoft Macintosh PowerPoint</Application>
  <PresentationFormat>Panorámica</PresentationFormat>
  <Paragraphs>204</Paragraphs>
  <Slides>51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60" baseType="lpstr">
      <vt:lpstr>Arial</vt:lpstr>
      <vt:lpstr>Calibri</vt:lpstr>
      <vt:lpstr>Century Gothic</vt:lpstr>
      <vt:lpstr>Freestyle Script</vt:lpstr>
      <vt:lpstr>Georgia</vt:lpstr>
      <vt:lpstr>Times New Roman</vt:lpstr>
      <vt:lpstr>Wingdings</vt:lpstr>
      <vt:lpstr>ShapesVTI</vt:lpstr>
      <vt:lpstr>Documento</vt:lpstr>
      <vt:lpstr>Reputación</vt:lpstr>
      <vt:lpstr>Intangibles</vt:lpstr>
      <vt:lpstr>Valor de marca</vt:lpstr>
      <vt:lpstr>Presentación de PowerPoint</vt:lpstr>
      <vt:lpstr>Presentación de PowerPoint</vt:lpstr>
      <vt:lpstr>Definición</vt:lpstr>
      <vt:lpstr>Charles Fombrun</vt:lpstr>
      <vt:lpstr>Reputación</vt:lpstr>
      <vt:lpstr>Grahame Dowling   (Australian Graduate School of Management)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Las fuentes de valor de la reputación </vt:lpstr>
      <vt:lpstr>Presentación de PowerPoint</vt:lpstr>
      <vt:lpstr>Presentación de PowerPoint</vt:lpstr>
      <vt:lpstr>Presentación de PowerPoint</vt:lpstr>
      <vt:lpstr>Evaluación de la reputación</vt:lpstr>
      <vt:lpstr>Presentación de PowerPoint</vt:lpstr>
      <vt:lpstr>La rigurosa evaluación de la reputación supone </vt:lpstr>
      <vt:lpstr>¿Quiénes deben evaluar? </vt:lpstr>
      <vt:lpstr>Presentación de PowerPoint</vt:lpstr>
      <vt:lpstr>Valorar opiniones de: </vt:lpstr>
      <vt:lpstr>Presentación de PowerPoint</vt:lpstr>
      <vt:lpstr>MERCO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World’s Most Admired Companies </vt:lpstr>
      <vt:lpstr>Presentación de PowerPoint</vt:lpstr>
      <vt:lpstr>Reputation Quotient </vt:lpstr>
      <vt:lpstr>Presentación de PowerPoint</vt:lpstr>
      <vt:lpstr>Presentación de PowerPoint</vt:lpstr>
      <vt:lpstr>Presentación de PowerPoint</vt:lpstr>
      <vt:lpstr>Visión reputacional</vt:lpstr>
      <vt:lpstr>Presentación de PowerPoint</vt:lpstr>
      <vt:lpstr>Diagnóstico de la reputación</vt:lpstr>
      <vt:lpstr>Plan rector</vt:lpstr>
      <vt:lpstr>Presentación de PowerPoint</vt:lpstr>
      <vt:lpstr>Presentación de PowerPoint</vt:lpstr>
      <vt:lpstr>Reputación de marca</vt:lpstr>
      <vt:lpstr>Indice Reputacional IRM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Reputación</dc:title>
  <dc:creator>Octavio Islas</dc:creator>
  <cp:lastModifiedBy>Octavio Islas</cp:lastModifiedBy>
  <cp:revision>2</cp:revision>
  <dcterms:created xsi:type="dcterms:W3CDTF">2020-09-15T22:23:27Z</dcterms:created>
  <dcterms:modified xsi:type="dcterms:W3CDTF">2020-09-15T22:30:50Z</dcterms:modified>
</cp:coreProperties>
</file>