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6"/>
  </p:notesMasterIdLst>
  <p:sldIdLst>
    <p:sldId id="257" r:id="rId2"/>
    <p:sldId id="261" r:id="rId3"/>
    <p:sldId id="258" r:id="rId4"/>
    <p:sldId id="260" r:id="rId5"/>
    <p:sldId id="259" r:id="rId6"/>
    <p:sldId id="262" r:id="rId7"/>
    <p:sldId id="269" r:id="rId8"/>
    <p:sldId id="270" r:id="rId9"/>
    <p:sldId id="271" r:id="rId10"/>
    <p:sldId id="272" r:id="rId11"/>
    <p:sldId id="273" r:id="rId12"/>
    <p:sldId id="274" r:id="rId13"/>
    <p:sldId id="275" r:id="rId14"/>
    <p:sldId id="276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47" autoAdjust="0"/>
    <p:restoredTop sz="94694"/>
  </p:normalViewPr>
  <p:slideViewPr>
    <p:cSldViewPr snapToGrid="0">
      <p:cViewPr varScale="1">
        <p:scale>
          <a:sx n="121" d="100"/>
          <a:sy n="121" d="100"/>
        </p:scale>
        <p:origin x="77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F890C6-8785-4EC2-B5B3-87FE469365FD}" type="datetimeFigureOut">
              <a:rPr lang="es-EC" smtClean="0"/>
              <a:t>24/9/20</a:t>
            </a:fld>
            <a:endParaRPr lang="es-EC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C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7DE74B-E2A0-4960-B372-8E3AC87542BC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4957412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orbes.com/the-worlds-most-valuable-brands/#129fa3b4119c" TargetMode="External"/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nterbrand.com/best-brands/best-global-brands/2019/ranking/" TargetMode="External"/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randz.com/admin/uploads/files/2020_BrandZ_Global_Top_100_Report.pdf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C" dirty="0">
                <a:hlinkClick r:id="rId3"/>
              </a:rPr>
              <a:t>https://www.forbes.com/the-worlds-most-valuable-brands/#129fa3b4119c</a:t>
            </a:r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7DE74B-E2A0-4960-B372-8E3AC87542BC}" type="slidenum">
              <a:rPr lang="es-EC" smtClean="0"/>
              <a:t>3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0523543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C" dirty="0">
                <a:hlinkClick r:id="rId3"/>
              </a:rPr>
              <a:t>https://www.interbrand.com/best-brands/best-global-brands/2019/ranking/</a:t>
            </a:r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7DE74B-E2A0-4960-B372-8E3AC87542BC}" type="slidenum">
              <a:rPr lang="es-EC" smtClean="0"/>
              <a:t>4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544426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C" dirty="0">
                <a:hlinkClick r:id="rId3"/>
              </a:rPr>
              <a:t>https://www.brandz.com/admin/uploads/files/2020_BrandZ_Global_Top_100_Report.pdf</a:t>
            </a:r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7DE74B-E2A0-4960-B372-8E3AC87542BC}" type="slidenum">
              <a:rPr lang="es-EC" smtClean="0"/>
              <a:t>5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5122177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96018-3180-4A55-B6B6-BFBE14A2CEF5}" type="datetimeFigureOut">
              <a:rPr lang="es-EC" smtClean="0"/>
              <a:t>24/9/20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5211FE6B-00B8-4707-AD1F-7BB6AFCAC756}" type="slidenum">
              <a:rPr lang="es-EC" smtClean="0"/>
              <a:t>‹Nº›</a:t>
            </a:fld>
            <a:endParaRPr lang="es-EC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564927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96018-3180-4A55-B6B6-BFBE14A2CEF5}" type="datetimeFigureOut">
              <a:rPr lang="es-EC" smtClean="0"/>
              <a:t>24/9/20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1FE6B-00B8-4707-AD1F-7BB6AFCAC756}" type="slidenum">
              <a:rPr lang="es-EC" smtClean="0"/>
              <a:t>‹Nº›</a:t>
            </a:fld>
            <a:endParaRPr lang="es-EC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085792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96018-3180-4A55-B6B6-BFBE14A2CEF5}" type="datetimeFigureOut">
              <a:rPr lang="es-EC" smtClean="0"/>
              <a:t>24/9/20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1FE6B-00B8-4707-AD1F-7BB6AFCAC756}" type="slidenum">
              <a:rPr lang="es-EC" smtClean="0"/>
              <a:t>‹Nº›</a:t>
            </a:fld>
            <a:endParaRPr lang="es-EC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433141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96018-3180-4A55-B6B6-BFBE14A2CEF5}" type="datetimeFigureOut">
              <a:rPr lang="es-EC" smtClean="0"/>
              <a:t>24/9/20</a:t>
            </a:fld>
            <a:endParaRPr lang="es-EC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1FE6B-00B8-4707-AD1F-7BB6AFCAC756}" type="slidenum">
              <a:rPr lang="es-EC" smtClean="0"/>
              <a:t>‹Nº›</a:t>
            </a:fld>
            <a:endParaRPr lang="es-EC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241616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96018-3180-4A55-B6B6-BFBE14A2CEF5}" type="datetimeFigureOut">
              <a:rPr lang="es-EC" smtClean="0"/>
              <a:t>24/9/20</a:t>
            </a:fld>
            <a:endParaRPr lang="es-EC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1FE6B-00B8-4707-AD1F-7BB6AFCAC756}" type="slidenum">
              <a:rPr lang="es-EC" smtClean="0"/>
              <a:t>‹Nº›</a:t>
            </a:fld>
            <a:endParaRPr lang="es-EC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8656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96018-3180-4A55-B6B6-BFBE14A2CEF5}" type="datetimeFigureOut">
              <a:rPr lang="es-EC" smtClean="0"/>
              <a:t>24/9/20</a:t>
            </a:fld>
            <a:endParaRPr lang="es-EC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1FE6B-00B8-4707-AD1F-7BB6AFCAC756}" type="slidenum">
              <a:rPr lang="es-EC" smtClean="0"/>
              <a:t>‹Nº›</a:t>
            </a:fld>
            <a:endParaRPr lang="es-EC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543781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96018-3180-4A55-B6B6-BFBE14A2CEF5}" type="datetimeFigureOut">
              <a:rPr lang="es-EC" smtClean="0"/>
              <a:t>24/9/20</a:t>
            </a:fld>
            <a:endParaRPr lang="es-EC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1FE6B-00B8-4707-AD1F-7BB6AFCAC756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9586618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96018-3180-4A55-B6B6-BFBE14A2CEF5}" type="datetimeFigureOut">
              <a:rPr lang="es-EC" smtClean="0"/>
              <a:t>24/9/20</a:t>
            </a:fld>
            <a:endParaRPr lang="es-EC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1FE6B-00B8-4707-AD1F-7BB6AFCAC756}" type="slidenum">
              <a:rPr lang="es-EC" smtClean="0"/>
              <a:t>‹Nº›</a:t>
            </a:fld>
            <a:endParaRPr lang="es-EC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638957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75B96018-3180-4A55-B6B6-BFBE14A2CEF5}" type="datetimeFigureOut">
              <a:rPr lang="es-EC" smtClean="0"/>
              <a:t>24/9/20</a:t>
            </a:fld>
            <a:endParaRPr lang="es-EC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s-EC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1FE6B-00B8-4707-AD1F-7BB6AFCAC756}" type="slidenum">
              <a:rPr lang="es-EC" smtClean="0"/>
              <a:t>‹Nº›</a:t>
            </a:fld>
            <a:endParaRPr lang="es-EC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234465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96018-3180-4A55-B6B6-BFBE14A2CEF5}" type="datetimeFigureOut">
              <a:rPr lang="es-EC" smtClean="0"/>
              <a:t>24/9/20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1FE6B-00B8-4707-AD1F-7BB6AFCAC756}" type="slidenum">
              <a:rPr lang="es-EC" smtClean="0"/>
              <a:t>‹Nº›</a:t>
            </a:fld>
            <a:endParaRPr lang="es-EC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905849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96018-3180-4A55-B6B6-BFBE14A2CEF5}" type="datetimeFigureOut">
              <a:rPr lang="es-EC" smtClean="0"/>
              <a:t>24/9/20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1FE6B-00B8-4707-AD1F-7BB6AFCAC756}" type="slidenum">
              <a:rPr lang="es-EC" smtClean="0"/>
              <a:t>‹Nº›</a:t>
            </a:fld>
            <a:endParaRPr lang="es-EC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38936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B96018-3180-4A55-B6B6-BFBE14A2CEF5}" type="datetimeFigureOut">
              <a:rPr lang="es-EC" smtClean="0"/>
              <a:t>24/9/20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5211FE6B-00B8-4707-AD1F-7BB6AFCAC756}" type="slidenum">
              <a:rPr lang="es-EC" smtClean="0"/>
              <a:t>‹Nº›</a:t>
            </a:fld>
            <a:endParaRPr lang="es-EC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8798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0A995E-05A6-4C34-A835-68442DEB784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C" dirty="0"/>
              <a:t>LAS 10 MARCAS MÁS RECONOCIDAS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636F75A-78A1-4261-B831-4EBBE7264FD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C" dirty="0"/>
              <a:t>Paola palacios Y macarena </a:t>
            </a:r>
            <a:r>
              <a:rPr lang="es-EC" dirty="0" err="1"/>
              <a:t>endara</a:t>
            </a:r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0466203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EBE332-69E0-410D-9148-7324438938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C" sz="6000" b="1" dirty="0"/>
              <a:t>1.- LOS ESTUDIOS</a:t>
            </a:r>
          </a:p>
        </p:txBody>
      </p:sp>
    </p:spTree>
    <p:extLst>
      <p:ext uri="{BB962C8B-B14F-4D97-AF65-F5344CB8AC3E}">
        <p14:creationId xmlns:p14="http://schemas.microsoft.com/office/powerpoint/2010/main" val="20895470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069E371-3862-4014-8DB3-F8EA8F1D51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/>
              <a:t>Forbes 2019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29EE2EB8-1B3F-48A1-83C5-099A9AF0E6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0175" y="1965264"/>
            <a:ext cx="9391650" cy="472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47917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069E371-3862-4014-8DB3-F8EA8F1D51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/>
              <a:t>INTERBRAND 2019</a:t>
            </a:r>
          </a:p>
        </p:txBody>
      </p:sp>
      <p:pic>
        <p:nvPicPr>
          <p:cNvPr id="6" name="Marcador de contenido 5">
            <a:extLst>
              <a:ext uri="{FF2B5EF4-FFF2-40B4-BE49-F238E27FC236}">
                <a16:creationId xmlns:a16="http://schemas.microsoft.com/office/drawing/2014/main" id="{292B9E63-CAEA-468D-8086-B2D62232FAD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7890" y="2172622"/>
            <a:ext cx="12016219" cy="1599561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3ABCA64B-7FDC-4FA7-BE23-4FF5226A2F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65441" y="3899432"/>
            <a:ext cx="3461117" cy="1779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4757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069E371-3862-4014-8DB3-F8EA8F1D51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/>
              <a:t>Millward Brown 2020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EB414C42-D781-4D7E-BC9A-CFD15ED28D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4362" y="2004571"/>
            <a:ext cx="9603275" cy="4679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54103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EBE332-69E0-410D-9148-7324438938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C" sz="6000" b="1" dirty="0"/>
              <a:t>2.- relación de las 10 marcas de los 3 estudios</a:t>
            </a:r>
          </a:p>
        </p:txBody>
      </p:sp>
    </p:spTree>
    <p:extLst>
      <p:ext uri="{BB962C8B-B14F-4D97-AF65-F5344CB8AC3E}">
        <p14:creationId xmlns:p14="http://schemas.microsoft.com/office/powerpoint/2010/main" val="42670327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62E5AE6-D4E9-43E5-AA76-D268707133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/>
              <a:t>comparativo</a:t>
            </a:r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6A2E2AC5-6B89-4D66-8855-D99E10DA53E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77479777"/>
              </p:ext>
            </p:extLst>
          </p:nvPr>
        </p:nvGraphicFramePr>
        <p:xfrm>
          <a:off x="2393510" y="1981912"/>
          <a:ext cx="7203282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99390">
                  <a:extLst>
                    <a:ext uri="{9D8B030D-6E8A-4147-A177-3AD203B41FA5}">
                      <a16:colId xmlns:a16="http://schemas.microsoft.com/office/drawing/2014/main" val="2149311883"/>
                    </a:ext>
                  </a:extLst>
                </a:gridCol>
                <a:gridCol w="2502798">
                  <a:extLst>
                    <a:ext uri="{9D8B030D-6E8A-4147-A177-3AD203B41FA5}">
                      <a16:colId xmlns:a16="http://schemas.microsoft.com/office/drawing/2014/main" val="3344738212"/>
                    </a:ext>
                  </a:extLst>
                </a:gridCol>
                <a:gridCol w="2401094">
                  <a:extLst>
                    <a:ext uri="{9D8B030D-6E8A-4147-A177-3AD203B41FA5}">
                      <a16:colId xmlns:a16="http://schemas.microsoft.com/office/drawing/2014/main" val="14903926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s-EC" dirty="0"/>
                        <a:t>FORBES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dirty="0"/>
                        <a:t>INTERBRAND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dirty="0"/>
                        <a:t>KANTAR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83874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s-EC" dirty="0">
                          <a:highlight>
                            <a:srgbClr val="FFFF00"/>
                          </a:highlight>
                        </a:rPr>
                        <a:t>1. APPLE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s-EC" dirty="0">
                          <a:highlight>
                            <a:srgbClr val="FFFF00"/>
                          </a:highlight>
                        </a:rPr>
                        <a:t>1. APPLE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s-EC" dirty="0">
                          <a:highlight>
                            <a:srgbClr val="00FF00"/>
                          </a:highlight>
                        </a:rPr>
                        <a:t>1. AMAZON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66023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C" dirty="0">
                          <a:highlight>
                            <a:srgbClr val="00FFFF"/>
                          </a:highlight>
                        </a:rPr>
                        <a:t>2. GOOGLE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dirty="0">
                          <a:highlight>
                            <a:srgbClr val="00FFFF"/>
                          </a:highlight>
                        </a:rPr>
                        <a:t>2. GOOGLE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dirty="0">
                          <a:highlight>
                            <a:srgbClr val="FFFF00"/>
                          </a:highlight>
                        </a:rPr>
                        <a:t>2. APPLE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23714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C" dirty="0">
                          <a:highlight>
                            <a:srgbClr val="808080"/>
                          </a:highlight>
                        </a:rPr>
                        <a:t>3. MICROSOFT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dirty="0">
                          <a:highlight>
                            <a:srgbClr val="00FF00"/>
                          </a:highlight>
                        </a:rPr>
                        <a:t>3.  AMAZON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dirty="0">
                          <a:highlight>
                            <a:srgbClr val="808080"/>
                          </a:highlight>
                        </a:rPr>
                        <a:t>3.  MICROSOFT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76084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C" dirty="0">
                          <a:highlight>
                            <a:srgbClr val="00FF00"/>
                          </a:highlight>
                        </a:rPr>
                        <a:t>4. AMAZON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dirty="0">
                          <a:highlight>
                            <a:srgbClr val="808080"/>
                          </a:highlight>
                        </a:rPr>
                        <a:t>4. MICROSOFT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dirty="0">
                          <a:highlight>
                            <a:srgbClr val="00FFFF"/>
                          </a:highlight>
                        </a:rPr>
                        <a:t>4. GOOGLE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00378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C" dirty="0"/>
                        <a:t>5. 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dirty="0"/>
                        <a:t>5. COCA COLA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dirty="0"/>
                        <a:t>5. VISA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29295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C" dirty="0"/>
                        <a:t>6. COCA COLA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dirty="0"/>
                        <a:t>6. SAMSUNG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dirty="0"/>
                        <a:t>6. ALI BABA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43246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C" dirty="0"/>
                        <a:t>7. DISNEY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dirty="0"/>
                        <a:t>7. TOYOTA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dirty="0"/>
                        <a:t>7. TENCENT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3000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C" dirty="0"/>
                        <a:t>8. SAMSUNG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dirty="0"/>
                        <a:t>8. MERCEDES BENZ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dirty="0"/>
                        <a:t>8. FACEBOOK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12962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C" dirty="0"/>
                        <a:t>9. LOUIS VUITTON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s-EC" dirty="0">
                          <a:highlight>
                            <a:srgbClr val="FF00FF"/>
                          </a:highlight>
                        </a:rPr>
                        <a:t>9. MC DONALDS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s-EC" dirty="0">
                          <a:highlight>
                            <a:srgbClr val="FF00FF"/>
                          </a:highlight>
                        </a:rPr>
                        <a:t>9. MC DONALDS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8445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C" dirty="0">
                          <a:highlight>
                            <a:srgbClr val="FF00FF"/>
                          </a:highlight>
                        </a:rPr>
                        <a:t>10. MC DONALDS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dirty="0"/>
                        <a:t>10. DISNEY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dirty="0"/>
                        <a:t>10. MASTERCARD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6768697"/>
                  </a:ext>
                </a:extLst>
              </a:tr>
            </a:tbl>
          </a:graphicData>
        </a:graphic>
      </p:graphicFrame>
      <p:grpSp>
        <p:nvGrpSpPr>
          <p:cNvPr id="17" name="Grupo 16">
            <a:extLst>
              <a:ext uri="{FF2B5EF4-FFF2-40B4-BE49-F238E27FC236}">
                <a16:creationId xmlns:a16="http://schemas.microsoft.com/office/drawing/2014/main" id="{145C385B-5A30-483B-AA2F-E4AA1586DFC1}"/>
              </a:ext>
            </a:extLst>
          </p:cNvPr>
          <p:cNvGrpSpPr/>
          <p:nvPr/>
        </p:nvGrpSpPr>
        <p:grpSpPr>
          <a:xfrm>
            <a:off x="8009844" y="260993"/>
            <a:ext cx="3173895" cy="1324596"/>
            <a:chOff x="11183739" y="106793"/>
            <a:chExt cx="3173895" cy="1324596"/>
          </a:xfrm>
        </p:grpSpPr>
        <p:sp>
          <p:nvSpPr>
            <p:cNvPr id="15" name="Rectángulo 14">
              <a:extLst>
                <a:ext uri="{FF2B5EF4-FFF2-40B4-BE49-F238E27FC236}">
                  <a16:creationId xmlns:a16="http://schemas.microsoft.com/office/drawing/2014/main" id="{917FCAA3-A4BE-445A-BEC4-326B24390DBA}"/>
                </a:ext>
              </a:extLst>
            </p:cNvPr>
            <p:cNvSpPr/>
            <p:nvPr/>
          </p:nvSpPr>
          <p:spPr>
            <a:xfrm>
              <a:off x="11183739" y="106793"/>
              <a:ext cx="3173895" cy="132459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C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endParaRPr>
            </a:p>
          </p:txBody>
        </p:sp>
        <p:sp>
          <p:nvSpPr>
            <p:cNvPr id="16" name="CuadroTexto 15">
              <a:extLst>
                <a:ext uri="{FF2B5EF4-FFF2-40B4-BE49-F238E27FC236}">
                  <a16:creationId xmlns:a16="http://schemas.microsoft.com/office/drawing/2014/main" id="{631B27A8-4625-455A-9DF6-8E453B0533E4}"/>
                </a:ext>
              </a:extLst>
            </p:cNvPr>
            <p:cNvSpPr txBox="1"/>
            <p:nvPr/>
          </p:nvSpPr>
          <p:spPr>
            <a:xfrm>
              <a:off x="11485225" y="219425"/>
              <a:ext cx="2570922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C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Gill Sans MT" panose="020B0502020104020203"/>
                  <a:ea typeface="+mn-ea"/>
                  <a:cs typeface="+mn-cs"/>
                </a:rPr>
                <a:t>Las marcas que están subrayadas, son las que se repiten en los 3 rankings.</a:t>
              </a: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es-EC" sz="1200" dirty="0">
                <a:solidFill>
                  <a:prstClr val="black"/>
                </a:solidFill>
                <a:latin typeface="Gill Sans MT" panose="020B0502020104020203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C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Gill Sans MT" panose="020B0502020104020203"/>
                  <a:ea typeface="+mn-ea"/>
                  <a:cs typeface="+mn-cs"/>
                </a:rPr>
                <a:t>Se ve que las marcas a partir del 4to puesto ya varí</a:t>
              </a:r>
              <a:r>
                <a:rPr lang="es-EC" sz="1200" dirty="0" err="1">
                  <a:solidFill>
                    <a:prstClr val="black"/>
                  </a:solidFill>
                  <a:latin typeface="Gill Sans MT" panose="020B0502020104020203"/>
                </a:rPr>
                <a:t>an</a:t>
              </a:r>
              <a:r>
                <a:rPr lang="es-EC" sz="1200" dirty="0">
                  <a:solidFill>
                    <a:prstClr val="black"/>
                  </a:solidFill>
                  <a:latin typeface="Gill Sans MT" panose="020B0502020104020203"/>
                </a:rPr>
                <a:t> y no se encuentran en los 3 rankings</a:t>
              </a:r>
              <a:endParaRPr kumimoji="0" lang="es-EC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704066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EBE332-69E0-410D-9148-7324438938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4239" y="1756130"/>
            <a:ext cx="8999578" cy="1887950"/>
          </a:xfrm>
        </p:spPr>
        <p:txBody>
          <a:bodyPr>
            <a:noAutofit/>
          </a:bodyPr>
          <a:lstStyle/>
          <a:p>
            <a:r>
              <a:rPr lang="es-EC" sz="4400" b="1" dirty="0"/>
              <a:t>3.- marcas emblemáticas de la economía del conocimiento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1AE8A84-C885-4656-A48C-D1D25F5363B9}"/>
              </a:ext>
            </a:extLst>
          </p:cNvPr>
          <p:cNvSpPr txBox="1">
            <a:spLocks/>
          </p:cNvSpPr>
          <p:nvPr/>
        </p:nvSpPr>
        <p:spPr>
          <a:xfrm>
            <a:off x="1454239" y="3953236"/>
            <a:ext cx="8637072" cy="977621"/>
          </a:xfrm>
          <a:prstGeom prst="rect">
            <a:avLst/>
          </a:prstGeom>
        </p:spPr>
        <p:txBody>
          <a:bodyPr vert="horz" lIns="91440" tIns="9144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800" kern="1200" cap="none" baseline="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600" kern="1200" cap="none" baseline="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600" kern="1200" baseline="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600" kern="1200" baseline="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s-EC" dirty="0"/>
              <a:t>-Marcas muy avanzadas en tecnología</a:t>
            </a:r>
          </a:p>
          <a:p>
            <a:r>
              <a:rPr lang="es-EC" dirty="0"/>
              <a:t>-Creadas después del 4 de octubre 1957</a:t>
            </a:r>
          </a:p>
        </p:txBody>
      </p:sp>
    </p:spTree>
    <p:extLst>
      <p:ext uri="{BB962C8B-B14F-4D97-AF65-F5344CB8AC3E}">
        <p14:creationId xmlns:p14="http://schemas.microsoft.com/office/powerpoint/2010/main" val="17166464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62E5AE6-D4E9-43E5-AA76-D268707133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/>
              <a:t>MARCAS EMBLEMÁTICAS</a:t>
            </a:r>
            <a:br>
              <a:rPr lang="es-EC" dirty="0"/>
            </a:br>
            <a:r>
              <a:rPr lang="es-EC" dirty="0"/>
              <a:t>DE LA ECONOMÍA DEL CONOCIMIENTO</a:t>
            </a:r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6A2E2AC5-6B89-4D66-8855-D99E10DA53E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66000487"/>
              </p:ext>
            </p:extLst>
          </p:nvPr>
        </p:nvGraphicFramePr>
        <p:xfrm>
          <a:off x="867292" y="3398186"/>
          <a:ext cx="5385924" cy="2961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87869">
                  <a:extLst>
                    <a:ext uri="{9D8B030D-6E8A-4147-A177-3AD203B41FA5}">
                      <a16:colId xmlns:a16="http://schemas.microsoft.com/office/drawing/2014/main" val="2149311883"/>
                    </a:ext>
                  </a:extLst>
                </a:gridCol>
                <a:gridCol w="3198055">
                  <a:extLst>
                    <a:ext uri="{9D8B030D-6E8A-4147-A177-3AD203B41FA5}">
                      <a16:colId xmlns:a16="http://schemas.microsoft.com/office/drawing/2014/main" val="3344738212"/>
                    </a:ext>
                  </a:extLst>
                </a:gridCol>
              </a:tblGrid>
              <a:tr h="200395">
                <a:tc>
                  <a:txBody>
                    <a:bodyPr/>
                    <a:lstStyle/>
                    <a:p>
                      <a:pPr algn="ctr"/>
                      <a:r>
                        <a:rPr lang="es-EC" dirty="0"/>
                        <a:t>MARCAS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dirty="0"/>
                        <a:t>INFORMACIÓN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83874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s-EC" dirty="0"/>
                        <a:t>APPLE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s-EC" dirty="0"/>
                        <a:t>Creada: 01 abril de 1976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66023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C" dirty="0"/>
                        <a:t>GOOGLE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dirty="0"/>
                        <a:t>Creada: 04 septiembre de 1998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23714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C" dirty="0"/>
                        <a:t>MICROSOFT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dirty="0"/>
                        <a:t>Creada: 04 de abril de 1975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76084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C" dirty="0"/>
                        <a:t>AMAZON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dirty="0"/>
                        <a:t>Creada: 05 de julio de 1994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00378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C" dirty="0"/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dirty="0"/>
                        <a:t>Creada: febrero 2004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29295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C" dirty="0"/>
                        <a:t>TENCENT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s-EC" dirty="0"/>
                        <a:t>Creada: 11 noviembre de 1998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8445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C" dirty="0"/>
                        <a:t>ALI BABA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dirty="0"/>
                        <a:t>Creada: 04 abril de 1999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6768697"/>
                  </a:ext>
                </a:extLst>
              </a:tr>
            </a:tbl>
          </a:graphicData>
        </a:graphic>
      </p:graphicFrame>
      <p:graphicFrame>
        <p:nvGraphicFramePr>
          <p:cNvPr id="7" name="Marcador de contenido 3">
            <a:extLst>
              <a:ext uri="{FF2B5EF4-FFF2-40B4-BE49-F238E27FC236}">
                <a16:creationId xmlns:a16="http://schemas.microsoft.com/office/drawing/2014/main" id="{54BDC665-395B-4A55-BFC9-8D2A6A8FAF2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30064077"/>
              </p:ext>
            </p:extLst>
          </p:nvPr>
        </p:nvGraphicFramePr>
        <p:xfrm>
          <a:off x="6461418" y="3398186"/>
          <a:ext cx="5385924" cy="1478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46484">
                  <a:extLst>
                    <a:ext uri="{9D8B030D-6E8A-4147-A177-3AD203B41FA5}">
                      <a16:colId xmlns:a16="http://schemas.microsoft.com/office/drawing/2014/main" val="2149311883"/>
                    </a:ext>
                  </a:extLst>
                </a:gridCol>
                <a:gridCol w="3139440">
                  <a:extLst>
                    <a:ext uri="{9D8B030D-6E8A-4147-A177-3AD203B41FA5}">
                      <a16:colId xmlns:a16="http://schemas.microsoft.com/office/drawing/2014/main" val="3344738212"/>
                    </a:ext>
                  </a:extLst>
                </a:gridCol>
              </a:tblGrid>
              <a:tr h="304256">
                <a:tc>
                  <a:txBody>
                    <a:bodyPr/>
                    <a:lstStyle/>
                    <a:p>
                      <a:pPr algn="ctr"/>
                      <a:r>
                        <a:rPr lang="es-EC" dirty="0"/>
                        <a:t>MARCAS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dirty="0"/>
                        <a:t>INFORMACIÓN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83874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C" dirty="0"/>
                        <a:t>SAMSUNG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dirty="0"/>
                        <a:t>Creada: 01 marzo 1938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43246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C" dirty="0"/>
                        <a:t>TOYOTA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dirty="0"/>
                        <a:t>Creada: 28 agosto 1937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3000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C" dirty="0"/>
                        <a:t>MERCEDES BENZ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dirty="0"/>
                        <a:t>Creada: 1926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1296210"/>
                  </a:ext>
                </a:extLst>
              </a:tr>
            </a:tbl>
          </a:graphicData>
        </a:graphic>
      </p:graphicFrame>
      <p:sp>
        <p:nvSpPr>
          <p:cNvPr id="8" name="Subtítulo 2">
            <a:extLst>
              <a:ext uri="{FF2B5EF4-FFF2-40B4-BE49-F238E27FC236}">
                <a16:creationId xmlns:a16="http://schemas.microsoft.com/office/drawing/2014/main" id="{C6945D82-6890-4073-A0B6-08476A77FB97}"/>
              </a:ext>
            </a:extLst>
          </p:cNvPr>
          <p:cNvSpPr txBox="1">
            <a:spLocks/>
          </p:cNvSpPr>
          <p:nvPr/>
        </p:nvSpPr>
        <p:spPr>
          <a:xfrm>
            <a:off x="7846576" y="102829"/>
            <a:ext cx="4814348" cy="977621"/>
          </a:xfrm>
          <a:prstGeom prst="rect">
            <a:avLst/>
          </a:prstGeom>
        </p:spPr>
        <p:txBody>
          <a:bodyPr vert="horz" lIns="91440" tIns="9144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800" kern="1200" cap="none" baseline="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600" kern="1200" cap="none" baseline="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600" kern="1200" baseline="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600" kern="1200" baseline="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s-EC" b="1" dirty="0"/>
              <a:t>-Marcas muy avanzadas en tecnología</a:t>
            </a:r>
          </a:p>
          <a:p>
            <a:r>
              <a:rPr lang="es-EC" b="1" dirty="0"/>
              <a:t>-Creadas después del 4 de octubre 1957</a:t>
            </a:r>
          </a:p>
        </p:txBody>
      </p:sp>
      <p:pic>
        <p:nvPicPr>
          <p:cNvPr id="5" name="Gráfico 4" descr="Marca de verificación">
            <a:extLst>
              <a:ext uri="{FF2B5EF4-FFF2-40B4-BE49-F238E27FC236}">
                <a16:creationId xmlns:a16="http://schemas.microsoft.com/office/drawing/2014/main" id="{E545F17E-29B0-406E-ADDC-4AF5F641EB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069483" y="2583617"/>
            <a:ext cx="573594" cy="573594"/>
          </a:xfrm>
          <a:prstGeom prst="rect">
            <a:avLst/>
          </a:prstGeom>
        </p:spPr>
      </p:pic>
      <p:pic>
        <p:nvPicPr>
          <p:cNvPr id="9" name="Gráfico 8" descr="Cerrar">
            <a:extLst>
              <a:ext uri="{FF2B5EF4-FFF2-40B4-BE49-F238E27FC236}">
                <a16:creationId xmlns:a16="http://schemas.microsoft.com/office/drawing/2014/main" id="{7F1A2DA6-9CF6-4928-863F-014B7007A43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580786" y="2699248"/>
            <a:ext cx="573594" cy="573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80626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EBE332-69E0-410D-9148-7324438938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4239" y="1713927"/>
            <a:ext cx="9251275" cy="1887950"/>
          </a:xfrm>
        </p:spPr>
        <p:txBody>
          <a:bodyPr>
            <a:noAutofit/>
          </a:bodyPr>
          <a:lstStyle/>
          <a:p>
            <a:r>
              <a:rPr lang="es-EC" b="1" dirty="0"/>
              <a:t>4.- MARCAS ESTADOUNIDENSES, EUROPEAS, ASIÁTICAS (% CHINAS)</a:t>
            </a:r>
          </a:p>
        </p:txBody>
      </p:sp>
    </p:spTree>
    <p:extLst>
      <p:ext uri="{BB962C8B-B14F-4D97-AF65-F5344CB8AC3E}">
        <p14:creationId xmlns:p14="http://schemas.microsoft.com/office/powerpoint/2010/main" val="21820362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62E5AE6-D4E9-43E5-AA76-D268707133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MARCAS ESTADOUNIDENSES, EUROPEAS, ASIÁTICAS (% CHINAS)</a:t>
            </a:r>
            <a:r>
              <a:rPr lang="es-EC" dirty="0"/>
              <a:t> </a:t>
            </a:r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6A2E2AC5-6B89-4D66-8855-D99E10DA53E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33528450"/>
              </p:ext>
            </p:extLst>
          </p:nvPr>
        </p:nvGraphicFramePr>
        <p:xfrm>
          <a:off x="2337239" y="2347672"/>
          <a:ext cx="7203282" cy="3114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99390">
                  <a:extLst>
                    <a:ext uri="{9D8B030D-6E8A-4147-A177-3AD203B41FA5}">
                      <a16:colId xmlns:a16="http://schemas.microsoft.com/office/drawing/2014/main" val="2149311883"/>
                    </a:ext>
                  </a:extLst>
                </a:gridCol>
                <a:gridCol w="2608233">
                  <a:extLst>
                    <a:ext uri="{9D8B030D-6E8A-4147-A177-3AD203B41FA5}">
                      <a16:colId xmlns:a16="http://schemas.microsoft.com/office/drawing/2014/main" val="3344738212"/>
                    </a:ext>
                  </a:extLst>
                </a:gridCol>
                <a:gridCol w="2295659">
                  <a:extLst>
                    <a:ext uri="{9D8B030D-6E8A-4147-A177-3AD203B41FA5}">
                      <a16:colId xmlns:a16="http://schemas.microsoft.com/office/drawing/2014/main" val="14903926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s-EC" dirty="0"/>
                        <a:t>PAÍS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dirty="0"/>
                        <a:t>MARCAS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dirty="0"/>
                        <a:t>PORCENTAJE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83874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s-EC" dirty="0"/>
                        <a:t>ESTADOUNIDENSES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s-EC" dirty="0"/>
                        <a:t>Apple, Google, Amazon, Microsoft, Facebook, Coca Cola, Disney, </a:t>
                      </a:r>
                      <a:r>
                        <a:rPr lang="es-EC" dirty="0" err="1"/>
                        <a:t>Mastercard</a:t>
                      </a:r>
                      <a:r>
                        <a:rPr lang="es-EC" dirty="0"/>
                        <a:t>, VISA, Mc </a:t>
                      </a:r>
                      <a:r>
                        <a:rPr lang="es-EC" dirty="0" err="1"/>
                        <a:t>Donalds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s-EC" dirty="0"/>
                        <a:t>62.5%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66023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C" dirty="0"/>
                        <a:t>EUROPEAS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dirty="0"/>
                        <a:t>Louis Vuitton, Mercedes Benz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dirty="0"/>
                        <a:t>12.5%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23714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C" dirty="0"/>
                        <a:t>ASÍÁTICAS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dirty="0"/>
                        <a:t>Ali baba, Tencent, Toyota, Samsung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dirty="0"/>
                        <a:t>25%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76084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897901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EBE332-69E0-410D-9148-7324438938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4239" y="1713927"/>
            <a:ext cx="9251275" cy="1887950"/>
          </a:xfrm>
        </p:spPr>
        <p:txBody>
          <a:bodyPr>
            <a:noAutofit/>
          </a:bodyPr>
          <a:lstStyle/>
          <a:p>
            <a:r>
              <a:rPr lang="es-EC" b="1" dirty="0"/>
              <a:t>5.- identificar las MARCAS emblemáticas de la economía DEL PETRÓLEO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FB2816A-1839-4B7C-8D29-DB37895E41B8}"/>
              </a:ext>
            </a:extLst>
          </p:cNvPr>
          <p:cNvSpPr txBox="1">
            <a:spLocks/>
          </p:cNvSpPr>
          <p:nvPr/>
        </p:nvSpPr>
        <p:spPr>
          <a:xfrm>
            <a:off x="1454239" y="3953236"/>
            <a:ext cx="8637072" cy="977621"/>
          </a:xfrm>
          <a:prstGeom prst="rect">
            <a:avLst/>
          </a:prstGeom>
        </p:spPr>
        <p:txBody>
          <a:bodyPr vert="horz" lIns="91440" tIns="9144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800" kern="1200" cap="none" baseline="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600" kern="1200" cap="none" baseline="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600" kern="1200" baseline="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600" kern="1200" baseline="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s-EC" dirty="0"/>
              <a:t>Se registran marcas que pertenecen al sector automotriz como Mercedes Benz y Toyota. No se registran marcas que pertenezcan a la industria del petróleo directamente. </a:t>
            </a:r>
          </a:p>
        </p:txBody>
      </p:sp>
    </p:spTree>
    <p:extLst>
      <p:ext uri="{BB962C8B-B14F-4D97-AF65-F5344CB8AC3E}">
        <p14:creationId xmlns:p14="http://schemas.microsoft.com/office/powerpoint/2010/main" val="35438010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EBE332-69E0-410D-9148-7324438938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4239" y="1713927"/>
            <a:ext cx="9251275" cy="1887950"/>
          </a:xfrm>
        </p:spPr>
        <p:txBody>
          <a:bodyPr>
            <a:noAutofit/>
          </a:bodyPr>
          <a:lstStyle/>
          <a:p>
            <a:r>
              <a:rPr lang="es-EC" b="1" dirty="0"/>
              <a:t>6.- ¿qué peso tienen las marcas iberoamericanas?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FB2816A-1839-4B7C-8D29-DB37895E41B8}"/>
              </a:ext>
            </a:extLst>
          </p:cNvPr>
          <p:cNvSpPr txBox="1">
            <a:spLocks/>
          </p:cNvSpPr>
          <p:nvPr/>
        </p:nvSpPr>
        <p:spPr>
          <a:xfrm>
            <a:off x="1454239" y="3953236"/>
            <a:ext cx="8637072" cy="977621"/>
          </a:xfrm>
          <a:prstGeom prst="rect">
            <a:avLst/>
          </a:prstGeom>
        </p:spPr>
        <p:txBody>
          <a:bodyPr vert="horz" lIns="91440" tIns="9144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800" kern="1200" cap="none" baseline="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600" kern="1200" cap="none" baseline="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600" kern="1200" baseline="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600" kern="1200" baseline="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s-EC" dirty="0"/>
              <a:t>Tienen un peso del 0%, no se registran marcas iberoamericanas dentro del top 10 de estos 3 rankings.</a:t>
            </a:r>
          </a:p>
        </p:txBody>
      </p:sp>
    </p:spTree>
    <p:extLst>
      <p:ext uri="{BB962C8B-B14F-4D97-AF65-F5344CB8AC3E}">
        <p14:creationId xmlns:p14="http://schemas.microsoft.com/office/powerpoint/2010/main" val="34096594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EBE332-69E0-410D-9148-7324438938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0362" y="1727995"/>
            <a:ext cx="9251275" cy="1887950"/>
          </a:xfrm>
        </p:spPr>
        <p:txBody>
          <a:bodyPr>
            <a:noAutofit/>
          </a:bodyPr>
          <a:lstStyle/>
          <a:p>
            <a:r>
              <a:rPr lang="es-EC" sz="6600" b="1" dirty="0"/>
              <a:t>GRACIAS</a:t>
            </a:r>
          </a:p>
        </p:txBody>
      </p:sp>
    </p:spTree>
    <p:extLst>
      <p:ext uri="{BB962C8B-B14F-4D97-AF65-F5344CB8AC3E}">
        <p14:creationId xmlns:p14="http://schemas.microsoft.com/office/powerpoint/2010/main" val="2845989072"/>
      </p:ext>
    </p:extLst>
  </p:cSld>
  <p:clrMapOvr>
    <a:masterClrMapping/>
  </p:clrMapOvr>
</p:sld>
</file>

<file path=ppt/theme/theme1.xml><?xml version="1.0" encoding="utf-8"?>
<a:theme xmlns:a="http://schemas.openxmlformats.org/drawingml/2006/main" name="1_Galería">
  <a:themeElements>
    <a:clrScheme name="Galería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ería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ería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82</TotalTime>
  <Words>478</Words>
  <Application>Microsoft Macintosh PowerPoint</Application>
  <PresentationFormat>Panorámica</PresentationFormat>
  <Paragraphs>99</Paragraphs>
  <Slides>14</Slides>
  <Notes>3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18" baseType="lpstr">
      <vt:lpstr>Arial</vt:lpstr>
      <vt:lpstr>Calibri</vt:lpstr>
      <vt:lpstr>Gill Sans MT</vt:lpstr>
      <vt:lpstr>1_Galería</vt:lpstr>
      <vt:lpstr>LAS 10 MARCAS MÁS RECONOCIDAS</vt:lpstr>
      <vt:lpstr>1.- LOS ESTUDIOS</vt:lpstr>
      <vt:lpstr>Forbes 2019</vt:lpstr>
      <vt:lpstr>INTERBRAND 2019</vt:lpstr>
      <vt:lpstr>Millward Brown 2020</vt:lpstr>
      <vt:lpstr>2.- relación de las 10 marcas de los 3 estudios</vt:lpstr>
      <vt:lpstr>comparativo</vt:lpstr>
      <vt:lpstr>3.- marcas emblemáticas de la economía del conocimiento</vt:lpstr>
      <vt:lpstr>MARCAS EMBLEMÁTICAS DE LA ECONOMÍA DEL CONOCIMIENTO</vt:lpstr>
      <vt:lpstr>4.- MARCAS ESTADOUNIDENSES, EUROPEAS, ASIÁTICAS (% CHINAS)</vt:lpstr>
      <vt:lpstr>MARCAS ESTADOUNIDENSES, EUROPEAS, ASIÁTICAS (% CHINAS) </vt:lpstr>
      <vt:lpstr>5.- identificar las MARCAS emblemáticas de la economía DEL PETRÓLEO</vt:lpstr>
      <vt:lpstr>6.- ¿qué peso tienen las marcas iberoamericanas?</vt:lpstr>
      <vt:lpstr>GRACIAS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LAS 10 MARCAS MÁS RECONOCIDAS</dc:title>
  <dc:creator>Macarena Endara</dc:creator>
  <cp:lastModifiedBy>Octavio Islas</cp:lastModifiedBy>
  <cp:revision>18</cp:revision>
  <dcterms:created xsi:type="dcterms:W3CDTF">2020-09-02T01:36:03Z</dcterms:created>
  <dcterms:modified xsi:type="dcterms:W3CDTF">2020-09-24T16:52:15Z</dcterms:modified>
</cp:coreProperties>
</file>