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306" r:id="rId2"/>
    <p:sldId id="300" r:id="rId3"/>
    <p:sldId id="301" r:id="rId4"/>
    <p:sldId id="299" r:id="rId5"/>
    <p:sldId id="302" r:id="rId6"/>
    <p:sldId id="305" r:id="rId7"/>
    <p:sldId id="303" r:id="rId8"/>
    <p:sldId id="30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tavio Islas" initials="OI" lastIdx="3" clrIdx="0">
    <p:extLst>
      <p:ext uri="{19B8F6BF-5375-455C-9EA6-DF929625EA0E}">
        <p15:presenceInfo xmlns:p15="http://schemas.microsoft.com/office/powerpoint/2012/main" userId="d474dc0110373d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4T10:22:27.334" idx="1">
    <p:pos x="10" y="10"/>
    <p:text>La gráfica no es la respuesta. No indican las marcas que debieron revisar en los 3 resportes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4T10:23:12.045" idx="2">
    <p:pos x="10" y="10"/>
    <p:text>Hay muchas más, Toyota, Harley D, por ejemplo.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4T10:23:55.518" idx="3">
    <p:pos x="10" y="10"/>
    <p:text>Tenía entendido que era francesa</p:text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2CBD8-337C-48BA-80A5-105FB2EFB12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DC4CBEF2-EAED-43BC-99FF-E0C18E404454}">
      <dgm:prSet phldrT="[Texto]" custT="1"/>
      <dgm:spPr/>
      <dgm:t>
        <a:bodyPr/>
        <a:lstStyle/>
        <a:p>
          <a:r>
            <a:rPr lang="es-EC" sz="2800" dirty="0">
              <a:latin typeface="Garamond" pitchFamily="18" charset="0"/>
            </a:rPr>
            <a:t>Mercedes Benz</a:t>
          </a:r>
        </a:p>
      </dgm:t>
    </dgm:pt>
    <dgm:pt modelId="{B202BE3F-2527-49D8-B8BF-69B3F69AC0D5}" type="parTrans" cxnId="{E7CDA070-1353-4607-BCE9-D9EEB6F21426}">
      <dgm:prSet/>
      <dgm:spPr/>
      <dgm:t>
        <a:bodyPr/>
        <a:lstStyle/>
        <a:p>
          <a:endParaRPr lang="es-EC"/>
        </a:p>
      </dgm:t>
    </dgm:pt>
    <dgm:pt modelId="{5F9B36AB-E9B9-4CAD-8B64-511CC752982E}" type="sibTrans" cxnId="{E7CDA070-1353-4607-BCE9-D9EEB6F21426}">
      <dgm:prSet/>
      <dgm:spPr/>
      <dgm:t>
        <a:bodyPr/>
        <a:lstStyle/>
        <a:p>
          <a:endParaRPr lang="es-EC"/>
        </a:p>
      </dgm:t>
    </dgm:pt>
    <dgm:pt modelId="{A2A71524-10E0-4DE7-86DF-B209B8CF419E}">
      <dgm:prSet phldrT="[Texto]" custT="1"/>
      <dgm:spPr/>
      <dgm:t>
        <a:bodyPr/>
        <a:lstStyle/>
        <a:p>
          <a:r>
            <a:rPr lang="es-EC" sz="3600" dirty="0">
              <a:latin typeface="Garamond" pitchFamily="18" charset="0"/>
            </a:rPr>
            <a:t>Ford</a:t>
          </a:r>
        </a:p>
      </dgm:t>
    </dgm:pt>
    <dgm:pt modelId="{F1AF4201-BCEC-4D17-AFFE-14A822E943AE}" type="parTrans" cxnId="{C856C243-775E-4550-BB42-4202260CE01F}">
      <dgm:prSet/>
      <dgm:spPr/>
      <dgm:t>
        <a:bodyPr/>
        <a:lstStyle/>
        <a:p>
          <a:endParaRPr lang="es-EC"/>
        </a:p>
      </dgm:t>
    </dgm:pt>
    <dgm:pt modelId="{3C913814-2CBA-4570-A103-B29B5FA0775A}" type="sibTrans" cxnId="{C856C243-775E-4550-BB42-4202260CE01F}">
      <dgm:prSet/>
      <dgm:spPr/>
      <dgm:t>
        <a:bodyPr/>
        <a:lstStyle/>
        <a:p>
          <a:endParaRPr lang="es-EC"/>
        </a:p>
      </dgm:t>
    </dgm:pt>
    <dgm:pt modelId="{AFC9E13B-3114-47C0-81B9-8B22A8EB8604}">
      <dgm:prSet phldrT="[Texto]" custT="1"/>
      <dgm:spPr/>
      <dgm:t>
        <a:bodyPr/>
        <a:lstStyle/>
        <a:p>
          <a:r>
            <a:rPr lang="es-EC" sz="3200" dirty="0">
              <a:latin typeface="Garamond" pitchFamily="18" charset="0"/>
            </a:rPr>
            <a:t>Economía del Petróleo</a:t>
          </a:r>
        </a:p>
      </dgm:t>
    </dgm:pt>
    <dgm:pt modelId="{60118020-2FCA-44ED-B07C-2329E43E4377}" type="parTrans" cxnId="{EEF62CC6-7657-4C1B-BFA2-D3B87E05A493}">
      <dgm:prSet/>
      <dgm:spPr/>
      <dgm:t>
        <a:bodyPr/>
        <a:lstStyle/>
        <a:p>
          <a:endParaRPr lang="es-EC"/>
        </a:p>
      </dgm:t>
    </dgm:pt>
    <dgm:pt modelId="{F6A06F2A-E2FA-4BE4-BFB4-4BD07D4BF4FC}" type="sibTrans" cxnId="{EEF62CC6-7657-4C1B-BFA2-D3B87E05A493}">
      <dgm:prSet/>
      <dgm:spPr/>
      <dgm:t>
        <a:bodyPr/>
        <a:lstStyle/>
        <a:p>
          <a:endParaRPr lang="es-EC"/>
        </a:p>
      </dgm:t>
    </dgm:pt>
    <dgm:pt modelId="{AE9BCBF5-B5E2-499C-891F-9A0D55BE191F}" type="pres">
      <dgm:prSet presAssocID="{6CD2CBD8-337C-48BA-80A5-105FB2EFB124}" presName="diagram" presStyleCnt="0">
        <dgm:presLayoutVars>
          <dgm:dir/>
          <dgm:resizeHandles val="exact"/>
        </dgm:presLayoutVars>
      </dgm:prSet>
      <dgm:spPr/>
    </dgm:pt>
    <dgm:pt modelId="{D0B20E19-7DE9-489B-842A-E9E9586D941D}" type="pres">
      <dgm:prSet presAssocID="{DC4CBEF2-EAED-43BC-99FF-E0C18E404454}" presName="node" presStyleLbl="node1" presStyleIdx="0" presStyleCnt="3">
        <dgm:presLayoutVars>
          <dgm:bulletEnabled val="1"/>
        </dgm:presLayoutVars>
      </dgm:prSet>
      <dgm:spPr/>
    </dgm:pt>
    <dgm:pt modelId="{BDCF4A5B-B2FA-46D6-8D6F-6F87D19250C5}" type="pres">
      <dgm:prSet presAssocID="{5F9B36AB-E9B9-4CAD-8B64-511CC752982E}" presName="sibTrans" presStyleCnt="0"/>
      <dgm:spPr/>
    </dgm:pt>
    <dgm:pt modelId="{9F7717F2-64AA-4C24-BE28-A4BC8E30DBD0}" type="pres">
      <dgm:prSet presAssocID="{A2A71524-10E0-4DE7-86DF-B209B8CF419E}" presName="node" presStyleLbl="node1" presStyleIdx="1" presStyleCnt="3" custLinFactNeighborX="-2727" custLinFactNeighborY="896">
        <dgm:presLayoutVars>
          <dgm:bulletEnabled val="1"/>
        </dgm:presLayoutVars>
      </dgm:prSet>
      <dgm:spPr/>
    </dgm:pt>
    <dgm:pt modelId="{C633ACF4-5CA6-48DB-88A6-8F7190CB0873}" type="pres">
      <dgm:prSet presAssocID="{3C913814-2CBA-4570-A103-B29B5FA0775A}" presName="sibTrans" presStyleCnt="0"/>
      <dgm:spPr/>
    </dgm:pt>
    <dgm:pt modelId="{4602C11C-F260-47CB-923F-DA23F17160C5}" type="pres">
      <dgm:prSet presAssocID="{AFC9E13B-3114-47C0-81B9-8B22A8EB8604}" presName="node" presStyleLbl="node1" presStyleIdx="2" presStyleCnt="3">
        <dgm:presLayoutVars>
          <dgm:bulletEnabled val="1"/>
        </dgm:presLayoutVars>
      </dgm:prSet>
      <dgm:spPr/>
    </dgm:pt>
  </dgm:ptLst>
  <dgm:cxnLst>
    <dgm:cxn modelId="{A1BE760D-3425-46C9-B7AB-CC7C7C49BBD7}" type="presOf" srcId="{A2A71524-10E0-4DE7-86DF-B209B8CF419E}" destId="{9F7717F2-64AA-4C24-BE28-A4BC8E30DBD0}" srcOrd="0" destOrd="0" presId="urn:microsoft.com/office/officeart/2005/8/layout/default"/>
    <dgm:cxn modelId="{FCE30A26-BC01-4057-8C36-6AF0FE1C6DAB}" type="presOf" srcId="{AFC9E13B-3114-47C0-81B9-8B22A8EB8604}" destId="{4602C11C-F260-47CB-923F-DA23F17160C5}" srcOrd="0" destOrd="0" presId="urn:microsoft.com/office/officeart/2005/8/layout/default"/>
    <dgm:cxn modelId="{6F24B839-FF91-4B0E-B9B6-84980D610CDB}" type="presOf" srcId="{DC4CBEF2-EAED-43BC-99FF-E0C18E404454}" destId="{D0B20E19-7DE9-489B-842A-E9E9586D941D}" srcOrd="0" destOrd="0" presId="urn:microsoft.com/office/officeart/2005/8/layout/default"/>
    <dgm:cxn modelId="{C856C243-775E-4550-BB42-4202260CE01F}" srcId="{6CD2CBD8-337C-48BA-80A5-105FB2EFB124}" destId="{A2A71524-10E0-4DE7-86DF-B209B8CF419E}" srcOrd="1" destOrd="0" parTransId="{F1AF4201-BCEC-4D17-AFFE-14A822E943AE}" sibTransId="{3C913814-2CBA-4570-A103-B29B5FA0775A}"/>
    <dgm:cxn modelId="{01227A4E-B5ED-403F-8DAB-37F959F7DCE0}" type="presOf" srcId="{6CD2CBD8-337C-48BA-80A5-105FB2EFB124}" destId="{AE9BCBF5-B5E2-499C-891F-9A0D55BE191F}" srcOrd="0" destOrd="0" presId="urn:microsoft.com/office/officeart/2005/8/layout/default"/>
    <dgm:cxn modelId="{E7CDA070-1353-4607-BCE9-D9EEB6F21426}" srcId="{6CD2CBD8-337C-48BA-80A5-105FB2EFB124}" destId="{DC4CBEF2-EAED-43BC-99FF-E0C18E404454}" srcOrd="0" destOrd="0" parTransId="{B202BE3F-2527-49D8-B8BF-69B3F69AC0D5}" sibTransId="{5F9B36AB-E9B9-4CAD-8B64-511CC752982E}"/>
    <dgm:cxn modelId="{EEF62CC6-7657-4C1B-BFA2-D3B87E05A493}" srcId="{6CD2CBD8-337C-48BA-80A5-105FB2EFB124}" destId="{AFC9E13B-3114-47C0-81B9-8B22A8EB8604}" srcOrd="2" destOrd="0" parTransId="{60118020-2FCA-44ED-B07C-2329E43E4377}" sibTransId="{F6A06F2A-E2FA-4BE4-BFB4-4BD07D4BF4FC}"/>
    <dgm:cxn modelId="{600CD73C-279A-489A-A137-D9886E8BE831}" type="presParOf" srcId="{AE9BCBF5-B5E2-499C-891F-9A0D55BE191F}" destId="{D0B20E19-7DE9-489B-842A-E9E9586D941D}" srcOrd="0" destOrd="0" presId="urn:microsoft.com/office/officeart/2005/8/layout/default"/>
    <dgm:cxn modelId="{306E92EF-3495-43F0-B04C-1E8FD75A2EED}" type="presParOf" srcId="{AE9BCBF5-B5E2-499C-891F-9A0D55BE191F}" destId="{BDCF4A5B-B2FA-46D6-8D6F-6F87D19250C5}" srcOrd="1" destOrd="0" presId="urn:microsoft.com/office/officeart/2005/8/layout/default"/>
    <dgm:cxn modelId="{CEA7E951-D357-40C1-96A7-D699D5D29CCC}" type="presParOf" srcId="{AE9BCBF5-B5E2-499C-891F-9A0D55BE191F}" destId="{9F7717F2-64AA-4C24-BE28-A4BC8E30DBD0}" srcOrd="2" destOrd="0" presId="urn:microsoft.com/office/officeart/2005/8/layout/default"/>
    <dgm:cxn modelId="{B6DB6B22-22E6-48A7-9478-6F93C48A8E5C}" type="presParOf" srcId="{AE9BCBF5-B5E2-499C-891F-9A0D55BE191F}" destId="{C633ACF4-5CA6-48DB-88A6-8F7190CB0873}" srcOrd="3" destOrd="0" presId="urn:microsoft.com/office/officeart/2005/8/layout/default"/>
    <dgm:cxn modelId="{811DEDF0-0407-44BA-BF6B-53F274A1AF02}" type="presParOf" srcId="{AE9BCBF5-B5E2-499C-891F-9A0D55BE191F}" destId="{4602C11C-F260-47CB-923F-DA23F17160C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296706-C4A2-4331-8C0C-CAD0A4A436A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E737AEB5-43DD-48FB-AA99-8B01806B1904}" type="pres">
      <dgm:prSet presAssocID="{72296706-C4A2-4331-8C0C-CAD0A4A436A6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B9C44EC0-1813-4D81-9705-8BBF8CF19964}" type="presOf" srcId="{72296706-C4A2-4331-8C0C-CAD0A4A436A6}" destId="{E737AEB5-43DD-48FB-AA99-8B01806B1904}" srcOrd="0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20E19-7DE9-489B-842A-E9E9586D941D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>
              <a:latin typeface="Garamond" pitchFamily="18" charset="0"/>
            </a:rPr>
            <a:t>Mercedes Benz</a:t>
          </a:r>
        </a:p>
      </dsp:txBody>
      <dsp:txXfrm>
        <a:off x="992" y="194138"/>
        <a:ext cx="3869531" cy="2321718"/>
      </dsp:txXfrm>
    </dsp:sp>
    <dsp:sp modelId="{9F7717F2-64AA-4C24-BE28-A4BC8E30DBD0}">
      <dsp:nvSpPr>
        <dsp:cNvPr id="0" name=""/>
        <dsp:cNvSpPr/>
      </dsp:nvSpPr>
      <dsp:spPr>
        <a:xfrm>
          <a:off x="4151954" y="21494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600" kern="1200" dirty="0">
              <a:latin typeface="Garamond" pitchFamily="18" charset="0"/>
            </a:rPr>
            <a:t>Ford</a:t>
          </a:r>
        </a:p>
      </dsp:txBody>
      <dsp:txXfrm>
        <a:off x="4151954" y="214940"/>
        <a:ext cx="3869531" cy="2321718"/>
      </dsp:txXfrm>
    </dsp:sp>
    <dsp:sp modelId="{4602C11C-F260-47CB-923F-DA23F17160C5}">
      <dsp:nvSpPr>
        <dsp:cNvPr id="0" name=""/>
        <dsp:cNvSpPr/>
      </dsp:nvSpPr>
      <dsp:spPr>
        <a:xfrm>
          <a:off x="2129234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200" kern="1200" dirty="0">
              <a:latin typeface="Garamond" pitchFamily="18" charset="0"/>
            </a:rPr>
            <a:t>Economía del Petróleo</a:t>
          </a:r>
        </a:p>
      </dsp:txBody>
      <dsp:txXfrm>
        <a:off x="2129234" y="2902810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82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3815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86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0526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7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99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652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47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430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2609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132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293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8855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560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752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160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08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8FADA6-F6FA-43D8-972B-F005DCA82611}" type="datetimeFigureOut">
              <a:rPr lang="es-EC" smtClean="0"/>
              <a:t>24/9/20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85233D-096A-4AEA-ABD1-D63C0D7863D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181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omments" Target="../comments/commen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omments" Target="../comments/commen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6079" y="2599916"/>
            <a:ext cx="9601196" cy="1303867"/>
          </a:xfrm>
        </p:spPr>
        <p:txBody>
          <a:bodyPr>
            <a:normAutofit fontScale="90000"/>
          </a:bodyPr>
          <a:lstStyle/>
          <a:p>
            <a:pPr algn="l"/>
            <a:r>
              <a:rPr lang="es-EC"/>
              <a:t>            Rankings Mundiales de Marcas</a:t>
            </a:r>
            <a:br>
              <a:rPr lang="es-EC" dirty="0"/>
            </a:br>
            <a:br>
              <a:rPr lang="es-EC"/>
            </a:br>
            <a:r>
              <a:rPr lang="es-EC"/>
              <a:t>50</a:t>
            </a:r>
            <a:br>
              <a:rPr lang="es-EC" dirty="0"/>
            </a:br>
            <a:br>
              <a:rPr lang="es-EC" dirty="0"/>
            </a:br>
            <a:r>
              <a:rPr lang="es-EC"/>
              <a:t>Lupe Erazo.  </a:t>
            </a:r>
            <a:br>
              <a:rPr lang="es-EC" dirty="0"/>
            </a:br>
            <a:r>
              <a:rPr lang="es-EC" dirty="0"/>
              <a:t>Ana María Palacios </a:t>
            </a:r>
          </a:p>
        </p:txBody>
      </p:sp>
    </p:spTree>
    <p:extLst>
      <p:ext uri="{BB962C8B-B14F-4D97-AF65-F5344CB8AC3E}">
        <p14:creationId xmlns:p14="http://schemas.microsoft.com/office/powerpoint/2010/main" val="330066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040" y="1098997"/>
            <a:ext cx="9543244" cy="1320800"/>
          </a:xfrm>
        </p:spPr>
        <p:txBody>
          <a:bodyPr>
            <a:noAutofit/>
          </a:bodyPr>
          <a:lstStyle/>
          <a:p>
            <a:br>
              <a:rPr lang="es-EC" sz="2400" dirty="0"/>
            </a:br>
            <a:r>
              <a:rPr lang="es-EC" sz="2400" dirty="0"/>
              <a:t>Relación de las 10 marcas del top TEN</a:t>
            </a:r>
            <a:br>
              <a:rPr lang="es-EC" sz="2400" dirty="0"/>
            </a:br>
            <a:br>
              <a:rPr lang="es-EC" sz="2400" dirty="0"/>
            </a:br>
            <a:endParaRPr lang="es-EC" sz="2400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888296"/>
              </p:ext>
            </p:extLst>
          </p:nvPr>
        </p:nvGraphicFramePr>
        <p:xfrm>
          <a:off x="1378040" y="2419797"/>
          <a:ext cx="9427335" cy="36590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42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2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2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Brandz</a:t>
                      </a:r>
                      <a:r>
                        <a:rPr lang="es-ES" sz="1400" dirty="0"/>
                        <a:t> global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Interbrand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Forbes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Apple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Netflix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Apple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Google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Chanel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Google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Visa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Coca Cola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Paipal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Alibaba</a:t>
                      </a:r>
                      <a:r>
                        <a:rPr lang="es-ES" sz="1400" dirty="0"/>
                        <a:t> </a:t>
                      </a:r>
                      <a:r>
                        <a:rPr lang="es-ES" sz="1400" dirty="0" err="1"/>
                        <a:t>Group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Samsung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Facebook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Tencent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Toyota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Wells </a:t>
                      </a:r>
                      <a:r>
                        <a:rPr lang="es-ES" sz="1400" dirty="0" err="1"/>
                        <a:t>fargo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Facebook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Mercedes Benz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Mercedes Benz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Mac </a:t>
                      </a:r>
                      <a:r>
                        <a:rPr lang="es-ES" sz="1400" dirty="0" err="1"/>
                        <a:t>Donals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Mac </a:t>
                      </a:r>
                      <a:r>
                        <a:rPr lang="es-ES" sz="1400" dirty="0" err="1"/>
                        <a:t>Donals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Ford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Mastercard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Disney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GE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23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040" y="1098997"/>
            <a:ext cx="9543244" cy="1320800"/>
          </a:xfrm>
        </p:spPr>
        <p:txBody>
          <a:bodyPr>
            <a:noAutofit/>
          </a:bodyPr>
          <a:lstStyle/>
          <a:p>
            <a:r>
              <a:rPr lang="es-ES" sz="2400" i="1" dirty="0"/>
              <a:t>Cuáles son marcas emblemáticas de la economía del conocimiento </a:t>
            </a:r>
            <a:br>
              <a:rPr lang="es-ES" sz="2400" i="1" dirty="0"/>
            </a:br>
            <a:endParaRPr lang="es-EC" sz="2400" i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062942"/>
              </p:ext>
            </p:extLst>
          </p:nvPr>
        </p:nvGraphicFramePr>
        <p:xfrm>
          <a:off x="1378040" y="2419797"/>
          <a:ext cx="9427335" cy="36590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42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2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2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Brandz</a:t>
                      </a:r>
                      <a:r>
                        <a:rPr lang="es-ES" sz="1400" dirty="0"/>
                        <a:t> global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Interbrand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Forbes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Apple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Apple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Google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Amazon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Google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Microsoft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Alibaba</a:t>
                      </a:r>
                      <a:r>
                        <a:rPr lang="es-ES" sz="1400" dirty="0"/>
                        <a:t> </a:t>
                      </a:r>
                      <a:r>
                        <a:rPr lang="es-ES" sz="1400" dirty="0" err="1"/>
                        <a:t>Group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Samsung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Faceebok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Tencent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Wells </a:t>
                      </a:r>
                      <a:r>
                        <a:rPr lang="es-ES" sz="1400" dirty="0" err="1"/>
                        <a:t>fargo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Facebook</a:t>
                      </a:r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GE</a:t>
                      </a:r>
                      <a:endParaRPr lang="es-EC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136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320175"/>
              </p:ext>
            </p:extLst>
          </p:nvPr>
        </p:nvGraphicFramePr>
        <p:xfrm>
          <a:off x="963053" y="2059070"/>
          <a:ext cx="10164293" cy="326878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934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7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1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1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09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</a:rPr>
                        <a:t>CATEGORÍA</a:t>
                      </a:r>
                      <a:endParaRPr lang="es-EC" sz="1800" b="1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</a:rPr>
                        <a:t>INTERBRANDZ</a:t>
                      </a:r>
                      <a:endParaRPr lang="es-EC" sz="1800" b="1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</a:rPr>
                        <a:t>FORBES</a:t>
                      </a:r>
                      <a:endParaRPr lang="es-EC" sz="1800" b="1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</a:rPr>
                        <a:t>BRANDZ GLOBAL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42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s-EC" sz="1800" u="none" strike="noStrike" dirty="0">
                          <a:effectLst/>
                        </a:rPr>
                        <a:t>Marcas estadounidenses </a:t>
                      </a:r>
                      <a:endParaRPr lang="es-EC" sz="1800" b="0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s-EC" sz="1800" u="none" strike="noStrike" dirty="0">
                          <a:effectLst/>
                        </a:rPr>
                        <a:t>8</a:t>
                      </a:r>
                      <a:endParaRPr lang="es-EC" sz="1800" b="0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s-EC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s-EC" sz="1800" b="0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s-EC" sz="1800" u="none" strike="noStrike" dirty="0">
                          <a:effectLst/>
                        </a:rPr>
                        <a:t>8</a:t>
                      </a:r>
                      <a:endParaRPr lang="es-EC" sz="1800" b="0" i="0" u="none" strike="noStrike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76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Marcas europeas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C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Marcas asiáticas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1 Corea del Sur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1 Japón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94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Marcas chinas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2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dirty="0"/>
                        <a:t>2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3716215" y="844061"/>
            <a:ext cx="4806461" cy="7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MARCAS</a:t>
            </a:r>
          </a:p>
        </p:txBody>
      </p:sp>
    </p:spTree>
    <p:extLst>
      <p:ext uri="{BB962C8B-B14F-4D97-AF65-F5344CB8AC3E}">
        <p14:creationId xmlns:p14="http://schemas.microsoft.com/office/powerpoint/2010/main" val="201550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i="1" dirty="0"/>
              <a:t>Marcas de la economía del petróleo, que peso tienen. </a:t>
            </a:r>
          </a:p>
        </p:txBody>
      </p:sp>
      <p:pic>
        <p:nvPicPr>
          <p:cNvPr id="1026" name="Picture 2" descr="Las perspectivas de los mercados de productos básicos y los efectos del  coronavirus en seis gráfic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12" y="2485622"/>
            <a:ext cx="4540843" cy="370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27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64420320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42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i="1" dirty="0"/>
              <a:t>Marcas iberoamericanas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4813915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Flecha abajo"/>
          <p:cNvSpPr/>
          <p:nvPr/>
        </p:nvSpPr>
        <p:spPr>
          <a:xfrm>
            <a:off x="5222631" y="2497015"/>
            <a:ext cx="1043354" cy="11957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Rectángulo"/>
          <p:cNvSpPr/>
          <p:nvPr/>
        </p:nvSpPr>
        <p:spPr>
          <a:xfrm>
            <a:off x="3634154" y="4079631"/>
            <a:ext cx="4220308" cy="1500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3600" dirty="0"/>
              <a:t>CHANEL</a:t>
            </a:r>
          </a:p>
        </p:txBody>
      </p:sp>
    </p:spTree>
    <p:extLst>
      <p:ext uri="{BB962C8B-B14F-4D97-AF65-F5344CB8AC3E}">
        <p14:creationId xmlns:p14="http://schemas.microsoft.com/office/powerpoint/2010/main" val="298298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2523" y="94349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s-EC" i="1" dirty="0"/>
              <a:t>Cómo se explica que ninguna de las empresas de </a:t>
            </a:r>
            <a:br>
              <a:rPr lang="es-EC" i="1" dirty="0"/>
            </a:br>
            <a:r>
              <a:rPr lang="es-EC" i="1" dirty="0"/>
              <a:t>Carlos Slim está en estos rankings</a:t>
            </a:r>
            <a:br>
              <a:rPr lang="es-EC" i="1" dirty="0"/>
            </a:br>
            <a:endParaRPr lang="es-EC" i="1" dirty="0"/>
          </a:p>
        </p:txBody>
      </p:sp>
      <p:sp>
        <p:nvSpPr>
          <p:cNvPr id="3" name="2 Rectángulo"/>
          <p:cNvSpPr/>
          <p:nvPr/>
        </p:nvSpPr>
        <p:spPr>
          <a:xfrm>
            <a:off x="4138247" y="2907322"/>
            <a:ext cx="3903784" cy="270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/>
              <a:t>La Razón por la que Carlos Slim no consta en estas listas, es porque el empresario es latinoamericano, a pesar de que sus empresas no están incluidas, el mexicano si ha sido parte del ranking de Forbes, como uno de los empresarios  más ricos del mundo.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94F707-1EE4-EE41-9B64-02AA01A782D4}"/>
              </a:ext>
            </a:extLst>
          </p:cNvPr>
          <p:cNvSpPr txBox="1"/>
          <p:nvPr/>
        </p:nvSpPr>
        <p:spPr>
          <a:xfrm>
            <a:off x="9473184" y="3779520"/>
            <a:ext cx="19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No explicaron nada</a:t>
            </a:r>
          </a:p>
        </p:txBody>
      </p:sp>
    </p:spTree>
    <p:extLst>
      <p:ext uri="{BB962C8B-B14F-4D97-AF65-F5344CB8AC3E}">
        <p14:creationId xmlns:p14="http://schemas.microsoft.com/office/powerpoint/2010/main" val="1910776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Naranja amaril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rgánico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107</TotalTime>
  <Words>219</Words>
  <Application>Microsoft Macintosh PowerPoint</Application>
  <PresentationFormat>Panorámica</PresentationFormat>
  <Paragraphs>82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Orgánico</vt:lpstr>
      <vt:lpstr>            Rankings Mundiales de Marcas  50  Lupe Erazo.   Ana María Palacios </vt:lpstr>
      <vt:lpstr> Relación de las 10 marcas del top TEN  </vt:lpstr>
      <vt:lpstr>Cuáles son marcas emblemáticas de la economía del conocimiento  </vt:lpstr>
      <vt:lpstr>Presentación de PowerPoint</vt:lpstr>
      <vt:lpstr>Marcas de la economía del petróleo, que peso tienen. </vt:lpstr>
      <vt:lpstr>Presentación de PowerPoint</vt:lpstr>
      <vt:lpstr>Marcas iberoamericanas</vt:lpstr>
      <vt:lpstr>Cómo se explica que ninguna de las empresas de  Carlos Slim está en estos rankings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Octavio Islas</cp:lastModifiedBy>
  <cp:revision>20</cp:revision>
  <dcterms:created xsi:type="dcterms:W3CDTF">2020-09-02T21:16:00Z</dcterms:created>
  <dcterms:modified xsi:type="dcterms:W3CDTF">2020-09-24T16:55:00Z</dcterms:modified>
</cp:coreProperties>
</file>