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6" r:id="rId4"/>
    <p:sldId id="279" r:id="rId5"/>
    <p:sldId id="280" r:id="rId6"/>
    <p:sldId id="281" r:id="rId7"/>
    <p:sldId id="282" r:id="rId8"/>
    <p:sldId id="263" r:id="rId9"/>
    <p:sldId id="257" r:id="rId10"/>
    <p:sldId id="261" r:id="rId11"/>
    <p:sldId id="264" r:id="rId12"/>
    <p:sldId id="259" r:id="rId13"/>
    <p:sldId id="260" r:id="rId14"/>
    <p:sldId id="265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>
        <p:scale>
          <a:sx n="50" d="100"/>
          <a:sy n="50" d="100"/>
        </p:scale>
        <p:origin x="552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C0A591-B02A-46EE-9D1F-58EFBAB618D3}" type="doc">
      <dgm:prSet loTypeId="urn:microsoft.com/office/officeart/2005/8/layout/pyramid1" loCatId="pyramid" qsTypeId="urn:microsoft.com/office/officeart/2005/8/quickstyle/simple1" qsCatId="simple" csTypeId="urn:microsoft.com/office/officeart/2005/8/colors/colorful4" csCatId="colorful" phldr="1"/>
      <dgm:spPr/>
    </dgm:pt>
    <dgm:pt modelId="{EB3F446A-8BCC-42D2-AAA0-C3A7E5D4F723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sz="2800" b="1" dirty="0" smtClean="0">
              <a:solidFill>
                <a:schemeClr val="bg1"/>
              </a:solidFill>
            </a:rPr>
            <a:t>EEUU</a:t>
          </a:r>
          <a:endParaRPr lang="es-ES" sz="2800" b="1" dirty="0">
            <a:solidFill>
              <a:schemeClr val="bg1"/>
            </a:solidFill>
          </a:endParaRPr>
        </a:p>
      </dgm:t>
    </dgm:pt>
    <dgm:pt modelId="{8EFD9360-EBC3-4E81-88CF-A8B713766E11}" type="parTrans" cxnId="{A8675A68-219E-4FAC-8DD9-30774EB19E40}">
      <dgm:prSet/>
      <dgm:spPr/>
      <dgm:t>
        <a:bodyPr/>
        <a:lstStyle/>
        <a:p>
          <a:endParaRPr lang="es-ES"/>
        </a:p>
      </dgm:t>
    </dgm:pt>
    <dgm:pt modelId="{0F4DBFEF-7183-4FE7-BD80-E90E975F321D}" type="sibTrans" cxnId="{A8675A68-219E-4FAC-8DD9-30774EB19E40}">
      <dgm:prSet/>
      <dgm:spPr/>
      <dgm:t>
        <a:bodyPr/>
        <a:lstStyle/>
        <a:p>
          <a:endParaRPr lang="es-ES"/>
        </a:p>
      </dgm:t>
    </dgm:pt>
    <dgm:pt modelId="{2318BF90-A306-490F-9330-8E0B12666F9C}">
      <dgm:prSet phldrT="[Texto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ES" b="1" dirty="0" smtClean="0">
              <a:solidFill>
                <a:schemeClr val="bg1"/>
              </a:solidFill>
            </a:rPr>
            <a:t>ASIA</a:t>
          </a:r>
          <a:endParaRPr lang="es-ES" b="1" dirty="0">
            <a:solidFill>
              <a:schemeClr val="bg1"/>
            </a:solidFill>
          </a:endParaRPr>
        </a:p>
      </dgm:t>
    </dgm:pt>
    <dgm:pt modelId="{E348ECAC-5FC9-4A93-9C8B-88291D25DE43}" type="parTrans" cxnId="{FA05E115-AE6F-426C-BD27-CEA8666A733C}">
      <dgm:prSet/>
      <dgm:spPr/>
      <dgm:t>
        <a:bodyPr/>
        <a:lstStyle/>
        <a:p>
          <a:endParaRPr lang="es-ES"/>
        </a:p>
      </dgm:t>
    </dgm:pt>
    <dgm:pt modelId="{99A28C98-CFA0-44BD-97F5-D825A83EEBD6}" type="sibTrans" cxnId="{FA05E115-AE6F-426C-BD27-CEA8666A733C}">
      <dgm:prSet/>
      <dgm:spPr/>
      <dgm:t>
        <a:bodyPr/>
        <a:lstStyle/>
        <a:p>
          <a:endParaRPr lang="es-ES"/>
        </a:p>
      </dgm:t>
    </dgm:pt>
    <dgm:pt modelId="{C882700F-A79F-4A84-8740-D364CE683ADB}">
      <dgm:prSet phldrT="[Texto]"/>
      <dgm:spPr>
        <a:solidFill>
          <a:srgbClr val="002060"/>
        </a:solidFill>
      </dgm:spPr>
      <dgm:t>
        <a:bodyPr/>
        <a:lstStyle/>
        <a:p>
          <a:r>
            <a:rPr lang="es-ES" b="1" dirty="0" smtClean="0">
              <a:solidFill>
                <a:schemeClr val="bg1"/>
              </a:solidFill>
            </a:rPr>
            <a:t>EUROPA</a:t>
          </a:r>
          <a:endParaRPr lang="es-ES" b="1" dirty="0">
            <a:solidFill>
              <a:schemeClr val="bg1"/>
            </a:solidFill>
          </a:endParaRPr>
        </a:p>
      </dgm:t>
    </dgm:pt>
    <dgm:pt modelId="{FD7FB1AE-B27E-42CA-9EC2-BB63AE1EDFDC}" type="parTrans" cxnId="{D2D74506-034A-4994-BACF-F98EB0D9B849}">
      <dgm:prSet/>
      <dgm:spPr/>
      <dgm:t>
        <a:bodyPr/>
        <a:lstStyle/>
        <a:p>
          <a:endParaRPr lang="es-ES"/>
        </a:p>
      </dgm:t>
    </dgm:pt>
    <dgm:pt modelId="{6C6A564F-BE0A-4734-A8E3-D7C795A96561}" type="sibTrans" cxnId="{D2D74506-034A-4994-BACF-F98EB0D9B849}">
      <dgm:prSet/>
      <dgm:spPr/>
      <dgm:t>
        <a:bodyPr/>
        <a:lstStyle/>
        <a:p>
          <a:endParaRPr lang="es-ES"/>
        </a:p>
      </dgm:t>
    </dgm:pt>
    <dgm:pt modelId="{D6A26412-A7E4-430A-B0DE-878C62F491EC}" type="pres">
      <dgm:prSet presAssocID="{FDC0A591-B02A-46EE-9D1F-58EFBAB618D3}" presName="Name0" presStyleCnt="0">
        <dgm:presLayoutVars>
          <dgm:dir/>
          <dgm:animLvl val="lvl"/>
          <dgm:resizeHandles val="exact"/>
        </dgm:presLayoutVars>
      </dgm:prSet>
      <dgm:spPr/>
    </dgm:pt>
    <dgm:pt modelId="{3786E54D-598E-43ED-9E3E-DFF5FED5271F}" type="pres">
      <dgm:prSet presAssocID="{EB3F446A-8BCC-42D2-AAA0-C3A7E5D4F723}" presName="Name8" presStyleCnt="0"/>
      <dgm:spPr/>
    </dgm:pt>
    <dgm:pt modelId="{AFDBBC47-2793-4AF4-8C2E-583E5A1FAE02}" type="pres">
      <dgm:prSet presAssocID="{EB3F446A-8BCC-42D2-AAA0-C3A7E5D4F723}" presName="level" presStyleLbl="node1" presStyleIdx="0" presStyleCnt="3" custScaleY="38962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584111-FEC5-46FE-A91C-797E0B48926B}" type="pres">
      <dgm:prSet presAssocID="{EB3F446A-8BCC-42D2-AAA0-C3A7E5D4F72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C2FF9E-D556-4E8F-BA26-426C2ECFEE5B}" type="pres">
      <dgm:prSet presAssocID="{2318BF90-A306-490F-9330-8E0B12666F9C}" presName="Name8" presStyleCnt="0"/>
      <dgm:spPr/>
    </dgm:pt>
    <dgm:pt modelId="{8E9F1D2A-D359-4046-8A2C-63FCDA74B0A3}" type="pres">
      <dgm:prSet presAssocID="{2318BF90-A306-490F-9330-8E0B12666F9C}" presName="level" presStyleLbl="node1" presStyleIdx="1" presStyleCnt="3" custScaleY="185610">
        <dgm:presLayoutVars>
          <dgm:chMax val="1"/>
          <dgm:bulletEnabled val="1"/>
        </dgm:presLayoutVars>
      </dgm:prSet>
      <dgm:spPr/>
    </dgm:pt>
    <dgm:pt modelId="{2DB866D7-CF32-4BC4-80F4-B3D53F034AE2}" type="pres">
      <dgm:prSet presAssocID="{2318BF90-A306-490F-9330-8E0B12666F9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CF7F33-7227-4F85-A474-2CB771964921}" type="pres">
      <dgm:prSet presAssocID="{C882700F-A79F-4A84-8740-D364CE683ADB}" presName="Name8" presStyleCnt="0"/>
      <dgm:spPr/>
    </dgm:pt>
    <dgm:pt modelId="{900D3516-98D3-4304-AE21-93FF350C8920}" type="pres">
      <dgm:prSet presAssocID="{C882700F-A79F-4A84-8740-D364CE683ADB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DD99D7-A312-4A4A-9101-E6BF228772D3}" type="pres">
      <dgm:prSet presAssocID="{C882700F-A79F-4A84-8740-D364CE683AD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29083D2-AC08-418A-8A17-4B350AFA3CBF}" type="presOf" srcId="{C882700F-A79F-4A84-8740-D364CE683ADB}" destId="{19DD99D7-A312-4A4A-9101-E6BF228772D3}" srcOrd="1" destOrd="0" presId="urn:microsoft.com/office/officeart/2005/8/layout/pyramid1"/>
    <dgm:cxn modelId="{CB648425-530D-4F34-B5D8-1F4283BBD463}" type="presOf" srcId="{2318BF90-A306-490F-9330-8E0B12666F9C}" destId="{8E9F1D2A-D359-4046-8A2C-63FCDA74B0A3}" srcOrd="0" destOrd="0" presId="urn:microsoft.com/office/officeart/2005/8/layout/pyramid1"/>
    <dgm:cxn modelId="{586A82A6-5F2C-4A18-9A4F-521957980A44}" type="presOf" srcId="{2318BF90-A306-490F-9330-8E0B12666F9C}" destId="{2DB866D7-CF32-4BC4-80F4-B3D53F034AE2}" srcOrd="1" destOrd="0" presId="urn:microsoft.com/office/officeart/2005/8/layout/pyramid1"/>
    <dgm:cxn modelId="{6FC3745F-B1B4-4455-909C-47F58DB87239}" type="presOf" srcId="{EB3F446A-8BCC-42D2-AAA0-C3A7E5D4F723}" destId="{24584111-FEC5-46FE-A91C-797E0B48926B}" srcOrd="1" destOrd="0" presId="urn:microsoft.com/office/officeart/2005/8/layout/pyramid1"/>
    <dgm:cxn modelId="{988FEEBC-5D0D-4040-915A-07ED4C8B80B0}" type="presOf" srcId="{FDC0A591-B02A-46EE-9D1F-58EFBAB618D3}" destId="{D6A26412-A7E4-430A-B0DE-878C62F491EC}" srcOrd="0" destOrd="0" presId="urn:microsoft.com/office/officeart/2005/8/layout/pyramid1"/>
    <dgm:cxn modelId="{5A6E3162-449E-428C-B655-A67A68444F7B}" type="presOf" srcId="{EB3F446A-8BCC-42D2-AAA0-C3A7E5D4F723}" destId="{AFDBBC47-2793-4AF4-8C2E-583E5A1FAE02}" srcOrd="0" destOrd="0" presId="urn:microsoft.com/office/officeart/2005/8/layout/pyramid1"/>
    <dgm:cxn modelId="{A8675A68-219E-4FAC-8DD9-30774EB19E40}" srcId="{FDC0A591-B02A-46EE-9D1F-58EFBAB618D3}" destId="{EB3F446A-8BCC-42D2-AAA0-C3A7E5D4F723}" srcOrd="0" destOrd="0" parTransId="{8EFD9360-EBC3-4E81-88CF-A8B713766E11}" sibTransId="{0F4DBFEF-7183-4FE7-BD80-E90E975F321D}"/>
    <dgm:cxn modelId="{04B66301-CAB1-4E39-830A-4EA695BE56F4}" type="presOf" srcId="{C882700F-A79F-4A84-8740-D364CE683ADB}" destId="{900D3516-98D3-4304-AE21-93FF350C8920}" srcOrd="0" destOrd="0" presId="urn:microsoft.com/office/officeart/2005/8/layout/pyramid1"/>
    <dgm:cxn modelId="{D2D74506-034A-4994-BACF-F98EB0D9B849}" srcId="{FDC0A591-B02A-46EE-9D1F-58EFBAB618D3}" destId="{C882700F-A79F-4A84-8740-D364CE683ADB}" srcOrd="2" destOrd="0" parTransId="{FD7FB1AE-B27E-42CA-9EC2-BB63AE1EDFDC}" sibTransId="{6C6A564F-BE0A-4734-A8E3-D7C795A96561}"/>
    <dgm:cxn modelId="{FA05E115-AE6F-426C-BD27-CEA8666A733C}" srcId="{FDC0A591-B02A-46EE-9D1F-58EFBAB618D3}" destId="{2318BF90-A306-490F-9330-8E0B12666F9C}" srcOrd="1" destOrd="0" parTransId="{E348ECAC-5FC9-4A93-9C8B-88291D25DE43}" sibTransId="{99A28C98-CFA0-44BD-97F5-D825A83EEBD6}"/>
    <dgm:cxn modelId="{219D4F43-54B9-4A8D-929F-890BF85551D4}" type="presParOf" srcId="{D6A26412-A7E4-430A-B0DE-878C62F491EC}" destId="{3786E54D-598E-43ED-9E3E-DFF5FED5271F}" srcOrd="0" destOrd="0" presId="urn:microsoft.com/office/officeart/2005/8/layout/pyramid1"/>
    <dgm:cxn modelId="{E60C94F1-B955-4852-B80F-38289FED3F9F}" type="presParOf" srcId="{3786E54D-598E-43ED-9E3E-DFF5FED5271F}" destId="{AFDBBC47-2793-4AF4-8C2E-583E5A1FAE02}" srcOrd="0" destOrd="0" presId="urn:microsoft.com/office/officeart/2005/8/layout/pyramid1"/>
    <dgm:cxn modelId="{027742B7-A24B-4F3B-83B7-3C04540F74DF}" type="presParOf" srcId="{3786E54D-598E-43ED-9E3E-DFF5FED5271F}" destId="{24584111-FEC5-46FE-A91C-797E0B48926B}" srcOrd="1" destOrd="0" presId="urn:microsoft.com/office/officeart/2005/8/layout/pyramid1"/>
    <dgm:cxn modelId="{8628DB0E-B913-41FC-8157-0889B0032D42}" type="presParOf" srcId="{D6A26412-A7E4-430A-B0DE-878C62F491EC}" destId="{ADC2FF9E-D556-4E8F-BA26-426C2ECFEE5B}" srcOrd="1" destOrd="0" presId="urn:microsoft.com/office/officeart/2005/8/layout/pyramid1"/>
    <dgm:cxn modelId="{82F658C6-10DC-4004-ADC7-1CC290C84239}" type="presParOf" srcId="{ADC2FF9E-D556-4E8F-BA26-426C2ECFEE5B}" destId="{8E9F1D2A-D359-4046-8A2C-63FCDA74B0A3}" srcOrd="0" destOrd="0" presId="urn:microsoft.com/office/officeart/2005/8/layout/pyramid1"/>
    <dgm:cxn modelId="{088CB311-6B94-4B2C-AF50-ACAC042850F3}" type="presParOf" srcId="{ADC2FF9E-D556-4E8F-BA26-426C2ECFEE5B}" destId="{2DB866D7-CF32-4BC4-80F4-B3D53F034AE2}" srcOrd="1" destOrd="0" presId="urn:microsoft.com/office/officeart/2005/8/layout/pyramid1"/>
    <dgm:cxn modelId="{02245DC0-B098-45F6-86EC-2FE05C7792AA}" type="presParOf" srcId="{D6A26412-A7E4-430A-B0DE-878C62F491EC}" destId="{66CF7F33-7227-4F85-A474-2CB771964921}" srcOrd="2" destOrd="0" presId="urn:microsoft.com/office/officeart/2005/8/layout/pyramid1"/>
    <dgm:cxn modelId="{AF6623CE-2C43-4B7E-A738-EC1FC7349632}" type="presParOf" srcId="{66CF7F33-7227-4F85-A474-2CB771964921}" destId="{900D3516-98D3-4304-AE21-93FF350C8920}" srcOrd="0" destOrd="0" presId="urn:microsoft.com/office/officeart/2005/8/layout/pyramid1"/>
    <dgm:cxn modelId="{298F4D78-3939-4930-A904-4195298B8B0B}" type="presParOf" srcId="{66CF7F33-7227-4F85-A474-2CB771964921}" destId="{19DD99D7-A312-4A4A-9101-E6BF228772D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600C3A-9B6E-45E8-9366-1A3F2A71C8E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061A9E39-2A8B-45F7-9F78-651EBFC0F64B}">
      <dgm:prSet phldrT="[Texto]"/>
      <dgm:spPr/>
      <dgm:t>
        <a:bodyPr/>
        <a:lstStyle/>
        <a:p>
          <a:r>
            <a:rPr lang="es-ES" dirty="0" smtClean="0"/>
            <a:t>VENTAS</a:t>
          </a:r>
          <a:endParaRPr lang="es-ES" dirty="0"/>
        </a:p>
      </dgm:t>
    </dgm:pt>
    <dgm:pt modelId="{FAE5849F-B2F4-4631-BD0C-2E12EC03D44B}" type="parTrans" cxnId="{80F81093-551E-4690-9C41-75843635F738}">
      <dgm:prSet/>
      <dgm:spPr/>
      <dgm:t>
        <a:bodyPr/>
        <a:lstStyle/>
        <a:p>
          <a:endParaRPr lang="es-ES"/>
        </a:p>
      </dgm:t>
    </dgm:pt>
    <dgm:pt modelId="{C3D60D2E-FF83-420A-8174-BBEF68BEC85D}" type="sibTrans" cxnId="{80F81093-551E-4690-9C41-75843635F738}">
      <dgm:prSet/>
      <dgm:spPr/>
      <dgm:t>
        <a:bodyPr/>
        <a:lstStyle/>
        <a:p>
          <a:endParaRPr lang="es-ES"/>
        </a:p>
      </dgm:t>
    </dgm:pt>
    <dgm:pt modelId="{70F83209-B81C-4902-B389-45B17692B367}">
      <dgm:prSet phldrT="[Texto]"/>
      <dgm:spPr/>
      <dgm:t>
        <a:bodyPr/>
        <a:lstStyle/>
        <a:p>
          <a:r>
            <a:rPr lang="es-ES" dirty="0" smtClean="0"/>
            <a:t>UTILIDADES</a:t>
          </a:r>
          <a:endParaRPr lang="es-ES" dirty="0"/>
        </a:p>
      </dgm:t>
    </dgm:pt>
    <dgm:pt modelId="{467F6B5F-7192-47A9-AF24-9FAAB25202CF}" type="parTrans" cxnId="{AA4BDC81-42C5-40AB-BB1A-0285B9DE3A80}">
      <dgm:prSet/>
      <dgm:spPr/>
      <dgm:t>
        <a:bodyPr/>
        <a:lstStyle/>
        <a:p>
          <a:endParaRPr lang="es-ES"/>
        </a:p>
      </dgm:t>
    </dgm:pt>
    <dgm:pt modelId="{BBD307A3-6967-463E-88B0-A263CB1E855C}" type="sibTrans" cxnId="{AA4BDC81-42C5-40AB-BB1A-0285B9DE3A80}">
      <dgm:prSet/>
      <dgm:spPr/>
      <dgm:t>
        <a:bodyPr/>
        <a:lstStyle/>
        <a:p>
          <a:endParaRPr lang="es-ES"/>
        </a:p>
      </dgm:t>
    </dgm:pt>
    <dgm:pt modelId="{6F8C573D-A700-4366-B79E-280F5848E879}">
      <dgm:prSet phldrT="[Texto]"/>
      <dgm:spPr/>
      <dgm:t>
        <a:bodyPr/>
        <a:lstStyle/>
        <a:p>
          <a:r>
            <a:rPr lang="es-ES" dirty="0" smtClean="0"/>
            <a:t>ACTIVOS</a:t>
          </a:r>
          <a:endParaRPr lang="es-ES" dirty="0"/>
        </a:p>
      </dgm:t>
    </dgm:pt>
    <dgm:pt modelId="{D6344093-8438-4661-AA2C-1C7D9796776C}" type="parTrans" cxnId="{53C5D3BB-CE22-49E2-95BC-984ABF889315}">
      <dgm:prSet/>
      <dgm:spPr/>
      <dgm:t>
        <a:bodyPr/>
        <a:lstStyle/>
        <a:p>
          <a:endParaRPr lang="es-ES"/>
        </a:p>
      </dgm:t>
    </dgm:pt>
    <dgm:pt modelId="{BCA82357-189A-4ECA-BB0F-4AB1642D32F4}" type="sibTrans" cxnId="{53C5D3BB-CE22-49E2-95BC-984ABF889315}">
      <dgm:prSet/>
      <dgm:spPr/>
      <dgm:t>
        <a:bodyPr/>
        <a:lstStyle/>
        <a:p>
          <a:endParaRPr lang="es-ES"/>
        </a:p>
      </dgm:t>
    </dgm:pt>
    <dgm:pt modelId="{DA5B182C-AE73-4097-8ACB-5BAB989FDDDA}">
      <dgm:prSet phldrT="[Texto]"/>
      <dgm:spPr/>
      <dgm:t>
        <a:bodyPr/>
        <a:lstStyle/>
        <a:p>
          <a:r>
            <a:rPr lang="es-ES" dirty="0" smtClean="0"/>
            <a:t>VALOR DEL MARCADO</a:t>
          </a:r>
          <a:endParaRPr lang="es-ES" dirty="0"/>
        </a:p>
      </dgm:t>
    </dgm:pt>
    <dgm:pt modelId="{0BE97831-0429-4525-B3A2-C16990829299}" type="parTrans" cxnId="{4D9FDD44-E0BE-48A8-956B-FC986751B7B9}">
      <dgm:prSet/>
      <dgm:spPr/>
      <dgm:t>
        <a:bodyPr/>
        <a:lstStyle/>
        <a:p>
          <a:endParaRPr lang="es-ES"/>
        </a:p>
      </dgm:t>
    </dgm:pt>
    <dgm:pt modelId="{CBC64EBF-1467-481F-B845-95E1033CF39F}" type="sibTrans" cxnId="{4D9FDD44-E0BE-48A8-956B-FC986751B7B9}">
      <dgm:prSet/>
      <dgm:spPr/>
      <dgm:t>
        <a:bodyPr/>
        <a:lstStyle/>
        <a:p>
          <a:endParaRPr lang="es-ES"/>
        </a:p>
      </dgm:t>
    </dgm:pt>
    <dgm:pt modelId="{09851241-CB9C-43EC-AF6B-2D84CCA1F933}">
      <dgm:prSet phldrT="[Texto]"/>
      <dgm:spPr/>
      <dgm:t>
        <a:bodyPr/>
        <a:lstStyle/>
        <a:p>
          <a:r>
            <a:rPr lang="es-ES" dirty="0" smtClean="0"/>
            <a:t>VALOR DE MARCA</a:t>
          </a:r>
          <a:endParaRPr lang="es-ES" dirty="0"/>
        </a:p>
      </dgm:t>
    </dgm:pt>
    <dgm:pt modelId="{81D6188A-57B7-4E9F-BFAD-F6EFCD20B90B}" type="parTrans" cxnId="{A62303C7-844C-4A4D-950C-4644342C0CA4}">
      <dgm:prSet/>
      <dgm:spPr/>
      <dgm:t>
        <a:bodyPr/>
        <a:lstStyle/>
        <a:p>
          <a:endParaRPr lang="es-ES"/>
        </a:p>
      </dgm:t>
    </dgm:pt>
    <dgm:pt modelId="{4686B5DD-2EC3-436D-B3A8-5AB1311D1F75}" type="sibTrans" cxnId="{A62303C7-844C-4A4D-950C-4644342C0CA4}">
      <dgm:prSet/>
      <dgm:spPr/>
      <dgm:t>
        <a:bodyPr/>
        <a:lstStyle/>
        <a:p>
          <a:endParaRPr lang="es-ES"/>
        </a:p>
      </dgm:t>
    </dgm:pt>
    <dgm:pt modelId="{ED571B03-27D4-45D8-8302-24B8BE57265E}" type="pres">
      <dgm:prSet presAssocID="{43600C3A-9B6E-45E8-9366-1A3F2A71C8E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9AD562A-2E41-4096-B682-8B9EF5DACF7F}" type="pres">
      <dgm:prSet presAssocID="{061A9E39-2A8B-45F7-9F78-651EBFC0F64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A01797-FAE9-406B-BCC4-E4A505860EB7}" type="pres">
      <dgm:prSet presAssocID="{C3D60D2E-FF83-420A-8174-BBEF68BEC85D}" presName="sibTrans" presStyleCnt="0"/>
      <dgm:spPr/>
    </dgm:pt>
    <dgm:pt modelId="{F5E3C85F-9F61-4971-BC21-B87E7B5061B8}" type="pres">
      <dgm:prSet presAssocID="{70F83209-B81C-4902-B389-45B17692B36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8D8D56-B6CE-4C99-8FCD-828FC970F101}" type="pres">
      <dgm:prSet presAssocID="{BBD307A3-6967-463E-88B0-A263CB1E855C}" presName="sibTrans" presStyleCnt="0"/>
      <dgm:spPr/>
    </dgm:pt>
    <dgm:pt modelId="{2FAA819E-A269-4D6A-9FDE-3601C9D04830}" type="pres">
      <dgm:prSet presAssocID="{6F8C573D-A700-4366-B79E-280F5848E87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441370-3836-4655-A045-FA4D3477F237}" type="pres">
      <dgm:prSet presAssocID="{BCA82357-189A-4ECA-BB0F-4AB1642D32F4}" presName="sibTrans" presStyleCnt="0"/>
      <dgm:spPr/>
    </dgm:pt>
    <dgm:pt modelId="{D63F67D4-D3E8-46FB-8B9B-731CA209959D}" type="pres">
      <dgm:prSet presAssocID="{DA5B182C-AE73-4097-8ACB-5BAB989FDDD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5B94AA-0076-40C3-A324-AC9ECA676AA1}" type="pres">
      <dgm:prSet presAssocID="{CBC64EBF-1467-481F-B845-95E1033CF39F}" presName="sibTrans" presStyleCnt="0"/>
      <dgm:spPr/>
    </dgm:pt>
    <dgm:pt modelId="{DBC28200-501C-4D06-A686-903BB37BACC3}" type="pres">
      <dgm:prSet presAssocID="{09851241-CB9C-43EC-AF6B-2D84CCA1F93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EA5D7AE-5E7A-4057-ABB6-C776D8B6F0D6}" type="presOf" srcId="{6F8C573D-A700-4366-B79E-280F5848E879}" destId="{2FAA819E-A269-4D6A-9FDE-3601C9D04830}" srcOrd="0" destOrd="0" presId="urn:microsoft.com/office/officeart/2005/8/layout/default"/>
    <dgm:cxn modelId="{AA4BDC81-42C5-40AB-BB1A-0285B9DE3A80}" srcId="{43600C3A-9B6E-45E8-9366-1A3F2A71C8EE}" destId="{70F83209-B81C-4902-B389-45B17692B367}" srcOrd="1" destOrd="0" parTransId="{467F6B5F-7192-47A9-AF24-9FAAB25202CF}" sibTransId="{BBD307A3-6967-463E-88B0-A263CB1E855C}"/>
    <dgm:cxn modelId="{0A49E9AF-F732-4620-8978-E9AFBB5862B2}" type="presOf" srcId="{70F83209-B81C-4902-B389-45B17692B367}" destId="{F5E3C85F-9F61-4971-BC21-B87E7B5061B8}" srcOrd="0" destOrd="0" presId="urn:microsoft.com/office/officeart/2005/8/layout/default"/>
    <dgm:cxn modelId="{53C5D3BB-CE22-49E2-95BC-984ABF889315}" srcId="{43600C3A-9B6E-45E8-9366-1A3F2A71C8EE}" destId="{6F8C573D-A700-4366-B79E-280F5848E879}" srcOrd="2" destOrd="0" parTransId="{D6344093-8438-4661-AA2C-1C7D9796776C}" sibTransId="{BCA82357-189A-4ECA-BB0F-4AB1642D32F4}"/>
    <dgm:cxn modelId="{A3B63003-6CD6-47A0-987A-1077F44DF1FC}" type="presOf" srcId="{DA5B182C-AE73-4097-8ACB-5BAB989FDDDA}" destId="{D63F67D4-D3E8-46FB-8B9B-731CA209959D}" srcOrd="0" destOrd="0" presId="urn:microsoft.com/office/officeart/2005/8/layout/default"/>
    <dgm:cxn modelId="{A27ECEEE-BDB9-494D-9192-E0B9D5676EBD}" type="presOf" srcId="{09851241-CB9C-43EC-AF6B-2D84CCA1F933}" destId="{DBC28200-501C-4D06-A686-903BB37BACC3}" srcOrd="0" destOrd="0" presId="urn:microsoft.com/office/officeart/2005/8/layout/default"/>
    <dgm:cxn modelId="{E4B5D534-ED32-4BCF-881C-9986BFB942F5}" type="presOf" srcId="{43600C3A-9B6E-45E8-9366-1A3F2A71C8EE}" destId="{ED571B03-27D4-45D8-8302-24B8BE57265E}" srcOrd="0" destOrd="0" presId="urn:microsoft.com/office/officeart/2005/8/layout/default"/>
    <dgm:cxn modelId="{4D9FDD44-E0BE-48A8-956B-FC986751B7B9}" srcId="{43600C3A-9B6E-45E8-9366-1A3F2A71C8EE}" destId="{DA5B182C-AE73-4097-8ACB-5BAB989FDDDA}" srcOrd="3" destOrd="0" parTransId="{0BE97831-0429-4525-B3A2-C16990829299}" sibTransId="{CBC64EBF-1467-481F-B845-95E1033CF39F}"/>
    <dgm:cxn modelId="{A62303C7-844C-4A4D-950C-4644342C0CA4}" srcId="{43600C3A-9B6E-45E8-9366-1A3F2A71C8EE}" destId="{09851241-CB9C-43EC-AF6B-2D84CCA1F933}" srcOrd="4" destOrd="0" parTransId="{81D6188A-57B7-4E9F-BFAD-F6EFCD20B90B}" sibTransId="{4686B5DD-2EC3-436D-B3A8-5AB1311D1F75}"/>
    <dgm:cxn modelId="{8CC6A029-E863-4584-AC23-9DD85C26716C}" type="presOf" srcId="{061A9E39-2A8B-45F7-9F78-651EBFC0F64B}" destId="{49AD562A-2E41-4096-B682-8B9EF5DACF7F}" srcOrd="0" destOrd="0" presId="urn:microsoft.com/office/officeart/2005/8/layout/default"/>
    <dgm:cxn modelId="{80F81093-551E-4690-9C41-75843635F738}" srcId="{43600C3A-9B6E-45E8-9366-1A3F2A71C8EE}" destId="{061A9E39-2A8B-45F7-9F78-651EBFC0F64B}" srcOrd="0" destOrd="0" parTransId="{FAE5849F-B2F4-4631-BD0C-2E12EC03D44B}" sibTransId="{C3D60D2E-FF83-420A-8174-BBEF68BEC85D}"/>
    <dgm:cxn modelId="{67424357-60E3-4DED-8B66-6FE7ADDBF556}" type="presParOf" srcId="{ED571B03-27D4-45D8-8302-24B8BE57265E}" destId="{49AD562A-2E41-4096-B682-8B9EF5DACF7F}" srcOrd="0" destOrd="0" presId="urn:microsoft.com/office/officeart/2005/8/layout/default"/>
    <dgm:cxn modelId="{FDA5C897-59E7-4614-862C-7D7DECC83013}" type="presParOf" srcId="{ED571B03-27D4-45D8-8302-24B8BE57265E}" destId="{9EA01797-FAE9-406B-BCC4-E4A505860EB7}" srcOrd="1" destOrd="0" presId="urn:microsoft.com/office/officeart/2005/8/layout/default"/>
    <dgm:cxn modelId="{8A081852-CC2B-420B-8B95-EE81E9D68906}" type="presParOf" srcId="{ED571B03-27D4-45D8-8302-24B8BE57265E}" destId="{F5E3C85F-9F61-4971-BC21-B87E7B5061B8}" srcOrd="2" destOrd="0" presId="urn:microsoft.com/office/officeart/2005/8/layout/default"/>
    <dgm:cxn modelId="{46E68F6E-1535-4170-8D4B-BAF411C47F57}" type="presParOf" srcId="{ED571B03-27D4-45D8-8302-24B8BE57265E}" destId="{ED8D8D56-B6CE-4C99-8FCD-828FC970F101}" srcOrd="3" destOrd="0" presId="urn:microsoft.com/office/officeart/2005/8/layout/default"/>
    <dgm:cxn modelId="{9E34AB8D-C9EF-4B7C-8DFF-65AC57660A2D}" type="presParOf" srcId="{ED571B03-27D4-45D8-8302-24B8BE57265E}" destId="{2FAA819E-A269-4D6A-9FDE-3601C9D04830}" srcOrd="4" destOrd="0" presId="urn:microsoft.com/office/officeart/2005/8/layout/default"/>
    <dgm:cxn modelId="{E80A8223-AD5A-4DB2-A415-CFFE6B8C1265}" type="presParOf" srcId="{ED571B03-27D4-45D8-8302-24B8BE57265E}" destId="{E4441370-3836-4655-A045-FA4D3477F237}" srcOrd="5" destOrd="0" presId="urn:microsoft.com/office/officeart/2005/8/layout/default"/>
    <dgm:cxn modelId="{3EAF91B6-2EF5-4B6A-AE95-5AFE488DAFC1}" type="presParOf" srcId="{ED571B03-27D4-45D8-8302-24B8BE57265E}" destId="{D63F67D4-D3E8-46FB-8B9B-731CA209959D}" srcOrd="6" destOrd="0" presId="urn:microsoft.com/office/officeart/2005/8/layout/default"/>
    <dgm:cxn modelId="{33D9A733-263A-4692-A91A-9AC78FD8C535}" type="presParOf" srcId="{ED571B03-27D4-45D8-8302-24B8BE57265E}" destId="{D85B94AA-0076-40C3-A324-AC9ECA676AA1}" srcOrd="7" destOrd="0" presId="urn:microsoft.com/office/officeart/2005/8/layout/default"/>
    <dgm:cxn modelId="{983E6C9D-1B64-4272-875D-64575ACB0ED3}" type="presParOf" srcId="{ED571B03-27D4-45D8-8302-24B8BE57265E}" destId="{DBC28200-501C-4D06-A686-903BB37BACC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BBC47-2793-4AF4-8C2E-583E5A1FAE02}">
      <dsp:nvSpPr>
        <dsp:cNvPr id="0" name=""/>
        <dsp:cNvSpPr/>
      </dsp:nvSpPr>
      <dsp:spPr>
        <a:xfrm>
          <a:off x="1215423" y="0"/>
          <a:ext cx="3316134" cy="1691361"/>
        </a:xfrm>
        <a:prstGeom prst="trapezoid">
          <a:avLst>
            <a:gd name="adj" fmla="val 98032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bg1"/>
              </a:solidFill>
            </a:rPr>
            <a:t>EEUU</a:t>
          </a:r>
          <a:endParaRPr lang="es-ES" sz="2800" b="1" kern="1200" dirty="0">
            <a:solidFill>
              <a:schemeClr val="bg1"/>
            </a:solidFill>
          </a:endParaRPr>
        </a:p>
      </dsp:txBody>
      <dsp:txXfrm>
        <a:off x="1215423" y="0"/>
        <a:ext cx="3316134" cy="1691361"/>
      </dsp:txXfrm>
    </dsp:sp>
    <dsp:sp modelId="{8E9F1D2A-D359-4046-8A2C-63FCDA74B0A3}">
      <dsp:nvSpPr>
        <dsp:cNvPr id="0" name=""/>
        <dsp:cNvSpPr/>
      </dsp:nvSpPr>
      <dsp:spPr>
        <a:xfrm>
          <a:off x="425553" y="1691361"/>
          <a:ext cx="4895874" cy="805730"/>
        </a:xfrm>
        <a:prstGeom prst="trapezoid">
          <a:avLst>
            <a:gd name="adj" fmla="val 98032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b="1" kern="1200" dirty="0" smtClean="0">
              <a:solidFill>
                <a:schemeClr val="bg1"/>
              </a:solidFill>
            </a:rPr>
            <a:t>ASIA</a:t>
          </a:r>
          <a:endParaRPr lang="es-ES" sz="2600" b="1" kern="1200" dirty="0">
            <a:solidFill>
              <a:schemeClr val="bg1"/>
            </a:solidFill>
          </a:endParaRPr>
        </a:p>
      </dsp:txBody>
      <dsp:txXfrm>
        <a:off x="1282331" y="1691361"/>
        <a:ext cx="3182318" cy="805730"/>
      </dsp:txXfrm>
    </dsp:sp>
    <dsp:sp modelId="{900D3516-98D3-4304-AE21-93FF350C8920}">
      <dsp:nvSpPr>
        <dsp:cNvPr id="0" name=""/>
        <dsp:cNvSpPr/>
      </dsp:nvSpPr>
      <dsp:spPr>
        <a:xfrm>
          <a:off x="0" y="2497092"/>
          <a:ext cx="5746981" cy="434098"/>
        </a:xfrm>
        <a:prstGeom prst="trapezoid">
          <a:avLst>
            <a:gd name="adj" fmla="val 98032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b="1" kern="1200" dirty="0" smtClean="0">
              <a:solidFill>
                <a:schemeClr val="bg1"/>
              </a:solidFill>
            </a:rPr>
            <a:t>EUROPA</a:t>
          </a:r>
          <a:endParaRPr lang="es-ES" sz="2600" b="1" kern="1200" dirty="0">
            <a:solidFill>
              <a:schemeClr val="bg1"/>
            </a:solidFill>
          </a:endParaRPr>
        </a:p>
      </dsp:txBody>
      <dsp:txXfrm>
        <a:off x="1005721" y="2497092"/>
        <a:ext cx="3735538" cy="4340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D562A-2E41-4096-B682-8B9EF5DACF7F}">
      <dsp:nvSpPr>
        <dsp:cNvPr id="0" name=""/>
        <dsp:cNvSpPr/>
      </dsp:nvSpPr>
      <dsp:spPr>
        <a:xfrm>
          <a:off x="465842" y="507"/>
          <a:ext cx="2128133" cy="12768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VENTAS</a:t>
          </a:r>
          <a:endParaRPr lang="es-ES" sz="3100" kern="1200" dirty="0"/>
        </a:p>
      </dsp:txBody>
      <dsp:txXfrm>
        <a:off x="465842" y="507"/>
        <a:ext cx="2128133" cy="1276880"/>
      </dsp:txXfrm>
    </dsp:sp>
    <dsp:sp modelId="{F5E3C85F-9F61-4971-BC21-B87E7B5061B8}">
      <dsp:nvSpPr>
        <dsp:cNvPr id="0" name=""/>
        <dsp:cNvSpPr/>
      </dsp:nvSpPr>
      <dsp:spPr>
        <a:xfrm>
          <a:off x="2806789" y="507"/>
          <a:ext cx="2128133" cy="12768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UTILIDADES</a:t>
          </a:r>
          <a:endParaRPr lang="es-ES" sz="3100" kern="1200" dirty="0"/>
        </a:p>
      </dsp:txBody>
      <dsp:txXfrm>
        <a:off x="2806789" y="507"/>
        <a:ext cx="2128133" cy="1276880"/>
      </dsp:txXfrm>
    </dsp:sp>
    <dsp:sp modelId="{2FAA819E-A269-4D6A-9FDE-3601C9D04830}">
      <dsp:nvSpPr>
        <dsp:cNvPr id="0" name=""/>
        <dsp:cNvSpPr/>
      </dsp:nvSpPr>
      <dsp:spPr>
        <a:xfrm>
          <a:off x="465842" y="1490200"/>
          <a:ext cx="2128133" cy="127688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ACTIVOS</a:t>
          </a:r>
          <a:endParaRPr lang="es-ES" sz="3100" kern="1200" dirty="0"/>
        </a:p>
      </dsp:txBody>
      <dsp:txXfrm>
        <a:off x="465842" y="1490200"/>
        <a:ext cx="2128133" cy="1276880"/>
      </dsp:txXfrm>
    </dsp:sp>
    <dsp:sp modelId="{D63F67D4-D3E8-46FB-8B9B-731CA209959D}">
      <dsp:nvSpPr>
        <dsp:cNvPr id="0" name=""/>
        <dsp:cNvSpPr/>
      </dsp:nvSpPr>
      <dsp:spPr>
        <a:xfrm>
          <a:off x="2806789" y="1490200"/>
          <a:ext cx="2128133" cy="12768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VALOR DEL MARCADO</a:t>
          </a:r>
          <a:endParaRPr lang="es-ES" sz="3100" kern="1200" dirty="0"/>
        </a:p>
      </dsp:txBody>
      <dsp:txXfrm>
        <a:off x="2806789" y="1490200"/>
        <a:ext cx="2128133" cy="1276880"/>
      </dsp:txXfrm>
    </dsp:sp>
    <dsp:sp modelId="{DBC28200-501C-4D06-A686-903BB37BACC3}">
      <dsp:nvSpPr>
        <dsp:cNvPr id="0" name=""/>
        <dsp:cNvSpPr/>
      </dsp:nvSpPr>
      <dsp:spPr>
        <a:xfrm>
          <a:off x="1636316" y="2979894"/>
          <a:ext cx="2128133" cy="127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VALOR DE MARCA</a:t>
          </a:r>
          <a:endParaRPr lang="es-ES" sz="3100" kern="1200" dirty="0"/>
        </a:p>
      </dsp:txBody>
      <dsp:txXfrm>
        <a:off x="1636316" y="2979894"/>
        <a:ext cx="2128133" cy="1276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96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54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97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38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187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43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04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6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75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7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31ED7-0222-4E94-A274-BC210CDBBFEE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BE02B-348B-4B24-A8AE-C2D97BEFBD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5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hyperlink" Target="https://es.m.wikipedia.org/wiki/Utilidad_(econom%C3%ADa)" TargetMode="External"/><Relationship Id="rId7" Type="http://schemas.openxmlformats.org/officeDocument/2006/relationships/diagramLayout" Target="../diagrams/layout2.xml"/><Relationship Id="rId2" Type="http://schemas.openxmlformats.org/officeDocument/2006/relationships/hyperlink" Target="https://es.m.wikipedia.org/wiki/Venta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4.png"/><Relationship Id="rId10" Type="http://schemas.microsoft.com/office/2007/relationships/diagramDrawing" Target="../diagrams/drawing2.xml"/><Relationship Id="rId4" Type="http://schemas.openxmlformats.org/officeDocument/2006/relationships/hyperlink" Target="https://es.m.wikipedia.org/wiki/Activo_(contabilidad)" TargetMode="External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anking ambiental sitúa a Chile en el puesto 84 entre 180 países | Sir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3" b="12028"/>
          <a:stretch/>
        </p:blipFill>
        <p:spPr bwMode="auto">
          <a:xfrm>
            <a:off x="2171700" y="842833"/>
            <a:ext cx="9791700" cy="572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5488" y="-820114"/>
            <a:ext cx="9683932" cy="2387600"/>
          </a:xfrm>
        </p:spPr>
        <p:txBody>
          <a:bodyPr>
            <a:normAutofit/>
          </a:bodyPr>
          <a:lstStyle/>
          <a:p>
            <a:r>
              <a:rPr lang="es-EC" sz="4800" b="1" dirty="0" smtClean="0">
                <a:latin typeface="Arial Rounded MT Bold" panose="020F0704030504030204" pitchFamily="34" charset="0"/>
              </a:rPr>
              <a:t>METODOLOGÍAS </a:t>
            </a:r>
            <a:br>
              <a:rPr lang="es-EC" sz="4800" b="1" dirty="0" smtClean="0">
                <a:latin typeface="Arial Rounded MT Bold" panose="020F0704030504030204" pitchFamily="34" charset="0"/>
              </a:rPr>
            </a:br>
            <a:r>
              <a:rPr lang="es-EC" sz="3600" b="1" dirty="0" smtClean="0">
                <a:latin typeface="Arial Rounded MT Bold" panose="020F0704030504030204" pitchFamily="34" charset="0"/>
              </a:rPr>
              <a:t>RANKING VALOR DE MARCA</a:t>
            </a:r>
            <a:endParaRPr lang="en-US" sz="3600" b="1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97" y="1819224"/>
            <a:ext cx="2959172" cy="103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n para LOGOTIPO KANTAR 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04" y="2773398"/>
            <a:ext cx="1280159" cy="12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sultado de imagen para LOGOTIPO FORB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895" y="4305295"/>
            <a:ext cx="1659610" cy="43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48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sultado de imagen para LOGOTIPO KANTAR 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787" y="3082654"/>
            <a:ext cx="1280159" cy="12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528820"/>
              </p:ext>
            </p:extLst>
          </p:nvPr>
        </p:nvGraphicFramePr>
        <p:xfrm>
          <a:off x="3331753" y="1058091"/>
          <a:ext cx="8002998" cy="5228406"/>
        </p:xfrm>
        <a:graphic>
          <a:graphicData uri="http://schemas.openxmlformats.org/drawingml/2006/table">
            <a:tbl>
              <a:tblPr/>
              <a:tblGrid>
                <a:gridCol w="1240775">
                  <a:extLst>
                    <a:ext uri="{9D8B030D-6E8A-4147-A177-3AD203B41FA5}">
                      <a16:colId xmlns:a16="http://schemas.microsoft.com/office/drawing/2014/main" val="1046433341"/>
                    </a:ext>
                  </a:extLst>
                </a:gridCol>
                <a:gridCol w="2248905">
                  <a:extLst>
                    <a:ext uri="{9D8B030D-6E8A-4147-A177-3AD203B41FA5}">
                      <a16:colId xmlns:a16="http://schemas.microsoft.com/office/drawing/2014/main" val="2722038854"/>
                    </a:ext>
                  </a:extLst>
                </a:gridCol>
                <a:gridCol w="2264413">
                  <a:extLst>
                    <a:ext uri="{9D8B030D-6E8A-4147-A177-3AD203B41FA5}">
                      <a16:colId xmlns:a16="http://schemas.microsoft.com/office/drawing/2014/main" val="736567296"/>
                    </a:ext>
                  </a:extLst>
                </a:gridCol>
                <a:gridCol w="2248905">
                  <a:extLst>
                    <a:ext uri="{9D8B030D-6E8A-4147-A177-3AD203B41FA5}">
                      <a16:colId xmlns:a16="http://schemas.microsoft.com/office/drawing/2014/main" val="2404245850"/>
                    </a:ext>
                  </a:extLst>
                </a:gridCol>
              </a:tblGrid>
              <a:tr h="40459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TOP 10 RANKING MEJORES MARCAS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754945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FORBES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KANTAR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INTERBRANDT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79136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Apple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Century Gothic" panose="020B0502020202020204" pitchFamily="34" charset="0"/>
                        </a:rPr>
                        <a:t>Amazon</a:t>
                      </a:r>
                      <a:endParaRPr lang="en-US" sz="2000" b="0" i="0" u="none" strike="noStrike" dirty="0">
                        <a:solidFill>
                          <a:srgbClr val="7030A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0FE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Apple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50FE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737271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0FB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0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Google</a:t>
                      </a:r>
                      <a:endParaRPr lang="en-US" sz="2000" b="0" i="0" u="none" strike="noStrike" dirty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00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Apple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FC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Google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0FC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313357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0FE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FE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Microsoft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0FE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Microsoft</a:t>
                      </a:r>
                      <a:endParaRPr lang="en-US" sz="20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FE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7030A0"/>
                          </a:solidFill>
                          <a:effectLst/>
                          <a:latin typeface="Century Gothic" panose="020B0502020202020204" pitchFamily="34" charset="0"/>
                        </a:rPr>
                        <a:t>Amazon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0FE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9173809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1008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0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7030A0"/>
                          </a:solidFill>
                          <a:effectLst/>
                          <a:latin typeface="Century Gothic" panose="020B0502020202020204" pitchFamily="34" charset="0"/>
                        </a:rPr>
                        <a:t>Amazon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00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Google</a:t>
                      </a:r>
                      <a:endParaRPr lang="en-US" sz="2000" b="0" i="0" u="none" strike="noStrike" dirty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0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Microsoft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700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040984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00E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0F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Facebook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00F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Visa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1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Coca-Cola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01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943135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9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Coca-Cola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9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Alibaba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9C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Samsung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09C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910715"/>
                  </a:ext>
                </a:extLst>
              </a:tr>
              <a:tr h="37324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09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9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Disney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209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9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Tencent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09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9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Toyota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9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A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386788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20A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A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Samsung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20A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Facebook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A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Mercedes Benz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0A2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231905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0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0A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Louis </a:t>
                      </a:r>
                      <a:r>
                        <a:rPr lang="es-EC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Vuitton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60A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McDonalds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AC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McDonalds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20AC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AB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751751"/>
                  </a:ext>
                </a:extLst>
              </a:tr>
              <a:tr h="445056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A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AC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Mc </a:t>
                      </a:r>
                      <a:r>
                        <a:rPr lang="en-US" sz="2000" b="0" i="0" u="none" strike="noStrike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Donalds</a:t>
                      </a:r>
                      <a:endParaRPr lang="en-US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20AC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MasterCard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A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Disney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0A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A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798987"/>
                  </a:ext>
                </a:extLst>
              </a:tr>
            </a:tbl>
          </a:graphicData>
        </a:graphic>
      </p:graphicFrame>
      <p:pic>
        <p:nvPicPr>
          <p:cNvPr id="5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5473">
            <a:off x="40175" y="2489198"/>
            <a:ext cx="3123522" cy="109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esultado de imagen para LOGOTIPO FORB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40" y="2118912"/>
            <a:ext cx="1931294" cy="50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98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762211" y="1401263"/>
            <a:ext cx="799458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atin typeface="Arial Rounded MT Bold" panose="020F0704030504030204" pitchFamily="34" charset="0"/>
              </a:rPr>
              <a:t>Cuales </a:t>
            </a:r>
            <a:r>
              <a:rPr lang="es-ES" sz="3200" b="1" dirty="0">
                <a:latin typeface="Arial Rounded MT Bold" panose="020F0704030504030204" pitchFamily="34" charset="0"/>
              </a:rPr>
              <a:t>son marcas emblemáticas de la economía del conocimiento: muy avanzada tecnología y fueron creadas después de 4 octubre 1957 </a:t>
            </a:r>
          </a:p>
          <a:p>
            <a:endParaRPr lang="es-ES" b="1" dirty="0" smtClean="0">
              <a:latin typeface="Arial Rounded MT Bold" panose="020F0704030504030204" pitchFamily="34" charset="0"/>
            </a:endParaRPr>
          </a:p>
          <a:p>
            <a:endParaRPr lang="es-ES" b="1" dirty="0">
              <a:latin typeface="Arial Rounded MT Bold" panose="020F0704030504030204" pitchFamily="34" charset="0"/>
            </a:endParaRPr>
          </a:p>
          <a:p>
            <a:endParaRPr lang="es-ES" b="1" dirty="0" smtClean="0">
              <a:latin typeface="Arial Rounded MT Bold" panose="020F0704030504030204" pitchFamily="34" charset="0"/>
            </a:endParaRPr>
          </a:p>
          <a:p>
            <a:endParaRPr lang="es-ES" b="1" dirty="0">
              <a:latin typeface="Arial Rounded MT Bold" panose="020F0704030504030204" pitchFamily="34" charset="0"/>
            </a:endParaRPr>
          </a:p>
          <a:p>
            <a:endParaRPr lang="es-ES" b="1" dirty="0" smtClean="0">
              <a:latin typeface="Arial Rounded MT Bold" panose="020F0704030504030204" pitchFamily="34" charset="0"/>
            </a:endParaRPr>
          </a:p>
        </p:txBody>
      </p:sp>
      <p:pic>
        <p:nvPicPr>
          <p:cNvPr id="1030" name="Picture 6" descr="Google para Android se renueva en su versión 5.2: nuevo logo y nuevo diseño  para Now y Sear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665" y="3825348"/>
            <a:ext cx="2030976" cy="114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Qué historia cuenta el logotipo de Amazon? - Fran Hernánde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15" y="3933623"/>
            <a:ext cx="2574925" cy="97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pple Logo | LOGOS de MARCA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66" y="3792971"/>
            <a:ext cx="1876249" cy="105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acebook Logo Red Social - Imagen gratis en Pixaba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947" y="3933623"/>
            <a:ext cx="942974" cy="94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1125616" y="275059"/>
            <a:ext cx="1513513" cy="2554545"/>
            <a:chOff x="1600200" y="601204"/>
            <a:chExt cx="949443" cy="1602494"/>
          </a:xfrm>
        </p:grpSpPr>
        <p:sp>
          <p:nvSpPr>
            <p:cNvPr id="8" name="Elipse 7"/>
            <p:cNvSpPr/>
            <p:nvPr/>
          </p:nvSpPr>
          <p:spPr>
            <a:xfrm>
              <a:off x="1600200" y="1117600"/>
              <a:ext cx="911073" cy="91107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668552" y="601204"/>
              <a:ext cx="881091" cy="1602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C" sz="16000" dirty="0" smtClean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  <a:endParaRPr lang="en-US" sz="16000" dirty="0">
                <a:solidFill>
                  <a:schemeClr val="bg1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7691421" y="5010150"/>
            <a:ext cx="1037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1998</a:t>
            </a:r>
            <a:endParaRPr lang="en-US" sz="2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224645" y="5010150"/>
            <a:ext cx="1037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1994</a:t>
            </a:r>
            <a:endParaRPr lang="en-US" sz="2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2999058" y="5010150"/>
            <a:ext cx="1037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1976</a:t>
            </a:r>
            <a:endParaRPr lang="en-US" sz="2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9596702" y="5010150"/>
            <a:ext cx="1037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2004</a:t>
            </a:r>
            <a:endParaRPr lang="en-US" sz="2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13" name="Conector angular 12"/>
          <p:cNvCxnSpPr/>
          <p:nvPr/>
        </p:nvCxnSpPr>
        <p:spPr>
          <a:xfrm>
            <a:off x="0" y="5230959"/>
            <a:ext cx="10586921" cy="723522"/>
          </a:xfrm>
          <a:prstGeom prst="bentConnector3">
            <a:avLst>
              <a:gd name="adj1" fmla="val 21930"/>
            </a:avLst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2" descr="Resultado de imagen para LOGOTIPO KANTAR 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186" y="712993"/>
            <a:ext cx="723757" cy="7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Imagen relacionad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5473">
            <a:off x="10141700" y="427963"/>
            <a:ext cx="2008472" cy="70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Resultado de imagen para LOGOTIPO FORBE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036" y="262313"/>
            <a:ext cx="1346627" cy="35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25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324973" y="345161"/>
            <a:ext cx="870585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endParaRPr lang="es-ES" dirty="0" smtClean="0"/>
          </a:p>
          <a:p>
            <a:r>
              <a:rPr lang="es-ES" sz="3200" b="1" dirty="0" smtClean="0">
                <a:latin typeface="Arial Rounded MT Bold" panose="020F0704030504030204" pitchFamily="34" charset="0"/>
              </a:rPr>
              <a:t>De </a:t>
            </a:r>
            <a:r>
              <a:rPr lang="es-ES" sz="3200" b="1" dirty="0">
                <a:latin typeface="Arial Rounded MT Bold" panose="020F0704030504030204" pitchFamily="34" charset="0"/>
              </a:rPr>
              <a:t>los 3 estudios hay que analizar por cada estudio cuantas marcas estadounidenses, europeas y asiáticas y de asiáticas que porcentaje son </a:t>
            </a:r>
            <a:r>
              <a:rPr lang="es-ES" sz="3200" b="1" dirty="0">
                <a:latin typeface="Arial Rounded MT Bold" panose="020F0704030504030204" pitchFamily="34" charset="0"/>
              </a:rPr>
              <a:t>chinas</a:t>
            </a:r>
            <a:r>
              <a:rPr lang="es-ES" dirty="0" smtClean="0"/>
              <a:t>.</a:t>
            </a:r>
          </a:p>
        </p:txBody>
      </p:sp>
      <p:sp>
        <p:nvSpPr>
          <p:cNvPr id="19" name="Elipse 18"/>
          <p:cNvSpPr/>
          <p:nvPr/>
        </p:nvSpPr>
        <p:spPr>
          <a:xfrm>
            <a:off x="763666" y="1098249"/>
            <a:ext cx="1452347" cy="145234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adroTexto 19"/>
          <p:cNvSpPr txBox="1"/>
          <p:nvPr/>
        </p:nvSpPr>
        <p:spPr>
          <a:xfrm>
            <a:off x="872626" y="275059"/>
            <a:ext cx="14045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60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2</a:t>
            </a:r>
            <a:endParaRPr lang="en-US" sz="16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1" name="Picture 2" descr="Resultado de imagen para LOGOTIPO KANTAR 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186" y="712993"/>
            <a:ext cx="723757" cy="7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5473">
            <a:off x="10141700" y="427963"/>
            <a:ext cx="2008472" cy="70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Resultado de imagen para LOGOTIPO FORB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036" y="262313"/>
            <a:ext cx="1346627" cy="35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Diagrama 23"/>
          <p:cNvGraphicFramePr/>
          <p:nvPr>
            <p:extLst>
              <p:ext uri="{D42A27DB-BD31-4B8C-83A1-F6EECF244321}">
                <p14:modId xmlns:p14="http://schemas.microsoft.com/office/powerpoint/2010/main" val="3450434029"/>
              </p:ext>
            </p:extLst>
          </p:nvPr>
        </p:nvGraphicFramePr>
        <p:xfrm>
          <a:off x="5477356" y="3475614"/>
          <a:ext cx="5746982" cy="2931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5" name="CuadroTexto 24"/>
          <p:cNvSpPr txBox="1"/>
          <p:nvPr/>
        </p:nvSpPr>
        <p:spPr>
          <a:xfrm>
            <a:off x="1454014" y="3509488"/>
            <a:ext cx="3460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/>
              <a:t>APPLE, GOOGLE, MICROSOFT, FACEBOOK, COCAC COLA, DISNEY, MACDONALDS, AMAZON, VISA, MASTERCARD</a:t>
            </a:r>
            <a:endParaRPr lang="en-US" dirty="0"/>
          </a:p>
        </p:txBody>
      </p:sp>
      <p:sp>
        <p:nvSpPr>
          <p:cNvPr id="29" name="CuadroTexto 28"/>
          <p:cNvSpPr txBox="1"/>
          <p:nvPr/>
        </p:nvSpPr>
        <p:spPr>
          <a:xfrm>
            <a:off x="554116" y="6009909"/>
            <a:ext cx="4355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smtClean="0"/>
              <a:t>LOUIS VUITTON, MERCEDES BENZ</a:t>
            </a:r>
            <a:endParaRPr lang="en-US" dirty="0"/>
          </a:p>
        </p:txBody>
      </p:sp>
      <p:sp>
        <p:nvSpPr>
          <p:cNvPr id="30" name="CuadroTexto 29"/>
          <p:cNvSpPr txBox="1"/>
          <p:nvPr/>
        </p:nvSpPr>
        <p:spPr>
          <a:xfrm>
            <a:off x="1682613" y="5126383"/>
            <a:ext cx="323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/>
              <a:t>SAMSUNG,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ALIBABA</a:t>
            </a:r>
            <a:r>
              <a:rPr lang="es-ES" dirty="0"/>
              <a:t>, TOYOTA, 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</a:rPr>
              <a:t>TELCENT</a:t>
            </a:r>
          </a:p>
        </p:txBody>
      </p:sp>
      <p:cxnSp>
        <p:nvCxnSpPr>
          <p:cNvPr id="32" name="Conector recto de flecha 31"/>
          <p:cNvCxnSpPr>
            <a:endCxn id="25" idx="3"/>
          </p:cNvCxnSpPr>
          <p:nvPr/>
        </p:nvCxnSpPr>
        <p:spPr>
          <a:xfrm flipH="1">
            <a:off x="4914901" y="4090602"/>
            <a:ext cx="2819399" cy="19051"/>
          </a:xfrm>
          <a:prstGeom prst="straightConnector1">
            <a:avLst/>
          </a:prstGeom>
          <a:ln w="349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endCxn id="30" idx="3"/>
          </p:cNvCxnSpPr>
          <p:nvPr/>
        </p:nvCxnSpPr>
        <p:spPr>
          <a:xfrm flipH="1">
            <a:off x="4914901" y="5409745"/>
            <a:ext cx="1485899" cy="39804"/>
          </a:xfrm>
          <a:prstGeom prst="straightConnector1">
            <a:avLst/>
          </a:prstGeom>
          <a:ln w="349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/>
          <p:cNvCxnSpPr/>
          <p:nvPr/>
        </p:nvCxnSpPr>
        <p:spPr>
          <a:xfrm flipH="1">
            <a:off x="4910063" y="6194575"/>
            <a:ext cx="760809" cy="0"/>
          </a:xfrm>
          <a:prstGeom prst="straightConnector1">
            <a:avLst/>
          </a:prstGeom>
          <a:ln w="349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hina, La Bandera De China, Revolución Comunista imagen png - imagen  transparente descarga gratuita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9" t="23499" r="7815" b="18000"/>
          <a:stretch/>
        </p:blipFill>
        <p:spPr bwMode="auto">
          <a:xfrm>
            <a:off x="3165407" y="4709817"/>
            <a:ext cx="678254" cy="41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47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262336" y="526372"/>
            <a:ext cx="870585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r>
              <a:rPr lang="es-ES" sz="3200" b="1" dirty="0" smtClean="0"/>
              <a:t>Marcas </a:t>
            </a:r>
            <a:r>
              <a:rPr lang="es-ES" sz="3200" b="1" dirty="0"/>
              <a:t>de la economía del petróleo, que peso tienen. </a:t>
            </a:r>
            <a:endParaRPr lang="es-ES" sz="3200" b="1" dirty="0" smtClean="0"/>
          </a:p>
        </p:txBody>
      </p:sp>
      <p:sp>
        <p:nvSpPr>
          <p:cNvPr id="5" name="Elipse 4"/>
          <p:cNvSpPr/>
          <p:nvPr/>
        </p:nvSpPr>
        <p:spPr>
          <a:xfrm>
            <a:off x="639863" y="527020"/>
            <a:ext cx="1452347" cy="145234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748823" y="-296170"/>
            <a:ext cx="14045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60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3</a:t>
            </a:r>
            <a:endParaRPr lang="en-US" sz="16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909274" y="3473965"/>
            <a:ext cx="4895874" cy="170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5" b="47614"/>
          <a:stretch/>
        </p:blipFill>
        <p:spPr>
          <a:xfrm>
            <a:off x="2262336" y="2190749"/>
            <a:ext cx="3564746" cy="424612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68"/>
          <a:stretch/>
        </p:blipFill>
        <p:spPr>
          <a:xfrm>
            <a:off x="7403440" y="2258375"/>
            <a:ext cx="3564746" cy="4178496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 rot="16200000">
            <a:off x="5949407" y="2667725"/>
            <a:ext cx="16466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800" dirty="0" smtClean="0">
                <a:latin typeface="Arial Rounded MT Bold" panose="020F0704030504030204" pitchFamily="34" charset="0"/>
              </a:rPr>
              <a:t>2019</a:t>
            </a:r>
            <a:endParaRPr lang="en-US" sz="4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62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262336" y="714582"/>
            <a:ext cx="8705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Marcas </a:t>
            </a:r>
            <a:r>
              <a:rPr lang="es-ES" sz="3200" b="1" dirty="0"/>
              <a:t>iberoamericanas </a:t>
            </a:r>
            <a:endParaRPr lang="es-ES" sz="3200" b="1" dirty="0" smtClean="0"/>
          </a:p>
          <a:p>
            <a:r>
              <a:rPr lang="es-ES" sz="3200" b="1" dirty="0" smtClean="0"/>
              <a:t>que </a:t>
            </a:r>
            <a:r>
              <a:rPr lang="es-ES" sz="3200" b="1" dirty="0"/>
              <a:t>peso tienen:</a:t>
            </a:r>
          </a:p>
        </p:txBody>
      </p:sp>
      <p:sp>
        <p:nvSpPr>
          <p:cNvPr id="5" name="Elipse 4"/>
          <p:cNvSpPr/>
          <p:nvPr/>
        </p:nvSpPr>
        <p:spPr>
          <a:xfrm>
            <a:off x="639863" y="527020"/>
            <a:ext cx="1452347" cy="145234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748823" y="-296170"/>
            <a:ext cx="140455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60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4</a:t>
            </a:r>
            <a:endParaRPr lang="en-US" sz="16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862554" y="3555796"/>
            <a:ext cx="4895874" cy="170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 rot="16200000">
            <a:off x="177579" y="2749556"/>
            <a:ext cx="16466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800" dirty="0" smtClean="0">
                <a:latin typeface="Arial Rounded MT Bold" panose="020F0704030504030204" pitchFamily="34" charset="0"/>
              </a:rPr>
              <a:t>2019</a:t>
            </a:r>
            <a:endParaRPr lang="en-US" sz="4800" dirty="0"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80" b="47312"/>
          <a:stretch/>
        </p:blipFill>
        <p:spPr>
          <a:xfrm>
            <a:off x="1219199" y="1979367"/>
            <a:ext cx="10909379" cy="4459480"/>
          </a:xfrm>
          <a:prstGeom prst="rect">
            <a:avLst/>
          </a:prstGeom>
        </p:spPr>
      </p:pic>
      <p:pic>
        <p:nvPicPr>
          <p:cNvPr id="4098" name="Picture 2" descr="Zara cambia su logotipo onlin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9" t="9931" r="12057" b="34514"/>
          <a:stretch/>
        </p:blipFill>
        <p:spPr bwMode="auto">
          <a:xfrm>
            <a:off x="7209064" y="433237"/>
            <a:ext cx="3536463" cy="145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angular 6"/>
          <p:cNvCxnSpPr>
            <a:endCxn id="4098" idx="2"/>
          </p:cNvCxnSpPr>
          <p:nvPr/>
        </p:nvCxnSpPr>
        <p:spPr>
          <a:xfrm rot="16200000" flipV="1">
            <a:off x="8379799" y="2483082"/>
            <a:ext cx="2524479" cy="1329483"/>
          </a:xfrm>
          <a:prstGeom prst="bentConnector3">
            <a:avLst>
              <a:gd name="adj1" fmla="val 40945"/>
            </a:avLst>
          </a:prstGeom>
          <a:ln w="31750">
            <a:solidFill>
              <a:srgbClr val="FF0000"/>
            </a:solidFill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10212851" y="188867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400" b="1" dirty="0" smtClean="0">
                <a:solidFill>
                  <a:srgbClr val="FF0000"/>
                </a:solidFill>
              </a:rPr>
              <a:t>29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7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262336" y="714582"/>
            <a:ext cx="87058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Como se explica que ninguna de las empresas de Carlos Slim está en estos </a:t>
            </a:r>
            <a:r>
              <a:rPr lang="es-ES" sz="3200" b="1" dirty="0" smtClean="0"/>
              <a:t>rankings</a:t>
            </a:r>
          </a:p>
          <a:p>
            <a:r>
              <a:rPr lang="es-ES" sz="1600" dirty="0"/>
              <a:t>Las marcas de Carlos Slim están dentro del top 10 de marcas Latinoamericanas, </a:t>
            </a:r>
            <a:r>
              <a:rPr lang="es-ES" sz="1600" dirty="0" smtClean="0"/>
              <a:t>no </a:t>
            </a:r>
            <a:r>
              <a:rPr lang="es-ES" sz="1600" dirty="0"/>
              <a:t>son competitivas </a:t>
            </a:r>
            <a:r>
              <a:rPr lang="es-ES" sz="1600" dirty="0" smtClean="0"/>
              <a:t>fuera de América </a:t>
            </a:r>
            <a:r>
              <a:rPr lang="es-ES" sz="1600" dirty="0"/>
              <a:t>L</a:t>
            </a:r>
            <a:r>
              <a:rPr lang="es-ES" sz="1600" dirty="0" smtClean="0"/>
              <a:t>atina </a:t>
            </a:r>
            <a:r>
              <a:rPr lang="es-ES" sz="1600" dirty="0"/>
              <a:t>y manejan </a:t>
            </a:r>
            <a:r>
              <a:rPr lang="es-ES" sz="1600" dirty="0" smtClean="0"/>
              <a:t>países </a:t>
            </a:r>
            <a:r>
              <a:rPr lang="es-ES" sz="1600" dirty="0"/>
              <a:t>que tienen altos niveles de corrupción.</a:t>
            </a:r>
          </a:p>
          <a:p>
            <a:endParaRPr lang="es-ES" sz="3200" b="1" dirty="0"/>
          </a:p>
        </p:txBody>
      </p:sp>
      <p:sp>
        <p:nvSpPr>
          <p:cNvPr id="5" name="Elipse 4"/>
          <p:cNvSpPr/>
          <p:nvPr/>
        </p:nvSpPr>
        <p:spPr>
          <a:xfrm>
            <a:off x="639863" y="527020"/>
            <a:ext cx="1452347" cy="14523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898580" y="0"/>
            <a:ext cx="125226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5</a:t>
            </a:r>
            <a:endParaRPr lang="en-US" sz="14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122" name="Picture 2" descr="El logotipo de Telcel atrapado en los 90 | vectoreslibr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851" y="2912851"/>
            <a:ext cx="2232802" cy="122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ogo claro | Aztec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867" y="4306810"/>
            <a:ext cx="1451830" cy="152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Descargar Logo Telmex en Vector Grat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43" y="2635941"/>
            <a:ext cx="1888313" cy="188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Grupo Financiero Inbursa Logo Vector - (.SVG + .PNG) - FindLogoVector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237" y="4517212"/>
            <a:ext cx="2660065" cy="147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El logotipo de Sanborns ¿Son 3 búhos o tecolotes?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0" y="3099681"/>
            <a:ext cx="2266950" cy="98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upo 16"/>
          <p:cNvGrpSpPr/>
          <p:nvPr/>
        </p:nvGrpSpPr>
        <p:grpSpPr>
          <a:xfrm>
            <a:off x="418488" y="4866103"/>
            <a:ext cx="1982750" cy="1504192"/>
            <a:chOff x="518139" y="4360132"/>
            <a:chExt cx="2447045" cy="1936173"/>
          </a:xfrm>
        </p:grpSpPr>
        <p:pic>
          <p:nvPicPr>
            <p:cNvPr id="21" name="Picture 2" descr="Resultado de imagen para LOGOTIPO KANTAR M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39" y="4361348"/>
              <a:ext cx="1934957" cy="1934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CuadroTexto 22"/>
            <p:cNvSpPr txBox="1"/>
            <p:nvPr/>
          </p:nvSpPr>
          <p:spPr>
            <a:xfrm rot="16200000">
              <a:off x="1741825" y="4785810"/>
              <a:ext cx="1649038" cy="7976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C" sz="3600" dirty="0" smtClean="0">
                  <a:solidFill>
                    <a:srgbClr val="FF0000"/>
                  </a:solidFill>
                  <a:latin typeface="Arial Rounded MT Bold" panose="020F0704030504030204" pitchFamily="34" charset="0"/>
                </a:rPr>
                <a:t>2019</a:t>
              </a:r>
              <a:endParaRPr lang="en-US" sz="3600" dirty="0">
                <a:solidFill>
                  <a:srgbClr val="FF0000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18" name="CuadroTexto 17"/>
          <p:cNvSpPr txBox="1"/>
          <p:nvPr/>
        </p:nvSpPr>
        <p:spPr>
          <a:xfrm>
            <a:off x="3324861" y="2401707"/>
            <a:ext cx="489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000" dirty="0" smtClean="0">
                <a:latin typeface="Arial Rounded MT Bold" panose="020F0704030504030204" pitchFamily="34" charset="0"/>
              </a:rPr>
              <a:t>1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4524448" y="5897047"/>
            <a:ext cx="489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000" dirty="0" smtClean="0">
                <a:latin typeface="Arial Rounded MT Bold" panose="020F0704030504030204" pitchFamily="34" charset="0"/>
              </a:rPr>
              <a:t>2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5929564" y="2401999"/>
            <a:ext cx="489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000" dirty="0" smtClean="0">
                <a:latin typeface="Arial Rounded MT Bold" panose="020F0704030504030204" pitchFamily="34" charset="0"/>
              </a:rPr>
              <a:t>3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9747107" y="2380119"/>
            <a:ext cx="489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000" dirty="0" smtClean="0">
                <a:latin typeface="Arial Rounded MT Bold" panose="020F0704030504030204" pitchFamily="34" charset="0"/>
              </a:rPr>
              <a:t>5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8107270" y="5924697"/>
            <a:ext cx="489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000" dirty="0" smtClean="0">
                <a:latin typeface="Arial Rounded MT Bold" panose="020F0704030504030204" pitchFamily="34" charset="0"/>
              </a:rPr>
              <a:t>4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  <p:cxnSp>
        <p:nvCxnSpPr>
          <p:cNvPr id="24" name="Conector angular 23"/>
          <p:cNvCxnSpPr/>
          <p:nvPr/>
        </p:nvCxnSpPr>
        <p:spPr>
          <a:xfrm rot="16200000" flipH="1">
            <a:off x="2986740" y="4670631"/>
            <a:ext cx="1377448" cy="211968"/>
          </a:xfrm>
          <a:prstGeom prst="bentConnector3">
            <a:avLst/>
          </a:prstGeom>
          <a:ln w="31750">
            <a:solidFill>
              <a:srgbClr val="FF0000"/>
            </a:solidFill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angular 34"/>
          <p:cNvCxnSpPr/>
          <p:nvPr/>
        </p:nvCxnSpPr>
        <p:spPr>
          <a:xfrm rot="16200000" flipV="1">
            <a:off x="4420890" y="3522235"/>
            <a:ext cx="1377718" cy="158950"/>
          </a:xfrm>
          <a:prstGeom prst="bentConnector3">
            <a:avLst/>
          </a:prstGeom>
          <a:ln w="31750">
            <a:solidFill>
              <a:srgbClr val="FF0000"/>
            </a:solidFill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angular 36"/>
          <p:cNvCxnSpPr/>
          <p:nvPr/>
        </p:nvCxnSpPr>
        <p:spPr>
          <a:xfrm rot="16200000" flipH="1">
            <a:off x="7054721" y="3981907"/>
            <a:ext cx="1377448" cy="211968"/>
          </a:xfrm>
          <a:prstGeom prst="bentConnector3">
            <a:avLst/>
          </a:prstGeom>
          <a:ln w="31750">
            <a:solidFill>
              <a:srgbClr val="FF0000"/>
            </a:solidFill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angular 37"/>
          <p:cNvCxnSpPr/>
          <p:nvPr/>
        </p:nvCxnSpPr>
        <p:spPr>
          <a:xfrm rot="16200000" flipV="1">
            <a:off x="9376367" y="4992236"/>
            <a:ext cx="1377718" cy="158950"/>
          </a:xfrm>
          <a:prstGeom prst="bentConnector3">
            <a:avLst/>
          </a:prstGeom>
          <a:ln w="31750">
            <a:solidFill>
              <a:srgbClr val="FF0000"/>
            </a:solidFill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724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71" y="1797650"/>
            <a:ext cx="10054555" cy="350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2024743" y="2302207"/>
            <a:ext cx="3004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>
                <a:latin typeface="Century Gothic" panose="020B0502020202020204" pitchFamily="34" charset="0"/>
              </a:rPr>
              <a:t>Metodología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17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7737231" y="309489"/>
            <a:ext cx="112541" cy="62601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001" y="0"/>
            <a:ext cx="2249999" cy="78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8193425" y="1348619"/>
            <a:ext cx="35892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dirty="0" smtClean="0">
                <a:latin typeface="Century Gothic" panose="020B0502020202020204" pitchFamily="34" charset="0"/>
              </a:rPr>
              <a:t>Determina tanto en términos financieros como de clientes y la contribución de la marca a los resultados de los negocios. Reúne datos del mercado, marcas, competidores, financieros, decisión de compra y fuerza competitiva de la marca.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2" name="Imagen 11"/>
          <p:cNvPicPr/>
          <p:nvPr/>
        </p:nvPicPr>
        <p:blipFill rotWithShape="1">
          <a:blip r:embed="rId3"/>
          <a:srcRect l="36781" t="37880" r="33778" b="33433"/>
          <a:stretch/>
        </p:blipFill>
        <p:spPr bwMode="auto">
          <a:xfrm>
            <a:off x="222099" y="2167282"/>
            <a:ext cx="7171479" cy="41149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587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36674" t="43535" r="38026" b="33683"/>
          <a:stretch/>
        </p:blipFill>
        <p:spPr bwMode="auto">
          <a:xfrm>
            <a:off x="287383" y="1841863"/>
            <a:ext cx="7106195" cy="42193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7737231" y="309489"/>
            <a:ext cx="112541" cy="62601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001" y="0"/>
            <a:ext cx="2249999" cy="78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8193425" y="1348619"/>
            <a:ext cx="3589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dirty="0" smtClean="0">
                <a:latin typeface="Century Gothic" panose="020B0502020202020204" pitchFamily="34" charset="0"/>
              </a:rPr>
              <a:t>Modifica su imagen para explicar mejor la metodología, utilizando las mismas variables de 2012.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91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n para LOGOTIPO KANTAR 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676" y="1567543"/>
            <a:ext cx="4127862" cy="412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088676" y="1008984"/>
            <a:ext cx="3004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>
                <a:latin typeface="Century Gothic" panose="020B0502020202020204" pitchFamily="34" charset="0"/>
              </a:rPr>
              <a:t>Metodología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1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 rotWithShape="1">
          <a:blip r:embed="rId2"/>
          <a:srcRect l="48838" t="32511" r="24417" b="37657"/>
          <a:stretch/>
        </p:blipFill>
        <p:spPr bwMode="auto">
          <a:xfrm>
            <a:off x="1344676" y="3835358"/>
            <a:ext cx="4442170" cy="2734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7737231" y="309489"/>
            <a:ext cx="112541" cy="62601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Resultado de imagen para LOGOTIPO KANTAR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293" y="182881"/>
            <a:ext cx="1280159" cy="12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8350181" y="2008389"/>
            <a:ext cx="35892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EC" dirty="0">
              <a:latin typeface="Century Gothic" panose="020B0502020202020204" pitchFamily="34" charset="0"/>
            </a:endParaRPr>
          </a:p>
          <a:p>
            <a:pPr algn="r"/>
            <a:r>
              <a:rPr lang="es-EC" dirty="0" smtClean="0">
                <a:latin typeface="Century Gothic" panose="020B0502020202020204" pitchFamily="34" charset="0"/>
              </a:rPr>
              <a:t>¿Cómo lo calculan?</a:t>
            </a:r>
          </a:p>
          <a:p>
            <a:pPr algn="r"/>
            <a:endParaRPr lang="es-EC" dirty="0">
              <a:latin typeface="Century Gothic" panose="020B0502020202020204" pitchFamily="34" charset="0"/>
            </a:endParaRPr>
          </a:p>
          <a:p>
            <a:pPr algn="r"/>
            <a:r>
              <a:rPr lang="es-EC" dirty="0" smtClean="0">
                <a:latin typeface="Century Gothic" panose="020B0502020202020204" pitchFamily="34" charset="0"/>
              </a:rPr>
              <a:t>Tiene un enfoque económico similar al de los analistas y contadores y se basa en el valor de la marca derivada de su capacidad de generar demanda.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9" name="Imagen 8"/>
          <p:cNvPicPr/>
          <p:nvPr/>
        </p:nvPicPr>
        <p:blipFill rotWithShape="1">
          <a:blip r:embed="rId2"/>
          <a:srcRect l="24657" t="58050" r="30035" b="22238"/>
          <a:stretch/>
        </p:blipFill>
        <p:spPr bwMode="auto">
          <a:xfrm>
            <a:off x="77373" y="1675057"/>
            <a:ext cx="7472958" cy="19302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888711" y="1217231"/>
            <a:ext cx="3056709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3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7737231" y="309489"/>
            <a:ext cx="112541" cy="62601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Resultado de imagen para LOGOTIPO KANTAR 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293" y="182881"/>
            <a:ext cx="1280159" cy="12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8350181" y="2504777"/>
            <a:ext cx="35892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dirty="0" smtClean="0">
                <a:latin typeface="Century Gothic" panose="020B0502020202020204" pitchFamily="34" charset="0"/>
              </a:rPr>
              <a:t>Permite a los propietarios de marca, comunidad inversora y otros evaluar y comparar marcas y hacer decisiones rápidas e informadas.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/>
          <a:srcRect l="28949" t="33661" r="25068" b="15268"/>
          <a:stretch/>
        </p:blipFill>
        <p:spPr>
          <a:xfrm>
            <a:off x="214708" y="1463040"/>
            <a:ext cx="7384351" cy="46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1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sultado de imagen para LOGOTIPO FORB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57" y="2373421"/>
            <a:ext cx="6646488" cy="174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2821577" y="1792756"/>
            <a:ext cx="3004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>
                <a:latin typeface="Century Gothic" panose="020B0502020202020204" pitchFamily="34" charset="0"/>
              </a:rPr>
              <a:t>Metodología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737231" y="309489"/>
            <a:ext cx="112541" cy="62601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adroTexto 6"/>
          <p:cNvSpPr txBox="1"/>
          <p:nvPr/>
        </p:nvSpPr>
        <p:spPr>
          <a:xfrm>
            <a:off x="8232614" y="2562387"/>
            <a:ext cx="36525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latin typeface="Century Gothic" panose="020B0502020202020204" pitchFamily="34" charset="0"/>
              </a:rPr>
              <a:t>La clasificación se basa en una combinación de cuatro indicadores: </a:t>
            </a:r>
            <a:r>
              <a:rPr lang="es-ES" dirty="0">
                <a:latin typeface="Century Gothic" panose="020B0502020202020204" pitchFamily="34" charset="0"/>
                <a:hlinkClick r:id="rId2" tooltip="Venta"/>
              </a:rPr>
              <a:t>ventas</a:t>
            </a:r>
            <a:r>
              <a:rPr lang="es-ES" dirty="0">
                <a:latin typeface="Century Gothic" panose="020B0502020202020204" pitchFamily="34" charset="0"/>
              </a:rPr>
              <a:t>, </a:t>
            </a:r>
            <a:r>
              <a:rPr lang="es-ES" dirty="0">
                <a:latin typeface="Century Gothic" panose="020B0502020202020204" pitchFamily="34" charset="0"/>
                <a:hlinkClick r:id="rId3" tooltip="Utilidad (economía)"/>
              </a:rPr>
              <a:t>utilidades</a:t>
            </a:r>
            <a:r>
              <a:rPr lang="es-ES" dirty="0">
                <a:latin typeface="Century Gothic" panose="020B0502020202020204" pitchFamily="34" charset="0"/>
              </a:rPr>
              <a:t>, </a:t>
            </a:r>
            <a:r>
              <a:rPr lang="es-ES" dirty="0">
                <a:latin typeface="Century Gothic" panose="020B0502020202020204" pitchFamily="34" charset="0"/>
                <a:hlinkClick r:id="rId4" tooltip="Activo (contabilidad)"/>
              </a:rPr>
              <a:t>activos</a:t>
            </a:r>
            <a:r>
              <a:rPr lang="es-ES" dirty="0">
                <a:latin typeface="Century Gothic" panose="020B0502020202020204" pitchFamily="34" charset="0"/>
              </a:rPr>
              <a:t> y valor de mercado. La lista ha sido publicada desde 2003.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 descr="Resultado de imagen para LOGOTIPO FORB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896" y="370784"/>
            <a:ext cx="1931294" cy="50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281218016"/>
              </p:ext>
            </p:extLst>
          </p:nvPr>
        </p:nvGraphicFramePr>
        <p:xfrm>
          <a:off x="1000034" y="1667137"/>
          <a:ext cx="5400766" cy="4257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3988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1173</TotalTime>
  <Words>350</Words>
  <Application>Microsoft Office PowerPoint</Application>
  <PresentationFormat>Panorámica</PresentationFormat>
  <Paragraphs>98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Arial Rounded MT Bold</vt:lpstr>
      <vt:lpstr>Calibri</vt:lpstr>
      <vt:lpstr>Calibri Light</vt:lpstr>
      <vt:lpstr>Century Gothic</vt:lpstr>
      <vt:lpstr>Tema de Office</vt:lpstr>
      <vt:lpstr>METODOLOGÍAS  RANKING VALOR DE MARCA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COMPARATIVO RANKING MARCAS</dc:title>
  <dc:creator>Ma.Fernanda Román</dc:creator>
  <cp:lastModifiedBy>Ma.Fernanda Román</cp:lastModifiedBy>
  <cp:revision>48</cp:revision>
  <dcterms:created xsi:type="dcterms:W3CDTF">2019-06-21T00:17:41Z</dcterms:created>
  <dcterms:modified xsi:type="dcterms:W3CDTF">2020-09-02T18:53:37Z</dcterms:modified>
</cp:coreProperties>
</file>