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mpg" ContentType="vide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471" r:id="rId3"/>
    <p:sldId id="257" r:id="rId4"/>
    <p:sldId id="258" r:id="rId5"/>
    <p:sldId id="259" r:id="rId6"/>
    <p:sldId id="260" r:id="rId7"/>
    <p:sldId id="261" r:id="rId8"/>
    <p:sldId id="421" r:id="rId9"/>
    <p:sldId id="460" r:id="rId10"/>
    <p:sldId id="424" r:id="rId11"/>
    <p:sldId id="464" r:id="rId12"/>
    <p:sldId id="465" r:id="rId13"/>
    <p:sldId id="429" r:id="rId14"/>
    <p:sldId id="431" r:id="rId15"/>
    <p:sldId id="466" r:id="rId16"/>
    <p:sldId id="437" r:id="rId17"/>
    <p:sldId id="438" r:id="rId18"/>
    <p:sldId id="467" r:id="rId19"/>
    <p:sldId id="440" r:id="rId20"/>
    <p:sldId id="448" r:id="rId21"/>
    <p:sldId id="449" r:id="rId22"/>
    <p:sldId id="468" r:id="rId23"/>
    <p:sldId id="450" r:id="rId24"/>
    <p:sldId id="452" r:id="rId25"/>
    <p:sldId id="461" r:id="rId26"/>
    <p:sldId id="462" r:id="rId27"/>
    <p:sldId id="463" r:id="rId28"/>
    <p:sldId id="456" r:id="rId29"/>
    <p:sldId id="457" r:id="rId30"/>
    <p:sldId id="459" r:id="rId31"/>
    <p:sldId id="469" r:id="rId3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68584-CDA5-BE47-92C0-ECFDDC774472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FE8D1-83B7-2749-A97C-EFDD6B52B74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9500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60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4C09ED-5802-2247-81F7-F44F4E51A693}" type="slidenum">
              <a:rPr lang="es-ES" sz="1100"/>
              <a:pPr eaLnBrk="1" hangingPunct="1"/>
              <a:t>20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1243063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60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4C09ED-5802-2247-81F7-F44F4E51A693}" type="slidenum">
              <a:rPr lang="es-ES" sz="1100"/>
              <a:pPr eaLnBrk="1" hangingPunct="1"/>
              <a:t>21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322157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813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803C8B7-C050-2840-AC3F-50D44E39EBFF}" type="slidenum">
              <a:rPr lang="es-ES" sz="1100"/>
              <a:pPr eaLnBrk="1" hangingPunct="1"/>
              <a:t>23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3132583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2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22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EE0D5F-F63F-B74A-84F6-FB8FFA2905E3}" type="slidenum">
              <a:rPr lang="es-ES" sz="1100"/>
              <a:pPr eaLnBrk="1" hangingPunct="1"/>
              <a:t>24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724729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2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22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EE0D5F-F63F-B74A-84F6-FB8FFA2905E3}" type="slidenum">
              <a:rPr lang="es-ES" sz="1100"/>
              <a:pPr eaLnBrk="1" hangingPunct="1"/>
              <a:t>25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2086150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2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22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EE0D5F-F63F-B74A-84F6-FB8FFA2905E3}" type="slidenum">
              <a:rPr lang="es-ES" sz="1100"/>
              <a:pPr eaLnBrk="1" hangingPunct="1"/>
              <a:t>26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3430124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017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9DFAB3B-C90B-1249-9F18-1840CCA4D1D1}" type="slidenum">
              <a:rPr lang="es-ES" sz="1100"/>
              <a:pPr eaLnBrk="1" hangingPunct="1"/>
              <a:t>27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2515201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1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604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7D55C2-8862-D844-BD0C-B4D79B9E4818}" type="slidenum">
              <a:rPr lang="es-ES" sz="1100"/>
              <a:pPr eaLnBrk="1" hangingPunct="1"/>
              <a:t>28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677461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1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604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7D55C2-8862-D844-BD0C-B4D79B9E4818}" type="slidenum">
              <a:rPr lang="es-ES" sz="1100"/>
              <a:pPr eaLnBrk="1" hangingPunct="1"/>
              <a:t>29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4001511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1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604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7D55C2-8862-D844-BD0C-B4D79B9E4818}" type="slidenum">
              <a:rPr lang="es-ES" sz="1100"/>
              <a:pPr eaLnBrk="1" hangingPunct="1"/>
              <a:t>30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1445565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8279A-1FDC-A647-A77B-B98C5DEF6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95B737-6A52-5845-AAF6-FE064D866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981B8B-50D8-894F-953B-7D776546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B3B26A-F64A-544A-9FAE-62C46129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C981EF-C19A-3343-BD86-61C427231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13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4B28D-16E9-F848-87D8-325B24A8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AD52A7-1334-3C45-8E89-2058FD9CA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DE2DEB-A99A-0242-B5A8-76263009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F8DD16-36F7-174E-83F9-76037054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B739A5-1137-AC4C-B367-D92336BD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2275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FA45F-C26D-3C43-9604-58944A79A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68D9ED-1753-C349-A832-D01EB0767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E3B309-9DAA-1749-A364-7D8605F0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B2E7D2-4E20-D841-99B5-D70ADF6ED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1FB2B1-C24E-764B-9C5E-D44AB0682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3649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5AAE2-0FC1-DB4E-99B5-06BE7B744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EC63A9-530B-4544-8C7F-E3176A634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8E5035-2B5F-E148-A5B1-6540A4503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EC4A1C-B04D-ED45-86E3-AA594E9C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87FDBB-28E6-EE4B-9778-61D8F308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178CC9-F26B-C24E-9577-6AF5C8774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8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CACD2-2735-FA42-8916-5CD4810B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7F58B9-3534-C841-9DA9-CFB92E0A2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0D85B4-4444-AC42-BE25-C573E9B7B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9D4E60-4C92-5A43-AC3D-5035F3D05C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88D9379-C6FA-D74D-B1AE-1530D381CB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8B0602F-CE9C-664A-AAD4-A0E74B84C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757A1EF-6900-314E-93F4-7DDBA678A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64AC1E7-4261-2C4C-B25A-8190D8B2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656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43D78-1C4D-9F4B-8DA5-886D0A31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58E046-D5AA-7A40-8FFF-F2330CCC1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5F92C31-F926-1648-BCB3-55A9AA0A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C0195D-7BB6-814B-87F6-48D70414E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236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3F0324-4546-404F-BB7C-557ED2B5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9D77F4-19BC-0344-82C8-0B7785E0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958D9B-0686-BD49-8411-691A131E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378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E9CAF-ADB3-F04A-B2ED-9B0ABA808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AC89F5-0E18-A447-9E8D-FD692D44B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3AE1A3-0C2F-C04C-B83C-85090CF8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CDB6D4-F422-4C42-9FCA-B441764D0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4C2B2B-A3FD-CE44-9BD9-6E60D677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9D47DE-644A-4E48-8DD1-D57B667B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772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79BAC-866A-6449-8CCC-56E08BDF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8C0522-F067-1443-B303-1F48AB86E4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729BB8-0F4C-6D42-B240-2533C78DA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3E62EF-048A-C341-B219-80DBE7579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806545-5B6B-C242-8E5D-FF1E9C602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252A79-19A9-334D-826D-E0F7F51C7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1697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7E9E7-D4B5-6349-8A49-5A2B237C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6F3DD9-0B32-3743-8EA7-F5A078BF2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9186DD-3F13-3F48-9618-65975D33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CFE607-C954-394E-B311-9F51C782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7BA9B-C70D-9342-AE2D-DBB8EA9D4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847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C54DB6-86FD-7B4E-9FD7-FDF4FF24E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D9BF20-E226-4246-BE75-473615881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3B5328-F68B-684F-AEFC-EF922E7BE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81851B-CEB4-5947-92FE-709AB76AD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05E095-6BF0-224D-B8D4-1437A8D46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311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D86C7EA-0A93-924A-9EC1-0330231D7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B2AA89-DF88-F94B-B3F2-F80D31827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B2EAB-7962-D445-9E21-689104218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FFA5D-5977-EA4E-8D93-E3454C7C093B}" type="datetimeFigureOut">
              <a:rPr lang="es-ES_tradnl" smtClean="0"/>
              <a:t>10/9/20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C22A9F-0C4B-A940-90D1-C9B6307DB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0F7E73-26A2-A74B-94B6-57C31DE62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18510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g"/><Relationship Id="rId1" Type="http://schemas.microsoft.com/office/2007/relationships/media" Target="../media/media3.mp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hombre, sostener, mano&#10;&#10;Descripción generada automáticamente">
            <a:extLst>
              <a:ext uri="{FF2B5EF4-FFF2-40B4-BE49-F238E27FC236}">
                <a16:creationId xmlns:a16="http://schemas.microsoft.com/office/drawing/2014/main" id="{277BBEBA-C497-6E41-B807-A2EB227E92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" r="27348" b="9091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19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6C24F4-AA04-3F42-80FC-A27C9201B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7810" y="522713"/>
            <a:ext cx="3286682" cy="3486579"/>
          </a:xfrm>
        </p:spPr>
        <p:txBody>
          <a:bodyPr anchor="t">
            <a:normAutofit/>
          </a:bodyPr>
          <a:lstStyle/>
          <a:p>
            <a:pPr algn="l"/>
            <a:r>
              <a:rPr lang="es-ES" sz="3600" dirty="0">
                <a:latin typeface="Palatino" pitchFamily="2" charset="77"/>
                <a:ea typeface="Palatino" pitchFamily="2" charset="77"/>
                <a:cs typeface="Georgia"/>
              </a:rPr>
              <a:t>Actores, escenarios y públicos</a:t>
            </a:r>
          </a:p>
          <a:p>
            <a:pPr algn="l"/>
            <a:endParaRPr lang="es-ES" sz="3600" dirty="0">
              <a:latin typeface="Palatino" pitchFamily="2" charset="77"/>
              <a:ea typeface="Palatino" pitchFamily="2" charset="77"/>
              <a:cs typeface="Georgia"/>
            </a:endParaRPr>
          </a:p>
          <a:p>
            <a:pPr algn="l"/>
            <a:endParaRPr lang="es-ES" sz="3600" dirty="0">
              <a:latin typeface="Palatino" pitchFamily="2" charset="77"/>
              <a:ea typeface="Palatino" pitchFamily="2" charset="77"/>
              <a:cs typeface="Georgia"/>
            </a:endParaRPr>
          </a:p>
          <a:p>
            <a:pPr algn="l"/>
            <a:r>
              <a:rPr lang="es-ES" sz="3600" dirty="0">
                <a:latin typeface="Palatino" pitchFamily="2" charset="77"/>
                <a:ea typeface="Palatino" pitchFamily="2" charset="77"/>
                <a:cs typeface="Georgia"/>
              </a:rPr>
              <a:t>Octavio Islas</a:t>
            </a:r>
          </a:p>
          <a:p>
            <a:pPr algn="l"/>
            <a:endParaRPr lang="es-ES" sz="1100" dirty="0">
              <a:latin typeface="Palatino" pitchFamily="2" charset="77"/>
              <a:ea typeface="Palatino" pitchFamily="2" charset="77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379086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B1419-5DDD-6B4E-97F5-16F3279A3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F68651-453E-9E4D-8E43-9253EC8E6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Only_the_strong" descr="Only_the_strong">
            <a:hlinkClick r:id="" action="ppaction://media"/>
            <a:extLst>
              <a:ext uri="{FF2B5EF4-FFF2-40B4-BE49-F238E27FC236}">
                <a16:creationId xmlns:a16="http://schemas.microsoft.com/office/drawing/2014/main" id="{5D7E9B0C-15EC-FE44-871A-7FA4D4F0AF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9861" y="0"/>
            <a:ext cx="9132277" cy="684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5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magen" descr="Multitud.jpg">
            <a:extLst>
              <a:ext uri="{FF2B5EF4-FFF2-40B4-BE49-F238E27FC236}">
                <a16:creationId xmlns:a16="http://schemas.microsoft.com/office/drawing/2014/main" id="{82167BDA-DA65-A241-9B24-655B1BD52C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1" b="232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8D0D708-52B6-A342-9B06-71787402A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es-ES_tradnl" sz="4000" dirty="0"/>
              <a:t>Públicos</a:t>
            </a:r>
            <a:br>
              <a:rPr lang="es-ES_tradnl" sz="4000" dirty="0"/>
            </a:br>
            <a:endParaRPr lang="es-ES_tradnl" sz="40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A38E60-F211-4C48-9628-6E38F903E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04" y="1648918"/>
            <a:ext cx="3764131" cy="424585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_tradnl" sz="36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Personas dispersas en el espacio que  reaccionan ante un estímulo común.</a:t>
            </a:r>
          </a:p>
          <a:p>
            <a:pPr algn="just"/>
            <a:endParaRPr lang="es-ES_tradnl" sz="3600" dirty="0"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 algn="just">
              <a:buFontTx/>
              <a:buChar char="•"/>
            </a:pPr>
            <a:r>
              <a:rPr lang="es-ES_tradnl" sz="36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Públicos (en relaciones públicas):  Grupos que, teniendo intereses comunes, resultan afectados por los actos y políticas de una organización determinada,  o cuyos actos y opiniones afectan a dicha organización.</a:t>
            </a:r>
            <a:endParaRPr lang="es-MX" sz="3600" dirty="0"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036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A81E7530-396C-45F0-92F4-A885648D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 descr="Una multitud de gente en la calle&#10;&#10;Descripción generada automáticamente">
            <a:extLst>
              <a:ext uri="{FF2B5EF4-FFF2-40B4-BE49-F238E27FC236}">
                <a16:creationId xmlns:a16="http://schemas.microsoft.com/office/drawing/2014/main" id="{2DA7A73E-6C93-2241-B8DD-461775294C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0" r="4553"/>
          <a:stretch/>
        </p:blipFill>
        <p:spPr>
          <a:xfrm>
            <a:off x="603671" y="-1"/>
            <a:ext cx="11588329" cy="685799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0FF5C63-1221-494C-A0A0-63C782540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3874686" cy="2147520"/>
          </a:xfrm>
        </p:spPr>
        <p:txBody>
          <a:bodyPr>
            <a:norm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Públicos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1DE8B58-F373-409E-A253-4380A660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40" name="Rectangle 64">
              <a:extLst>
                <a:ext uri="{FF2B5EF4-FFF2-40B4-BE49-F238E27FC236}">
                  <a16:creationId xmlns:a16="http://schemas.microsoft.com/office/drawing/2014/main" id="{F5ACE265-D22D-48CC-99DE-EB81AE922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6">
              <a:extLst>
                <a:ext uri="{FF2B5EF4-FFF2-40B4-BE49-F238E27FC236}">
                  <a16:creationId xmlns:a16="http://schemas.microsoft.com/office/drawing/2014/main" id="{6FE80EEA-F4ED-4436-8861-0BEAAEFE7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4">
              <a:extLst>
                <a:ext uri="{FF2B5EF4-FFF2-40B4-BE49-F238E27FC236}">
                  <a16:creationId xmlns:a16="http://schemas.microsoft.com/office/drawing/2014/main" id="{C3642BC8-86E8-47D0-8846-3E4D49E4B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6">
              <a:extLst>
                <a:ext uri="{FF2B5EF4-FFF2-40B4-BE49-F238E27FC236}">
                  <a16:creationId xmlns:a16="http://schemas.microsoft.com/office/drawing/2014/main" id="{82D35214-3634-4180-BF0E-45B614516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64">
              <a:extLst>
                <a:ext uri="{FF2B5EF4-FFF2-40B4-BE49-F238E27FC236}">
                  <a16:creationId xmlns:a16="http://schemas.microsoft.com/office/drawing/2014/main" id="{15BE89E6-3D1C-42B5-A950-E72889F8B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6">
              <a:extLst>
                <a:ext uri="{FF2B5EF4-FFF2-40B4-BE49-F238E27FC236}">
                  <a16:creationId xmlns:a16="http://schemas.microsoft.com/office/drawing/2014/main" id="{473771CC-5097-4E08-9606-24B0BC9A0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4">
              <a:extLst>
                <a:ext uri="{FF2B5EF4-FFF2-40B4-BE49-F238E27FC236}">
                  <a16:creationId xmlns:a16="http://schemas.microsoft.com/office/drawing/2014/main" id="{BE872634-00DA-47BD-880D-5C05FFADC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F151F5C-DE9B-460E-BC51-471F4A8A5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64">
              <a:extLst>
                <a:ext uri="{FF2B5EF4-FFF2-40B4-BE49-F238E27FC236}">
                  <a16:creationId xmlns:a16="http://schemas.microsoft.com/office/drawing/2014/main" id="{34557B8A-4D2F-4D0D-B746-59EA85318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6">
              <a:extLst>
                <a:ext uri="{FF2B5EF4-FFF2-40B4-BE49-F238E27FC236}">
                  <a16:creationId xmlns:a16="http://schemas.microsoft.com/office/drawing/2014/main" id="{C764CD8E-E409-4E9B-8E87-746DDE36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4">
              <a:extLst>
                <a:ext uri="{FF2B5EF4-FFF2-40B4-BE49-F238E27FC236}">
                  <a16:creationId xmlns:a16="http://schemas.microsoft.com/office/drawing/2014/main" id="{8E27A01D-2F01-4286-9453-3FBF6E84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6">
              <a:extLst>
                <a:ext uri="{FF2B5EF4-FFF2-40B4-BE49-F238E27FC236}">
                  <a16:creationId xmlns:a16="http://schemas.microsoft.com/office/drawing/2014/main" id="{460487A5-12EB-422E-9588-8FF06FAF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4">
              <a:extLst>
                <a:ext uri="{FF2B5EF4-FFF2-40B4-BE49-F238E27FC236}">
                  <a16:creationId xmlns:a16="http://schemas.microsoft.com/office/drawing/2014/main" id="{7D522D20-C9F7-4B34-9066-4B43ADAAB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6">
              <a:extLst>
                <a:ext uri="{FF2B5EF4-FFF2-40B4-BE49-F238E27FC236}">
                  <a16:creationId xmlns:a16="http://schemas.microsoft.com/office/drawing/2014/main" id="{97B04F2C-295B-447A-8941-0AD4F5551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4">
              <a:extLst>
                <a:ext uri="{FF2B5EF4-FFF2-40B4-BE49-F238E27FC236}">
                  <a16:creationId xmlns:a16="http://schemas.microsoft.com/office/drawing/2014/main" id="{17D7FF91-B366-4534-B9B4-5710926EE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66">
              <a:extLst>
                <a:ext uri="{FF2B5EF4-FFF2-40B4-BE49-F238E27FC236}">
                  <a16:creationId xmlns:a16="http://schemas.microsoft.com/office/drawing/2014/main" id="{B5B8116C-ADD9-4826-9C37-270377E8F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64">
              <a:extLst>
                <a:ext uri="{FF2B5EF4-FFF2-40B4-BE49-F238E27FC236}">
                  <a16:creationId xmlns:a16="http://schemas.microsoft.com/office/drawing/2014/main" id="{22D01D96-8DB8-40BF-83AC-4CA49EC26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66">
              <a:extLst>
                <a:ext uri="{FF2B5EF4-FFF2-40B4-BE49-F238E27FC236}">
                  <a16:creationId xmlns:a16="http://schemas.microsoft.com/office/drawing/2014/main" id="{44B584CD-5E60-4B15-847C-B30D15DA1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4">
              <a:extLst>
                <a:ext uri="{FF2B5EF4-FFF2-40B4-BE49-F238E27FC236}">
                  <a16:creationId xmlns:a16="http://schemas.microsoft.com/office/drawing/2014/main" id="{CF2BB7DC-B968-4F0B-9748-BF0E6E29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66">
              <a:extLst>
                <a:ext uri="{FF2B5EF4-FFF2-40B4-BE49-F238E27FC236}">
                  <a16:creationId xmlns:a16="http://schemas.microsoft.com/office/drawing/2014/main" id="{CF12C159-3F09-4861-9450-ECD5DB31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2D8F28-4D8E-884A-A22A-6DE5CD3B3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803" y="2395496"/>
            <a:ext cx="4331474" cy="4028750"/>
          </a:xfrm>
        </p:spPr>
        <p:txBody>
          <a:bodyPr anchor="ctr">
            <a:normAutofit fontScale="85000" lnSpcReduction="10000"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s-ES_tradnl" sz="1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_tradnl" sz="3600" i="1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Un público se forma en torno a una controversia.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s-ES_tradnl" sz="3600" i="1" dirty="0">
              <a:solidFill>
                <a:schemeClr val="bg1"/>
              </a:solidFill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>
              <a:buFontTx/>
              <a:buChar char="•"/>
            </a:pPr>
            <a:r>
              <a:rPr lang="es-ES_tradnl" sz="3600" i="1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 Los públicos deben ser identificados, formados, clasificados y jerarquizados.</a:t>
            </a:r>
          </a:p>
          <a:p>
            <a:endParaRPr lang="es-ES_tradnl" sz="3600" i="1" dirty="0">
              <a:solidFill>
                <a:schemeClr val="bg1"/>
              </a:solidFill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s-ES_tradnl" sz="3600" i="1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 Los públicos se clasifican en función de los roles que desempeñan en relación con la organización.</a:t>
            </a:r>
            <a:endParaRPr lang="es-MX" sz="3600" i="1" dirty="0">
              <a:solidFill>
                <a:schemeClr val="bg1"/>
              </a:solidFill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 marL="0" indent="0">
              <a:buNone/>
            </a:pPr>
            <a:endParaRPr lang="es-ES_tradnl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3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5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522AE79-1B2A-8946-90E6-53BCED528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14" y="734518"/>
            <a:ext cx="3237958" cy="50163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TIPOLOGÍA PÚBLICOS </a:t>
            </a:r>
            <a:b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b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</a:b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La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complejidad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de las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relaciones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que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vinculan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a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cada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grupo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con la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organización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, define el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sentido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posible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de los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criterios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de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clasificación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.</a:t>
            </a:r>
            <a:b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</a:br>
            <a:b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</a:b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Todos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los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públicos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son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receptores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potenciales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de los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mensajes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que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emite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 una </a:t>
            </a:r>
            <a:r>
              <a:rPr lang="en-US" sz="28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organización</a:t>
            </a:r>
            <a:r>
              <a:rPr lang="en-US" sz="2800" kern="1200" dirty="0">
                <a:solidFill>
                  <a:srgbClr val="FFFFFF"/>
                </a:solidFill>
                <a:latin typeface="Freestyle Script" panose="030804020302050B0404" pitchFamily="66" charset="77"/>
                <a:ea typeface="Palatino" pitchFamily="2" charset="77"/>
              </a:rPr>
              <a:t>.</a:t>
            </a:r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descarga.jpeg">
            <a:extLst>
              <a:ext uri="{FF2B5EF4-FFF2-40B4-BE49-F238E27FC236}">
                <a16:creationId xmlns:a16="http://schemas.microsoft.com/office/drawing/2014/main" id="{EDEBB031-9FBD-2E46-9782-DFC012AB01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7733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914C15-83C2-D44D-8B60-13BAE09F3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es-ES_tradnl" sz="3800" dirty="0">
                <a:solidFill>
                  <a:schemeClr val="bg1"/>
                </a:solidFill>
              </a:rPr>
              <a:t>INVENTARIO DE PÚBLICOS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A6F806-E0BA-3043-9123-FDF378F1D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 Exhaustiva relación de </a:t>
            </a:r>
            <a:r>
              <a:rPr lang="es-ES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los </a:t>
            </a:r>
            <a:r>
              <a:rPr lang="es-MX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públicos con los cuales la organización ha establecidoo sostiene relaciones directas e indirectas, o que estima relevantes en su esfera de intereses.</a:t>
            </a:r>
            <a:endParaRPr lang="en-US" sz="4000" dirty="0">
              <a:solidFill>
                <a:schemeClr val="bg1"/>
              </a:solidFill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250px-Meninasking.jpg">
            <a:extLst>
              <a:ext uri="{FF2B5EF4-FFF2-40B4-BE49-F238E27FC236}">
                <a16:creationId xmlns:a16="http://schemas.microsoft.com/office/drawing/2014/main" id="{2AB81719-1E5D-B842-9DD1-AA09554A12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r="795" b="-2"/>
          <a:stretch/>
        </p:blipFill>
        <p:spPr>
          <a:xfrm>
            <a:off x="6525453" y="10"/>
            <a:ext cx="566654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6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2A71B6-AC24-B343-93F4-31FCC3096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66" y="1199213"/>
            <a:ext cx="5138659" cy="5006325"/>
          </a:xfrm>
        </p:spPr>
        <p:txBody>
          <a:bodyPr>
            <a:normAutofit/>
          </a:bodyPr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Muchas organizaciones no son conscientes de los públicos con los cuales tienen relaciones directas o indirectas</a:t>
            </a:r>
            <a:r>
              <a:rPr lang="es-ES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El inventario no se reduce a la nómina ni al área de relaciones públicas y/o relaciones industriales.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Es indispensable recorrer horizontal y verticalmente toda la organización.</a:t>
            </a:r>
          </a:p>
        </p:txBody>
      </p:sp>
      <p:pic>
        <p:nvPicPr>
          <p:cNvPr id="9" name="Picture 8" descr="Ithiel">
            <a:extLst>
              <a:ext uri="{FF2B5EF4-FFF2-40B4-BE49-F238E27FC236}">
                <a16:creationId xmlns:a16="http://schemas.microsoft.com/office/drawing/2014/main" id="{B080EB63-0BCD-DD48-AF37-B2F2FBE47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" r="19729"/>
          <a:stretch/>
        </p:blipFill>
        <p:spPr bwMode="auto">
          <a:xfrm>
            <a:off x="5721536" y="1"/>
            <a:ext cx="6470464" cy="6856412"/>
          </a:xfrm>
          <a:custGeom>
            <a:avLst/>
            <a:gdLst>
              <a:gd name="connsiteX0" fmla="*/ 0 w 6470464"/>
              <a:gd name="connsiteY0" fmla="*/ 0 h 6856412"/>
              <a:gd name="connsiteX1" fmla="*/ 6470464 w 6470464"/>
              <a:gd name="connsiteY1" fmla="*/ 0 h 6856412"/>
              <a:gd name="connsiteX2" fmla="*/ 6470464 w 6470464"/>
              <a:gd name="connsiteY2" fmla="*/ 6856412 h 6856412"/>
              <a:gd name="connsiteX3" fmla="*/ 753 w 6470464"/>
              <a:gd name="connsiteY3" fmla="*/ 6856412 h 6856412"/>
              <a:gd name="connsiteX4" fmla="*/ 83736 w 6470464"/>
              <a:gd name="connsiteY4" fmla="*/ 6682434 h 6856412"/>
              <a:gd name="connsiteX5" fmla="*/ 777103 w 6470464"/>
              <a:gd name="connsiteY5" fmla="*/ 3428997 h 6856412"/>
              <a:gd name="connsiteX6" fmla="*/ 83736 w 6470464"/>
              <a:gd name="connsiteY6" fmla="*/ 175558 h 685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0464" h="6856412">
                <a:moveTo>
                  <a:pt x="0" y="0"/>
                </a:moveTo>
                <a:lnTo>
                  <a:pt x="6470464" y="0"/>
                </a:lnTo>
                <a:lnTo>
                  <a:pt x="6470464" y="6856412"/>
                </a:lnTo>
                <a:lnTo>
                  <a:pt x="753" y="6856412"/>
                </a:lnTo>
                <a:lnTo>
                  <a:pt x="83736" y="6682434"/>
                </a:lnTo>
                <a:cubicBezTo>
                  <a:pt x="534353" y="5654674"/>
                  <a:pt x="777103" y="4561946"/>
                  <a:pt x="777103" y="3428997"/>
                </a:cubicBezTo>
                <a:cubicBezTo>
                  <a:pt x="777103" y="2296047"/>
                  <a:pt x="534353" y="1203318"/>
                  <a:pt x="83736" y="17555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86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9DD6097-D1CA-1C4A-B0D5-96E154130A6E}"/>
              </a:ext>
            </a:extLst>
          </p:cNvPr>
          <p:cNvSpPr/>
          <p:nvPr/>
        </p:nvSpPr>
        <p:spPr>
          <a:xfrm>
            <a:off x="1407969" y="2459504"/>
            <a:ext cx="355987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36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</a:t>
            </a:r>
            <a:r>
              <a:rPr lang="es-MX" sz="3600" dirty="0">
                <a:solidFill>
                  <a:srgbClr val="ACA73B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Los públicos cambian</a:t>
            </a:r>
            <a:r>
              <a:rPr lang="es-MX" sz="36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, el inventario debe ser actualizado con regularidad</a:t>
            </a:r>
            <a:r>
              <a:rPr lang="es-ES" sz="36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.</a:t>
            </a:r>
            <a:br>
              <a:rPr lang="es-MX" sz="2400" dirty="0">
                <a:latin typeface="Palatino" pitchFamily="2" charset="77"/>
                <a:ea typeface="Palatino" pitchFamily="2" charset="77"/>
                <a:cs typeface="Arial" charset="0"/>
              </a:rPr>
            </a:br>
            <a:endParaRPr lang="es-MX" sz="2400" dirty="0">
              <a:latin typeface="Palatino" pitchFamily="2" charset="77"/>
              <a:ea typeface="Palatino" pitchFamily="2" charset="77"/>
              <a:cs typeface="Arial" charset="0"/>
            </a:endParaRPr>
          </a:p>
        </p:txBody>
      </p:sp>
      <p:pic>
        <p:nvPicPr>
          <p:cNvPr id="8" name="7 Imagen" descr="postIt.jpg">
            <a:extLst>
              <a:ext uri="{FF2B5EF4-FFF2-40B4-BE49-F238E27FC236}">
                <a16:creationId xmlns:a16="http://schemas.microsoft.com/office/drawing/2014/main" id="{71FBAB9D-58C7-0140-B5B2-1FFFE3FC4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345" y="1632744"/>
            <a:ext cx="5076825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59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1351C80-F012-1242-9767-CE2D53A776F2}"/>
              </a:ext>
            </a:extLst>
          </p:cNvPr>
          <p:cNvSpPr/>
          <p:nvPr/>
        </p:nvSpPr>
        <p:spPr>
          <a:xfrm>
            <a:off x="8665288" y="1649185"/>
            <a:ext cx="233749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Char char="•"/>
            </a:pPr>
            <a:r>
              <a:rPr lang="es-MX" sz="24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Algunos grupos de presión </a:t>
            </a:r>
            <a:r>
              <a:rPr lang="es-ES" sz="24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adoptan</a:t>
            </a:r>
            <a:r>
              <a:rPr lang="es-MX" sz="24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bajo perfil o francamente procuran pasar desapercibidos</a:t>
            </a:r>
            <a:r>
              <a:rPr lang="es-ES" sz="24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. </a:t>
            </a:r>
          </a:p>
          <a:p>
            <a:pPr algn="just" eaLnBrk="0" hangingPunct="0">
              <a:spcBef>
                <a:spcPct val="50000"/>
              </a:spcBef>
              <a:buFontTx/>
              <a:buChar char="•"/>
            </a:pPr>
            <a:r>
              <a:rPr lang="es-ES" sz="24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Aparecen en el escenario mediático cuando sus intereses pueden resultar afectados.</a:t>
            </a:r>
            <a:endParaRPr lang="es-MX" sz="2400" dirty="0"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</p:txBody>
      </p:sp>
      <p:pic>
        <p:nvPicPr>
          <p:cNvPr id="4" name="Imagen 3" descr="Imagen que contiene texto, periódico, señal&#10;&#10;Descripción generada automáticamente">
            <a:extLst>
              <a:ext uri="{FF2B5EF4-FFF2-40B4-BE49-F238E27FC236}">
                <a16:creationId xmlns:a16="http://schemas.microsoft.com/office/drawing/2014/main" id="{AE646C57-964F-7145-9E2C-CE6B2E1B0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27" y="2094622"/>
            <a:ext cx="78105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472AAD0-3D31-7C43-80A1-0C8E7B948821}"/>
              </a:ext>
            </a:extLst>
          </p:cNvPr>
          <p:cNvSpPr txBox="1"/>
          <p:nvPr/>
        </p:nvSpPr>
        <p:spPr>
          <a:xfrm>
            <a:off x="643468" y="623392"/>
            <a:ext cx="3363974" cy="1607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MAPA DE PÚBLICOS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8BD2F34-D222-9B4A-86C8-771E397E6924}"/>
              </a:ext>
            </a:extLst>
          </p:cNvPr>
          <p:cNvSpPr/>
          <p:nvPr/>
        </p:nvSpPr>
        <p:spPr>
          <a:xfrm>
            <a:off x="643468" y="2638043"/>
            <a:ext cx="3363974" cy="3415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Permite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explicar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cómo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nos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percibe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cada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público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y por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qué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somos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percibidos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así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Es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necesario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conocer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la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historia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de las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relaciones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que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hemos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fincado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con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cada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uno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 de los </a:t>
            </a:r>
            <a:r>
              <a:rPr lang="en-US" sz="3200" i="1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públicos</a:t>
            </a:r>
            <a:r>
              <a:rPr lang="en-US" sz="3200" i="1" kern="1200" dirty="0">
                <a:solidFill>
                  <a:schemeClr val="tx1"/>
                </a:solidFill>
                <a:latin typeface="Freestyle Script" panose="030804020302050B0404" pitchFamily="66" charset="77"/>
                <a:ea typeface="Palatino" pitchFamily="2" charset="77"/>
              </a:rPr>
              <a:t>.</a:t>
            </a:r>
          </a:p>
        </p:txBody>
      </p:sp>
      <p:pic>
        <p:nvPicPr>
          <p:cNvPr id="11" name="4 Imagen" descr="sombras2.gif">
            <a:extLst>
              <a:ext uri="{FF2B5EF4-FFF2-40B4-BE49-F238E27FC236}">
                <a16:creationId xmlns:a16="http://schemas.microsoft.com/office/drawing/2014/main" id="{9BA9EFF8-32DC-A54F-B9F7-8CA5A791F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763" y="989274"/>
            <a:ext cx="6250769" cy="47185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476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interior, edificio, tabla, metal&#10;&#10;Descripción generada automáticamente">
            <a:extLst>
              <a:ext uri="{FF2B5EF4-FFF2-40B4-BE49-F238E27FC236}">
                <a16:creationId xmlns:a16="http://schemas.microsoft.com/office/drawing/2014/main" id="{A93123BD-5064-D846-B745-8D3AF00BA9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48" b="25384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CF95E9C-5E5F-8C42-B9E2-B5A39B4B9441}"/>
              </a:ext>
            </a:extLst>
          </p:cNvPr>
          <p:cNvSpPr/>
          <p:nvPr/>
        </p:nvSpPr>
        <p:spPr>
          <a:xfrm>
            <a:off x="3012830" y="4215632"/>
            <a:ext cx="7551337" cy="232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Los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públicos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pueden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asumir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roles de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ayudantes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,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oponentes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, 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observadores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,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indiferentes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, etc.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3200" dirty="0">
              <a:latin typeface="Freestyle Script" panose="030804020302050B0404" pitchFamily="66" charset="77"/>
              <a:ea typeface="Palatino" pitchFamily="2" charset="77"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Las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posiciones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y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percepciones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de los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públicos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pueden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cambiar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con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relativa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 </a:t>
            </a:r>
            <a:r>
              <a:rPr lang="en-US" sz="3200" dirty="0" err="1">
                <a:latin typeface="Freestyle Script" panose="030804020302050B0404" pitchFamily="66" charset="77"/>
                <a:ea typeface="Palatino" pitchFamily="2" charset="77"/>
              </a:rPr>
              <a:t>facilidad</a:t>
            </a:r>
            <a:r>
              <a:rPr lang="en-US" sz="3200" dirty="0">
                <a:latin typeface="Freestyle Script" panose="030804020302050B0404" pitchFamily="66" charset="77"/>
                <a:ea typeface="Palatino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7202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Imagen que contiene cuarto, refrigerador, dibujo, grupo&#10;&#10;Descripción generada automáticamente">
            <a:extLst>
              <a:ext uri="{FF2B5EF4-FFF2-40B4-BE49-F238E27FC236}">
                <a16:creationId xmlns:a16="http://schemas.microsoft.com/office/drawing/2014/main" id="{DF07ED68-F3CE-8548-BC31-D4C7BD15A3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36" b="212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8DA0362-5E58-EF49-BBE9-A3AE749326DE}"/>
              </a:ext>
            </a:extLst>
          </p:cNvPr>
          <p:cNvSpPr/>
          <p:nvPr/>
        </p:nvSpPr>
        <p:spPr>
          <a:xfrm>
            <a:off x="1817076" y="1978496"/>
            <a:ext cx="6096000" cy="25083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dirty="0">
                <a:latin typeface="Palatino" pitchFamily="2" charset="77"/>
                <a:ea typeface="Palatino" pitchFamily="2" charset="77"/>
                <a:cs typeface="Times New Roman" charset="0"/>
              </a:rPr>
              <a:t>Factores a considerar en los públicos</a:t>
            </a:r>
          </a:p>
          <a:p>
            <a:pPr algn="just">
              <a:spcBef>
                <a:spcPct val="50000"/>
              </a:spcBef>
            </a:pPr>
            <a:endParaRPr lang="es-MX" dirty="0">
              <a:latin typeface="Palatino" pitchFamily="2" charset="77"/>
              <a:ea typeface="Palatino" pitchFamily="2" charset="77"/>
              <a:cs typeface="Cambria"/>
            </a:endParaRPr>
          </a:p>
          <a:p>
            <a:pPr algn="just">
              <a:buFont typeface="Arial" charset="0"/>
              <a:buChar char="•"/>
            </a:pPr>
            <a:r>
              <a:rPr lang="es-MX" sz="28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  Conocimiento de la organización</a:t>
            </a:r>
          </a:p>
          <a:p>
            <a:pPr algn="just">
              <a:buFont typeface="Arial" charset="0"/>
              <a:buChar char="•"/>
            </a:pPr>
            <a:r>
              <a:rPr lang="es-MX" sz="28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Redes de relaciones.</a:t>
            </a:r>
          </a:p>
          <a:p>
            <a:pPr algn="just">
              <a:buFont typeface="Arial" charset="0"/>
              <a:buChar char="•"/>
            </a:pPr>
            <a:r>
              <a:rPr lang="es-MX" sz="28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 Intereses.</a:t>
            </a:r>
          </a:p>
          <a:p>
            <a:pPr algn="just">
              <a:buFont typeface="Arial" charset="0"/>
              <a:buChar char="•"/>
            </a:pPr>
            <a:r>
              <a:rPr lang="es-MX" sz="28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 Vínculos.</a:t>
            </a:r>
          </a:p>
        </p:txBody>
      </p:sp>
    </p:spTree>
    <p:extLst>
      <p:ext uri="{BB962C8B-B14F-4D97-AF65-F5344CB8AC3E}">
        <p14:creationId xmlns:p14="http://schemas.microsoft.com/office/powerpoint/2010/main" val="21989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B464866-9A8A-7E4B-9462-6723C51D5807}"/>
              </a:ext>
            </a:extLst>
          </p:cNvPr>
          <p:cNvSpPr/>
          <p:nvPr/>
        </p:nvSpPr>
        <p:spPr>
          <a:xfrm>
            <a:off x="1297397" y="1102687"/>
            <a:ext cx="42394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endParaRPr lang="es-MX" sz="3600" dirty="0"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 algn="just">
              <a:buFontTx/>
              <a:buChar char="•"/>
            </a:pPr>
            <a:r>
              <a:rPr lang="es-ES_tradnl" sz="36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Es indispensable evaluar la capacidad de influencia de públicos específicos sobre el resto de públicos (prescriptores, mediadores, neutros o detractores).</a:t>
            </a:r>
          </a:p>
        </p:txBody>
      </p:sp>
      <p:pic>
        <p:nvPicPr>
          <p:cNvPr id="6" name="3 Imagen" descr="Retrato roto.gif">
            <a:extLst>
              <a:ext uri="{FF2B5EF4-FFF2-40B4-BE49-F238E27FC236}">
                <a16:creationId xmlns:a16="http://schemas.microsoft.com/office/drawing/2014/main" id="{977B735B-8E4F-274E-AFD7-9793DC5B7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619" y="1591974"/>
            <a:ext cx="238125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02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2CDB933-964E-0E42-9B5F-4F9ACE01C462}"/>
              </a:ext>
            </a:extLst>
          </p:cNvPr>
          <p:cNvSpPr/>
          <p:nvPr/>
        </p:nvSpPr>
        <p:spPr>
          <a:xfrm>
            <a:off x="1132703" y="1631092"/>
            <a:ext cx="532988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latin typeface="Cambria"/>
                <a:cs typeface="Cambria"/>
              </a:rPr>
              <a:t>PUBLICOS INTERNOS </a:t>
            </a:r>
          </a:p>
          <a:p>
            <a:pPr algn="ctr">
              <a:spcBef>
                <a:spcPct val="50000"/>
              </a:spcBef>
            </a:pPr>
            <a:endParaRPr lang="es-ES" sz="2400" dirty="0">
              <a:latin typeface="Cambria"/>
              <a:cs typeface="Cambria"/>
            </a:endParaRPr>
          </a:p>
          <a:p>
            <a:pPr>
              <a:spcBef>
                <a:spcPct val="50000"/>
              </a:spcBef>
            </a:pPr>
            <a:r>
              <a:rPr lang="es-ES" sz="2800" dirty="0">
                <a:latin typeface="Freestyle Script" panose="030804020302050B0404" pitchFamily="66" charset="77"/>
                <a:cs typeface="Cambria"/>
              </a:rPr>
              <a:t>Todas las personas que</a:t>
            </a:r>
            <a:r>
              <a:rPr lang="es-MX" sz="2800" dirty="0">
                <a:latin typeface="Freestyle Script" panose="030804020302050B0404" pitchFamily="66" charset="77"/>
                <a:cs typeface="Cambria"/>
              </a:rPr>
              <a:t> trabajan en la organización, sin importar si se trata de una organización extendida con representaciones en otras naciones (objeto de programas de comunicación intercultural).</a:t>
            </a:r>
          </a:p>
          <a:p>
            <a:pPr algn="ctr">
              <a:spcBef>
                <a:spcPct val="50000"/>
              </a:spcBef>
            </a:pPr>
            <a:endParaRPr lang="es-MX" dirty="0">
              <a:latin typeface="Cambria"/>
              <a:cs typeface="Cambria"/>
            </a:endParaRPr>
          </a:p>
        </p:txBody>
      </p:sp>
      <p:pic>
        <p:nvPicPr>
          <p:cNvPr id="6" name="4 Imagen" descr="logoglobesquare.jpg">
            <a:extLst>
              <a:ext uri="{FF2B5EF4-FFF2-40B4-BE49-F238E27FC236}">
                <a16:creationId xmlns:a16="http://schemas.microsoft.com/office/drawing/2014/main" id="{F645E268-DA47-7045-AB76-1F0CB8A43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700" y="1031993"/>
            <a:ext cx="4778515" cy="477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0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multitud de gente&#10;&#10;Descripción generada automáticamente">
            <a:extLst>
              <a:ext uri="{FF2B5EF4-FFF2-40B4-BE49-F238E27FC236}">
                <a16:creationId xmlns:a16="http://schemas.microsoft.com/office/drawing/2014/main" id="{2CB39E4F-0EC5-5D41-95B3-F8291FCA75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754EFF3-235D-2F4F-9B69-499246D39CDD}"/>
              </a:ext>
            </a:extLst>
          </p:cNvPr>
          <p:cNvSpPr/>
          <p:nvPr/>
        </p:nvSpPr>
        <p:spPr>
          <a:xfrm>
            <a:off x="1910863" y="1160057"/>
            <a:ext cx="9401906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Cambria"/>
              </a:rPr>
              <a:t>PUBLICOS EXTERNOS </a:t>
            </a:r>
          </a:p>
          <a:p>
            <a:pPr algn="just">
              <a:spcBef>
                <a:spcPct val="50000"/>
              </a:spcBef>
            </a:pPr>
            <a:endParaRPr lang="es-MX" dirty="0">
              <a:solidFill>
                <a:schemeClr val="bg1"/>
              </a:solidFill>
              <a:latin typeface="Palatino" pitchFamily="2" charset="77"/>
              <a:ea typeface="Palatino" pitchFamily="2" charset="77"/>
              <a:cs typeface="Cambria"/>
            </a:endParaRPr>
          </a:p>
          <a:p>
            <a:pPr algn="just">
              <a:spcBef>
                <a:spcPct val="50000"/>
              </a:spcBef>
            </a:pPr>
            <a:r>
              <a:rPr lang="es-MX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(Comunicación de marketing).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 No solo considerar consumidores</a:t>
            </a:r>
            <a:r>
              <a:rPr lang="es-ES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 actuales</a:t>
            </a:r>
            <a:r>
              <a:rPr lang="es-MX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, </a:t>
            </a:r>
            <a:r>
              <a:rPr lang="es-ES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sino </a:t>
            </a:r>
            <a:r>
              <a:rPr lang="es-MX" sz="40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reparar en futuros consumidores, la sociedad, el mercado, el sector, los vecinos, los distribuidores, el gobierno, la iglesia, asociaciones civiles, organismos certificadores, escuelas, los medios de comunicación, grupos ecologistas, etc.</a:t>
            </a:r>
          </a:p>
        </p:txBody>
      </p:sp>
    </p:spTree>
    <p:extLst>
      <p:ext uri="{BB962C8B-B14F-4D97-AF65-F5344CB8AC3E}">
        <p14:creationId xmlns:p14="http://schemas.microsoft.com/office/powerpoint/2010/main" val="285459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25D375C-F209-F244-8455-884A7405F742}"/>
              </a:ext>
            </a:extLst>
          </p:cNvPr>
          <p:cNvSpPr/>
          <p:nvPr/>
        </p:nvSpPr>
        <p:spPr>
          <a:xfrm>
            <a:off x="885568" y="800993"/>
            <a:ext cx="6096000" cy="51244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dirty="0">
                <a:latin typeface="Palatino" pitchFamily="2" charset="77"/>
                <a:ea typeface="Palatino" pitchFamily="2" charset="77"/>
              </a:rPr>
              <a:t>PUBLICOS MIXTOS</a:t>
            </a:r>
          </a:p>
          <a:p>
            <a:pPr>
              <a:spcBef>
                <a:spcPct val="50000"/>
              </a:spcBef>
            </a:pPr>
            <a:endParaRPr lang="es-MX" sz="24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También conocidos como públicos “limbo”.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Se trata de una c</a:t>
            </a: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lasificación </a:t>
            </a:r>
            <a:r>
              <a:rPr lang="es-MX" sz="3200" i="1" u="sng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transitoria,</a:t>
            </a: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</a:t>
            </a:r>
            <a:r>
              <a:rPr lang="es-ES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que se emplea cuando </a:t>
            </a: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no se dispone de suficiente información.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En realidad no hay públicos mixtos</a:t>
            </a:r>
            <a:r>
              <a:rPr lang="es-ES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, l</a:t>
            </a: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a perspectiva y la historia de las relaciones </a:t>
            </a:r>
            <a:r>
              <a:rPr lang="es-ES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de la empresa con cada público</a:t>
            </a:r>
            <a:r>
              <a:rPr lang="es-MX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</a:t>
            </a:r>
            <a:r>
              <a:rPr lang="es-ES" sz="3200" i="1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nos permitirá ubicarles en el mapa.</a:t>
            </a:r>
            <a:endParaRPr lang="es-MX" sz="3200" i="1" dirty="0"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>
              <a:spcBef>
                <a:spcPct val="50000"/>
              </a:spcBef>
            </a:pPr>
            <a:endParaRPr lang="es-ES_tradnl" dirty="0"/>
          </a:p>
        </p:txBody>
      </p:sp>
      <p:pic>
        <p:nvPicPr>
          <p:cNvPr id="8" name="4 Imagen" descr="disidencia.jpg">
            <a:extLst>
              <a:ext uri="{FF2B5EF4-FFF2-40B4-BE49-F238E27FC236}">
                <a16:creationId xmlns:a16="http://schemas.microsoft.com/office/drawing/2014/main" id="{E803C33D-9125-C64F-B6B8-AEAF263A2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24" y="2370969"/>
            <a:ext cx="4324864" cy="245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5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2E54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3E125DE-6E74-1241-8984-388279EA8005}"/>
              </a:ext>
            </a:extLst>
          </p:cNvPr>
          <p:cNvSpPr/>
          <p:nvPr/>
        </p:nvSpPr>
        <p:spPr>
          <a:xfrm>
            <a:off x="3206357" y="257619"/>
            <a:ext cx="6130977" cy="6342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s-MX" sz="3200" dirty="0"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</a:t>
            </a:r>
            <a:r>
              <a:rPr lang="es-ES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Públicos difíciles de ubicar en primera instancia: s</a:t>
            </a: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indicatos, accionistas, proveedores, jubilados, familiares de los empleados.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También conocidos como públicos “limbo”.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Se trata de una c</a:t>
            </a: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lasificación </a:t>
            </a:r>
            <a:r>
              <a:rPr lang="es-MX" sz="3200" u="sng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transitoria,</a:t>
            </a: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</a:t>
            </a:r>
            <a:r>
              <a:rPr lang="es-ES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que se emplea cuando </a:t>
            </a: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no se dispone de suficiente información.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En realidad no hay públicos mixtos</a:t>
            </a:r>
            <a:r>
              <a:rPr lang="es-ES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, l</a:t>
            </a: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a perspectiva y la historia de las relaciones </a:t>
            </a:r>
            <a:r>
              <a:rPr lang="es-ES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de la empresa con cada público</a:t>
            </a: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 </a:t>
            </a:r>
            <a:r>
              <a:rPr lang="es-ES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nos permitirá ubicarles en el mapa.</a:t>
            </a:r>
            <a:endParaRPr lang="es-MX" sz="3200" dirty="0">
              <a:latin typeface="Freestyle Script" panose="030804020302050B0404" pitchFamily="66" charset="77"/>
              <a:ea typeface="Palatino" pitchFamily="2" charset="77"/>
              <a:cs typeface="Cambria"/>
            </a:endParaRPr>
          </a:p>
          <a:p>
            <a:pPr marL="457200" indent="-457200">
              <a:spcBef>
                <a:spcPts val="480"/>
              </a:spcBef>
              <a:buFont typeface="Arial"/>
              <a:buChar char="•"/>
            </a:pPr>
            <a:endParaRPr lang="es-MX" u="sng" dirty="0">
              <a:solidFill>
                <a:srgbClr val="ACA73B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08561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6 Imagen" descr="Estatua de la Libertad.bmp">
            <a:extLst>
              <a:ext uri="{FF2B5EF4-FFF2-40B4-BE49-F238E27FC236}">
                <a16:creationId xmlns:a16="http://schemas.microsoft.com/office/drawing/2014/main" id="{BAC1DDE9-F02A-E242-A5B8-A5F2519758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4" b="8599"/>
          <a:stretch/>
        </p:blipFill>
        <p:spPr bwMode="auto">
          <a:xfrm>
            <a:off x="20" y="0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EF1ECE9-062B-9E40-9C2C-ADBAC4E6F7AB}"/>
              </a:ext>
            </a:extLst>
          </p:cNvPr>
          <p:cNvSpPr/>
          <p:nvPr/>
        </p:nvSpPr>
        <p:spPr>
          <a:xfrm>
            <a:off x="5791200" y="2985590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es-MX" sz="32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 No pueden escatimarse recursos en materia de comunicación financiera.</a:t>
            </a:r>
          </a:p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es-MX" sz="32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 Admiten un carácter estratégico.</a:t>
            </a:r>
          </a:p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es-MX" sz="3200" dirty="0">
                <a:solidFill>
                  <a:schemeClr val="bg1"/>
                </a:solidFill>
                <a:latin typeface="Freestyle Script" panose="030804020302050B0404" pitchFamily="66" charset="77"/>
                <a:ea typeface="Palatino" pitchFamily="2" charset="77"/>
                <a:cs typeface="Cambria"/>
              </a:rPr>
              <a:t> Prensa especializada, accionistas, proveedores, competencia, sector bancario y financiero</a:t>
            </a:r>
            <a:r>
              <a:rPr lang="es-MX" sz="32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, bolsa.</a:t>
            </a:r>
            <a:endParaRPr lang="es-ES_tradnl" sz="3200" dirty="0">
              <a:latin typeface="Freestyle Script" panose="030804020302050B0404" pitchFamily="66" charset="77"/>
              <a:ea typeface="Palatino" pitchFamily="2" charset="77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57D89DB-A764-5040-A8F2-15ED6F2F3E54}"/>
              </a:ext>
            </a:extLst>
          </p:cNvPr>
          <p:cNvSpPr/>
          <p:nvPr/>
        </p:nvSpPr>
        <p:spPr>
          <a:xfrm>
            <a:off x="678642" y="1016950"/>
            <a:ext cx="46934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3600" dirty="0">
                <a:solidFill>
                  <a:schemeClr val="bg1"/>
                </a:solidFill>
              </a:rPr>
              <a:t>PUBLICOS FINANCIEROS</a:t>
            </a:r>
          </a:p>
        </p:txBody>
      </p:sp>
    </p:spTree>
    <p:extLst>
      <p:ext uri="{BB962C8B-B14F-4D97-AF65-F5344CB8AC3E}">
        <p14:creationId xmlns:p14="http://schemas.microsoft.com/office/powerpoint/2010/main" val="235309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cubierto, montón, firmar&#10;&#10;Descripción generada automáticamente">
            <a:extLst>
              <a:ext uri="{FF2B5EF4-FFF2-40B4-BE49-F238E27FC236}">
                <a16:creationId xmlns:a16="http://schemas.microsoft.com/office/drawing/2014/main" id="{F01D4EE1-70CE-EF4E-A8FE-7AEC4AD59B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85" b="7415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A8048D7-E42A-774C-8EFF-81BB557FE0DF}"/>
              </a:ext>
            </a:extLst>
          </p:cNvPr>
          <p:cNvSpPr txBox="1"/>
          <p:nvPr/>
        </p:nvSpPr>
        <p:spPr>
          <a:xfrm>
            <a:off x="652692" y="1456063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Justificación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del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nombre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empresa</a:t>
            </a: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76345A53-E7A5-504F-A9E9-4CFD12195E04}"/>
              </a:ext>
            </a:extLst>
          </p:cNvPr>
          <p:cNvSpPr/>
          <p:nvPr/>
        </p:nvSpPr>
        <p:spPr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El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nombre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 debe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representar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 una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auténtica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ventaja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competitiva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.</a:t>
            </a:r>
          </a:p>
          <a:p>
            <a:pPr marL="4572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Es indispensable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explicar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 el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significado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 del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nombre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.</a:t>
            </a:r>
          </a:p>
          <a:p>
            <a:pPr marL="4572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Facilidad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 de </a:t>
            </a:r>
            <a:r>
              <a:rPr lang="en-US" sz="3600" kern="1200" dirty="0" err="1">
                <a:solidFill>
                  <a:schemeClr val="tx1"/>
                </a:solidFill>
                <a:latin typeface="Freestyle Script" panose="030804020302050B0404" pitchFamily="66" charset="77"/>
              </a:rPr>
              <a:t>pronunciación</a:t>
            </a:r>
            <a:r>
              <a:rPr lang="en-US" sz="3600" kern="1200" dirty="0">
                <a:solidFill>
                  <a:schemeClr val="tx1"/>
                </a:solidFill>
                <a:latin typeface="Freestyle Script" panose="030804020302050B0404" pitchFamily="66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062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net-of-things-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709448" y="1913950"/>
            <a:ext cx="4204137" cy="134275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Ciberaudiencias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7" name="Text Box 2"/>
          <p:cNvSpPr txBox="1">
            <a:spLocks noChangeArrowheads="1"/>
          </p:cNvSpPr>
          <p:nvPr/>
        </p:nvSpPr>
        <p:spPr bwMode="auto">
          <a:xfrm>
            <a:off x="525516" y="2919047"/>
            <a:ext cx="4867099" cy="311836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3200" u="sng" kern="1200" dirty="0">
              <a:solidFill>
                <a:schemeClr val="tx1"/>
              </a:solidFill>
              <a:latin typeface="Freestyle Script" panose="030804020302050B0404" pitchFamily="66" charset="77"/>
              <a:ea typeface="+mn-ea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Públicos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en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internet.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No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todos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son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consumidores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Reaccionan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con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extraordinaria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rapidez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Demandan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estrategias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muy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especializadas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 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Pueden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asumir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rol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prosumidores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162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who_why-copy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6" r="15398" b="-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709448" y="1913950"/>
            <a:ext cx="4204137" cy="134275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Ciberaudiencias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7" name="Text Box 2"/>
          <p:cNvSpPr txBox="1">
            <a:spLocks noChangeArrowheads="1"/>
          </p:cNvSpPr>
          <p:nvPr/>
        </p:nvSpPr>
        <p:spPr bwMode="auto">
          <a:xfrm>
            <a:off x="1030012" y="2986044"/>
            <a:ext cx="4593021" cy="2619839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u="sng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 Indispensable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comprender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las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pautas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culturales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y de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consumo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los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milenialls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18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5 Imagen" descr="cachondeo.jpg">
            <a:extLst>
              <a:ext uri="{FF2B5EF4-FFF2-40B4-BE49-F238E27FC236}">
                <a16:creationId xmlns:a16="http://schemas.microsoft.com/office/drawing/2014/main" id="{7F9D8144-D2E4-9249-9009-CD191B3482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/>
          <a:stretch/>
        </p:blipFill>
        <p:spPr bwMode="auto">
          <a:xfrm>
            <a:off x="1155547" y="637762"/>
            <a:ext cx="9889808" cy="557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C9AEF8E-54DC-2A45-A98D-A4826B3FCEDF}"/>
              </a:ext>
            </a:extLst>
          </p:cNvPr>
          <p:cNvSpPr/>
          <p:nvPr/>
        </p:nvSpPr>
        <p:spPr>
          <a:xfrm>
            <a:off x="4940453" y="415024"/>
            <a:ext cx="6096000" cy="256685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/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Permite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evaluar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la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congruencia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del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tono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y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estilo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de las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comunicaciones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institucionales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. 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Suele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revelar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insuficiencias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y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contradicciones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en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el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desarrollo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de las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acciones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comunicativas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Es indispensable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almacenar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el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conocimiento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productivo</a:t>
            </a:r>
            <a:r>
              <a:rPr lang="en-US" sz="2400" dirty="0">
                <a:solidFill>
                  <a:schemeClr val="bg1"/>
                </a:solidFill>
                <a:latin typeface="Freestyle Script" panose="030804020302050B0404" pitchFamily="66" charset="77"/>
              </a:rPr>
              <a:t>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3383999-282C-EF4D-AD3B-1E20E0C88604}"/>
              </a:ext>
            </a:extLst>
          </p:cNvPr>
          <p:cNvSpPr/>
          <p:nvPr/>
        </p:nvSpPr>
        <p:spPr>
          <a:xfrm>
            <a:off x="1322614" y="2726871"/>
            <a:ext cx="36251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/>
              <a:t>Auditorías</a:t>
            </a:r>
            <a:r>
              <a:rPr lang="en-US" sz="3600" dirty="0"/>
              <a:t> de </a:t>
            </a:r>
            <a:r>
              <a:rPr lang="en-US" sz="3600" dirty="0" err="1"/>
              <a:t>mensaje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89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107" name="3 Rectángulo"/>
          <p:cNvSpPr>
            <a:spLocks noChangeArrowheads="1"/>
          </p:cNvSpPr>
          <p:nvPr/>
        </p:nvSpPr>
        <p:spPr bwMode="auto">
          <a:xfrm>
            <a:off x="643468" y="623392"/>
            <a:ext cx="3363974" cy="160706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Auditorías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imagen</a:t>
            </a:r>
          </a:p>
        </p:txBody>
      </p:sp>
      <p:sp>
        <p:nvSpPr>
          <p:cNvPr id="47105" name="Text Box 2"/>
          <p:cNvSpPr txBox="1">
            <a:spLocks noChangeArrowheads="1"/>
          </p:cNvSpPr>
          <p:nvPr/>
        </p:nvSpPr>
        <p:spPr bwMode="auto">
          <a:xfrm>
            <a:off x="422031" y="2075336"/>
            <a:ext cx="4044461" cy="3415623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Freestyle Script" panose="030804020302050B0404" pitchFamily="66" charset="77"/>
              <a:ea typeface="+mn-ea"/>
              <a:cs typeface="+mn-cs"/>
            </a:endParaRPr>
          </a:p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Es indispensable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emprender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el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diagnóstico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la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pertinencia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y la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efectividad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las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acciones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comunicativas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emprendidas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en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el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pasado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y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así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establecer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cuál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es la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situación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imagen punto de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partida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Distinguimos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tres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posibles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auditorías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:</a:t>
            </a:r>
          </a:p>
          <a:p>
            <a:pPr lvl="1" indent="-228600"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 imagen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gráfica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institucional</a:t>
            </a:r>
            <a:endParaRPr lang="en-US" kern="1200" dirty="0">
              <a:solidFill>
                <a:schemeClr val="tx1"/>
              </a:solidFill>
              <a:latin typeface="Freestyle Script" panose="030804020302050B0404" pitchFamily="66" charset="77"/>
              <a:ea typeface="+mn-ea"/>
            </a:endParaRPr>
          </a:p>
          <a:p>
            <a:pPr lvl="1" indent="-228600"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medios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.</a:t>
            </a:r>
          </a:p>
          <a:p>
            <a:pPr lvl="1" indent="-228600"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mensajes</a:t>
            </a:r>
            <a:r>
              <a:rPr lang="en-US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</a:rPr>
              <a:t>.</a:t>
            </a:r>
          </a:p>
        </p:txBody>
      </p:sp>
      <p:pic>
        <p:nvPicPr>
          <p:cNvPr id="47108" name="4 Imagen" descr="cre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763" y="1004528"/>
            <a:ext cx="6250769" cy="46880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016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6FBDFA86-51D3-4729-B154-79691837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8521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04" name="5 Rectángulo"/>
          <p:cNvSpPr>
            <a:spLocks noChangeArrowheads="1"/>
          </p:cNvSpPr>
          <p:nvPr/>
        </p:nvSpPr>
        <p:spPr bwMode="auto">
          <a:xfrm>
            <a:off x="1024129" y="585216"/>
            <a:ext cx="5062511" cy="149961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Auditoría de Imagen Gráfica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F1CE7C6-BE91-42A7-9214-F33FD918C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1" name="Text Box 2"/>
          <p:cNvSpPr txBox="1">
            <a:spLocks noChangeArrowheads="1"/>
          </p:cNvSpPr>
          <p:nvPr/>
        </p:nvSpPr>
        <p:spPr bwMode="auto">
          <a:xfrm>
            <a:off x="1024129" y="2286000"/>
            <a:ext cx="5081232" cy="393192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Permite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evaluar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la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uniformidad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y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disciplina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en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la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aplicación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las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disposiciones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contenidas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en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el Manual de Identidad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Gráfica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Institucional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Nos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permitirá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comprender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la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pertinencia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observar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modelos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centralizados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o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descentralizados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gestión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comunicativa</a:t>
            </a:r>
            <a:r>
              <a:rPr lang="en-US" sz="3200" kern="1200" dirty="0">
                <a:solidFill>
                  <a:srgbClr val="FFFFFF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02" name="Picture 4" descr="merce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2935" y="640080"/>
            <a:ext cx="990067" cy="55778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04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5 Rectángulo"/>
          <p:cNvSpPr>
            <a:spLocks noChangeArrowheads="1"/>
          </p:cNvSpPr>
          <p:nvPr/>
        </p:nvSpPr>
        <p:spPr bwMode="auto">
          <a:xfrm>
            <a:off x="801099" y="1396289"/>
            <a:ext cx="5006336" cy="13255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 de Imagen Gráfica</a:t>
            </a:r>
          </a:p>
        </p:txBody>
      </p:sp>
      <p:sp>
        <p:nvSpPr>
          <p:cNvPr id="51201" name="Text Box 2"/>
          <p:cNvSpPr txBox="1">
            <a:spLocks noChangeArrowheads="1"/>
          </p:cNvSpPr>
          <p:nvPr/>
        </p:nvSpPr>
        <p:spPr bwMode="auto">
          <a:xfrm>
            <a:off x="805543" y="2871982"/>
            <a:ext cx="5006336" cy="31816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s-MX" sz="3600" dirty="0">
              <a:latin typeface="Freestyle Script" panose="030804020302050B0404" pitchFamily="66" charset="77"/>
              <a:ea typeface="Palatino" pitchFamily="2" charset="77"/>
              <a:cs typeface="Times New Roman" charset="0"/>
            </a:endParaRPr>
          </a:p>
          <a:p>
            <a:pPr algn="just">
              <a:spcBef>
                <a:spcPct val="50000"/>
              </a:spcBef>
            </a:pPr>
            <a:r>
              <a:rPr lang="es-MX" sz="3600" dirty="0">
                <a:latin typeface="Freestyle Script" panose="030804020302050B0404" pitchFamily="66" charset="77"/>
                <a:ea typeface="Palatino" pitchFamily="2" charset="77"/>
                <a:cs typeface="Cambria"/>
              </a:rPr>
              <a:t>A mayor complejidad y diversidad estructural, mayores posibilidades de dispersión.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 descr="descarga.jpeg">
            <a:extLst>
              <a:ext uri="{FF2B5EF4-FFF2-40B4-BE49-F238E27FC236}">
                <a16:creationId xmlns:a16="http://schemas.microsoft.com/office/drawing/2014/main" id="{62F84084-BF1F-4646-92B7-7BF091E131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6" r="3380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98979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5 Rectángulo"/>
          <p:cNvSpPr>
            <a:spLocks noChangeArrowheads="1"/>
          </p:cNvSpPr>
          <p:nvPr/>
        </p:nvSpPr>
        <p:spPr bwMode="auto">
          <a:xfrm>
            <a:off x="762001" y="803325"/>
            <a:ext cx="5314536" cy="1325563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 de Imagen Gráfica</a:t>
            </a:r>
          </a:p>
        </p:txBody>
      </p:sp>
      <p:sp>
        <p:nvSpPr>
          <p:cNvPr id="51201" name="Text Box 2"/>
          <p:cNvSpPr txBox="1">
            <a:spLocks noChangeArrowheads="1"/>
          </p:cNvSpPr>
          <p:nvPr/>
        </p:nvSpPr>
        <p:spPr bwMode="auto">
          <a:xfrm>
            <a:off x="762000" y="2279018"/>
            <a:ext cx="5314543" cy="337592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3200" kern="1200" dirty="0">
              <a:solidFill>
                <a:schemeClr val="tx1"/>
              </a:solidFill>
              <a:latin typeface="Freestyle Script" panose="030804020302050B0404" pitchFamily="66" charset="77"/>
              <a:ea typeface="+mn-ea"/>
              <a:cs typeface="+mn-cs"/>
            </a:endParaRPr>
          </a:p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Si no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existe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el Manual de Identidad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Gráfica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,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deberá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elaborarse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Si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existe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, es indispensable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evaluar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la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suficiencia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o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insuficiencia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del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mismo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,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así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como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su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aplicabilidad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  </a:t>
            </a:r>
          </a:p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Es indispensable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actualizarlo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y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garantizar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la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efectiva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difusión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y </a:t>
            </a:r>
            <a:r>
              <a:rPr lang="en-US" sz="32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manejo</a:t>
            </a:r>
            <a:r>
              <a:rPr lang="en-US" sz="32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2AC6D7F-F068-4E11-BB06-F601D89BB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 descr="imgres.png">
            <a:extLst>
              <a:ext uri="{FF2B5EF4-FFF2-40B4-BE49-F238E27FC236}">
                <a16:creationId xmlns:a16="http://schemas.microsoft.com/office/drawing/2014/main" id="{777E62C9-EF4E-764B-B69D-FE182B139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57" y="1592200"/>
            <a:ext cx="3796790" cy="18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41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4 Imagen" descr="Estación tren bala 3.jpg">
            <a:extLst>
              <a:ext uri="{FF2B5EF4-FFF2-40B4-BE49-F238E27FC236}">
                <a16:creationId xmlns:a16="http://schemas.microsoft.com/office/drawing/2014/main" id="{D2A804D7-C385-314E-81F8-E97EEA6D8A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4" b="8966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9155" name="4 Rectángulo"/>
          <p:cNvSpPr>
            <a:spLocks noChangeArrowheads="1"/>
          </p:cNvSpPr>
          <p:nvPr/>
        </p:nvSpPr>
        <p:spPr bwMode="auto">
          <a:xfrm>
            <a:off x="709448" y="1913950"/>
            <a:ext cx="4204137" cy="13427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Gráfica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s-MX" sz="3200" dirty="0">
                <a:latin typeface="Freestyle Script" panose="030804020302050B0404" pitchFamily="66" charset="77"/>
                <a:cs typeface="Times New Roman" charset="0"/>
              </a:rPr>
              <a:t>En ocasiones</a:t>
            </a:r>
            <a:r>
              <a:rPr lang="es-ES" sz="3200" dirty="0">
                <a:latin typeface="Freestyle Script" panose="030804020302050B0404" pitchFamily="66" charset="77"/>
                <a:cs typeface="Times New Roman" charset="0"/>
              </a:rPr>
              <a:t> resulta indispensable extender el Manual de Identidad Gráfica</a:t>
            </a:r>
            <a:r>
              <a:rPr lang="es-MX" sz="3200" dirty="0">
                <a:latin typeface="Freestyle Script" panose="030804020302050B0404" pitchFamily="66" charset="77"/>
                <a:cs typeface="Times New Roman" charset="0"/>
              </a:rPr>
              <a:t> hasta comprender aspectos de señalética.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41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hombre, sostener, parado&#10;&#10;Descripción generada automáticamente">
            <a:extLst>
              <a:ext uri="{FF2B5EF4-FFF2-40B4-BE49-F238E27FC236}">
                <a16:creationId xmlns:a16="http://schemas.microsoft.com/office/drawing/2014/main" id="{1EF32F87-C57E-CD4B-A4BB-76A261C299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14" r="-2" b="428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395" name="3 Rectángulo"/>
          <p:cNvSpPr>
            <a:spLocks noChangeArrowheads="1"/>
          </p:cNvSpPr>
          <p:nvPr/>
        </p:nvSpPr>
        <p:spPr bwMode="auto">
          <a:xfrm>
            <a:off x="773288" y="406007"/>
            <a:ext cx="4062643" cy="1043409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medios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9393" name="Text Box 2"/>
          <p:cNvSpPr txBox="1">
            <a:spLocks noChangeArrowheads="1"/>
          </p:cNvSpPr>
          <p:nvPr/>
        </p:nvSpPr>
        <p:spPr bwMode="auto">
          <a:xfrm>
            <a:off x="603594" y="1215564"/>
            <a:ext cx="4062642" cy="275408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Permite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evaluar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la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pertinencia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y la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efectividad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los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medios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y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canales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empleados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en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situaciones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comunicativas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anteriores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Supone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el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previo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establecimiento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objetivos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e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indicadores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eficacia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Permite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advertir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casos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corrupción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en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la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selección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de los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medios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,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evidenciando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además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determinadas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rutinas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comunicativas</a:t>
            </a:r>
            <a:r>
              <a:rPr lang="en-US" sz="2800" kern="1200" dirty="0">
                <a:solidFill>
                  <a:schemeClr val="tx1"/>
                </a:solidFill>
                <a:latin typeface="Freestyle Script" panose="030804020302050B0404" pitchFamily="66" charset="77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899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a nueva canción-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3199" y="-114299"/>
            <a:ext cx="123952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0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dDog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-1"/>
            <a:ext cx="9761517" cy="671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6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ineken-macarena" descr="Heineken-macarena">
            <a:hlinkClick r:id="" action="ppaction://media"/>
            <a:extLst>
              <a:ext uri="{FF2B5EF4-FFF2-40B4-BE49-F238E27FC236}">
                <a16:creationId xmlns:a16="http://schemas.microsoft.com/office/drawing/2014/main" id="{D7BAFEC5-61CE-744F-A9AF-FD2E4731E3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1809" y="-141004"/>
            <a:ext cx="9332005" cy="699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992</Words>
  <Application>Microsoft Macintosh PowerPoint</Application>
  <PresentationFormat>Panorámica</PresentationFormat>
  <Paragraphs>111</Paragraphs>
  <Slides>31</Slides>
  <Notes>10</Notes>
  <HiddenSlides>0</HiddenSlides>
  <MMClips>4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Cambria</vt:lpstr>
      <vt:lpstr>Freestyle Script</vt:lpstr>
      <vt:lpstr>Palatino</vt:lpstr>
      <vt:lpstr>Tema de Office</vt:lpstr>
      <vt:lpstr>Presentación de PowerPoint</vt:lpstr>
      <vt:lpstr>Presentación de PowerPoint</vt:lpstr>
      <vt:lpstr>Públicos </vt:lpstr>
      <vt:lpstr>Públicos</vt:lpstr>
      <vt:lpstr> TIPOLOGÍA PÚBLICOS   La complejidad de las relaciones que vinculan a cada grupo con la organización, define el sentido posible de los criterios de clasificación.   Todos los públicos son receptores potenciales de los mensajes que emite una organización.</vt:lpstr>
      <vt:lpstr>INVENTARIO DE PÚBLICOS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1</cp:revision>
  <dcterms:created xsi:type="dcterms:W3CDTF">2020-09-10T21:59:46Z</dcterms:created>
  <dcterms:modified xsi:type="dcterms:W3CDTF">2020-09-10T22:00:44Z</dcterms:modified>
</cp:coreProperties>
</file>