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837" r:id="rId3"/>
    <p:sldId id="840" r:id="rId4"/>
    <p:sldId id="839" r:id="rId5"/>
    <p:sldId id="838" r:id="rId6"/>
    <p:sldId id="841" r:id="rId7"/>
    <p:sldId id="842" r:id="rId8"/>
    <p:sldId id="843" r:id="rId9"/>
    <p:sldId id="844" r:id="rId10"/>
    <p:sldId id="854" r:id="rId11"/>
    <p:sldId id="846" r:id="rId12"/>
    <p:sldId id="847" r:id="rId13"/>
    <p:sldId id="848" r:id="rId14"/>
    <p:sldId id="845" r:id="rId15"/>
    <p:sldId id="852" r:id="rId1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A67DA-60DE-554A-9185-76CE0F37227F}" type="datetimeFigureOut">
              <a:rPr lang="es-EC" smtClean="0"/>
              <a:t>3/9/20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367D0-289F-AC42-8538-D854F6D3879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903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Concepto comunicología. Eulalio Ferrer, agencia publicidad</a:t>
            </a:r>
            <a:br>
              <a:rPr lang="es-EC" dirty="0"/>
            </a:br>
            <a:r>
              <a:rPr lang="es-EC" dirty="0"/>
              <a:t>Primeros servicios de comunicología en México.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29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98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No siempre se rodeó de las mejores personas.</a:t>
            </a:r>
            <a:br>
              <a:rPr lang="es-EC" dirty="0"/>
            </a:br>
            <a:r>
              <a:rPr lang="es-EC" dirty="0"/>
              <a:t>Otro Barbero.</a:t>
            </a:r>
            <a:br>
              <a:rPr lang="es-EC" dirty="0"/>
            </a:br>
            <a:r>
              <a:rPr lang="es-EC" dirty="0"/>
              <a:t>Secta hermética perfilada a realizar negocios.</a:t>
            </a:r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30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Me recuerda a Héxtor Aguilar Camín despidiendo a Octavio Paz.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413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sz="1200" dirty="0"/>
              <a:t>Grave error. </a:t>
            </a:r>
          </a:p>
          <a:p>
            <a:r>
              <a:rPr lang="es-EC" sz="1200" dirty="0"/>
              <a:t>El intangible más valioso es el conocimiento y no hoy, siempre, a lo largo de la historia. El conocimiento NO es un concepto moda.</a:t>
            </a:r>
          </a:p>
          <a:p>
            <a:r>
              <a:rPr lang="es-EC" sz="1200" dirty="0"/>
              <a:t>Para evaluar la reputación, solo cuentan las opiniones de expertos…</a:t>
            </a:r>
          </a:p>
          <a:p>
            <a:r>
              <a:rPr lang="es-EC" sz="1200" dirty="0"/>
              <a:t>Se menosprecia, por ejemplo, la importancia de las opiniones de los jubilados.</a:t>
            </a:r>
          </a:p>
          <a:p>
            <a:r>
              <a:rPr lang="es-EC" dirty="0"/>
              <a:t>No todos los reputologos están de acuerdo.</a:t>
            </a:r>
            <a:br>
              <a:rPr lang="es-EC" dirty="0"/>
            </a:br>
            <a:r>
              <a:rPr lang="es-EC" dirty="0"/>
              <a:t>Marxistas. Conciencia histórica verdadera, al proletariado, la falsa conciencia histórica, a la burguesía.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4834E-859C-3045-A9BD-72FF6B138A92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3604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Marca de narcos, líderes de Pemex, Marcelo Ebrard.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31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No todos los reputologos están de acuerdo.</a:t>
            </a:r>
            <a:br>
              <a:rPr lang="es-EC" dirty="0"/>
            </a:br>
            <a:r>
              <a:rPr lang="es-EC" dirty="0"/>
              <a:t>Marxistas. Conciencia histórica verdadera, al proletariado, la falsa conciencia histórica, a la burguesía.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0758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18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1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06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87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63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8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2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33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8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03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8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6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1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521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446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4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29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rcom.org/delegaciones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DE3D5E-CA2D-4E32-A563-8AB2D98BB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239" b="576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1028777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34CA2B-8251-F647-8AAF-71763DBD4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965" y="1673524"/>
            <a:ext cx="3485073" cy="2420504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C" sz="3700"/>
              <a:t>Tema 3  MARCAS Y REPUTACIÓN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F00993-8773-8647-A86E-9A5A8D81D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8859" y="5927098"/>
            <a:ext cx="4477550" cy="1026544"/>
          </a:xfrm>
        </p:spPr>
        <p:txBody>
          <a:bodyPr>
            <a:normAutofit/>
          </a:bodyPr>
          <a:lstStyle/>
          <a:p>
            <a:pPr algn="l"/>
            <a:r>
              <a:rPr lang="es-EC" dirty="0">
                <a:solidFill>
                  <a:srgbClr val="8995D3"/>
                </a:solidFill>
              </a:rPr>
              <a:t>Dr. Octavio Islas</a:t>
            </a:r>
          </a:p>
          <a:p>
            <a:pPr algn="l"/>
            <a:r>
              <a:rPr lang="es-EC" dirty="0">
                <a:solidFill>
                  <a:srgbClr val="8995D3"/>
                </a:solidFill>
              </a:rPr>
              <a:t>Universidad Cantral de Ecuador</a:t>
            </a:r>
          </a:p>
        </p:txBody>
      </p:sp>
    </p:spTree>
    <p:extLst>
      <p:ext uri="{BB962C8B-B14F-4D97-AF65-F5344CB8AC3E}">
        <p14:creationId xmlns:p14="http://schemas.microsoft.com/office/powerpoint/2010/main" val="1703593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7">
            <a:extLst>
              <a:ext uri="{FF2B5EF4-FFF2-40B4-BE49-F238E27FC236}">
                <a16:creationId xmlns:a16="http://schemas.microsoft.com/office/drawing/2014/main" id="{991E3E68-B79D-4D0B-9917-2CDE4CDF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05F23C-C82E-4181-95EA-321F3D891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50" y="1"/>
            <a:ext cx="4966697" cy="6858000"/>
          </a:xfrm>
          <a:prstGeom prst="rect">
            <a:avLst/>
          </a:prstGeom>
        </p:spPr>
      </p:pic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059E8F85-BF26-CA4E-AD0B-93B9A311E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15" y="2424537"/>
            <a:ext cx="4003193" cy="154122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2EC579-ABA0-934C-8352-AD8D62E7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472" y="2396565"/>
            <a:ext cx="5844760" cy="3298283"/>
          </a:xfrm>
        </p:spPr>
        <p:txBody>
          <a:bodyPr anchor="ctr">
            <a:normAutofit/>
          </a:bodyPr>
          <a:lstStyle/>
          <a:p>
            <a:r>
              <a:rPr lang="es-EC" dirty="0"/>
              <a:t>Dircom es una</a:t>
            </a:r>
            <a:r>
              <a:rPr lang="es-EC" b="1" dirty="0"/>
              <a:t> asociación profesional</a:t>
            </a:r>
            <a:r>
              <a:rPr lang="es-EC" dirty="0"/>
              <a:t> que agrupa a directivos y a profesionales de la comunicación de empresas, instituciones y consultoras.</a:t>
            </a:r>
          </a:p>
          <a:p>
            <a:r>
              <a:rPr lang="es-EC" dirty="0"/>
              <a:t>Nace en 1992 de la iniciativa de un grupo de destacados profesionales de la comunicación, motivados por la creciente importancia y alcance de sus responsabilidades en la empresa y la sociedad.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6448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456069-0D5C-644B-9CED-C4BA86C4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6" y="487017"/>
            <a:ext cx="4164494" cy="5973418"/>
          </a:xfrm>
        </p:spPr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es-EC" dirty="0">
                <a:effectLst/>
              </a:rPr>
              <a:t>Drcom tiene como </a:t>
            </a:r>
            <a:r>
              <a:rPr lang="es-EC" b="1" dirty="0">
                <a:effectLst/>
              </a:rPr>
              <a:t>visión</a:t>
            </a:r>
            <a:r>
              <a:rPr lang="es-EC" dirty="0">
                <a:effectLst/>
              </a:rPr>
              <a:t> poner en valor la función de la comunicación y del  director de comunicación en las organzaciones de tal forma que dichacompetencia  y sus responsables sean considerados </a:t>
            </a:r>
            <a:br>
              <a:rPr lang="es-EC" dirty="0">
                <a:effectLst/>
              </a:rPr>
            </a:br>
            <a:r>
              <a:rPr lang="es-EC" dirty="0">
                <a:effectLst/>
              </a:rPr>
              <a:t>como un área y un directivo estratégicos. </a:t>
            </a:r>
          </a:p>
          <a:p>
            <a:pPr marL="36900" indent="0">
              <a:buNone/>
            </a:pPr>
            <a:r>
              <a:rPr lang="es-EC" dirty="0">
                <a:effectLst/>
              </a:rPr>
              <a:t>Su misión la lleva a cabo a través de cuatro ejes estratégicos: reconocimiento, desarrollo profesional, </a:t>
            </a:r>
            <a:r>
              <a:rPr lang="es-EC" i="1" dirty="0">
                <a:effectLst/>
              </a:rPr>
              <a:t>networking</a:t>
            </a:r>
            <a:r>
              <a:rPr lang="es-EC" dirty="0">
                <a:effectLst/>
              </a:rPr>
              <a:t> y gestión responsable / RSC.</a:t>
            </a:r>
          </a:p>
          <a:p>
            <a:pPr marL="36900" indent="0">
              <a:buNone/>
            </a:pPr>
            <a:r>
              <a:rPr lang="es-EC" dirty="0">
                <a:effectLst/>
              </a:rPr>
              <a:t>Cuenta con </a:t>
            </a:r>
            <a:r>
              <a:rPr lang="es-EC" b="1" dirty="0">
                <a:effectLst/>
              </a:rPr>
              <a:t>más de 1.000 socios y 8</a:t>
            </a:r>
            <a:r>
              <a:rPr lang="es-EC" b="1" u="sng" dirty="0">
                <a:effectLst/>
                <a:hlinkClick r:id="rId3"/>
              </a:rPr>
              <a:t> </a:t>
            </a:r>
            <a:r>
              <a:rPr lang="es-EC" b="1" dirty="0">
                <a:effectLst/>
              </a:rPr>
              <a:t>delegaciones territoriales: </a:t>
            </a:r>
            <a:r>
              <a:rPr lang="es-EC" dirty="0">
                <a:effectLst/>
              </a:rPr>
              <a:t>Dircom Aragón, Dircom Canarias, Dircom Castilla y León, Dircom Catalunya, Dircom Galicia, Dircom Comunitat Valenciana y Región Murcia, Dircom Norte y Dircom Andalucía. </a:t>
            </a:r>
          </a:p>
          <a:p>
            <a:pPr>
              <a:lnSpc>
                <a:spcPct val="90000"/>
              </a:lnSpc>
            </a:pPr>
            <a:endParaRPr lang="es-EC" sz="1100" dirty="0"/>
          </a:p>
        </p:txBody>
      </p:sp>
      <p:pic>
        <p:nvPicPr>
          <p:cNvPr id="5" name="Imagen 4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DB60D717-2F90-1F4E-8CC8-24A171F9C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348" y="1484413"/>
            <a:ext cx="6633184" cy="34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1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8318E6-69F4-42F4-AB85-F01AA0DAF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D50AA9-1305-FD46-A2B6-FE872C55C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160" y="609599"/>
            <a:ext cx="5978072" cy="1505804"/>
          </a:xfrm>
        </p:spPr>
        <p:txBody>
          <a:bodyPr>
            <a:normAutofit/>
          </a:bodyPr>
          <a:lstStyle/>
          <a:p>
            <a:r>
              <a:rPr lang="es-EC" dirty="0"/>
              <a:t>Joan Costa</a:t>
            </a:r>
          </a:p>
        </p:txBody>
      </p:sp>
      <p:pic>
        <p:nvPicPr>
          <p:cNvPr id="5" name="Imagen 4" descr="Un hombre con un sombrero rojo&#10;&#10;Descripción generada automáticamente">
            <a:extLst>
              <a:ext uri="{FF2B5EF4-FFF2-40B4-BE49-F238E27FC236}">
                <a16:creationId xmlns:a16="http://schemas.microsoft.com/office/drawing/2014/main" id="{4FA03854-0142-9B40-92BE-D04A7BFCC4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r="8337"/>
          <a:stretch/>
        </p:blipFill>
        <p:spPr>
          <a:xfrm>
            <a:off x="-10649" y="1"/>
            <a:ext cx="4571649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9DF61F-9058-49C9-8F75-DC501F983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49" y="1"/>
            <a:ext cx="4690532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C67E1E-F50A-194B-BEF3-F2D51DA5C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60" y="2286000"/>
            <a:ext cx="5978072" cy="3477088"/>
          </a:xfrm>
        </p:spPr>
        <p:txBody>
          <a:bodyPr anchor="ctr">
            <a:normAutofit/>
          </a:bodyPr>
          <a:lstStyle/>
          <a:p>
            <a:pPr marL="36900" indent="0">
              <a:buNone/>
            </a:pPr>
            <a:r>
              <a:rPr lang="es-EC" dirty="0"/>
              <a:t>Formidable autodidacta.</a:t>
            </a:r>
          </a:p>
          <a:p>
            <a:pPr marL="36900" indent="0">
              <a:buNone/>
            </a:pPr>
            <a:r>
              <a:rPr lang="es-EC" dirty="0"/>
              <a:t>Reconocido intelectual.</a:t>
            </a:r>
          </a:p>
          <a:p>
            <a:pPr marL="36900" indent="0">
              <a:buNone/>
            </a:pPr>
            <a:r>
              <a:rPr lang="es-EC" dirty="0"/>
              <a:t>Doctor honoris causa por la Universidad Jaume I (España); la Universidad Empresa Siglo XXI (Argentina), y la Universidad Peruana de Ciencias Aplicadas.</a:t>
            </a:r>
          </a:p>
          <a:p>
            <a:pPr marL="36900" indent="0">
              <a:buNone/>
            </a:pPr>
            <a:r>
              <a:rPr lang="es-EC" dirty="0"/>
              <a:t>Autor de gran número de libros.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7975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726E0AA-ACAD-4929-A688-C5F6D3E37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4B6375D-A408-4848-BC65-64BCFEF81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850309"/>
            <a:ext cx="10926860" cy="26243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5F33F43-E7BE-034D-9542-60F44A522921}"/>
              </a:ext>
            </a:extLst>
          </p:cNvPr>
          <p:cNvSpPr/>
          <p:nvPr/>
        </p:nvSpPr>
        <p:spPr>
          <a:xfrm>
            <a:off x="1063487" y="3945835"/>
            <a:ext cx="10506842" cy="2385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</a:pP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“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2004,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diseño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mi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visión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personal del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DirCom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,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diferente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muchos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aspectos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del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modelo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curricular que se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impartía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España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, y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también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distinto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de las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corrientes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que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prevalecían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Europa,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todavía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marcadas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por las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técnicas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especializadas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. Me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baso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para mi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Máster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las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experiencias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de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más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de un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trienio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como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consultor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corporativo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y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los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diez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años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como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profesor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universitario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.</a:t>
            </a:r>
            <a:b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</a:b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El </a:t>
            </a:r>
            <a:r>
              <a:rPr lang="en-US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resultado</a:t>
            </a:r>
            <a:r>
              <a:rPr lang="en-US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es el 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Máster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Internacional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DirCom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en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Dirección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de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Comunicación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 </a:t>
            </a:r>
            <a:r>
              <a:rPr lang="en-US" i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Empresarial</a:t>
            </a:r>
            <a:r>
              <a:rPr lang="en-US" i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”.</a:t>
            </a:r>
            <a:endParaRPr lang="en-US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468CFA8-7BE8-F342-A9CC-DF878A5E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276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CCEB25-E2E3-481F-A03A-19767D3E7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43B42F-6661-4247-A150-2F4C3F3B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/>
          </a:bodyPr>
          <a:lstStyle/>
          <a:p>
            <a:pPr algn="l"/>
            <a:r>
              <a:rPr lang="es-EC" sz="2800"/>
              <a:t>Vocación empresarial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22554-E440-3749-A4D7-E04896BD1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078749" cy="4058751"/>
          </a:xfrm>
        </p:spPr>
        <p:txBody>
          <a:bodyPr anchor="t">
            <a:normAutofit/>
          </a:bodyPr>
          <a:lstStyle/>
          <a:p>
            <a:pPr marL="36900" indent="0">
              <a:buNone/>
            </a:pPr>
            <a:br>
              <a:rPr lang="es-EC" sz="1600" dirty="0"/>
            </a:br>
            <a:r>
              <a:rPr lang="es-EC" sz="1600" dirty="0"/>
              <a:t>¿Fortaleza o debilidad?</a:t>
            </a:r>
          </a:p>
          <a:p>
            <a:endParaRPr lang="es-EC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F2FC7058-1630-8A4E-911D-F0EEA414C7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9" b="2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4AB646F-3BE3-47A3-B14F-9CB84F6BF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FC91F8-4495-D841-B1AC-27DC0CFD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599"/>
            <a:ext cx="5978072" cy="1481150"/>
          </a:xfrm>
        </p:spPr>
        <p:txBody>
          <a:bodyPr>
            <a:normAutofit/>
          </a:bodyPr>
          <a:lstStyle/>
          <a:p>
            <a:r>
              <a:rPr lang="es-EC"/>
              <a:t>Debilidades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FB46A1-77E2-F34D-AB0F-C68BAAC18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79176"/>
            <a:ext cx="5978072" cy="341567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1700"/>
              <a:t> No todos los estudiantes de posgrado pueden convertirse en Dircoms.</a:t>
            </a:r>
          </a:p>
          <a:p>
            <a:pPr>
              <a:lnSpc>
                <a:spcPct val="90000"/>
              </a:lnSpc>
            </a:pPr>
            <a:r>
              <a:rPr lang="es-EC" sz="1700"/>
              <a:t>No reparó en la importancia de una ciencia de la estrategia.</a:t>
            </a:r>
          </a:p>
          <a:p>
            <a:pPr>
              <a:lnSpc>
                <a:spcPct val="90000"/>
              </a:lnSpc>
            </a:pPr>
            <a:r>
              <a:rPr lang="es-EC" sz="1700"/>
              <a:t>La fundamentación del Dircom como estratega es débil.</a:t>
            </a:r>
          </a:p>
          <a:p>
            <a:pPr>
              <a:lnSpc>
                <a:spcPct val="90000"/>
              </a:lnSpc>
            </a:pPr>
            <a:r>
              <a:rPr lang="es-EC" sz="1700"/>
              <a:t>Reconoció la importancia de la complejidad, pero no supo integrarla al imaginario del Dircom.</a:t>
            </a:r>
          </a:p>
          <a:p>
            <a:pPr>
              <a:lnSpc>
                <a:spcPct val="90000"/>
              </a:lnSpc>
            </a:pPr>
            <a:r>
              <a:rPr lang="es-EC" sz="1700"/>
              <a:t>No advirtió el significado de la teoría del campo unificado (Einstein) y, por ende, de las matemáticas y los algoritmos.</a:t>
            </a:r>
          </a:p>
          <a:p>
            <a:pPr>
              <a:lnSpc>
                <a:spcPct val="90000"/>
              </a:lnSpc>
            </a:pPr>
            <a:r>
              <a:rPr lang="es-EC" sz="1700"/>
              <a:t>No comprendió la importancia de las comunicaciones digitales, Internet, la cuarta revolución industrial, la Inteligencia Artificial. </a:t>
            </a:r>
          </a:p>
        </p:txBody>
      </p:sp>
      <p:pic>
        <p:nvPicPr>
          <p:cNvPr id="5" name="Imagen 4" descr="Imagen que contiene hombre, persona, vistiendo, lentes&#10;&#10;Descripción generada automáticamente">
            <a:extLst>
              <a:ext uri="{FF2B5EF4-FFF2-40B4-BE49-F238E27FC236}">
                <a16:creationId xmlns:a16="http://schemas.microsoft.com/office/drawing/2014/main" id="{92A6C118-5B88-0046-A2A6-44DE45A046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0" r="30783" b="-1"/>
          <a:stretch/>
        </p:blipFill>
        <p:spPr>
          <a:xfrm>
            <a:off x="7620351" y="10"/>
            <a:ext cx="4571649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BE7827-5B1A-4F37-BF70-19F7C5C6B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501468" y="1"/>
            <a:ext cx="4690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4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7A9AA5A-F6B5-4D1A-9F8C-0B6D0D928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ED953D-953C-6143-8EAF-345A7A08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s-EC" dirty="0"/>
              <a:t>Reputólogos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15FFBB-C8EA-4BA2-A5DD-FE3779505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98132"/>
            <a:ext cx="4333632" cy="3521077"/>
          </a:xfrm>
          <a:prstGeom prst="rect">
            <a:avLst/>
          </a:prstGeom>
        </p:spPr>
      </p:pic>
      <p:pic>
        <p:nvPicPr>
          <p:cNvPr id="5" name="Imagen 4" descr="Foto blanco y negro de un hombre en traje posando para una foto&#10;&#10;Descripción generada automáticamente">
            <a:extLst>
              <a:ext uri="{FF2B5EF4-FFF2-40B4-BE49-F238E27FC236}">
                <a16:creationId xmlns:a16="http://schemas.microsoft.com/office/drawing/2014/main" id="{F5F7F891-7A0A-5148-9127-8A654E1875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1" b="-2"/>
          <a:stretch/>
        </p:blipFill>
        <p:spPr>
          <a:xfrm>
            <a:off x="1046760" y="2129667"/>
            <a:ext cx="4065464" cy="325800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17ABFA-FF36-C44E-8AA0-B3FDBD0F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862" y="2129667"/>
            <a:ext cx="5546272" cy="3661533"/>
          </a:xfrm>
        </p:spPr>
        <p:txBody>
          <a:bodyPr anchor="ctr">
            <a:normAutofit/>
          </a:bodyPr>
          <a:lstStyle/>
          <a:p>
            <a:pPr marL="36900" indent="0">
              <a:buNone/>
            </a:pPr>
            <a:r>
              <a:rPr lang="es-EC" dirty="0"/>
              <a:t>Justo Villafañe.</a:t>
            </a:r>
          </a:p>
          <a:p>
            <a:r>
              <a:rPr lang="es-EC" dirty="0"/>
              <a:t>Profesor de audiovisuales en la Universidad Complutense de Madrid, España.</a:t>
            </a:r>
          </a:p>
          <a:p>
            <a:r>
              <a:rPr lang="es-EC" dirty="0"/>
              <a:t>Siguió el sendero de Costa.</a:t>
            </a:r>
          </a:p>
          <a:p>
            <a:r>
              <a:rPr lang="es-EC" dirty="0"/>
              <a:t>Pasó a la imagen corporativa a la reputación.</a:t>
            </a:r>
          </a:p>
          <a:p>
            <a:r>
              <a:rPr lang="es-EC" dirty="0"/>
              <a:t>Decretó la muerte del Dircom, afirmó la indispensabilidad del reputólogo.  </a:t>
            </a:r>
          </a:p>
        </p:txBody>
      </p:sp>
    </p:spTree>
    <p:extLst>
      <p:ext uri="{BB962C8B-B14F-4D97-AF65-F5344CB8AC3E}">
        <p14:creationId xmlns:p14="http://schemas.microsoft.com/office/powerpoint/2010/main" val="15878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A7F5D76-1FEC-470A-B476-70574A89C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ED953D-953C-6143-8EAF-345A7A08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es-EC" dirty="0"/>
              <a:t>Reputólogos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17ABFA-FF36-C44E-8AA0-B3FDBD0F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132822"/>
            <a:ext cx="5546272" cy="3658378"/>
          </a:xfrm>
        </p:spPr>
        <p:txBody>
          <a:bodyPr anchor="ctr">
            <a:normAutofit/>
          </a:bodyPr>
          <a:lstStyle/>
          <a:p>
            <a:r>
              <a:rPr lang="es-EC" dirty="0"/>
              <a:t>Sin reparar en posibles conflictos de interés, el experto consultor en reputación y su firma ofrecían sus servicios de consultoría para evaluar y rankear a las empresas. </a:t>
            </a:r>
          </a:p>
        </p:txBody>
      </p:sp>
      <p:pic>
        <p:nvPicPr>
          <p:cNvPr id="6" name="Imagen 5" descr="Imagen que contiene hombre, pantalla, monitor, televisión&#10;&#10;Descripción generada automáticamente">
            <a:extLst>
              <a:ext uri="{FF2B5EF4-FFF2-40B4-BE49-F238E27FC236}">
                <a16:creationId xmlns:a16="http://schemas.microsoft.com/office/drawing/2014/main" id="{61C4C436-767F-8E49-8C80-D34CE46C69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r="2" b="2"/>
          <a:stretch/>
        </p:blipFill>
        <p:spPr>
          <a:xfrm>
            <a:off x="7066560" y="2888221"/>
            <a:ext cx="4065464" cy="174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4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7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16">
            <a:extLst>
              <a:ext uri="{FF2B5EF4-FFF2-40B4-BE49-F238E27FC236}">
                <a16:creationId xmlns:a16="http://schemas.microsoft.com/office/drawing/2014/main" id="{D221F0D2-C3E4-45CA-9D1A-644036392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30000"/>
                </a:schemeClr>
              </a:gs>
              <a:gs pos="80000">
                <a:schemeClr val="bg1">
                  <a:alpha val="15000"/>
                </a:schemeClr>
              </a:gs>
              <a:gs pos="0">
                <a:schemeClr val="bg1">
                  <a:alpha val="0"/>
                </a:schemeClr>
              </a:gs>
              <a:gs pos="2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5DB6F00-E1F0-DB44-B696-0C6C602FF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C" sz="3000" dirty="0">
                <a:latin typeface="Palatino" pitchFamily="2" charset="77"/>
                <a:ea typeface="Palatino" pitchFamily="2" charset="77"/>
              </a:rPr>
              <a:t>Los reputólogos afirmaban que el intangible más valioso es la reputación.</a:t>
            </a:r>
            <a:br>
              <a:rPr lang="es-EC" sz="3000" dirty="0">
                <a:latin typeface="Palatino" pitchFamily="2" charset="77"/>
                <a:ea typeface="Palatino" pitchFamily="2" charset="77"/>
              </a:rPr>
            </a:br>
            <a:br>
              <a:rPr lang="es-EC" sz="3000" dirty="0">
                <a:latin typeface="Palatino" pitchFamily="2" charset="77"/>
                <a:ea typeface="Palatino" pitchFamily="2" charset="77"/>
              </a:rPr>
            </a:br>
            <a:br>
              <a:rPr lang="es-EC" sz="3000" dirty="0">
                <a:latin typeface="Palatino" pitchFamily="2" charset="77"/>
                <a:ea typeface="Palatino" pitchFamily="2" charset="77"/>
              </a:rPr>
            </a:br>
            <a:br>
              <a:rPr lang="es-EC" sz="3000" dirty="0">
                <a:latin typeface="Palatino" pitchFamily="2" charset="77"/>
                <a:ea typeface="Palatino" pitchFamily="2" charset="77"/>
              </a:rPr>
            </a:br>
            <a:r>
              <a:rPr lang="es-EC" sz="3000" dirty="0">
                <a:latin typeface="Palatino" pitchFamily="2" charset="77"/>
                <a:ea typeface="Palatino" pitchFamily="2" charset="77"/>
              </a:rPr>
              <a:t>El intangible más valioso es el conocimiento.</a:t>
            </a:r>
            <a:endParaRPr lang="es-EC" sz="3000" dirty="0"/>
          </a:p>
        </p:txBody>
      </p:sp>
    </p:spTree>
    <p:extLst>
      <p:ext uri="{BB962C8B-B14F-4D97-AF65-F5344CB8AC3E}">
        <p14:creationId xmlns:p14="http://schemas.microsoft.com/office/powerpoint/2010/main" val="160723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89C961C-9BFC-304D-87F3-AEA5F772D8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950"/>
          <a:stretch/>
        </p:blipFill>
        <p:spPr>
          <a:xfrm>
            <a:off x="-8622" y="10"/>
            <a:ext cx="6096000" cy="3383270"/>
          </a:xfrm>
          <a:prstGeom prst="rect">
            <a:avLst/>
          </a:prstGeom>
        </p:spPr>
      </p:pic>
      <p:pic>
        <p:nvPicPr>
          <p:cNvPr id="7" name="Imagen 6" descr="Foto blanco y negro de un hombre con barba y bigote&#10;&#10;Descripción generada automáticamente">
            <a:extLst>
              <a:ext uri="{FF2B5EF4-FFF2-40B4-BE49-F238E27FC236}">
                <a16:creationId xmlns:a16="http://schemas.microsoft.com/office/drawing/2014/main" id="{5B27C4CC-F8E7-8F40-9B08-99FE824BAB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r="-1" b="21875"/>
          <a:stretch/>
        </p:blipFill>
        <p:spPr>
          <a:xfrm>
            <a:off x="-10647" y="3429000"/>
            <a:ext cx="6096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B7F892A-B2FC-644A-A7C2-1B662F4E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s-EC" sz="3200"/>
              <a:t>Reputation Institute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31D47A-4240-8749-AA52-700A10A3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pPr marL="36900" indent="0">
              <a:buNone/>
            </a:pPr>
            <a:r>
              <a:rPr lang="es-EC" sz="1800" dirty="0"/>
              <a:t>Cees Van Riel</a:t>
            </a:r>
          </a:p>
          <a:p>
            <a:pPr marL="36900" indent="0">
              <a:buNone/>
            </a:pPr>
            <a:r>
              <a:rPr lang="es-EC" sz="1800" dirty="0"/>
              <a:t>Charles Fonbrum </a:t>
            </a:r>
          </a:p>
        </p:txBody>
      </p:sp>
    </p:spTree>
    <p:extLst>
      <p:ext uri="{BB962C8B-B14F-4D97-AF65-F5344CB8AC3E}">
        <p14:creationId xmlns:p14="http://schemas.microsoft.com/office/powerpoint/2010/main" val="92724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CA733A-8D25-4E63-8273-CC14052E0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757E44-845C-FF43-81F4-73BD2C16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La complejidad </a:t>
            </a:r>
            <a:br>
              <a:rPr lang="en-US" sz="3400"/>
            </a:br>
            <a:r>
              <a:rPr lang="en-US" sz="3400"/>
              <a:t>del valor de marca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24F794-18E8-0E44-98A0-E0379E6CF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693" y="5494872"/>
            <a:ext cx="9440034" cy="621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>
                <a:solidFill>
                  <a:srgbClr val="8995D3"/>
                </a:solidFill>
              </a:rPr>
              <a:t>La marca más valiosa (Reputation Institute) Rolex, 2019.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FB581C-2142-4222-9A3B-905AD6C0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5" name="Imagen 4" descr="Un hombre con traje y sombrero&#10;&#10;Descripción generada automáticamente">
            <a:extLst>
              <a:ext uri="{FF2B5EF4-FFF2-40B4-BE49-F238E27FC236}">
                <a16:creationId xmlns:a16="http://schemas.microsoft.com/office/drawing/2014/main" id="{799BB2BD-B532-F74F-BCDD-B21E67DB4E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8" r="-1" b="38392"/>
          <a:stretch/>
        </p:blipFill>
        <p:spPr>
          <a:xfrm>
            <a:off x="-1" y="-1"/>
            <a:ext cx="12198915" cy="42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0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reloj de pulsera&#10;&#10;Descripción generada automáticamente">
            <a:extLst>
              <a:ext uri="{FF2B5EF4-FFF2-40B4-BE49-F238E27FC236}">
                <a16:creationId xmlns:a16="http://schemas.microsoft.com/office/drawing/2014/main" id="{E749A8C7-9229-794B-94A2-5F12FA0ED6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3" b="3967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938B0A-69CB-EE48-BF6C-6B7EE3A80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s-EC" sz="3200"/>
              <a:t>Omega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997C16-D9C9-2041-ADA2-2947C651E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C" sz="1800"/>
              <a:t>Pero el mejor reloj, elegido por la NASA en las misiones Apollo es Omega. La elección fue consecuencia de las pruebas más rigurossas,</a:t>
            </a:r>
          </a:p>
          <a:p>
            <a:pPr marL="0" indent="0">
              <a:buNone/>
            </a:pPr>
            <a:r>
              <a:rPr lang="es-EC" sz="1800"/>
              <a:t> </a:t>
            </a:r>
          </a:p>
          <a:p>
            <a:pPr marL="0" indent="0">
              <a:buNone/>
            </a:pPr>
            <a:r>
              <a:rPr lang="es-EC" sz="1800"/>
              <a:t>La precisión de Omega lo convierte en el instrumento de medición en los Juegos Olímpicos </a:t>
            </a:r>
          </a:p>
          <a:p>
            <a:pPr marL="0" indent="0">
              <a:buNone/>
            </a:pPr>
            <a:endParaRPr lang="es-EC" sz="1800"/>
          </a:p>
          <a:p>
            <a:pPr marL="0" indent="0">
              <a:buNone/>
            </a:pPr>
            <a:r>
              <a:rPr lang="es-EC" sz="1800"/>
              <a:t>El reloj de James Bond. </a:t>
            </a:r>
            <a:br>
              <a:rPr lang="es-EC" sz="1800"/>
            </a:br>
            <a:r>
              <a:rPr lang="es-EC" sz="1800"/>
              <a:t>Marca oficial de 007. </a:t>
            </a:r>
          </a:p>
        </p:txBody>
      </p:sp>
    </p:spTree>
    <p:extLst>
      <p:ext uri="{BB962C8B-B14F-4D97-AF65-F5344CB8AC3E}">
        <p14:creationId xmlns:p14="http://schemas.microsoft.com/office/powerpoint/2010/main" val="27764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CC986B1-9D74-E34B-9ECE-6484F573C1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2" b="21898"/>
          <a:stretch/>
        </p:blipFill>
        <p:spPr>
          <a:xfrm>
            <a:off x="20" y="-1"/>
            <a:ext cx="1219198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D8F36B5-555C-974F-923E-C5AD783B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40817"/>
            <a:ext cx="3916492" cy="2017566"/>
          </a:xfrm>
        </p:spPr>
        <p:txBody>
          <a:bodyPr anchor="t">
            <a:normAutofit/>
          </a:bodyPr>
          <a:lstStyle/>
          <a:p>
            <a:pPr algn="r"/>
            <a:r>
              <a:rPr lang="es-EC" sz="3600">
                <a:solidFill>
                  <a:schemeClr val="tx1"/>
                </a:solidFill>
              </a:rPr>
              <a:t>Valor de marca</a:t>
            </a: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A44F45F2-707C-48E1-8864-6B816A93B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43418" y="-183274"/>
            <a:ext cx="2932144" cy="4618979"/>
          </a:xfrm>
          <a:prstGeom prst="round2SameRect">
            <a:avLst>
              <a:gd name="adj1" fmla="val 5277"/>
              <a:gd name="adj2" fmla="val 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EDD70FC-04DC-2C4A-B2B5-69EF7A3014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7" b="11284"/>
          <a:stretch/>
        </p:blipFill>
        <p:spPr>
          <a:xfrm>
            <a:off x="20" y="823195"/>
            <a:ext cx="4453108" cy="2606040"/>
          </a:xfrm>
          <a:custGeom>
            <a:avLst/>
            <a:gdLst/>
            <a:ahLst/>
            <a:cxnLst/>
            <a:rect l="l" t="t" r="r" b="b"/>
            <a:pathLst>
              <a:path w="3694176" h="2606040">
                <a:moveTo>
                  <a:pt x="0" y="0"/>
                </a:moveTo>
                <a:lnTo>
                  <a:pt x="3578728" y="0"/>
                </a:lnTo>
                <a:cubicBezTo>
                  <a:pt x="3642488" y="0"/>
                  <a:pt x="3694176" y="51688"/>
                  <a:pt x="3694176" y="115448"/>
                </a:cubicBezTo>
                <a:lnTo>
                  <a:pt x="3694176" y="2490592"/>
                </a:lnTo>
                <a:cubicBezTo>
                  <a:pt x="3694176" y="2554352"/>
                  <a:pt x="3642488" y="2606040"/>
                  <a:pt x="3578728" y="2606040"/>
                </a:cubicBezTo>
                <a:lnTo>
                  <a:pt x="0" y="2606040"/>
                </a:lnTo>
                <a:close/>
              </a:path>
            </a:pathLst>
          </a:custGeom>
        </p:spPr>
      </p:pic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490B787F-2030-4934-B211-B0A9DE4C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10094" y="-1"/>
            <a:ext cx="5487769" cy="3130998"/>
          </a:xfrm>
          <a:prstGeom prst="round2SameRect">
            <a:avLst>
              <a:gd name="adj1" fmla="val 3211"/>
              <a:gd name="adj2" fmla="val 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643AD4B-D671-3D4E-BACE-CFC0EA432E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r="-2" b="8437"/>
          <a:stretch/>
        </p:blipFill>
        <p:spPr>
          <a:xfrm>
            <a:off x="5475370" y="1"/>
            <a:ext cx="5157216" cy="2962656"/>
          </a:xfrm>
          <a:custGeom>
            <a:avLst/>
            <a:gdLst/>
            <a:ahLst/>
            <a:cxnLst/>
            <a:rect l="l" t="t" r="r" b="b"/>
            <a:pathLst>
              <a:path w="4005072" h="2962656">
                <a:moveTo>
                  <a:pt x="0" y="0"/>
                </a:moveTo>
                <a:lnTo>
                  <a:pt x="4005072" y="0"/>
                </a:lnTo>
                <a:lnTo>
                  <a:pt x="4005072" y="2867525"/>
                </a:lnTo>
                <a:cubicBezTo>
                  <a:pt x="4005072" y="2920064"/>
                  <a:pt x="3962480" y="2962656"/>
                  <a:pt x="3909941" y="2962656"/>
                </a:cubicBezTo>
                <a:lnTo>
                  <a:pt x="95131" y="2962656"/>
                </a:lnTo>
                <a:cubicBezTo>
                  <a:pt x="42592" y="2962656"/>
                  <a:pt x="0" y="2920064"/>
                  <a:pt x="0" y="2867525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FFF540-35D8-9741-A798-784F66D1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8657" y="3865708"/>
            <a:ext cx="6535175" cy="2017566"/>
          </a:xfrm>
        </p:spPr>
        <p:txBody>
          <a:bodyPr anchor="t">
            <a:normAutofit/>
          </a:bodyPr>
          <a:lstStyle/>
          <a:p>
            <a:r>
              <a:rPr lang="es-EC" dirty="0">
                <a:solidFill>
                  <a:schemeClr val="tx1"/>
                </a:solidFill>
              </a:rPr>
              <a:t>La reputación es una de las muchas variables que consideran los estudios de Forbes, Kantar Millward Brown e Interbrand.</a:t>
            </a:r>
          </a:p>
        </p:txBody>
      </p:sp>
    </p:spTree>
    <p:extLst>
      <p:ext uri="{BB962C8B-B14F-4D97-AF65-F5344CB8AC3E}">
        <p14:creationId xmlns:p14="http://schemas.microsoft.com/office/powerpoint/2010/main" val="145318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C643929-BC5C-D941-8863-5F5B1C6E3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r="2" b="2"/>
          <a:stretch/>
        </p:blipFill>
        <p:spPr>
          <a:xfrm>
            <a:off x="1765300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3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 isContent="1" isInverted="1"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LightSeedLeftStep">
      <a:dk1>
        <a:srgbClr val="000000"/>
      </a:dk1>
      <a:lt1>
        <a:srgbClr val="FFFFFF"/>
      </a:lt1>
      <a:dk2>
        <a:srgbClr val="243741"/>
      </a:dk2>
      <a:lt2>
        <a:srgbClr val="E8E7E2"/>
      </a:lt2>
      <a:accent1>
        <a:srgbClr val="8995D3"/>
      </a:accent1>
      <a:accent2>
        <a:srgbClr val="6FA3C9"/>
      </a:accent2>
      <a:accent3>
        <a:srgbClr val="71ADAD"/>
      </a:accent3>
      <a:accent4>
        <a:srgbClr val="63B493"/>
      </a:accent4>
      <a:accent5>
        <a:srgbClr val="6EB37A"/>
      </a:accent5>
      <a:accent6>
        <a:srgbClr val="76B363"/>
      </a:accent6>
      <a:hlink>
        <a:srgbClr val="8C8355"/>
      </a:hlink>
      <a:folHlink>
        <a:srgbClr val="7F7F7F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Macintosh PowerPoint</Application>
  <PresentationFormat>Panorámica</PresentationFormat>
  <Paragraphs>62</Paragraphs>
  <Slides>15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Calibri</vt:lpstr>
      <vt:lpstr>Calisto MT</vt:lpstr>
      <vt:lpstr>Palatino</vt:lpstr>
      <vt:lpstr>Wingdings 2</vt:lpstr>
      <vt:lpstr>SlateVTI</vt:lpstr>
      <vt:lpstr>Tema 3  MARCAS Y REPUTACIÓN</vt:lpstr>
      <vt:lpstr>Presentación de PowerPoint</vt:lpstr>
      <vt:lpstr>Presentación de PowerPoint</vt:lpstr>
      <vt:lpstr>Joan Costa</vt:lpstr>
      <vt:lpstr>Presentación de PowerPoint</vt:lpstr>
      <vt:lpstr>Vocación empresarial</vt:lpstr>
      <vt:lpstr>Debilidades</vt:lpstr>
      <vt:lpstr>Reputólogos</vt:lpstr>
      <vt:lpstr>Reputólogos</vt:lpstr>
      <vt:lpstr>Los reputólogos afirmaban que el intangible más valioso es la reputación.    El intangible más valioso es el conocimiento.</vt:lpstr>
      <vt:lpstr>Reputation Institute</vt:lpstr>
      <vt:lpstr>La complejidad  del valor de marca</vt:lpstr>
      <vt:lpstr>Omega</vt:lpstr>
      <vt:lpstr>Valor de marca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3  MARCAS Y REPUTACIÓN</dc:title>
  <dc:creator>Octavio Islas</dc:creator>
  <cp:lastModifiedBy>Octavio Islas</cp:lastModifiedBy>
  <cp:revision>2</cp:revision>
  <dcterms:created xsi:type="dcterms:W3CDTF">2020-08-24T15:52:34Z</dcterms:created>
  <dcterms:modified xsi:type="dcterms:W3CDTF">2020-09-03T17:50:09Z</dcterms:modified>
</cp:coreProperties>
</file>