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7A6914-3056-46DB-BAA2-83A1C7EBB5C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78EB23F-3B08-46FB-9764-E6E6EC46C72E}">
      <dgm:prSet phldrT="[Texto]"/>
      <dgm:spPr/>
      <dgm:t>
        <a:bodyPr/>
        <a:lstStyle/>
        <a:p>
          <a:r>
            <a:rPr lang="es-ES" b="1" dirty="0" smtClean="0"/>
            <a:t>Liderazgo: </a:t>
          </a:r>
          <a:r>
            <a:rPr lang="es-ES" dirty="0" smtClean="0"/>
            <a:t>En </a:t>
          </a:r>
          <a:r>
            <a:rPr lang="es-ES" dirty="0" err="1" smtClean="0"/>
            <a:t>Ecuavisa</a:t>
          </a:r>
          <a:r>
            <a:rPr lang="es-ES" dirty="0" smtClean="0"/>
            <a:t> existen directores de noticias que son los que dirigen al equipo y de los cuales depende qué reportajes se emiten </a:t>
          </a:r>
          <a:endParaRPr lang="es-ES" dirty="0"/>
        </a:p>
      </dgm:t>
    </dgm:pt>
    <dgm:pt modelId="{646CAC0F-97F4-4FBC-999D-E0A077189D48}" type="parTrans" cxnId="{14D3E30D-27D2-4C1A-B4CD-22176DD7808E}">
      <dgm:prSet/>
      <dgm:spPr/>
      <dgm:t>
        <a:bodyPr/>
        <a:lstStyle/>
        <a:p>
          <a:endParaRPr lang="es-ES"/>
        </a:p>
      </dgm:t>
    </dgm:pt>
    <dgm:pt modelId="{18D7D6E3-3947-43D7-8611-61880FC9B4E6}" type="sibTrans" cxnId="{14D3E30D-27D2-4C1A-B4CD-22176DD7808E}">
      <dgm:prSet/>
      <dgm:spPr/>
      <dgm:t>
        <a:bodyPr/>
        <a:lstStyle/>
        <a:p>
          <a:endParaRPr lang="es-ES"/>
        </a:p>
      </dgm:t>
    </dgm:pt>
    <dgm:pt modelId="{DF89C711-0A3B-4E46-9BC2-D0707B9DF25B}">
      <dgm:prSet phldrT="[Texto]"/>
      <dgm:spPr/>
      <dgm:t>
        <a:bodyPr/>
        <a:lstStyle/>
        <a:p>
          <a:r>
            <a:rPr lang="es-ES" b="1" dirty="0" smtClean="0"/>
            <a:t>Actuación: </a:t>
          </a:r>
          <a:r>
            <a:rPr lang="es-ES" dirty="0" smtClean="0"/>
            <a:t>Los resultados de los ratings en </a:t>
          </a:r>
          <a:r>
            <a:rPr lang="es-ES" dirty="0" err="1" smtClean="0"/>
            <a:t>Ecuavisa</a:t>
          </a:r>
          <a:r>
            <a:rPr lang="es-ES" dirty="0" smtClean="0"/>
            <a:t>, específicamente en el noticiero estelar, es el más alto, siendo el número uno en el país.</a:t>
          </a:r>
          <a:endParaRPr lang="es-ES" dirty="0"/>
        </a:p>
      </dgm:t>
    </dgm:pt>
    <dgm:pt modelId="{6903CE3D-66CE-4963-9525-103D10A72B72}" type="parTrans" cxnId="{915169AE-55B5-4FE3-AF61-E798B7A708F7}">
      <dgm:prSet/>
      <dgm:spPr/>
      <dgm:t>
        <a:bodyPr/>
        <a:lstStyle/>
        <a:p>
          <a:endParaRPr lang="es-ES"/>
        </a:p>
      </dgm:t>
    </dgm:pt>
    <dgm:pt modelId="{E2391B02-07AC-40C2-BF8B-6D093CEAB0A9}" type="sibTrans" cxnId="{915169AE-55B5-4FE3-AF61-E798B7A708F7}">
      <dgm:prSet/>
      <dgm:spPr/>
      <dgm:t>
        <a:bodyPr/>
        <a:lstStyle/>
        <a:p>
          <a:endParaRPr lang="es-ES"/>
        </a:p>
      </dgm:t>
    </dgm:pt>
    <dgm:pt modelId="{754DAF99-4E91-4717-8C8B-AA8AA63822D0}">
      <dgm:prSet phldrT="[Texto]"/>
      <dgm:spPr/>
      <dgm:t>
        <a:bodyPr/>
        <a:lstStyle/>
        <a:p>
          <a:r>
            <a:rPr lang="es-ES" b="1" dirty="0" smtClean="0"/>
            <a:t>Servicios: </a:t>
          </a:r>
          <a:r>
            <a:rPr lang="es-ES" dirty="0" err="1" smtClean="0"/>
            <a:t>Ecuavisa</a:t>
          </a:r>
          <a:r>
            <a:rPr lang="es-ES" dirty="0" smtClean="0"/>
            <a:t> es líder en noticias con información verificada.</a:t>
          </a:r>
          <a:endParaRPr lang="es-ES" dirty="0"/>
        </a:p>
      </dgm:t>
    </dgm:pt>
    <dgm:pt modelId="{EE383D7F-0A01-4D88-A381-FD4549B83FFE}" type="parTrans" cxnId="{6D83E29D-850F-4CED-9D58-7C905D7EC98B}">
      <dgm:prSet/>
      <dgm:spPr/>
      <dgm:t>
        <a:bodyPr/>
        <a:lstStyle/>
        <a:p>
          <a:endParaRPr lang="es-ES"/>
        </a:p>
      </dgm:t>
    </dgm:pt>
    <dgm:pt modelId="{9E3FF698-C499-48E0-B2BA-857897D322BC}" type="sibTrans" cxnId="{6D83E29D-850F-4CED-9D58-7C905D7EC98B}">
      <dgm:prSet/>
      <dgm:spPr/>
      <dgm:t>
        <a:bodyPr/>
        <a:lstStyle/>
        <a:p>
          <a:endParaRPr lang="es-ES"/>
        </a:p>
      </dgm:t>
    </dgm:pt>
    <dgm:pt modelId="{FE725803-9FA7-41BC-A0C1-E7766E7E1636}">
      <dgm:prSet phldrT="[Texto]"/>
      <dgm:spPr/>
      <dgm:t>
        <a:bodyPr/>
        <a:lstStyle/>
        <a:p>
          <a:r>
            <a:rPr lang="es-ES" b="1" dirty="0" smtClean="0"/>
            <a:t>Innovación: </a:t>
          </a:r>
          <a:r>
            <a:rPr lang="es-ES" dirty="0" smtClean="0"/>
            <a:t>Ante la pandemia la empresa tuvo que tomar decisiones innovadoras para adaptarse a la nueva realidad, un ejemplo, es la emisión del noticiero de la Comunidad a escala nacional, ya no dividido en la región sierra y costa.</a:t>
          </a:r>
          <a:endParaRPr lang="es-ES" dirty="0"/>
        </a:p>
      </dgm:t>
    </dgm:pt>
    <dgm:pt modelId="{3214881D-0346-4F01-A082-3C21DA6392E1}" type="parTrans" cxnId="{920F0DF5-8B8C-486D-8A19-8C0FC4D95430}">
      <dgm:prSet/>
      <dgm:spPr/>
      <dgm:t>
        <a:bodyPr/>
        <a:lstStyle/>
        <a:p>
          <a:endParaRPr lang="es-ES"/>
        </a:p>
      </dgm:t>
    </dgm:pt>
    <dgm:pt modelId="{13AF2639-5344-4E0B-95C4-D0CE6D49EEEC}" type="sibTrans" cxnId="{920F0DF5-8B8C-486D-8A19-8C0FC4D95430}">
      <dgm:prSet/>
      <dgm:spPr/>
      <dgm:t>
        <a:bodyPr/>
        <a:lstStyle/>
        <a:p>
          <a:endParaRPr lang="es-ES"/>
        </a:p>
      </dgm:t>
    </dgm:pt>
    <dgm:pt modelId="{FB9BF460-63F7-4EF1-BFDF-0DCA37F7E5AD}">
      <dgm:prSet phldrT="[Texto]"/>
      <dgm:spPr/>
      <dgm:t>
        <a:bodyPr/>
        <a:lstStyle/>
        <a:p>
          <a:r>
            <a:rPr lang="es-ES" b="1" dirty="0" smtClean="0"/>
            <a:t>Lugar de trabajo: </a:t>
          </a:r>
          <a:r>
            <a:rPr lang="es-ES" dirty="0" err="1" smtClean="0"/>
            <a:t>Ecuavisa</a:t>
          </a:r>
          <a:r>
            <a:rPr lang="es-ES" dirty="0" smtClean="0"/>
            <a:t> cuenta con instalaciones en Quito y Guayaquil, con las diferentes salas de redacción como en cualquier canal del mundo </a:t>
          </a:r>
          <a:endParaRPr lang="es-ES" dirty="0"/>
        </a:p>
      </dgm:t>
    </dgm:pt>
    <dgm:pt modelId="{00626684-A6FA-4C4D-9708-2D7082D44102}" type="parTrans" cxnId="{D71976E4-AD83-42ED-AE7A-A2C6C633DFCD}">
      <dgm:prSet/>
      <dgm:spPr/>
      <dgm:t>
        <a:bodyPr/>
        <a:lstStyle/>
        <a:p>
          <a:endParaRPr lang="es-ES"/>
        </a:p>
      </dgm:t>
    </dgm:pt>
    <dgm:pt modelId="{5C8F6641-26BD-4503-893E-07CB3DCBC29A}" type="sibTrans" cxnId="{D71976E4-AD83-42ED-AE7A-A2C6C633DFCD}">
      <dgm:prSet/>
      <dgm:spPr/>
      <dgm:t>
        <a:bodyPr/>
        <a:lstStyle/>
        <a:p>
          <a:endParaRPr lang="es-ES"/>
        </a:p>
      </dgm:t>
    </dgm:pt>
    <dgm:pt modelId="{07E38250-6597-43E4-8F82-29EDA734A19B}" type="pres">
      <dgm:prSet presAssocID="{917A6914-3056-46DB-BAA2-83A1C7EBB5C1}" presName="diagram" presStyleCnt="0">
        <dgm:presLayoutVars>
          <dgm:dir/>
          <dgm:resizeHandles val="exact"/>
        </dgm:presLayoutVars>
      </dgm:prSet>
      <dgm:spPr/>
    </dgm:pt>
    <dgm:pt modelId="{A09452CF-A2E8-467F-85B9-08ACCDF9B5D0}" type="pres">
      <dgm:prSet presAssocID="{D78EB23F-3B08-46FB-9764-E6E6EC46C72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27708E-1BC2-4C7D-BB3C-C6143C137DFA}" type="pres">
      <dgm:prSet presAssocID="{18D7D6E3-3947-43D7-8611-61880FC9B4E6}" presName="sibTrans" presStyleCnt="0"/>
      <dgm:spPr/>
    </dgm:pt>
    <dgm:pt modelId="{1A9F3705-E0B7-4CE4-A339-8B15B411675C}" type="pres">
      <dgm:prSet presAssocID="{DF89C711-0A3B-4E46-9BC2-D0707B9DF25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AE6756-34F4-4458-8FF9-50F0134D9C19}" type="pres">
      <dgm:prSet presAssocID="{E2391B02-07AC-40C2-BF8B-6D093CEAB0A9}" presName="sibTrans" presStyleCnt="0"/>
      <dgm:spPr/>
    </dgm:pt>
    <dgm:pt modelId="{3CCBA9C5-9E1E-49F2-A32A-ADF344B47071}" type="pres">
      <dgm:prSet presAssocID="{754DAF99-4E91-4717-8C8B-AA8AA63822D0}" presName="node" presStyleLbl="node1" presStyleIdx="2" presStyleCnt="5">
        <dgm:presLayoutVars>
          <dgm:bulletEnabled val="1"/>
        </dgm:presLayoutVars>
      </dgm:prSet>
      <dgm:spPr/>
    </dgm:pt>
    <dgm:pt modelId="{0F7CC590-3F50-48C4-843B-393E73B4EE4C}" type="pres">
      <dgm:prSet presAssocID="{9E3FF698-C499-48E0-B2BA-857897D322BC}" presName="sibTrans" presStyleCnt="0"/>
      <dgm:spPr/>
    </dgm:pt>
    <dgm:pt modelId="{92E24E0A-282F-4DC0-8635-4F9648E6202C}" type="pres">
      <dgm:prSet presAssocID="{FE725803-9FA7-41BC-A0C1-E7766E7E163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0EB41D-7F2B-4143-9706-4BC87CEAE733}" type="pres">
      <dgm:prSet presAssocID="{13AF2639-5344-4E0B-95C4-D0CE6D49EEEC}" presName="sibTrans" presStyleCnt="0"/>
      <dgm:spPr/>
    </dgm:pt>
    <dgm:pt modelId="{DA7117AA-7548-479D-A132-BBA33F909C4D}" type="pres">
      <dgm:prSet presAssocID="{FB9BF460-63F7-4EF1-BFDF-0DCA37F7E5A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D83E29D-850F-4CED-9D58-7C905D7EC98B}" srcId="{917A6914-3056-46DB-BAA2-83A1C7EBB5C1}" destId="{754DAF99-4E91-4717-8C8B-AA8AA63822D0}" srcOrd="2" destOrd="0" parTransId="{EE383D7F-0A01-4D88-A381-FD4549B83FFE}" sibTransId="{9E3FF698-C499-48E0-B2BA-857897D322BC}"/>
    <dgm:cxn modelId="{00AA0366-D755-460A-80BD-F8D86D0237DC}" type="presOf" srcId="{D78EB23F-3B08-46FB-9764-E6E6EC46C72E}" destId="{A09452CF-A2E8-467F-85B9-08ACCDF9B5D0}" srcOrd="0" destOrd="0" presId="urn:microsoft.com/office/officeart/2005/8/layout/default"/>
    <dgm:cxn modelId="{FA9855BF-B9D2-45EC-B674-105383DCD3C8}" type="presOf" srcId="{FB9BF460-63F7-4EF1-BFDF-0DCA37F7E5AD}" destId="{DA7117AA-7548-479D-A132-BBA33F909C4D}" srcOrd="0" destOrd="0" presId="urn:microsoft.com/office/officeart/2005/8/layout/default"/>
    <dgm:cxn modelId="{D71976E4-AD83-42ED-AE7A-A2C6C633DFCD}" srcId="{917A6914-3056-46DB-BAA2-83A1C7EBB5C1}" destId="{FB9BF460-63F7-4EF1-BFDF-0DCA37F7E5AD}" srcOrd="4" destOrd="0" parTransId="{00626684-A6FA-4C4D-9708-2D7082D44102}" sibTransId="{5C8F6641-26BD-4503-893E-07CB3DCBC29A}"/>
    <dgm:cxn modelId="{B506364E-2FC7-471F-90AD-F1E9A3B4FC06}" type="presOf" srcId="{DF89C711-0A3B-4E46-9BC2-D0707B9DF25B}" destId="{1A9F3705-E0B7-4CE4-A339-8B15B411675C}" srcOrd="0" destOrd="0" presId="urn:microsoft.com/office/officeart/2005/8/layout/default"/>
    <dgm:cxn modelId="{920F0DF5-8B8C-486D-8A19-8C0FC4D95430}" srcId="{917A6914-3056-46DB-BAA2-83A1C7EBB5C1}" destId="{FE725803-9FA7-41BC-A0C1-E7766E7E1636}" srcOrd="3" destOrd="0" parTransId="{3214881D-0346-4F01-A082-3C21DA6392E1}" sibTransId="{13AF2639-5344-4E0B-95C4-D0CE6D49EEEC}"/>
    <dgm:cxn modelId="{944F4A05-3ADC-40DD-B3EA-961B2BB3429F}" type="presOf" srcId="{917A6914-3056-46DB-BAA2-83A1C7EBB5C1}" destId="{07E38250-6597-43E4-8F82-29EDA734A19B}" srcOrd="0" destOrd="0" presId="urn:microsoft.com/office/officeart/2005/8/layout/default"/>
    <dgm:cxn modelId="{D4930064-C450-46F2-8687-A40D0423590C}" type="presOf" srcId="{754DAF99-4E91-4717-8C8B-AA8AA63822D0}" destId="{3CCBA9C5-9E1E-49F2-A32A-ADF344B47071}" srcOrd="0" destOrd="0" presId="urn:microsoft.com/office/officeart/2005/8/layout/default"/>
    <dgm:cxn modelId="{14D3E30D-27D2-4C1A-B4CD-22176DD7808E}" srcId="{917A6914-3056-46DB-BAA2-83A1C7EBB5C1}" destId="{D78EB23F-3B08-46FB-9764-E6E6EC46C72E}" srcOrd="0" destOrd="0" parTransId="{646CAC0F-97F4-4FBC-999D-E0A077189D48}" sibTransId="{18D7D6E3-3947-43D7-8611-61880FC9B4E6}"/>
    <dgm:cxn modelId="{915169AE-55B5-4FE3-AF61-E798B7A708F7}" srcId="{917A6914-3056-46DB-BAA2-83A1C7EBB5C1}" destId="{DF89C711-0A3B-4E46-9BC2-D0707B9DF25B}" srcOrd="1" destOrd="0" parTransId="{6903CE3D-66CE-4963-9525-103D10A72B72}" sibTransId="{E2391B02-07AC-40C2-BF8B-6D093CEAB0A9}"/>
    <dgm:cxn modelId="{7E842D35-8942-48E3-A7E3-57C4EA19576A}" type="presOf" srcId="{FE725803-9FA7-41BC-A0C1-E7766E7E1636}" destId="{92E24E0A-282F-4DC0-8635-4F9648E6202C}" srcOrd="0" destOrd="0" presId="urn:microsoft.com/office/officeart/2005/8/layout/default"/>
    <dgm:cxn modelId="{725B645B-ACDE-48B4-A31C-4FD9D2114049}" type="presParOf" srcId="{07E38250-6597-43E4-8F82-29EDA734A19B}" destId="{A09452CF-A2E8-467F-85B9-08ACCDF9B5D0}" srcOrd="0" destOrd="0" presId="urn:microsoft.com/office/officeart/2005/8/layout/default"/>
    <dgm:cxn modelId="{8DEA6FC1-46ED-4BB5-8056-9D0884931C6E}" type="presParOf" srcId="{07E38250-6597-43E4-8F82-29EDA734A19B}" destId="{D327708E-1BC2-4C7D-BB3C-C6143C137DFA}" srcOrd="1" destOrd="0" presId="urn:microsoft.com/office/officeart/2005/8/layout/default"/>
    <dgm:cxn modelId="{9185C82C-D680-4535-94B5-BDF49543E8C1}" type="presParOf" srcId="{07E38250-6597-43E4-8F82-29EDA734A19B}" destId="{1A9F3705-E0B7-4CE4-A339-8B15B411675C}" srcOrd="2" destOrd="0" presId="urn:microsoft.com/office/officeart/2005/8/layout/default"/>
    <dgm:cxn modelId="{4827921B-00D5-4884-8319-B97D0CCD9B4D}" type="presParOf" srcId="{07E38250-6597-43E4-8F82-29EDA734A19B}" destId="{3FAE6756-34F4-4458-8FF9-50F0134D9C19}" srcOrd="3" destOrd="0" presId="urn:microsoft.com/office/officeart/2005/8/layout/default"/>
    <dgm:cxn modelId="{36DD7528-23BF-43FF-A560-DBF0850DD329}" type="presParOf" srcId="{07E38250-6597-43E4-8F82-29EDA734A19B}" destId="{3CCBA9C5-9E1E-49F2-A32A-ADF344B47071}" srcOrd="4" destOrd="0" presId="urn:microsoft.com/office/officeart/2005/8/layout/default"/>
    <dgm:cxn modelId="{6DE4A3CC-8117-433E-9155-225834BB2E77}" type="presParOf" srcId="{07E38250-6597-43E4-8F82-29EDA734A19B}" destId="{0F7CC590-3F50-48C4-843B-393E73B4EE4C}" srcOrd="5" destOrd="0" presId="urn:microsoft.com/office/officeart/2005/8/layout/default"/>
    <dgm:cxn modelId="{BB4C7F9C-267B-42F1-9C1F-413009682C85}" type="presParOf" srcId="{07E38250-6597-43E4-8F82-29EDA734A19B}" destId="{92E24E0A-282F-4DC0-8635-4F9648E6202C}" srcOrd="6" destOrd="0" presId="urn:microsoft.com/office/officeart/2005/8/layout/default"/>
    <dgm:cxn modelId="{99CA38DE-3D48-48D2-B9C3-C019AABDA697}" type="presParOf" srcId="{07E38250-6597-43E4-8F82-29EDA734A19B}" destId="{EB0EB41D-7F2B-4143-9706-4BC87CEAE733}" srcOrd="7" destOrd="0" presId="urn:microsoft.com/office/officeart/2005/8/layout/default"/>
    <dgm:cxn modelId="{1005616C-2334-4E90-A1A9-BD2FCE570A46}" type="presParOf" srcId="{07E38250-6597-43E4-8F82-29EDA734A19B}" destId="{DA7117AA-7548-479D-A132-BBA33F909C4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452CF-A2E8-467F-85B9-08ACCDF9B5D0}">
      <dsp:nvSpPr>
        <dsp:cNvPr id="0" name=""/>
        <dsp:cNvSpPr/>
      </dsp:nvSpPr>
      <dsp:spPr>
        <a:xfrm>
          <a:off x="397549" y="1960"/>
          <a:ext cx="2751906" cy="165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Liderazgo: </a:t>
          </a:r>
          <a:r>
            <a:rPr lang="es-ES" sz="1400" kern="1200" dirty="0" smtClean="0"/>
            <a:t>En </a:t>
          </a:r>
          <a:r>
            <a:rPr lang="es-ES" sz="1400" kern="1200" dirty="0" err="1" smtClean="0"/>
            <a:t>Ecuavisa</a:t>
          </a:r>
          <a:r>
            <a:rPr lang="es-ES" sz="1400" kern="1200" dirty="0" smtClean="0"/>
            <a:t> existen directores de noticias que son los que dirigen al equipo y de los cuales depende qué reportajes se emiten </a:t>
          </a:r>
          <a:endParaRPr lang="es-ES" sz="1400" kern="1200" dirty="0"/>
        </a:p>
      </dsp:txBody>
      <dsp:txXfrm>
        <a:off x="397549" y="1960"/>
        <a:ext cx="2751906" cy="1651143"/>
      </dsp:txXfrm>
    </dsp:sp>
    <dsp:sp modelId="{1A9F3705-E0B7-4CE4-A339-8B15B411675C}">
      <dsp:nvSpPr>
        <dsp:cNvPr id="0" name=""/>
        <dsp:cNvSpPr/>
      </dsp:nvSpPr>
      <dsp:spPr>
        <a:xfrm>
          <a:off x="3424646" y="1960"/>
          <a:ext cx="2751906" cy="165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Actuación: </a:t>
          </a:r>
          <a:r>
            <a:rPr lang="es-ES" sz="1400" kern="1200" dirty="0" smtClean="0"/>
            <a:t>Los resultados de los ratings en </a:t>
          </a:r>
          <a:r>
            <a:rPr lang="es-ES" sz="1400" kern="1200" dirty="0" err="1" smtClean="0"/>
            <a:t>Ecuavisa</a:t>
          </a:r>
          <a:r>
            <a:rPr lang="es-ES" sz="1400" kern="1200" dirty="0" smtClean="0"/>
            <a:t>, específicamente en el noticiero estelar, es el más alto, siendo el número uno en el país.</a:t>
          </a:r>
          <a:endParaRPr lang="es-ES" sz="1400" kern="1200" dirty="0"/>
        </a:p>
      </dsp:txBody>
      <dsp:txXfrm>
        <a:off x="3424646" y="1960"/>
        <a:ext cx="2751906" cy="1651143"/>
      </dsp:txXfrm>
    </dsp:sp>
    <dsp:sp modelId="{3CCBA9C5-9E1E-49F2-A32A-ADF344B47071}">
      <dsp:nvSpPr>
        <dsp:cNvPr id="0" name=""/>
        <dsp:cNvSpPr/>
      </dsp:nvSpPr>
      <dsp:spPr>
        <a:xfrm>
          <a:off x="6451743" y="1960"/>
          <a:ext cx="2751906" cy="165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Servicios: </a:t>
          </a:r>
          <a:r>
            <a:rPr lang="es-ES" sz="1400" kern="1200" dirty="0" err="1" smtClean="0"/>
            <a:t>Ecuavisa</a:t>
          </a:r>
          <a:r>
            <a:rPr lang="es-ES" sz="1400" kern="1200" dirty="0" smtClean="0"/>
            <a:t> es líder en noticias con información verificada.</a:t>
          </a:r>
          <a:endParaRPr lang="es-ES" sz="1400" kern="1200" dirty="0"/>
        </a:p>
      </dsp:txBody>
      <dsp:txXfrm>
        <a:off x="6451743" y="1960"/>
        <a:ext cx="2751906" cy="1651143"/>
      </dsp:txXfrm>
    </dsp:sp>
    <dsp:sp modelId="{92E24E0A-282F-4DC0-8635-4F9648E6202C}">
      <dsp:nvSpPr>
        <dsp:cNvPr id="0" name=""/>
        <dsp:cNvSpPr/>
      </dsp:nvSpPr>
      <dsp:spPr>
        <a:xfrm>
          <a:off x="1911098" y="1928295"/>
          <a:ext cx="2751906" cy="165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Innovación: </a:t>
          </a:r>
          <a:r>
            <a:rPr lang="es-ES" sz="1400" kern="1200" dirty="0" smtClean="0"/>
            <a:t>Ante la pandemia la empresa tuvo que tomar decisiones innovadoras para adaptarse a la nueva realidad, un ejemplo, es la emisión del noticiero de la Comunidad a escala nacional, ya no dividido en la región sierra y costa.</a:t>
          </a:r>
          <a:endParaRPr lang="es-ES" sz="1400" kern="1200" dirty="0"/>
        </a:p>
      </dsp:txBody>
      <dsp:txXfrm>
        <a:off x="1911098" y="1928295"/>
        <a:ext cx="2751906" cy="1651143"/>
      </dsp:txXfrm>
    </dsp:sp>
    <dsp:sp modelId="{DA7117AA-7548-479D-A132-BBA33F909C4D}">
      <dsp:nvSpPr>
        <dsp:cNvPr id="0" name=""/>
        <dsp:cNvSpPr/>
      </dsp:nvSpPr>
      <dsp:spPr>
        <a:xfrm>
          <a:off x="4938195" y="1928295"/>
          <a:ext cx="2751906" cy="165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Lugar de trabajo: </a:t>
          </a:r>
          <a:r>
            <a:rPr lang="es-ES" sz="1400" kern="1200" dirty="0" err="1" smtClean="0"/>
            <a:t>Ecuavisa</a:t>
          </a:r>
          <a:r>
            <a:rPr lang="es-ES" sz="1400" kern="1200" dirty="0" smtClean="0"/>
            <a:t> cuenta con instalaciones en Quito y Guayaquil, con las diferentes salas de redacción como en cualquier canal del mundo </a:t>
          </a:r>
          <a:endParaRPr lang="es-ES" sz="1400" kern="1200" dirty="0"/>
        </a:p>
      </dsp:txBody>
      <dsp:txXfrm>
        <a:off x="4938195" y="1928295"/>
        <a:ext cx="2751906" cy="1651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Evaluación de la reputación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Ana María Palacios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2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968285"/>
            <a:ext cx="9601200" cy="1485900"/>
          </a:xfrm>
        </p:spPr>
        <p:txBody>
          <a:bodyPr/>
          <a:lstStyle/>
          <a:p>
            <a:pPr algn="ctr"/>
            <a:r>
              <a:rPr lang="es-ES" dirty="0" smtClean="0"/>
              <a:t>Evaluación de la Reputación 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929293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9535886" y="4219304"/>
            <a:ext cx="2272937" cy="1648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err="1" smtClean="0"/>
              <a:t>Governancia</a:t>
            </a:r>
            <a:r>
              <a:rPr lang="es-ES" sz="1400" dirty="0" smtClean="0"/>
              <a:t>: </a:t>
            </a:r>
            <a:r>
              <a:rPr lang="es-ES" sz="1400" dirty="0" err="1" smtClean="0"/>
              <a:t>Ecuavisa</a:t>
            </a:r>
            <a:r>
              <a:rPr lang="es-ES" sz="1400" dirty="0"/>
              <a:t> </a:t>
            </a:r>
            <a:r>
              <a:rPr lang="es-ES" sz="1400" dirty="0" smtClean="0"/>
              <a:t>mantiene un código deontológico para sus trabajadores, asegurando la transparencia y ética de los empleados </a:t>
            </a:r>
            <a:endParaRPr lang="en-US" sz="1400" dirty="0"/>
          </a:p>
        </p:txBody>
      </p:sp>
      <p:sp>
        <p:nvSpPr>
          <p:cNvPr id="6" name="Rectángulo 5"/>
          <p:cNvSpPr/>
          <p:nvPr/>
        </p:nvSpPr>
        <p:spPr>
          <a:xfrm>
            <a:off x="992777" y="4219304"/>
            <a:ext cx="2090057" cy="1710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Ciudadanía: </a:t>
            </a:r>
            <a:r>
              <a:rPr lang="es-ES" dirty="0" smtClean="0"/>
              <a:t>Ante el público, </a:t>
            </a:r>
            <a:r>
              <a:rPr lang="es-ES" dirty="0" err="1" smtClean="0"/>
              <a:t>Ecuavisa</a:t>
            </a:r>
            <a:r>
              <a:rPr lang="es-ES" dirty="0" smtClean="0"/>
              <a:t> es un canal con credibilidad.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75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GRACIAS 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6670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16</TotalTime>
  <Words>177</Words>
  <Application>Microsoft Office PowerPoint</Application>
  <PresentationFormat>Panorámica</PresentationFormat>
  <Paragraphs>11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5" baseType="lpstr">
      <vt:lpstr>Franklin Gothic Book</vt:lpstr>
      <vt:lpstr>Crop</vt:lpstr>
      <vt:lpstr>Evaluación de la reputación</vt:lpstr>
      <vt:lpstr>Evaluación de la Reputación </vt:lpstr>
      <vt:lpstr>GRACIAS 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de la reputación</dc:title>
  <dc:creator>User</dc:creator>
  <cp:lastModifiedBy>User</cp:lastModifiedBy>
  <cp:revision>2</cp:revision>
  <dcterms:created xsi:type="dcterms:W3CDTF">2020-09-16T00:36:30Z</dcterms:created>
  <dcterms:modified xsi:type="dcterms:W3CDTF">2020-09-16T00:53:23Z</dcterms:modified>
</cp:coreProperties>
</file>