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1"/>
  </p:notesMasterIdLst>
  <p:sldIdLst>
    <p:sldId id="828" r:id="rId2"/>
    <p:sldId id="269" r:id="rId3"/>
    <p:sldId id="316" r:id="rId4"/>
    <p:sldId id="318" r:id="rId5"/>
    <p:sldId id="319" r:id="rId6"/>
    <p:sldId id="317" r:id="rId7"/>
    <p:sldId id="772" r:id="rId8"/>
    <p:sldId id="533" r:id="rId9"/>
    <p:sldId id="824" r:id="rId10"/>
    <p:sldId id="769" r:id="rId11"/>
    <p:sldId id="825" r:id="rId12"/>
    <p:sldId id="749" r:id="rId13"/>
    <p:sldId id="774" r:id="rId14"/>
    <p:sldId id="731" r:id="rId15"/>
    <p:sldId id="777" r:id="rId16"/>
    <p:sldId id="280" r:id="rId17"/>
    <p:sldId id="453" r:id="rId18"/>
    <p:sldId id="809" r:id="rId19"/>
    <p:sldId id="826" r:id="rId2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p:restoredTop sz="91361"/>
  </p:normalViewPr>
  <p:slideViewPr>
    <p:cSldViewPr snapToGrid="0" snapToObjects="1">
      <p:cViewPr varScale="1">
        <p:scale>
          <a:sx n="116" d="100"/>
          <a:sy n="116" d="100"/>
        </p:scale>
        <p:origin x="1056" y="19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svg"/><Relationship Id="rId1"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87D426-6BC4-4887-BCC7-60741C9A4D7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43088D3-987E-4361-A010-5231FE73AAB6}">
      <dgm:prSet/>
      <dgm:spPr/>
      <dgm:t>
        <a:bodyPr/>
        <a:lstStyle/>
        <a:p>
          <a:r>
            <a:rPr lang="es-ES" i="1" dirty="0">
              <a:latin typeface="Palatino" pitchFamily="2" charset="77"/>
              <a:ea typeface="Palatino" pitchFamily="2" charset="77"/>
            </a:rPr>
            <a:t>Ludwig von Bertalanffy, un notable científico austriaco, introdujo un nuevo paradigma científico: la teoría general de sistemas</a:t>
          </a:r>
          <a:r>
            <a:rPr lang="es-ES" dirty="0"/>
            <a:t>.</a:t>
          </a:r>
          <a:endParaRPr lang="en-US" dirty="0"/>
        </a:p>
      </dgm:t>
    </dgm:pt>
    <dgm:pt modelId="{7F43A3BA-6AE6-484D-B80A-00D037DC8BCC}" type="parTrans" cxnId="{34DBF210-615B-4A97-8BF3-1EBDC964BA1D}">
      <dgm:prSet/>
      <dgm:spPr/>
      <dgm:t>
        <a:bodyPr/>
        <a:lstStyle/>
        <a:p>
          <a:endParaRPr lang="en-US"/>
        </a:p>
      </dgm:t>
    </dgm:pt>
    <dgm:pt modelId="{E0AFDC36-72D4-4013-BF70-7A6F582E189F}" type="sibTrans" cxnId="{34DBF210-615B-4A97-8BF3-1EBDC964BA1D}">
      <dgm:prSet/>
      <dgm:spPr/>
      <dgm:t>
        <a:bodyPr/>
        <a:lstStyle/>
        <a:p>
          <a:endParaRPr lang="en-US"/>
        </a:p>
      </dgm:t>
    </dgm:pt>
    <dgm:pt modelId="{2271761C-A7BA-4360-B629-5F469AA5A01D}">
      <dgm:prSet custT="1"/>
      <dgm:spPr/>
      <dgm:t>
        <a:bodyPr/>
        <a:lstStyle/>
        <a:p>
          <a:r>
            <a:rPr lang="es-ES" sz="1800" i="1" dirty="0">
              <a:latin typeface="Palatino" pitchFamily="2" charset="77"/>
              <a:ea typeface="Palatino" pitchFamily="2" charset="77"/>
            </a:rPr>
            <a:t>Los sistemas, afirma Bertalanffy, son complejidad organizada. </a:t>
          </a:r>
          <a:endParaRPr lang="en-US" sz="1800" i="1" dirty="0">
            <a:latin typeface="Palatino" pitchFamily="2" charset="77"/>
            <a:ea typeface="Palatino" pitchFamily="2" charset="77"/>
          </a:endParaRPr>
        </a:p>
      </dgm:t>
    </dgm:pt>
    <dgm:pt modelId="{4A55BDD0-6772-4EBD-86E3-8AD98BC1D365}" type="parTrans" cxnId="{DB554E21-4821-4517-8163-F2C14DCD2EE5}">
      <dgm:prSet/>
      <dgm:spPr/>
      <dgm:t>
        <a:bodyPr/>
        <a:lstStyle/>
        <a:p>
          <a:endParaRPr lang="en-US"/>
        </a:p>
      </dgm:t>
    </dgm:pt>
    <dgm:pt modelId="{95D31C6A-C54C-40DA-A6B4-9802E200F846}" type="sibTrans" cxnId="{DB554E21-4821-4517-8163-F2C14DCD2EE5}">
      <dgm:prSet/>
      <dgm:spPr/>
      <dgm:t>
        <a:bodyPr/>
        <a:lstStyle/>
        <a:p>
          <a:endParaRPr lang="en-US"/>
        </a:p>
      </dgm:t>
    </dgm:pt>
    <dgm:pt modelId="{CEC475D1-DF15-4463-8374-9B31161D4733}" type="pres">
      <dgm:prSet presAssocID="{C887D426-6BC4-4887-BCC7-60741C9A4D7F}" presName="root" presStyleCnt="0">
        <dgm:presLayoutVars>
          <dgm:dir/>
          <dgm:resizeHandles val="exact"/>
        </dgm:presLayoutVars>
      </dgm:prSet>
      <dgm:spPr/>
    </dgm:pt>
    <dgm:pt modelId="{8536D701-182E-48CB-9AAB-278DBC0F1AEF}" type="pres">
      <dgm:prSet presAssocID="{543088D3-987E-4361-A010-5231FE73AAB6}" presName="compNode" presStyleCnt="0"/>
      <dgm:spPr/>
    </dgm:pt>
    <dgm:pt modelId="{A1BB8D4D-9D20-4B5F-B872-C7CF8CC3D232}" type="pres">
      <dgm:prSet presAssocID="{543088D3-987E-4361-A010-5231FE73AAB6}" presName="bgRect" presStyleLbl="bgShp" presStyleIdx="0" presStyleCnt="2" custLinFactNeighborX="-20191" custLinFactNeighborY="-3744"/>
      <dgm:spPr/>
    </dgm:pt>
    <dgm:pt modelId="{A6473BFC-E92E-481E-9668-654AB6AD0840}" type="pres">
      <dgm:prSet presAssocID="{543088D3-987E-4361-A010-5231FE73AAB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croscope"/>
        </a:ext>
      </dgm:extLst>
    </dgm:pt>
    <dgm:pt modelId="{CB12F305-6229-4901-9E22-54F798C5EAE3}" type="pres">
      <dgm:prSet presAssocID="{543088D3-987E-4361-A010-5231FE73AAB6}" presName="spaceRect" presStyleCnt="0"/>
      <dgm:spPr/>
    </dgm:pt>
    <dgm:pt modelId="{BD1B1A82-DB83-4549-9257-52670DECFB5F}" type="pres">
      <dgm:prSet presAssocID="{543088D3-987E-4361-A010-5231FE73AAB6}" presName="parTx" presStyleLbl="revTx" presStyleIdx="0" presStyleCnt="2">
        <dgm:presLayoutVars>
          <dgm:chMax val="0"/>
          <dgm:chPref val="0"/>
        </dgm:presLayoutVars>
      </dgm:prSet>
      <dgm:spPr/>
    </dgm:pt>
    <dgm:pt modelId="{F2456C7A-ABEE-4C4A-B1BE-5E71817DCACD}" type="pres">
      <dgm:prSet presAssocID="{E0AFDC36-72D4-4013-BF70-7A6F582E189F}" presName="sibTrans" presStyleCnt="0"/>
      <dgm:spPr/>
    </dgm:pt>
    <dgm:pt modelId="{25F6CC47-7749-4162-AED4-E89A887A0A48}" type="pres">
      <dgm:prSet presAssocID="{2271761C-A7BA-4360-B629-5F469AA5A01D}" presName="compNode" presStyleCnt="0"/>
      <dgm:spPr/>
    </dgm:pt>
    <dgm:pt modelId="{55434E9A-A865-4ABD-A224-1AEC14645A04}" type="pres">
      <dgm:prSet presAssocID="{2271761C-A7BA-4360-B629-5F469AA5A01D}" presName="bgRect" presStyleLbl="bgShp" presStyleIdx="1" presStyleCnt="2"/>
      <dgm:spPr/>
    </dgm:pt>
    <dgm:pt modelId="{F06A8402-FEC6-42AA-A5DE-E6A15C723F43}" type="pres">
      <dgm:prSet presAssocID="{2271761C-A7BA-4360-B629-5F469AA5A01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01ABDA77-48AB-4492-9ED6-6744392CA535}" type="pres">
      <dgm:prSet presAssocID="{2271761C-A7BA-4360-B629-5F469AA5A01D}" presName="spaceRect" presStyleCnt="0"/>
      <dgm:spPr/>
    </dgm:pt>
    <dgm:pt modelId="{69CA7071-8912-4B7E-9E6C-77E321318D17}" type="pres">
      <dgm:prSet presAssocID="{2271761C-A7BA-4360-B629-5F469AA5A01D}" presName="parTx" presStyleLbl="revTx" presStyleIdx="1" presStyleCnt="2">
        <dgm:presLayoutVars>
          <dgm:chMax val="0"/>
          <dgm:chPref val="0"/>
        </dgm:presLayoutVars>
      </dgm:prSet>
      <dgm:spPr/>
    </dgm:pt>
  </dgm:ptLst>
  <dgm:cxnLst>
    <dgm:cxn modelId="{34DBF210-615B-4A97-8BF3-1EBDC964BA1D}" srcId="{C887D426-6BC4-4887-BCC7-60741C9A4D7F}" destId="{543088D3-987E-4361-A010-5231FE73AAB6}" srcOrd="0" destOrd="0" parTransId="{7F43A3BA-6AE6-484D-B80A-00D037DC8BCC}" sibTransId="{E0AFDC36-72D4-4013-BF70-7A6F582E189F}"/>
    <dgm:cxn modelId="{DB554E21-4821-4517-8163-F2C14DCD2EE5}" srcId="{C887D426-6BC4-4887-BCC7-60741C9A4D7F}" destId="{2271761C-A7BA-4360-B629-5F469AA5A01D}" srcOrd="1" destOrd="0" parTransId="{4A55BDD0-6772-4EBD-86E3-8AD98BC1D365}" sibTransId="{95D31C6A-C54C-40DA-A6B4-9802E200F846}"/>
    <dgm:cxn modelId="{1A2FD193-0430-40AC-A026-F47BFB0F34D9}" type="presOf" srcId="{543088D3-987E-4361-A010-5231FE73AAB6}" destId="{BD1B1A82-DB83-4549-9257-52670DECFB5F}" srcOrd="0" destOrd="0" presId="urn:microsoft.com/office/officeart/2018/2/layout/IconVerticalSolidList"/>
    <dgm:cxn modelId="{4353A2D5-2DB9-4ECC-82D7-0B450428F5BF}" type="presOf" srcId="{2271761C-A7BA-4360-B629-5F469AA5A01D}" destId="{69CA7071-8912-4B7E-9E6C-77E321318D17}" srcOrd="0" destOrd="0" presId="urn:microsoft.com/office/officeart/2018/2/layout/IconVerticalSolidList"/>
    <dgm:cxn modelId="{97E127E3-A0A5-4973-91F3-A57A0540545E}" type="presOf" srcId="{C887D426-6BC4-4887-BCC7-60741C9A4D7F}" destId="{CEC475D1-DF15-4463-8374-9B31161D4733}" srcOrd="0" destOrd="0" presId="urn:microsoft.com/office/officeart/2018/2/layout/IconVerticalSolidList"/>
    <dgm:cxn modelId="{2822FAC6-F130-4B94-A0E2-7E44ACD1BCC6}" type="presParOf" srcId="{CEC475D1-DF15-4463-8374-9B31161D4733}" destId="{8536D701-182E-48CB-9AAB-278DBC0F1AEF}" srcOrd="0" destOrd="0" presId="urn:microsoft.com/office/officeart/2018/2/layout/IconVerticalSolidList"/>
    <dgm:cxn modelId="{C193EFD8-5B24-4A97-BE5C-572C1C269E1B}" type="presParOf" srcId="{8536D701-182E-48CB-9AAB-278DBC0F1AEF}" destId="{A1BB8D4D-9D20-4B5F-B872-C7CF8CC3D232}" srcOrd="0" destOrd="0" presId="urn:microsoft.com/office/officeart/2018/2/layout/IconVerticalSolidList"/>
    <dgm:cxn modelId="{317B29C8-32E8-41AA-B997-E0A2BC529D70}" type="presParOf" srcId="{8536D701-182E-48CB-9AAB-278DBC0F1AEF}" destId="{A6473BFC-E92E-481E-9668-654AB6AD0840}" srcOrd="1" destOrd="0" presId="urn:microsoft.com/office/officeart/2018/2/layout/IconVerticalSolidList"/>
    <dgm:cxn modelId="{FBBC213E-9C2D-44C7-B1D5-E407AE577620}" type="presParOf" srcId="{8536D701-182E-48CB-9AAB-278DBC0F1AEF}" destId="{CB12F305-6229-4901-9E22-54F798C5EAE3}" srcOrd="2" destOrd="0" presId="urn:microsoft.com/office/officeart/2018/2/layout/IconVerticalSolidList"/>
    <dgm:cxn modelId="{AB6B56A5-6D6B-4B2A-9467-581D6C647B85}" type="presParOf" srcId="{8536D701-182E-48CB-9AAB-278DBC0F1AEF}" destId="{BD1B1A82-DB83-4549-9257-52670DECFB5F}" srcOrd="3" destOrd="0" presId="urn:microsoft.com/office/officeart/2018/2/layout/IconVerticalSolidList"/>
    <dgm:cxn modelId="{1667D538-2BE4-485B-A007-EAF7B72B198E}" type="presParOf" srcId="{CEC475D1-DF15-4463-8374-9B31161D4733}" destId="{F2456C7A-ABEE-4C4A-B1BE-5E71817DCACD}" srcOrd="1" destOrd="0" presId="urn:microsoft.com/office/officeart/2018/2/layout/IconVerticalSolidList"/>
    <dgm:cxn modelId="{C13868A0-EBBA-4EA5-BFA2-7FCA5D5308E5}" type="presParOf" srcId="{CEC475D1-DF15-4463-8374-9B31161D4733}" destId="{25F6CC47-7749-4162-AED4-E89A887A0A48}" srcOrd="2" destOrd="0" presId="urn:microsoft.com/office/officeart/2018/2/layout/IconVerticalSolidList"/>
    <dgm:cxn modelId="{C2827DC1-3F12-47E4-97BB-177A210AD4CB}" type="presParOf" srcId="{25F6CC47-7749-4162-AED4-E89A887A0A48}" destId="{55434E9A-A865-4ABD-A224-1AEC14645A04}" srcOrd="0" destOrd="0" presId="urn:microsoft.com/office/officeart/2018/2/layout/IconVerticalSolidList"/>
    <dgm:cxn modelId="{CA2FDD42-04E3-4CE1-B6C6-53CBAC9F23CC}" type="presParOf" srcId="{25F6CC47-7749-4162-AED4-E89A887A0A48}" destId="{F06A8402-FEC6-42AA-A5DE-E6A15C723F43}" srcOrd="1" destOrd="0" presId="urn:microsoft.com/office/officeart/2018/2/layout/IconVerticalSolidList"/>
    <dgm:cxn modelId="{3B4BC8FB-C7B1-4314-A7E9-FA1B8FA56B87}" type="presParOf" srcId="{25F6CC47-7749-4162-AED4-E89A887A0A48}" destId="{01ABDA77-48AB-4492-9ED6-6744392CA535}" srcOrd="2" destOrd="0" presId="urn:microsoft.com/office/officeart/2018/2/layout/IconVerticalSolidList"/>
    <dgm:cxn modelId="{0C4EE681-4DF8-4916-BBD6-9DC64A89F54E}" type="presParOf" srcId="{25F6CC47-7749-4162-AED4-E89A887A0A48}" destId="{69CA7071-8912-4B7E-9E6C-77E321318D1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A68681-E714-4DF8-AAEA-0FEA491951CD}" type="doc">
      <dgm:prSet loTypeId="urn:microsoft.com/office/officeart/2005/8/layout/hierarchy1" loCatId="hierarchy" qsTypeId="urn:microsoft.com/office/officeart/2005/8/quickstyle/simple1" qsCatId="simple" csTypeId="urn:microsoft.com/office/officeart/2005/8/colors/colorful5" csCatId="colorful" phldr="1"/>
      <dgm:spPr/>
      <dgm:t>
        <a:bodyPr/>
        <a:lstStyle/>
        <a:p>
          <a:endParaRPr lang="en-US"/>
        </a:p>
      </dgm:t>
    </dgm:pt>
    <dgm:pt modelId="{95A34297-F735-4A03-8956-3DC8934E6B41}">
      <dgm:prSet/>
      <dgm:spPr/>
      <dgm:t>
        <a:bodyPr/>
        <a:lstStyle/>
        <a:p>
          <a:r>
            <a:rPr lang="es-ES" i="1" dirty="0"/>
            <a:t>Los </a:t>
          </a:r>
          <a:r>
            <a:rPr lang="es-ES" b="1" i="1" dirty="0"/>
            <a:t>sistemas sociales </a:t>
          </a:r>
          <a:r>
            <a:rPr lang="es-ES" i="1" dirty="0"/>
            <a:t>siempre se forman a través de la </a:t>
          </a:r>
          <a:r>
            <a:rPr lang="es-ES" b="1" i="1" dirty="0"/>
            <a:t>comunicación </a:t>
          </a:r>
          <a:br>
            <a:rPr lang="es-ES" i="1" dirty="0"/>
          </a:br>
          <a:r>
            <a:rPr lang="es-ES" i="1" dirty="0"/>
            <a:t>(</a:t>
          </a:r>
          <a:r>
            <a:rPr lang="es-ES" i="1" dirty="0" err="1"/>
            <a:t>Niklas</a:t>
          </a:r>
          <a:r>
            <a:rPr lang="es-ES" i="1" dirty="0"/>
            <a:t> </a:t>
          </a:r>
          <a:r>
            <a:rPr lang="es-ES" i="1" dirty="0" err="1"/>
            <a:t>Luhmann</a:t>
          </a:r>
          <a:r>
            <a:rPr lang="es-ES" i="1" dirty="0"/>
            <a:t>).</a:t>
          </a:r>
          <a:endParaRPr lang="en-US" i="1" dirty="0"/>
        </a:p>
      </dgm:t>
    </dgm:pt>
    <dgm:pt modelId="{331711B5-AC56-4560-A2F3-BFE96CAEE525}" type="parTrans" cxnId="{80E9474F-FA85-4F60-9831-1216D1E5E37B}">
      <dgm:prSet/>
      <dgm:spPr/>
      <dgm:t>
        <a:bodyPr/>
        <a:lstStyle/>
        <a:p>
          <a:endParaRPr lang="en-US"/>
        </a:p>
      </dgm:t>
    </dgm:pt>
    <dgm:pt modelId="{756B28F2-8A95-433D-85B4-57793A6B0EDA}" type="sibTrans" cxnId="{80E9474F-FA85-4F60-9831-1216D1E5E37B}">
      <dgm:prSet/>
      <dgm:spPr/>
      <dgm:t>
        <a:bodyPr/>
        <a:lstStyle/>
        <a:p>
          <a:endParaRPr lang="en-US"/>
        </a:p>
      </dgm:t>
    </dgm:pt>
    <dgm:pt modelId="{E29F0C41-3470-1E46-8D27-EE51BDB4E85E}" type="pres">
      <dgm:prSet presAssocID="{5BA68681-E714-4DF8-AAEA-0FEA491951CD}" presName="hierChild1" presStyleCnt="0">
        <dgm:presLayoutVars>
          <dgm:chPref val="1"/>
          <dgm:dir/>
          <dgm:animOne val="branch"/>
          <dgm:animLvl val="lvl"/>
          <dgm:resizeHandles/>
        </dgm:presLayoutVars>
      </dgm:prSet>
      <dgm:spPr/>
    </dgm:pt>
    <dgm:pt modelId="{B434890A-72B0-C347-8135-F62676318489}" type="pres">
      <dgm:prSet presAssocID="{95A34297-F735-4A03-8956-3DC8934E6B41}" presName="hierRoot1" presStyleCnt="0"/>
      <dgm:spPr/>
    </dgm:pt>
    <dgm:pt modelId="{A5D6F065-1F99-4A4F-8697-694A8B08918D}" type="pres">
      <dgm:prSet presAssocID="{95A34297-F735-4A03-8956-3DC8934E6B41}" presName="composite" presStyleCnt="0"/>
      <dgm:spPr/>
    </dgm:pt>
    <dgm:pt modelId="{DDD484D2-F987-FA43-91E4-F9C32C92D75E}" type="pres">
      <dgm:prSet presAssocID="{95A34297-F735-4A03-8956-3DC8934E6B41}" presName="background" presStyleLbl="node0" presStyleIdx="0" presStyleCnt="1"/>
      <dgm:spPr/>
    </dgm:pt>
    <dgm:pt modelId="{5F29DD9E-26FC-8B4E-B70F-CA061E522954}" type="pres">
      <dgm:prSet presAssocID="{95A34297-F735-4A03-8956-3DC8934E6B41}" presName="text" presStyleLbl="fgAcc0" presStyleIdx="0" presStyleCnt="1">
        <dgm:presLayoutVars>
          <dgm:chPref val="3"/>
        </dgm:presLayoutVars>
      </dgm:prSet>
      <dgm:spPr/>
    </dgm:pt>
    <dgm:pt modelId="{38580D8A-8BB0-A044-A132-6472685E4274}" type="pres">
      <dgm:prSet presAssocID="{95A34297-F735-4A03-8956-3DC8934E6B41}" presName="hierChild2" presStyleCnt="0"/>
      <dgm:spPr/>
    </dgm:pt>
  </dgm:ptLst>
  <dgm:cxnLst>
    <dgm:cxn modelId="{80E9474F-FA85-4F60-9831-1216D1E5E37B}" srcId="{5BA68681-E714-4DF8-AAEA-0FEA491951CD}" destId="{95A34297-F735-4A03-8956-3DC8934E6B41}" srcOrd="0" destOrd="0" parTransId="{331711B5-AC56-4560-A2F3-BFE96CAEE525}" sibTransId="{756B28F2-8A95-433D-85B4-57793A6B0EDA}"/>
    <dgm:cxn modelId="{C8F21590-4337-684C-BB65-9A58A8035B53}" type="presOf" srcId="{5BA68681-E714-4DF8-AAEA-0FEA491951CD}" destId="{E29F0C41-3470-1E46-8D27-EE51BDB4E85E}" srcOrd="0" destOrd="0" presId="urn:microsoft.com/office/officeart/2005/8/layout/hierarchy1"/>
    <dgm:cxn modelId="{64055F9C-648B-D744-91E7-EDC1D8D038DD}" type="presOf" srcId="{95A34297-F735-4A03-8956-3DC8934E6B41}" destId="{5F29DD9E-26FC-8B4E-B70F-CA061E522954}" srcOrd="0" destOrd="0" presId="urn:microsoft.com/office/officeart/2005/8/layout/hierarchy1"/>
    <dgm:cxn modelId="{23F2C298-42B2-8A46-886E-77B777DBA828}" type="presParOf" srcId="{E29F0C41-3470-1E46-8D27-EE51BDB4E85E}" destId="{B434890A-72B0-C347-8135-F62676318489}" srcOrd="0" destOrd="0" presId="urn:microsoft.com/office/officeart/2005/8/layout/hierarchy1"/>
    <dgm:cxn modelId="{F3FFEF47-B170-FC45-BC79-9DE9A1C5A74C}" type="presParOf" srcId="{B434890A-72B0-C347-8135-F62676318489}" destId="{A5D6F065-1F99-4A4F-8697-694A8B08918D}" srcOrd="0" destOrd="0" presId="urn:microsoft.com/office/officeart/2005/8/layout/hierarchy1"/>
    <dgm:cxn modelId="{B1A053E8-178A-7340-AC09-A140024E7CBC}" type="presParOf" srcId="{A5D6F065-1F99-4A4F-8697-694A8B08918D}" destId="{DDD484D2-F987-FA43-91E4-F9C32C92D75E}" srcOrd="0" destOrd="0" presId="urn:microsoft.com/office/officeart/2005/8/layout/hierarchy1"/>
    <dgm:cxn modelId="{EDE6889F-5B74-F947-BFC8-37C7AD1352AC}" type="presParOf" srcId="{A5D6F065-1F99-4A4F-8697-694A8B08918D}" destId="{5F29DD9E-26FC-8B4E-B70F-CA061E522954}" srcOrd="1" destOrd="0" presId="urn:microsoft.com/office/officeart/2005/8/layout/hierarchy1"/>
    <dgm:cxn modelId="{C236D686-B6AF-D743-BDD6-46C80C6B59BE}" type="presParOf" srcId="{B434890A-72B0-C347-8135-F62676318489}" destId="{38580D8A-8BB0-A044-A132-6472685E4274}"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B8D4D-9D20-4B5F-B872-C7CF8CC3D232}">
      <dsp:nvSpPr>
        <dsp:cNvPr id="0" name=""/>
        <dsp:cNvSpPr/>
      </dsp:nvSpPr>
      <dsp:spPr>
        <a:xfrm>
          <a:off x="0" y="890276"/>
          <a:ext cx="4885203" cy="17656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473BFC-E92E-481E-9668-654AB6AD0840}">
      <dsp:nvSpPr>
        <dsp:cNvPr id="0" name=""/>
        <dsp:cNvSpPr/>
      </dsp:nvSpPr>
      <dsp:spPr>
        <a:xfrm>
          <a:off x="534102" y="1353647"/>
          <a:ext cx="971095" cy="971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1B1A82-DB83-4549-9257-52670DECFB5F}">
      <dsp:nvSpPr>
        <dsp:cNvPr id="0" name=""/>
        <dsp:cNvSpPr/>
      </dsp:nvSpPr>
      <dsp:spPr>
        <a:xfrm>
          <a:off x="2039300" y="956381"/>
          <a:ext cx="2845902"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800100">
            <a:lnSpc>
              <a:spcPct val="90000"/>
            </a:lnSpc>
            <a:spcBef>
              <a:spcPct val="0"/>
            </a:spcBef>
            <a:spcAft>
              <a:spcPct val="35000"/>
            </a:spcAft>
            <a:buNone/>
          </a:pPr>
          <a:r>
            <a:rPr lang="es-ES" sz="1800" i="1" kern="1200" dirty="0">
              <a:latin typeface="Palatino" pitchFamily="2" charset="77"/>
              <a:ea typeface="Palatino" pitchFamily="2" charset="77"/>
            </a:rPr>
            <a:t>Ludwig von Bertalanffy, un notable científico austriaco, introdujo un nuevo paradigma científico: la teoría general de sistemas</a:t>
          </a:r>
          <a:r>
            <a:rPr lang="es-ES" sz="1800" kern="1200" dirty="0"/>
            <a:t>.</a:t>
          </a:r>
          <a:endParaRPr lang="en-US" sz="1800" kern="1200" dirty="0"/>
        </a:p>
      </dsp:txBody>
      <dsp:txXfrm>
        <a:off x="2039300" y="956381"/>
        <a:ext cx="2845902" cy="1765627"/>
      </dsp:txXfrm>
    </dsp:sp>
    <dsp:sp modelId="{55434E9A-A865-4ABD-A224-1AEC14645A04}">
      <dsp:nvSpPr>
        <dsp:cNvPr id="0" name=""/>
        <dsp:cNvSpPr/>
      </dsp:nvSpPr>
      <dsp:spPr>
        <a:xfrm>
          <a:off x="0" y="3163416"/>
          <a:ext cx="4885203" cy="17656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6A8402-FEC6-42AA-A5DE-E6A15C723F43}">
      <dsp:nvSpPr>
        <dsp:cNvPr id="0" name=""/>
        <dsp:cNvSpPr/>
      </dsp:nvSpPr>
      <dsp:spPr>
        <a:xfrm>
          <a:off x="534102" y="3560682"/>
          <a:ext cx="971095" cy="971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CA7071-8912-4B7E-9E6C-77E321318D17}">
      <dsp:nvSpPr>
        <dsp:cNvPr id="0" name=""/>
        <dsp:cNvSpPr/>
      </dsp:nvSpPr>
      <dsp:spPr>
        <a:xfrm>
          <a:off x="2039300" y="3163416"/>
          <a:ext cx="2845902"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800100">
            <a:lnSpc>
              <a:spcPct val="90000"/>
            </a:lnSpc>
            <a:spcBef>
              <a:spcPct val="0"/>
            </a:spcBef>
            <a:spcAft>
              <a:spcPct val="35000"/>
            </a:spcAft>
            <a:buNone/>
          </a:pPr>
          <a:r>
            <a:rPr lang="es-ES" sz="1800" i="1" kern="1200" dirty="0">
              <a:latin typeface="Palatino" pitchFamily="2" charset="77"/>
              <a:ea typeface="Palatino" pitchFamily="2" charset="77"/>
            </a:rPr>
            <a:t>Los sistemas, afirma Bertalanffy, son complejidad organizada. </a:t>
          </a:r>
          <a:endParaRPr lang="en-US" sz="1800" i="1" kern="1200" dirty="0">
            <a:latin typeface="Palatino" pitchFamily="2" charset="77"/>
            <a:ea typeface="Palatino" pitchFamily="2" charset="77"/>
          </a:endParaRPr>
        </a:p>
      </dsp:txBody>
      <dsp:txXfrm>
        <a:off x="2039300" y="3163416"/>
        <a:ext cx="2845902" cy="1765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484D2-F987-FA43-91E4-F9C32C92D75E}">
      <dsp:nvSpPr>
        <dsp:cNvPr id="0" name=""/>
        <dsp:cNvSpPr/>
      </dsp:nvSpPr>
      <dsp:spPr>
        <a:xfrm>
          <a:off x="0" y="1570210"/>
          <a:ext cx="2311698" cy="146792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29DD9E-26FC-8B4E-B70F-CA061E522954}">
      <dsp:nvSpPr>
        <dsp:cNvPr id="0" name=""/>
        <dsp:cNvSpPr/>
      </dsp:nvSpPr>
      <dsp:spPr>
        <a:xfrm>
          <a:off x="256855" y="1814223"/>
          <a:ext cx="2311698" cy="146792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S" sz="1700" i="1" kern="1200" dirty="0"/>
            <a:t>Los </a:t>
          </a:r>
          <a:r>
            <a:rPr lang="es-ES" sz="1700" b="1" i="1" kern="1200" dirty="0"/>
            <a:t>sistemas sociales </a:t>
          </a:r>
          <a:r>
            <a:rPr lang="es-ES" sz="1700" i="1" kern="1200" dirty="0"/>
            <a:t>siempre se forman a través de la </a:t>
          </a:r>
          <a:r>
            <a:rPr lang="es-ES" sz="1700" b="1" i="1" kern="1200" dirty="0"/>
            <a:t>comunicación </a:t>
          </a:r>
          <a:br>
            <a:rPr lang="es-ES" sz="1700" i="1" kern="1200" dirty="0"/>
          </a:br>
          <a:r>
            <a:rPr lang="es-ES" sz="1700" i="1" kern="1200" dirty="0"/>
            <a:t>(</a:t>
          </a:r>
          <a:r>
            <a:rPr lang="es-ES" sz="1700" i="1" kern="1200" dirty="0" err="1"/>
            <a:t>Niklas</a:t>
          </a:r>
          <a:r>
            <a:rPr lang="es-ES" sz="1700" i="1" kern="1200" dirty="0"/>
            <a:t> </a:t>
          </a:r>
          <a:r>
            <a:rPr lang="es-ES" sz="1700" i="1" kern="1200" dirty="0" err="1"/>
            <a:t>Luhmann</a:t>
          </a:r>
          <a:r>
            <a:rPr lang="es-ES" sz="1700" i="1" kern="1200" dirty="0"/>
            <a:t>).</a:t>
          </a:r>
          <a:endParaRPr lang="en-US" sz="1700" i="1" kern="1200" dirty="0"/>
        </a:p>
      </dsp:txBody>
      <dsp:txXfrm>
        <a:off x="299849" y="1857217"/>
        <a:ext cx="2225710" cy="13819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1/9/20</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latin typeface="Palatino" pitchFamily="2" charset="77"/>
                <a:ea typeface="Palatino" pitchFamily="2" charset="77"/>
              </a:rPr>
              <a:t>“</a:t>
            </a:r>
            <a:r>
              <a:rPr lang="es-ES" sz="1200" i="1" dirty="0">
                <a:latin typeface="Palatino" pitchFamily="2" charset="77"/>
                <a:ea typeface="Palatino" pitchFamily="2" charset="77"/>
              </a:rPr>
              <a:t>Uber, la compañía de taxis más grande del mundo, no posee vehículos. Facebook, el propietario de medios más popular, no crea contenido; </a:t>
            </a:r>
            <a:r>
              <a:rPr lang="es-ES" sz="1200" i="1" dirty="0" err="1">
                <a:latin typeface="Palatino" pitchFamily="2" charset="77"/>
                <a:ea typeface="Palatino" pitchFamily="2" charset="77"/>
              </a:rPr>
              <a:t>Alibaba</a:t>
            </a:r>
            <a:r>
              <a:rPr lang="es-ES" sz="1200" i="1" dirty="0">
                <a:latin typeface="Palatino" pitchFamily="2" charset="77"/>
                <a:ea typeface="Palatino" pitchFamily="2" charset="77"/>
              </a:rPr>
              <a:t>, el minorista más valioso, no tiene inventario. </a:t>
            </a:r>
            <a:r>
              <a:rPr lang="es-ES" sz="1200" i="1" dirty="0" err="1">
                <a:latin typeface="Palatino" pitchFamily="2" charset="77"/>
                <a:ea typeface="Palatino" pitchFamily="2" charset="77"/>
              </a:rPr>
              <a:t>Airbnb</a:t>
            </a:r>
            <a:r>
              <a:rPr lang="es-ES" sz="1200" i="1" dirty="0">
                <a:latin typeface="Palatino" pitchFamily="2" charset="77"/>
                <a:ea typeface="Palatino" pitchFamily="2" charset="77"/>
              </a:rPr>
              <a:t>, el mayor proveedor de alojamiento del mundo, no posee bienes inmuebles</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Ese hecho permitió confirmar las predicciones de Arthur Clarke sobre la viabilidad de los satélites artificiales. Clarke era considerado autor de ciencia ficción. Fue el guionista e 2001, Odisea del Espacio, Stanley </a:t>
            </a:r>
            <a:r>
              <a:rPr lang="es-ES" sz="1200" kern="1200" dirty="0" err="1">
                <a:solidFill>
                  <a:schemeClr val="tx1"/>
                </a:solidFill>
                <a:effectLst/>
                <a:latin typeface="+mn-lt"/>
                <a:ea typeface="+mn-ea"/>
                <a:cs typeface="+mn-cs"/>
              </a:rPr>
              <a:t>Kubric</a:t>
            </a:r>
            <a:r>
              <a:rPr lang="es-ES" sz="1200" kern="1200" dirty="0">
                <a:solidFill>
                  <a:schemeClr val="tx1"/>
                </a:solidFill>
                <a:effectLst/>
                <a:latin typeface="+mn-lt"/>
                <a:ea typeface="+mn-ea"/>
                <a:cs typeface="+mn-cs"/>
              </a:rPr>
              <a:t>.</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49895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lanzamiento al espacio del primer </a:t>
            </a:r>
            <a:r>
              <a:rPr lang="es-ES" sz="1200" kern="1200" dirty="0" err="1">
                <a:solidFill>
                  <a:schemeClr val="tx1"/>
                </a:solidFill>
                <a:effectLst/>
                <a:latin typeface="+mn-lt"/>
                <a:ea typeface="+mn-ea"/>
                <a:cs typeface="+mn-cs"/>
              </a:rPr>
              <a:t>Sputnik</a:t>
            </a:r>
            <a:r>
              <a:rPr lang="es-ES" sz="1200" kern="1200" dirty="0">
                <a:solidFill>
                  <a:schemeClr val="tx1"/>
                </a:solidFill>
                <a:effectLst/>
                <a:latin typeface="+mn-lt"/>
                <a:ea typeface="+mn-ea"/>
                <a:cs typeface="+mn-cs"/>
              </a:rPr>
              <a:t> fue el gran detonante de la carrera espacial entre Estados Unidos y la Unión Soviética</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4</a:t>
            </a:fld>
            <a:endParaRPr lang="es-ES"/>
          </a:p>
        </p:txBody>
      </p:sp>
    </p:spTree>
    <p:extLst>
      <p:ext uri="{BB962C8B-B14F-4D97-AF65-F5344CB8AC3E}">
        <p14:creationId xmlns:p14="http://schemas.microsoft.com/office/powerpoint/2010/main" val="2601103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Julio de 1969,Armstrong, comandante del Apolo 11.</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Para poder llevar al primer hombre a la luna fue necesario apostar por el desarrollo d</a:t>
            </a:r>
            <a:r>
              <a:rPr lang="es-ES" sz="1200" kern="1200" dirty="0">
                <a:solidFill>
                  <a:schemeClr val="tx1"/>
                </a:solidFill>
                <a:effectLst/>
                <a:latin typeface="+mn-lt"/>
                <a:ea typeface="+mn-ea"/>
                <a:cs typeface="+mn-cs"/>
              </a:rPr>
              <a:t>e las ciencias y las tecnologías</a:t>
            </a:r>
            <a:endParaRPr lang="es-EC" dirty="0"/>
          </a:p>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5</a:t>
            </a:fld>
            <a:endParaRPr lang="es-ES"/>
          </a:p>
        </p:txBody>
      </p:sp>
    </p:spTree>
    <p:extLst>
      <p:ext uri="{BB962C8B-B14F-4D97-AF65-F5344CB8AC3E}">
        <p14:creationId xmlns:p14="http://schemas.microsoft.com/office/powerpoint/2010/main" val="1289028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Dio inicio una formidable aceleración histórica que comprendió: </a:t>
            </a:r>
            <a:r>
              <a:rPr lang="es-ES" sz="1200" kern="1200" dirty="0">
                <a:solidFill>
                  <a:schemeClr val="tx1"/>
                </a:solidFill>
                <a:effectLst/>
                <a:latin typeface="+mn-lt"/>
                <a:ea typeface="+mn-ea"/>
                <a:cs typeface="+mn-cs"/>
              </a:rPr>
              <a:t>La </a:t>
            </a:r>
            <a:r>
              <a:rPr lang="es-ES" sz="1200" kern="1200" dirty="0" err="1">
                <a:solidFill>
                  <a:schemeClr val="tx1"/>
                </a:solidFill>
                <a:effectLst/>
                <a:latin typeface="+mn-lt"/>
                <a:ea typeface="+mn-ea"/>
                <a:cs typeface="+mn-cs"/>
              </a:rPr>
              <a:t>hiperagricultura</a:t>
            </a:r>
            <a:r>
              <a:rPr lang="es-ES" sz="1200" kern="1200" dirty="0">
                <a:solidFill>
                  <a:schemeClr val="tx1"/>
                </a:solidFill>
                <a:effectLst/>
                <a:latin typeface="+mn-lt"/>
                <a:ea typeface="+mn-ea"/>
                <a:cs typeface="+mn-cs"/>
              </a:rPr>
              <a:t>, la </a:t>
            </a:r>
            <a:r>
              <a:rPr lang="es-ES" sz="1200" kern="1200" dirty="0" err="1">
                <a:solidFill>
                  <a:schemeClr val="tx1"/>
                </a:solidFill>
                <a:effectLst/>
                <a:latin typeface="+mn-lt"/>
                <a:ea typeface="+mn-ea"/>
                <a:cs typeface="+mn-cs"/>
              </a:rPr>
              <a:t>neuroestimulación</a:t>
            </a:r>
            <a:r>
              <a:rPr lang="es-ES" sz="1200" kern="1200" dirty="0">
                <a:solidFill>
                  <a:schemeClr val="tx1"/>
                </a:solidFill>
                <a:effectLst/>
                <a:latin typeface="+mn-lt"/>
                <a:ea typeface="+mn-ea"/>
                <a:cs typeface="+mn-cs"/>
              </a:rPr>
              <a:t>, la asistencia médica personalizada, los </a:t>
            </a:r>
            <a:r>
              <a:rPr lang="es-ES" sz="1200" kern="1200" dirty="0" err="1">
                <a:solidFill>
                  <a:schemeClr val="tx1"/>
                </a:solidFill>
                <a:effectLst/>
                <a:latin typeface="+mn-lt"/>
                <a:ea typeface="+mn-ea"/>
                <a:cs typeface="+mn-cs"/>
              </a:rPr>
              <a:t>nanocéuticos</a:t>
            </a:r>
            <a:r>
              <a:rPr lang="es-ES" sz="1200" kern="1200" dirty="0">
                <a:solidFill>
                  <a:schemeClr val="tx1"/>
                </a:solidFill>
                <a:effectLst/>
                <a:latin typeface="+mn-lt"/>
                <a:ea typeface="+mn-ea"/>
                <a:cs typeface="+mn-cs"/>
              </a:rPr>
              <a:t>, nuevas y raras fuentes de energía, sistemas de pagos clasificados, transporte inteligente, mercados instantáneos, nuevas formas de educación, armas no letales, fabricación de ordenadores portátiles, dinero programable, gestión de riesgo, sensores de privacidad que nos indiquen cuando estamos siendo observados -de hecho, todo tipo de sensores-, más una abrumadora mirada de otros bienes, servicios y experiencias.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y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2006, p. 29).</a:t>
            </a:r>
            <a:endParaRPr lang="es-EC" sz="1200" kern="1200" dirty="0">
              <a:solidFill>
                <a:schemeClr val="tx1"/>
              </a:solidFill>
              <a:effectLst/>
              <a:latin typeface="+mn-lt"/>
              <a:ea typeface="+mn-ea"/>
              <a:cs typeface="+mn-cs"/>
            </a:endParaRPr>
          </a:p>
          <a:p>
            <a:br>
              <a:rPr lang="es-EC" dirty="0"/>
            </a:b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1020925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Es necesario estudiar no solo partes y procesos aislados, sino también resolver los problemas decisivos hallados en la organización y el orden que los unifican, resultantes de la interacción dinámica de partes y que hacen el diferente comportamiento de éstas cuando se estudian aisladas o dentro del todo.</a:t>
            </a:r>
          </a:p>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319107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9</a:t>
            </a:fld>
            <a:endParaRPr lang="es-ES"/>
          </a:p>
        </p:txBody>
      </p:sp>
    </p:spTree>
    <p:extLst>
      <p:ext uri="{BB962C8B-B14F-4D97-AF65-F5344CB8AC3E}">
        <p14:creationId xmlns:p14="http://schemas.microsoft.com/office/powerpoint/2010/main" val="3697387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10</a:t>
            </a:fld>
            <a:endParaRPr lang="es-ES"/>
          </a:p>
        </p:txBody>
      </p:sp>
    </p:spTree>
    <p:extLst>
      <p:ext uri="{BB962C8B-B14F-4D97-AF65-F5344CB8AC3E}">
        <p14:creationId xmlns:p14="http://schemas.microsoft.com/office/powerpoint/2010/main" val="3478608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11</a:t>
            </a:fld>
            <a:endParaRPr lang="es-ES"/>
          </a:p>
        </p:txBody>
      </p:sp>
    </p:spTree>
    <p:extLst>
      <p:ext uri="{BB962C8B-B14F-4D97-AF65-F5344CB8AC3E}">
        <p14:creationId xmlns:p14="http://schemas.microsoft.com/office/powerpoint/2010/main" val="416486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La gran asignatura pendiente, de mayor complejidad aún, radica en concluir los trabajos de Einstein en la elaboración de la teoría del campo unificado, la cual responde a la necesidad de explicar todas las leyes de la naturaleza. En la comprensión del hiperespacio radica la posibilidad de desvelar los secretos más profundos de la naturaleza y el universo.</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12</a:t>
            </a:fld>
            <a:endParaRPr lang="es-ES"/>
          </a:p>
        </p:txBody>
      </p:sp>
    </p:spTree>
    <p:extLst>
      <p:ext uri="{BB962C8B-B14F-4D97-AF65-F5344CB8AC3E}">
        <p14:creationId xmlns:p14="http://schemas.microsoft.com/office/powerpoint/2010/main" val="1460787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Palatino" pitchFamily="2" charset="77"/>
                <a:ea typeface="Palatino" pitchFamily="2" charset="77"/>
              </a:rPr>
              <a:t>Los algoritmos pueden realizar importantes contribuciones a las tareas de control, vigilancia y asumir un rol protagónico en la disolución digital de nuestra privacidad.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13</a:t>
            </a:fld>
            <a:endParaRPr lang="es-EC"/>
          </a:p>
        </p:txBody>
      </p:sp>
    </p:spTree>
    <p:extLst>
      <p:ext uri="{BB962C8B-B14F-4D97-AF65-F5344CB8AC3E}">
        <p14:creationId xmlns:p14="http://schemas.microsoft.com/office/powerpoint/2010/main" val="3117095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Algoritmos dotados de capacidad de razonamiento y toma de decisiones en cualquier ámbito, al menos con la misma funcionalidad que un ser humano medio. De manera estándar, dícese de cualquier algoritmo que no ha sido limitado expresamente en sus capacidades; por extensión, dícese de todos aquellos algoritmos capaces de pensar y actuar mediante razonamientos e integraciones inaccesibles a la inteligencia humana, mostrando niveles de conciencia que los humanos suponen superiores. (Serrano, 2018, p. p.19). </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14</a:t>
            </a:fld>
            <a:endParaRPr lang="es-ES"/>
          </a:p>
        </p:txBody>
      </p:sp>
    </p:spTree>
    <p:extLst>
      <p:ext uri="{BB962C8B-B14F-4D97-AF65-F5344CB8AC3E}">
        <p14:creationId xmlns:p14="http://schemas.microsoft.com/office/powerpoint/2010/main" val="914562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En la modernidad turbo:</a:t>
            </a:r>
            <a:r>
              <a:rPr lang="es-EC"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“La potencia de la revolución digital penetra en casi todos los ámbitos. Al igual que un virus, esta potencia contagia la medicina, el sector financiero, los medios de comunicación, la ingeniería mecánica o el sector servicios. Se dan procesos de reforzamiento mutuo que a su vez aceleran más todavía el tempo de las transformaciones. La influencia de la digitalización en los avances en investigación genética, el progreso en la ciencia de materiales o en la miniaturización electrónica del sector médico son ejemplos de esos efectos sinérgicos de aceleración. Las innovaciones modifican las maneras de trabajar y estas a su vez exigen nuevas innovaciones. Lo uno condiciona lo otro, y así experimentamos nuevos efectos de resonancia del progreso. (</a:t>
            </a:r>
            <a:r>
              <a:rPr lang="es-ES" sz="1200" kern="1200" dirty="0" err="1">
                <a:solidFill>
                  <a:schemeClr val="tx1"/>
                </a:solidFill>
                <a:effectLst/>
                <a:latin typeface="+mn-lt"/>
                <a:ea typeface="+mn-ea"/>
                <a:cs typeface="+mn-cs"/>
              </a:rPr>
              <a:t>Yogeshwar</a:t>
            </a:r>
            <a:r>
              <a:rPr lang="es-ES" sz="1200" kern="1200" dirty="0">
                <a:solidFill>
                  <a:schemeClr val="tx1"/>
                </a:solidFill>
                <a:effectLst/>
                <a:latin typeface="+mn-lt"/>
                <a:ea typeface="+mn-ea"/>
                <a:cs typeface="+mn-cs"/>
              </a:rPr>
              <a:t>, 2018, p.26).</a:t>
            </a:r>
            <a:endParaRPr lang="es-EC"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3229858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560179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17</a:t>
            </a:fld>
            <a:endParaRPr lang="es-EC"/>
          </a:p>
        </p:txBody>
      </p:sp>
    </p:spTree>
    <p:extLst>
      <p:ext uri="{BB962C8B-B14F-4D97-AF65-F5344CB8AC3E}">
        <p14:creationId xmlns:p14="http://schemas.microsoft.com/office/powerpoint/2010/main" val="656452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4113961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9/1/20</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4.jpe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mailto:joseoctavio.islas@gmail.com" TargetMode="External"/><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hyperlink" Target="https://es.wikipedia.org/wiki/Edgar_Mori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E3ED1BAE-BED1-4159-A346-8AEB32A86A12}"/>
              </a:ext>
            </a:extLst>
          </p:cNvPr>
          <p:cNvPicPr>
            <a:picLocks noChangeAspect="1"/>
          </p:cNvPicPr>
          <p:nvPr/>
        </p:nvPicPr>
        <p:blipFill rotWithShape="1">
          <a:blip r:embed="rId3"/>
          <a:srcRect l="15432" r="21280" b="-1"/>
          <a:stretch/>
        </p:blipFill>
        <p:spPr>
          <a:xfrm>
            <a:off x="2641851" y="10"/>
            <a:ext cx="6502149" cy="6857990"/>
          </a:xfrm>
          <a:prstGeom prst="rect">
            <a:avLst/>
          </a:prstGeom>
        </p:spPr>
      </p:pic>
      <p:sp>
        <p:nvSpPr>
          <p:cNvPr id="48" name="Rectangle 4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6268475-6DF2-4D43-9CF6-CF72E79E2C1A}"/>
              </a:ext>
            </a:extLst>
          </p:cNvPr>
          <p:cNvSpPr>
            <a:spLocks noGrp="1"/>
          </p:cNvSpPr>
          <p:nvPr>
            <p:ph type="title"/>
          </p:nvPr>
        </p:nvSpPr>
        <p:spPr>
          <a:xfrm>
            <a:off x="1067737" y="1337056"/>
            <a:ext cx="3944937" cy="1069848"/>
          </a:xfrm>
        </p:spPr>
        <p:txBody>
          <a:bodyPr anchor="b">
            <a:normAutofit fontScale="90000"/>
          </a:bodyPr>
          <a:lstStyle/>
          <a:p>
            <a:br>
              <a:rPr lang="es-EC" sz="1500" i="1" dirty="0">
                <a:latin typeface="Modern Love" pitchFamily="82" charset="0"/>
                <a:ea typeface="Palatino" pitchFamily="2" charset="77"/>
              </a:rPr>
            </a:br>
            <a:r>
              <a:rPr lang="es-CO" sz="1500" i="1" dirty="0">
                <a:latin typeface="Modern Love" pitchFamily="82" charset="0"/>
                <a:ea typeface="Palatino" pitchFamily="2" charset="77"/>
              </a:rPr>
              <a:t> </a:t>
            </a:r>
            <a:r>
              <a:rPr lang="es-CO" sz="3200" i="1" dirty="0">
                <a:latin typeface="Modern Love" pitchFamily="82" charset="0"/>
                <a:ea typeface="Palatino" pitchFamily="2" charset="77"/>
              </a:rPr>
              <a:t>De la modernidad líquida a la modernidad turbo</a:t>
            </a:r>
            <a:br>
              <a:rPr lang="es-EC" sz="1500" dirty="0">
                <a:latin typeface="Palatino" pitchFamily="2" charset="77"/>
                <a:ea typeface="Palatino" pitchFamily="2" charset="77"/>
              </a:rPr>
            </a:br>
            <a:endParaRPr lang="es-ES_tradnl" sz="1500" dirty="0">
              <a:latin typeface="Palatino" pitchFamily="2" charset="77"/>
              <a:ea typeface="Palatino" pitchFamily="2" charset="77"/>
            </a:endParaRPr>
          </a:p>
        </p:txBody>
      </p:sp>
      <p:sp>
        <p:nvSpPr>
          <p:cNvPr id="50" name="Rectangle 4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278320" y="2718054"/>
            <a:ext cx="2579180" cy="3207258"/>
          </a:xfrm>
        </p:spPr>
        <p:txBody>
          <a:bodyPr anchor="t">
            <a:normAutofit/>
          </a:bodyPr>
          <a:lstStyle/>
          <a:p>
            <a:pPr marL="0" indent="0">
              <a:buNone/>
            </a:pPr>
            <a:endParaRPr lang="es-EC" sz="1500" i="1" dirty="0">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2400" i="1" dirty="0">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2400" i="1" dirty="0">
                <a:latin typeface="Freestyle Script" panose="030804020302050B0404" pitchFamily="66" charset="77"/>
                <a:ea typeface="Batang" panose="02030600000101010101" pitchFamily="18" charset="-127"/>
              </a:rPr>
            </a:br>
            <a:r>
              <a:rPr lang="es-EC" sz="2400" i="1" dirty="0">
                <a:latin typeface="Freestyle Script" panose="030804020302050B0404" pitchFamily="66" charset="77"/>
                <a:ea typeface="Batang" panose="02030600000101010101" pitchFamily="18" charset="-127"/>
              </a:rPr>
              <a:t>joseoctavio.islas@gmail.com</a:t>
            </a:r>
            <a:br>
              <a:rPr lang="es-EC" sz="2400" dirty="0">
                <a:latin typeface="Freestyle Script" panose="030804020302050B0404" pitchFamily="66" charset="77"/>
                <a:ea typeface="Palatino" pitchFamily="2" charset="77"/>
              </a:rPr>
            </a:br>
            <a:r>
              <a:rPr lang="es-EC" sz="2400" i="1" dirty="0">
                <a:latin typeface="Freestyle Script" panose="030804020302050B0404" pitchFamily="66" charset="77"/>
                <a:ea typeface="Palatino" pitchFamily="2" charset="77"/>
              </a:rPr>
              <a:t>@octavioislas</a:t>
            </a:r>
            <a:br>
              <a:rPr lang="es-EC" sz="2400" i="1" dirty="0">
                <a:latin typeface="Freestyle Script" panose="030804020302050B0404" pitchFamily="66" charset="77"/>
                <a:ea typeface="Palatino" pitchFamily="2" charset="77"/>
              </a:rPr>
            </a:br>
            <a:r>
              <a:rPr lang="es-EC" sz="2400" i="1" dirty="0">
                <a:latin typeface="Freestyle Script" panose="030804020302050B0404" pitchFamily="66" charset="77"/>
                <a:ea typeface="Palatino" pitchFamily="2" charset="77"/>
              </a:rPr>
              <a:t>http://octavioislas.com</a:t>
            </a:r>
            <a:endParaRPr lang="es-EC" sz="2400" dirty="0">
              <a:latin typeface="Freestyle Script" panose="030804020302050B0404" pitchFamily="66" charset="77"/>
              <a:ea typeface="Palatino" pitchFamily="2" charset="77"/>
            </a:endParaRPr>
          </a:p>
          <a:p>
            <a:endParaRPr lang="en-US" sz="1500" dirty="0"/>
          </a:p>
        </p:txBody>
      </p:sp>
    </p:spTree>
    <p:extLst>
      <p:ext uri="{BB962C8B-B14F-4D97-AF65-F5344CB8AC3E}">
        <p14:creationId xmlns:p14="http://schemas.microsoft.com/office/powerpoint/2010/main" val="20806232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3855"/>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80"/>
            <a:ext cx="3886936" cy="1961074"/>
          </a:xfrm>
        </p:spPr>
        <p:txBody>
          <a:bodyPr anchor="ctr">
            <a:normAutofit/>
          </a:bodyPr>
          <a:lstStyle/>
          <a:p>
            <a:pPr marL="0" indent="0">
              <a:buNone/>
            </a:pPr>
            <a:r>
              <a:rPr lang="es-ES" sz="2800" i="1" dirty="0">
                <a:latin typeface="Palatino" pitchFamily="2" charset="77"/>
                <a:ea typeface="Palatino" pitchFamily="2" charset="77"/>
              </a:rPr>
              <a:t>... </a:t>
            </a:r>
            <a:r>
              <a:rPr lang="es-ES" sz="2800" b="1" i="1" dirty="0">
                <a:latin typeface="Palatino" pitchFamily="2" charset="77"/>
                <a:ea typeface="Palatino" pitchFamily="2" charset="77"/>
              </a:rPr>
              <a:t>Algo interesante está sucediendo".</a:t>
            </a:r>
          </a:p>
          <a:p>
            <a:pPr marL="0" indent="0">
              <a:buNone/>
            </a:pPr>
            <a:r>
              <a:rPr lang="es-ES" sz="2800" i="1" dirty="0">
                <a:latin typeface="Palatino" pitchFamily="2" charset="77"/>
                <a:ea typeface="Palatino" pitchFamily="2" charset="77"/>
              </a:rPr>
              <a:t>Tim </a:t>
            </a:r>
            <a:r>
              <a:rPr lang="es-ES" sz="2800" i="1" dirty="0" err="1">
                <a:latin typeface="Palatino" pitchFamily="2" charset="77"/>
                <a:ea typeface="Palatino" pitchFamily="2" charset="77"/>
              </a:rPr>
              <a:t>Havers</a:t>
            </a:r>
            <a:r>
              <a:rPr lang="es-ES" sz="2800" i="1" dirty="0">
                <a:latin typeface="Palatino" pitchFamily="2" charset="77"/>
                <a:ea typeface="Palatino" pitchFamily="2" charset="77"/>
              </a:rPr>
              <a:t>, </a:t>
            </a:r>
            <a:r>
              <a:rPr lang="es-ES" sz="2800" i="1" dirty="0" err="1">
                <a:latin typeface="Palatino" pitchFamily="2" charset="77"/>
                <a:ea typeface="Palatino" pitchFamily="2" charset="77"/>
              </a:rPr>
              <a:t>TechCrunch</a:t>
            </a:r>
            <a:r>
              <a:rPr lang="es-ES" sz="2800" i="1" dirty="0">
                <a:latin typeface="Palatino" pitchFamily="2" charset="77"/>
                <a:ea typeface="Palatino" pitchFamily="2" charset="77"/>
              </a:rPr>
              <a:t>.</a:t>
            </a:r>
            <a:endParaRPr lang="es-EC" sz="2800" i="1" dirty="0">
              <a:latin typeface="Palatino" pitchFamily="2" charset="77"/>
              <a:ea typeface="Palatino" pitchFamily="2" charset="77"/>
            </a:endParaRP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pPr>
              <a:lnSpc>
                <a:spcPct val="90000"/>
              </a:lnSpc>
            </a:pPr>
            <a:r>
              <a:rPr lang="es-ES" sz="3600" dirty="0">
                <a:latin typeface="Palatino" pitchFamily="2" charset="77"/>
                <a:ea typeface="Palatino" pitchFamily="2" charset="77"/>
                <a:cs typeface="Baskerville"/>
              </a:rPr>
              <a:t>62 años de la Economía del Conocimiento</a:t>
            </a:r>
          </a:p>
        </p:txBody>
      </p:sp>
      <p:sp>
        <p:nvSpPr>
          <p:cNvPr id="3" name="Marcador de contenido 2"/>
          <p:cNvSpPr>
            <a:spLocks noGrp="1"/>
          </p:cNvSpPr>
          <p:nvPr>
            <p:ph idx="1"/>
          </p:nvPr>
        </p:nvSpPr>
        <p:spPr>
          <a:xfrm>
            <a:off x="491490" y="2575034"/>
            <a:ext cx="3840085" cy="3462228"/>
          </a:xfrm>
        </p:spPr>
        <p:txBody>
          <a:bodyPr>
            <a:normAutofit/>
          </a:bodyPr>
          <a:lstStyle/>
          <a:p>
            <a:pPr>
              <a:buFont typeface="Wingdings" charset="2"/>
              <a:buChar char="ü"/>
            </a:pPr>
            <a:endParaRPr lang="es-ES" sz="1600" dirty="0"/>
          </a:p>
          <a:p>
            <a:pPr marL="0" indent="0">
              <a:buNone/>
            </a:pPr>
            <a:r>
              <a:rPr lang="es-ES" sz="2800" i="1" dirty="0">
                <a:latin typeface="Palatino" pitchFamily="2" charset="77"/>
                <a:ea typeface="Palatino" pitchFamily="2" charset="77"/>
                <a:cs typeface="Baskerville"/>
              </a:rPr>
              <a:t>El 4 de octubre de 1957 dio inicio el tránsito a un nuevo periodo histórico:  </a:t>
            </a:r>
            <a:r>
              <a:rPr lang="es-ES" sz="2800" b="1" i="1" dirty="0">
                <a:latin typeface="Palatino" pitchFamily="2" charset="77"/>
                <a:ea typeface="Palatino" pitchFamily="2" charset="77"/>
                <a:cs typeface="Baskerville"/>
              </a:rPr>
              <a:t>la Economía del Conocimiento. </a:t>
            </a:r>
          </a:p>
        </p:txBody>
      </p:sp>
      <p:pic>
        <p:nvPicPr>
          <p:cNvPr id="5" name="Imagen 4" descr="unnamed.jpg"/>
          <p:cNvPicPr>
            <a:picLocks noChangeAspect="1"/>
          </p:cNvPicPr>
          <p:nvPr/>
        </p:nvPicPr>
        <p:blipFill rotWithShape="1">
          <a:blip r:embed="rId3">
            <a:extLst>
              <a:ext uri="{28A0092B-C50C-407E-A947-70E740481C1C}">
                <a14:useLocalDpi xmlns:a14="http://schemas.microsoft.com/office/drawing/2010/main" val="0"/>
              </a:ext>
            </a:extLst>
          </a:blip>
          <a:srcRect l="15500" r="15458"/>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64346659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john_f_kennedy.jpg"/>
          <p:cNvPicPr>
            <a:picLocks noChangeAspect="1"/>
          </p:cNvPicPr>
          <p:nvPr/>
        </p:nvPicPr>
        <p:blipFill rotWithShape="1">
          <a:blip r:embed="rId3">
            <a:extLst>
              <a:ext uri="{28A0092B-C50C-407E-A947-70E740481C1C}">
                <a14:useLocalDpi xmlns:a14="http://schemas.microsoft.com/office/drawing/2010/main" val="0"/>
              </a:ext>
            </a:extLst>
          </a:blip>
          <a:srcRect l="4483"/>
          <a:stretch/>
        </p:blipFill>
        <p:spPr>
          <a:xfrm>
            <a:off x="20" y="10"/>
            <a:ext cx="9143980" cy="4666928"/>
          </a:xfrm>
          <a:prstGeom prst="rect">
            <a:avLst/>
          </a:prstGeom>
        </p:spPr>
      </p:pic>
      <p:sp>
        <p:nvSpPr>
          <p:cNvPr id="3" name="Marcador de contenido 2"/>
          <p:cNvSpPr>
            <a:spLocks noGrp="1"/>
          </p:cNvSpPr>
          <p:nvPr>
            <p:ph idx="1"/>
          </p:nvPr>
        </p:nvSpPr>
        <p:spPr>
          <a:xfrm>
            <a:off x="1764790" y="4542920"/>
            <a:ext cx="6347104" cy="2028508"/>
          </a:xfrm>
        </p:spPr>
        <p:txBody>
          <a:bodyPr anchor="ctr">
            <a:normAutofit/>
          </a:bodyPr>
          <a:lstStyle/>
          <a:p>
            <a:pPr>
              <a:lnSpc>
                <a:spcPct val="90000"/>
              </a:lnSpc>
              <a:buFont typeface="Wingdings" charset="2"/>
              <a:buChar char="ü"/>
            </a:pPr>
            <a:endParaRPr lang="es-ES" sz="1400" dirty="0">
              <a:solidFill>
                <a:srgbClr val="000000"/>
              </a:solidFill>
            </a:endParaRPr>
          </a:p>
          <a:p>
            <a:pPr marL="0" indent="0">
              <a:lnSpc>
                <a:spcPct val="90000"/>
              </a:lnSpc>
              <a:buNone/>
            </a:pPr>
            <a:r>
              <a:rPr lang="es-ES" sz="2400" i="1" dirty="0">
                <a:solidFill>
                  <a:srgbClr val="000000"/>
                </a:solidFill>
                <a:latin typeface="Palatino" pitchFamily="2" charset="77"/>
                <a:ea typeface="Palatino" pitchFamily="2" charset="77"/>
              </a:rPr>
              <a:t>El presidente John F. Kennedy declaró que </a:t>
            </a:r>
            <a:r>
              <a:rPr lang="es-ES" sz="2400" b="1" i="1" dirty="0">
                <a:solidFill>
                  <a:srgbClr val="000000"/>
                </a:solidFill>
                <a:latin typeface="Palatino" pitchFamily="2" charset="77"/>
                <a:ea typeface="Palatino" pitchFamily="2" charset="77"/>
              </a:rPr>
              <a:t>antes de concluir la década de 1960, Estados Unidos debería llevar al primer hombre a la Luna</a:t>
            </a:r>
            <a:r>
              <a:rPr lang="es-ES" sz="2400" i="1" dirty="0">
                <a:solidFill>
                  <a:srgbClr val="000000"/>
                </a:solidFill>
                <a:latin typeface="Palatino" pitchFamily="2" charset="77"/>
                <a:ea typeface="Palatino" pitchFamily="2" charset="77"/>
              </a:rPr>
              <a:t> y, por supuesto, antes que la URSS.</a:t>
            </a:r>
          </a:p>
        </p:txBody>
      </p:sp>
    </p:spTree>
    <p:extLst>
      <p:ext uri="{BB962C8B-B14F-4D97-AF65-F5344CB8AC3E}">
        <p14:creationId xmlns:p14="http://schemas.microsoft.com/office/powerpoint/2010/main" val="66655470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Marcador de contenido 5" descr="buzz_aldrin_flag.jpg"/>
          <p:cNvPicPr>
            <a:picLocks noChangeAspect="1"/>
          </p:cNvPicPr>
          <p:nvPr/>
        </p:nvPicPr>
        <p:blipFill rotWithShape="1">
          <a:blip r:embed="rId3">
            <a:extLst>
              <a:ext uri="{28A0092B-C50C-407E-A947-70E740481C1C}">
                <a14:useLocalDpi xmlns:a14="http://schemas.microsoft.com/office/drawing/2010/main" val="0"/>
              </a:ext>
            </a:extLst>
          </a:blip>
          <a:srcRect l="4655"/>
          <a:stretch/>
        </p:blipFill>
        <p:spPr>
          <a:xfrm>
            <a:off x="-1" y="10"/>
            <a:ext cx="9144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162C3D26-0DC8-47A8-8E89-26D06563AAB7}"/>
              </a:ext>
            </a:extLst>
          </p:cNvPr>
          <p:cNvSpPr>
            <a:spLocks noGrp="1"/>
          </p:cNvSpPr>
          <p:nvPr>
            <p:ph idx="1"/>
          </p:nvPr>
        </p:nvSpPr>
        <p:spPr>
          <a:xfrm>
            <a:off x="761556" y="3768393"/>
            <a:ext cx="3470247" cy="2412318"/>
          </a:xfrm>
        </p:spPr>
        <p:txBody>
          <a:bodyPr anchor="ctr">
            <a:normAutofit/>
          </a:bodyPr>
          <a:lstStyle/>
          <a:p>
            <a:pPr marL="0" indent="0">
              <a:buNone/>
            </a:pPr>
            <a:r>
              <a:rPr lang="es-ES" sz="2800" b="1" dirty="0">
                <a:latin typeface="Palatino" pitchFamily="2" charset="77"/>
                <a:ea typeface="Palatino" pitchFamily="2" charset="77"/>
              </a:rPr>
              <a:t>Neil Armstrong</a:t>
            </a:r>
          </a:p>
          <a:p>
            <a:pPr marL="0" indent="0">
              <a:buNone/>
            </a:pPr>
            <a:r>
              <a:rPr lang="es-ES" sz="2800" dirty="0">
                <a:latin typeface="Palatino" pitchFamily="2" charset="77"/>
                <a:ea typeface="Palatino" pitchFamily="2" charset="77"/>
              </a:rPr>
              <a:t>Es un pequeño paso para el hombre, pero un gran salto para la humanidad».</a:t>
            </a:r>
          </a:p>
          <a:p>
            <a:endParaRPr lang="en-US" sz="1575" dirty="0"/>
          </a:p>
        </p:txBody>
      </p:sp>
    </p:spTree>
    <p:extLst>
      <p:ext uri="{BB962C8B-B14F-4D97-AF65-F5344CB8AC3E}">
        <p14:creationId xmlns:p14="http://schemas.microsoft.com/office/powerpoint/2010/main" val="13102533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diciembre-2012-tiempo.jpg"/>
          <p:cNvPicPr>
            <a:picLocks noChangeAspect="1"/>
          </p:cNvPicPr>
          <p:nvPr/>
        </p:nvPicPr>
        <p:blipFill rotWithShape="1">
          <a:blip r:embed="rId3">
            <a:extLst>
              <a:ext uri="{28A0092B-C50C-407E-A947-70E740481C1C}">
                <a14:useLocalDpi xmlns:a14="http://schemas.microsoft.com/office/drawing/2010/main" val="0"/>
              </a:ext>
            </a:extLst>
          </a:blip>
          <a:srcRect t="4263" r="-1" b="19236"/>
          <a:stretch/>
        </p:blipFill>
        <p:spPr>
          <a:xfrm>
            <a:off x="-1" y="10"/>
            <a:ext cx="9144000" cy="6857990"/>
          </a:xfrm>
          <a:prstGeom prst="rect">
            <a:avLst/>
          </a:prstGeom>
        </p:spPr>
      </p:pic>
    </p:spTree>
    <p:extLst>
      <p:ext uri="{BB962C8B-B14F-4D97-AF65-F5344CB8AC3E}">
        <p14:creationId xmlns:p14="http://schemas.microsoft.com/office/powerpoint/2010/main" val="149039814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Aldea_Global_Logo_Tipo-450x222.jpg">
            <a:extLst>
              <a:ext uri="{FF2B5EF4-FFF2-40B4-BE49-F238E27FC236}">
                <a16:creationId xmlns:a16="http://schemas.microsoft.com/office/drawing/2014/main" id="{C2AD6C96-C8A5-C04E-BE7E-541A7788697C}"/>
              </a:ext>
            </a:extLst>
          </p:cNvPr>
          <p:cNvPicPr>
            <a:picLocks noChangeAspect="1"/>
          </p:cNvPicPr>
          <p:nvPr/>
        </p:nvPicPr>
        <p:blipFill rotWithShape="1">
          <a:blip r:embed="rId2">
            <a:extLst>
              <a:ext uri="{28A0092B-C50C-407E-A947-70E740481C1C}">
                <a14:useLocalDpi xmlns:a14="http://schemas.microsoft.com/office/drawing/2010/main" val="0"/>
              </a:ext>
            </a:extLst>
          </a:blip>
          <a:srcRect l="11380" r="22953"/>
          <a:stretch/>
        </p:blipFill>
        <p:spPr>
          <a:xfrm>
            <a:off x="-1" y="10"/>
            <a:ext cx="9144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3" name="Content Placeholder 8">
            <a:extLst>
              <a:ext uri="{FF2B5EF4-FFF2-40B4-BE49-F238E27FC236}">
                <a16:creationId xmlns:a16="http://schemas.microsoft.com/office/drawing/2014/main" id="{C71D1216-6E13-4788-A60F-7554227F60D6}"/>
              </a:ext>
            </a:extLst>
          </p:cNvPr>
          <p:cNvSpPr>
            <a:spLocks noGrp="1"/>
          </p:cNvSpPr>
          <p:nvPr>
            <p:ph idx="1"/>
          </p:nvPr>
        </p:nvSpPr>
        <p:spPr>
          <a:xfrm>
            <a:off x="430421" y="4277679"/>
            <a:ext cx="3444766" cy="1964879"/>
          </a:xfrm>
        </p:spPr>
        <p:txBody>
          <a:bodyPr anchor="ctr">
            <a:noAutofit/>
          </a:bodyPr>
          <a:lstStyle/>
          <a:p>
            <a:pPr marL="0" indent="0">
              <a:buNone/>
            </a:pPr>
            <a:r>
              <a:rPr lang="en-US" sz="2800" dirty="0"/>
              <a:t>LA </a:t>
            </a:r>
            <a:r>
              <a:rPr lang="en-US" sz="2800" b="1" dirty="0"/>
              <a:t>ALDEA GLOBAL </a:t>
            </a:r>
            <a:r>
              <a:rPr lang="en-US" sz="2800" dirty="0"/>
              <a:t>FAVORECIÓ EL DESARROLLO DE LA </a:t>
            </a:r>
            <a:r>
              <a:rPr lang="en-US" sz="2800" b="1" dirty="0"/>
              <a:t>ECONOMÍA DEL CONOCIMIENTO.</a:t>
            </a:r>
          </a:p>
        </p:txBody>
      </p:sp>
    </p:spTree>
    <p:extLst>
      <p:ext uri="{BB962C8B-B14F-4D97-AF65-F5344CB8AC3E}">
        <p14:creationId xmlns:p14="http://schemas.microsoft.com/office/powerpoint/2010/main" val="220738092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47271" y="1012004"/>
            <a:ext cx="2562119" cy="4795408"/>
          </a:xfrm>
          <a:prstGeom prst="ellipse">
            <a:avLst/>
          </a:prstGeom>
        </p:spPr>
        <p:txBody>
          <a:bodyPr vert="horz" lIns="91440" tIns="45720" rIns="91440" bIns="45720" rtlCol="0">
            <a:normAutofit/>
          </a:bodyPr>
          <a:lstStyle/>
          <a:p>
            <a:r>
              <a:rPr lang="en-US" i="1" kern="1200" dirty="0" err="1">
                <a:solidFill>
                  <a:srgbClr val="FFFFFF"/>
                </a:solidFill>
                <a:latin typeface="Cambria" panose="02040503050406030204" pitchFamily="18" charset="0"/>
              </a:rPr>
              <a:t>Teoría</a:t>
            </a:r>
            <a:r>
              <a:rPr lang="en-US" i="1" kern="1200" dirty="0">
                <a:solidFill>
                  <a:srgbClr val="FFFFFF"/>
                </a:solidFill>
                <a:latin typeface="Cambria" panose="02040503050406030204" pitchFamily="18" charset="0"/>
              </a:rPr>
              <a:t> general de </a:t>
            </a:r>
            <a:r>
              <a:rPr lang="en-US" i="1" kern="1200" dirty="0" err="1">
                <a:solidFill>
                  <a:srgbClr val="FFFFFF"/>
                </a:solidFill>
                <a:latin typeface="Cambria" panose="02040503050406030204" pitchFamily="18" charset="0"/>
              </a:rPr>
              <a:t>sistemas</a:t>
            </a:r>
            <a:endParaRPr lang="en-US" i="1" kern="1200" dirty="0">
              <a:solidFill>
                <a:srgbClr val="FFFFFF"/>
              </a:solidFill>
              <a:latin typeface="Cambria" panose="02040503050406030204" pitchFamily="18" charset="0"/>
            </a:endParaRPr>
          </a:p>
        </p:txBody>
      </p:sp>
      <p:graphicFrame>
        <p:nvGraphicFramePr>
          <p:cNvPr id="6" name="Marcador de contenido 3">
            <a:extLst>
              <a:ext uri="{FF2B5EF4-FFF2-40B4-BE49-F238E27FC236}">
                <a16:creationId xmlns:a16="http://schemas.microsoft.com/office/drawing/2014/main" id="{60C573DE-F292-4332-B632-09285081E187}"/>
              </a:ext>
            </a:extLst>
          </p:cNvPr>
          <p:cNvGraphicFramePr>
            <a:graphicFrameLocks noGrp="1"/>
          </p:cNvGraphicFramePr>
          <p:nvPr>
            <p:ph idx="1"/>
            <p:extLst>
              <p:ext uri="{D42A27DB-BD31-4B8C-83A1-F6EECF244321}">
                <p14:modId xmlns:p14="http://schemas.microsoft.com/office/powerpoint/2010/main" val="3912407532"/>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2404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070E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393192" y="4767072"/>
            <a:ext cx="4945641" cy="1625210"/>
          </a:xfrm>
          <a:prstGeom prst="rect">
            <a:avLst/>
          </a:prstGeom>
        </p:spPr>
        <p:txBody>
          <a:bodyPr vert="horz" lIns="91440" tIns="45720" rIns="91440" bIns="45720" rtlCol="0">
            <a:normAutofit/>
          </a:bodyPr>
          <a:lstStyle/>
          <a:p>
            <a:pPr algn="r"/>
            <a:r>
              <a:rPr lang="en-US" kern="1200">
                <a:solidFill>
                  <a:srgbClr val="FFFFFF"/>
                </a:solidFill>
              </a:rPr>
              <a:t>Teoría de sistemas (Luhmann)</a:t>
            </a:r>
          </a:p>
        </p:txBody>
      </p:sp>
      <p:pic>
        <p:nvPicPr>
          <p:cNvPr id="5" name="Imagen 4">
            <a:extLst>
              <a:ext uri="{FF2B5EF4-FFF2-40B4-BE49-F238E27FC236}">
                <a16:creationId xmlns:a16="http://schemas.microsoft.com/office/drawing/2014/main" id="{B05E5DC1-98F8-0941-87BC-801338972ED1}"/>
              </a:ext>
            </a:extLst>
          </p:cNvPr>
          <p:cNvPicPr>
            <a:picLocks noChangeAspect="1"/>
          </p:cNvPicPr>
          <p:nvPr/>
        </p:nvPicPr>
        <p:blipFill rotWithShape="1">
          <a:blip r:embed="rId3">
            <a:extLst>
              <a:ext uri="{28A0092B-C50C-407E-A947-70E740481C1C}">
                <a14:useLocalDpi xmlns:a14="http://schemas.microsoft.com/office/drawing/2010/main" val="0"/>
              </a:ext>
            </a:extLst>
          </a:blip>
          <a:srcRect l="3999" r="20599" b="-1"/>
          <a:stretch/>
        </p:blipFill>
        <p:spPr>
          <a:xfrm>
            <a:off x="245660" y="321733"/>
            <a:ext cx="5293729" cy="4107392"/>
          </a:xfrm>
          <a:prstGeom prst="rect">
            <a:avLst/>
          </a:prstGeom>
        </p:spPr>
      </p:pic>
      <p:sp>
        <p:nvSpPr>
          <p:cNvPr id="86" name="Rectangle 8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ángulo 2">
            <a:extLst>
              <a:ext uri="{FF2B5EF4-FFF2-40B4-BE49-F238E27FC236}">
                <a16:creationId xmlns:a16="http://schemas.microsoft.com/office/drawing/2014/main" id="{0EEA0E14-B1A1-E049-B2A5-21593C7D0529}"/>
              </a:ext>
            </a:extLst>
          </p:cNvPr>
          <p:cNvSpPr/>
          <p:nvPr/>
        </p:nvSpPr>
        <p:spPr>
          <a:xfrm>
            <a:off x="6017823" y="6571428"/>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a:p>
        </p:txBody>
      </p:sp>
      <p:graphicFrame>
        <p:nvGraphicFramePr>
          <p:cNvPr id="79" name="Marcador de contenido 3">
            <a:extLst>
              <a:ext uri="{FF2B5EF4-FFF2-40B4-BE49-F238E27FC236}">
                <a16:creationId xmlns:a16="http://schemas.microsoft.com/office/drawing/2014/main" id="{50235E7A-526A-4B30-AA42-4711BFF8C8D8}"/>
              </a:ext>
            </a:extLst>
          </p:cNvPr>
          <p:cNvGraphicFramePr>
            <a:graphicFrameLocks noGrp="1"/>
          </p:cNvGraphicFramePr>
          <p:nvPr>
            <p:ph idx="1"/>
            <p:extLst>
              <p:ext uri="{D42A27DB-BD31-4B8C-83A1-F6EECF244321}">
                <p14:modId xmlns:p14="http://schemas.microsoft.com/office/powerpoint/2010/main" val="462399409"/>
              </p:ext>
            </p:extLst>
          </p:nvPr>
        </p:nvGraphicFramePr>
        <p:xfrm>
          <a:off x="6021989" y="917725"/>
          <a:ext cx="2568554" cy="48523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1886681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DE882AB-4731-7A4A-8FC6-9BDCDA96A71C}"/>
              </a:ext>
            </a:extLst>
          </p:cNvPr>
          <p:cNvSpPr>
            <a:spLocks noGrp="1"/>
          </p:cNvSpPr>
          <p:nvPr>
            <p:ph idx="1"/>
          </p:nvPr>
        </p:nvSpPr>
        <p:spPr>
          <a:xfrm>
            <a:off x="491490" y="2671460"/>
            <a:ext cx="3840085" cy="3462228"/>
          </a:xfrm>
        </p:spPr>
        <p:txBody>
          <a:bodyPr>
            <a:normAutofit/>
          </a:bodyPr>
          <a:lstStyle/>
          <a:p>
            <a:pPr marL="0" indent="0">
              <a:buNone/>
            </a:pPr>
            <a:r>
              <a:rPr lang="es-ES" sz="2800" i="1" dirty="0">
                <a:latin typeface="Palatino" pitchFamily="2" charset="77"/>
                <a:ea typeface="Palatino" pitchFamily="2" charset="77"/>
                <a:cs typeface="Baskerville"/>
              </a:rPr>
              <a:t>La noción de </a:t>
            </a:r>
            <a:r>
              <a:rPr lang="es-ES" sz="2800" b="1" i="1" dirty="0">
                <a:latin typeface="Palatino" pitchFamily="2" charset="77"/>
                <a:ea typeface="Palatino" pitchFamily="2" charset="77"/>
                <a:cs typeface="Baskerville"/>
              </a:rPr>
              <a:t>pensamiento complejo </a:t>
            </a:r>
            <a:r>
              <a:rPr lang="es-ES" sz="2800" i="1" dirty="0">
                <a:latin typeface="Palatino" pitchFamily="2" charset="77"/>
                <a:ea typeface="Palatino" pitchFamily="2" charset="77"/>
                <a:cs typeface="Baskerville"/>
              </a:rPr>
              <a:t>fue acuñada por el filósofo francés </a:t>
            </a:r>
            <a:r>
              <a:rPr lang="es-ES" sz="2800" b="1" i="1" u="sng" dirty="0">
                <a:latin typeface="Palatino" pitchFamily="2" charset="77"/>
                <a:ea typeface="Palatino" pitchFamily="2" charset="77"/>
                <a:cs typeface="Baskerville"/>
                <a:hlinkClick r:id="rId3">
                  <a:extLst>
                    <a:ext uri="{A12FA001-AC4F-418D-AE19-62706E023703}">
                      <ahyp:hlinkClr xmlns:ahyp="http://schemas.microsoft.com/office/drawing/2018/hyperlinkcolor" val="tx"/>
                    </a:ext>
                  </a:extLst>
                </a:hlinkClick>
              </a:rPr>
              <a:t>Edgar Morin</a:t>
            </a:r>
            <a:r>
              <a:rPr lang="es-ES" sz="2800" i="1" dirty="0">
                <a:latin typeface="Palatino" pitchFamily="2" charset="77"/>
                <a:ea typeface="Palatino" pitchFamily="2" charset="77"/>
                <a:cs typeface="Baskerville"/>
                <a:hlinkClick r:id="rId3">
                  <a:extLst>
                    <a:ext uri="{A12FA001-AC4F-418D-AE19-62706E023703}">
                      <ahyp:hlinkClr xmlns:ahyp="http://schemas.microsoft.com/office/drawing/2018/hyperlinkcolor" val="tx"/>
                    </a:ext>
                  </a:extLst>
                </a:hlinkClick>
              </a:rPr>
              <a:t> </a:t>
            </a:r>
            <a:r>
              <a:rPr lang="es-ES" sz="2800" i="1" dirty="0">
                <a:latin typeface="Palatino" pitchFamily="2" charset="77"/>
                <a:ea typeface="Palatino" pitchFamily="2" charset="77"/>
                <a:cs typeface="Baskerville"/>
              </a:rPr>
              <a:t>y refiere a la capacidad de interconectar distintas dimensiones de lo real. </a:t>
            </a:r>
          </a:p>
          <a:p>
            <a:endParaRPr lang="es-EC" sz="1600" dirty="0"/>
          </a:p>
        </p:txBody>
      </p:sp>
      <p:pic>
        <p:nvPicPr>
          <p:cNvPr id="4" name="Imagen 3" descr="imgres.jpg">
            <a:extLst>
              <a:ext uri="{FF2B5EF4-FFF2-40B4-BE49-F238E27FC236}">
                <a16:creationId xmlns:a16="http://schemas.microsoft.com/office/drawing/2014/main" id="{2428C200-A7A2-6C41-9D6D-10469F3C9948}"/>
              </a:ext>
            </a:extLst>
          </p:cNvPr>
          <p:cNvPicPr>
            <a:picLocks noChangeAspect="1"/>
          </p:cNvPicPr>
          <p:nvPr/>
        </p:nvPicPr>
        <p:blipFill rotWithShape="1">
          <a:blip r:embed="rId4">
            <a:extLst>
              <a:ext uri="{28A0092B-C50C-407E-A947-70E740481C1C}">
                <a14:useLocalDpi xmlns:a14="http://schemas.microsoft.com/office/drawing/2010/main" val="0"/>
              </a:ext>
            </a:extLst>
          </a:blip>
          <a:srcRect l="8943" r="8945"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5661899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570579" y="-38882"/>
            <a:ext cx="3988849" cy="2044867"/>
          </a:xfrm>
          <a:prstGeom prst="ellipse">
            <a:avLst/>
          </a:prstGeom>
        </p:spPr>
        <p:txBody>
          <a:bodyPr vert="horz" lIns="91440" tIns="45720" rIns="91440" bIns="45720" rtlCol="0">
            <a:normAutofit/>
          </a:bodyPr>
          <a:lstStyle/>
          <a:p>
            <a:pPr>
              <a:lnSpc>
                <a:spcPct val="90000"/>
              </a:lnSpc>
            </a:pPr>
            <a:r>
              <a:rPr lang="en-US" sz="3200" kern="1200" dirty="0" err="1">
                <a:solidFill>
                  <a:srgbClr val="000000"/>
                </a:solidFill>
                <a:latin typeface="Cambria" panose="02040503050406030204" pitchFamily="18" charset="0"/>
              </a:rPr>
              <a:t>Modelos</a:t>
            </a:r>
            <a:r>
              <a:rPr lang="en-US" sz="3200" kern="1200" dirty="0">
                <a:solidFill>
                  <a:srgbClr val="000000"/>
                </a:solidFill>
                <a:latin typeface="Cambria" panose="02040503050406030204" pitchFamily="18" charset="0"/>
              </a:rPr>
              <a:t> </a:t>
            </a:r>
            <a:r>
              <a:rPr lang="en-US" sz="3200" kern="1200" dirty="0" err="1">
                <a:solidFill>
                  <a:srgbClr val="000000"/>
                </a:solidFill>
                <a:latin typeface="Cambria" panose="02040503050406030204" pitchFamily="18" charset="0"/>
              </a:rPr>
              <a:t>matemáticos</a:t>
            </a:r>
            <a:endParaRPr lang="en-US" sz="3200" kern="1200" dirty="0">
              <a:solidFill>
                <a:srgbClr val="000000"/>
              </a:solidFill>
              <a:latin typeface="Cambria" panose="02040503050406030204" pitchFamily="18" charset="0"/>
            </a:endParaRP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490" y="2079067"/>
            <a:ext cx="3026740" cy="3026740"/>
          </a:xfrm>
          <a:prstGeom prst="rect">
            <a:avLst/>
          </a:prstGeom>
        </p:spPr>
      </p:pic>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555814" y="2738915"/>
            <a:ext cx="4003614" cy="2927188"/>
          </a:xfrm>
        </p:spPr>
        <p:txBody>
          <a:bodyPr anchor="ctr">
            <a:noAutofit/>
          </a:bodyPr>
          <a:lstStyle/>
          <a:p>
            <a:pPr marL="0" indent="0">
              <a:buNone/>
            </a:pPr>
            <a:r>
              <a:rPr lang="es-ES" sz="2400" i="1" dirty="0">
                <a:solidFill>
                  <a:srgbClr val="000000"/>
                </a:solidFill>
                <a:latin typeface="Palatino" pitchFamily="2" charset="77"/>
                <a:ea typeface="Palatino" pitchFamily="2" charset="77"/>
              </a:rPr>
              <a:t>En muchos fenómenos biológicos “pero también de las ciencias sociales y del comportamiento, resultan aplicables expresiones y </a:t>
            </a:r>
            <a:r>
              <a:rPr lang="es-ES" sz="2400" b="1" i="1" dirty="0">
                <a:solidFill>
                  <a:srgbClr val="000000"/>
                </a:solidFill>
                <a:latin typeface="Palatino" pitchFamily="2" charset="77"/>
                <a:ea typeface="Palatino" pitchFamily="2" charset="77"/>
              </a:rPr>
              <a:t>modelos matemáticos” </a:t>
            </a:r>
            <a:r>
              <a:rPr lang="es-ES" sz="2400" i="1" dirty="0">
                <a:solidFill>
                  <a:srgbClr val="000000"/>
                </a:solidFill>
                <a:latin typeface="Palatino" pitchFamily="2" charset="77"/>
                <a:ea typeface="Palatino" pitchFamily="2" charset="77"/>
              </a:rPr>
              <a:t>(Bertalanffy). </a:t>
            </a:r>
          </a:p>
          <a:p>
            <a:pPr marL="0" indent="0">
              <a:buNone/>
            </a:pPr>
            <a:r>
              <a:rPr lang="es-ES" sz="2400" i="1" dirty="0">
                <a:solidFill>
                  <a:srgbClr val="000000"/>
                </a:solidFill>
                <a:latin typeface="Palatino" pitchFamily="2" charset="77"/>
                <a:ea typeface="Palatino" pitchFamily="2" charset="77"/>
              </a:rPr>
              <a:t>Los pertinentes señalamientos de principal referente en teoría general de sistemas anticiparon la incuestionable relevancia social que en años recientes han alcanzado los </a:t>
            </a:r>
            <a:r>
              <a:rPr lang="es-ES" sz="2400" b="1" i="1" dirty="0">
                <a:solidFill>
                  <a:srgbClr val="000000"/>
                </a:solidFill>
                <a:latin typeface="Palatino" pitchFamily="2" charset="77"/>
                <a:ea typeface="Palatino" pitchFamily="2" charset="77"/>
              </a:rPr>
              <a:t>algoritmos.</a:t>
            </a:r>
            <a:r>
              <a:rPr lang="es-EC" sz="2400" b="1" i="1" dirty="0">
                <a:solidFill>
                  <a:srgbClr val="000000"/>
                </a:solidFill>
                <a:latin typeface="Palatino" pitchFamily="2" charset="77"/>
                <a:ea typeface="Palatino" pitchFamily="2" charset="77"/>
              </a:rPr>
              <a:t> </a:t>
            </a:r>
          </a:p>
        </p:txBody>
      </p:sp>
    </p:spTree>
    <p:extLst>
      <p:ext uri="{BB962C8B-B14F-4D97-AF65-F5344CB8AC3E}">
        <p14:creationId xmlns:p14="http://schemas.microsoft.com/office/powerpoint/2010/main" val="163845003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Marcador de contenido 4" descr="Imagen que contiene hombre, persona, foto, de pie&#10;&#10;Descripción generada automáticamente">
            <a:extLst>
              <a:ext uri="{FF2B5EF4-FFF2-40B4-BE49-F238E27FC236}">
                <a16:creationId xmlns:a16="http://schemas.microsoft.com/office/drawing/2014/main" id="{25B13A85-04ED-1341-ACC9-C4EA2DC95F98}"/>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15750" r="9250"/>
          <a:stretch/>
        </p:blipFill>
        <p:spPr>
          <a:xfrm>
            <a:off x="20" y="1"/>
            <a:ext cx="9143980" cy="6857999"/>
          </a:xfrm>
          <a:prstGeom prst="rect">
            <a:avLst/>
          </a:prstGeom>
        </p:spPr>
      </p:pic>
      <p:sp>
        <p:nvSpPr>
          <p:cNvPr id="2" name="Título 1">
            <a:extLst>
              <a:ext uri="{FF2B5EF4-FFF2-40B4-BE49-F238E27FC236}">
                <a16:creationId xmlns:a16="http://schemas.microsoft.com/office/drawing/2014/main" id="{5E96433C-FEF9-D74F-AC65-DABB6395F36E}"/>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6000">
                <a:solidFill>
                  <a:srgbClr val="FFFFFF"/>
                </a:solidFill>
              </a:rPr>
              <a:t>Teoría del campo unificado</a:t>
            </a:r>
          </a:p>
        </p:txBody>
      </p:sp>
      <p:sp>
        <p:nvSpPr>
          <p:cNvPr id="17" name="Content Placeholder 16">
            <a:extLst>
              <a:ext uri="{FF2B5EF4-FFF2-40B4-BE49-F238E27FC236}">
                <a16:creationId xmlns:a16="http://schemas.microsoft.com/office/drawing/2014/main" id="{C8BAF256-4875-44A9-A499-B212E878F05C}"/>
              </a:ext>
            </a:extLst>
          </p:cNvPr>
          <p:cNvSpPr>
            <a:spLocks noGrp="1"/>
          </p:cNvSpPr>
          <p:nvPr>
            <p:ph idx="1"/>
          </p:nvPr>
        </p:nvSpPr>
        <p:spPr>
          <a:xfrm>
            <a:off x="1143000" y="4159404"/>
            <a:ext cx="6858000" cy="1098395"/>
          </a:xfrm>
        </p:spPr>
        <p:txBody>
          <a:bodyPr vert="horz" lIns="91440" tIns="45720" rIns="91440" bIns="45720" rtlCol="0">
            <a:normAutofit/>
          </a:bodyPr>
          <a:lstStyle/>
          <a:p>
            <a:pPr marL="0" indent="0" algn="ctr" defTabSz="914400">
              <a:spcBef>
                <a:spcPts val="1000"/>
              </a:spcBef>
              <a:buNone/>
            </a:pPr>
            <a:r>
              <a:rPr lang="en-US" sz="2400" i="1" dirty="0">
                <a:solidFill>
                  <a:srgbClr val="FFFFFF"/>
                </a:solidFill>
              </a:rPr>
              <a:t>LA GRAN ASIGNATURA PENDIENTE</a:t>
            </a:r>
            <a:r>
              <a:rPr lang="en-US" sz="2400" dirty="0">
                <a:solidFill>
                  <a:srgbClr val="FFFFFF"/>
                </a:solidFill>
              </a:rPr>
              <a:t>.</a:t>
            </a:r>
          </a:p>
        </p:txBody>
      </p:sp>
    </p:spTree>
    <p:extLst>
      <p:ext uri="{BB962C8B-B14F-4D97-AF65-F5344CB8AC3E}">
        <p14:creationId xmlns:p14="http://schemas.microsoft.com/office/powerpoint/2010/main" val="18819949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l="12732" r="13602"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1FD5CC61-6DB8-B84F-9267-07BB95A1A45C}"/>
              </a:ext>
            </a:extLst>
          </p:cNvPr>
          <p:cNvSpPr txBox="1">
            <a:spLocks/>
          </p:cNvSpPr>
          <p:nvPr/>
        </p:nvSpPr>
        <p:spPr>
          <a:xfrm>
            <a:off x="544009" y="2639028"/>
            <a:ext cx="3692325" cy="4218961"/>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s-ES_tradnl" sz="2400" i="1" dirty="0">
                <a:solidFill>
                  <a:schemeClr val="tx1"/>
                </a:solidFill>
              </a:rPr>
              <a:t>Los</a:t>
            </a:r>
            <a:r>
              <a:rPr lang="es-ES_tradnl" sz="2400" b="1" i="1" dirty="0">
                <a:solidFill>
                  <a:schemeClr val="tx1"/>
                </a:solidFill>
              </a:rPr>
              <a:t> algoritmos </a:t>
            </a:r>
            <a:r>
              <a:rPr lang="es-ES_tradnl" sz="2400" i="1" dirty="0">
                <a:solidFill>
                  <a:schemeClr val="tx1"/>
                </a:solidFill>
              </a:rPr>
              <a:t>son capaces de modificar nuestros hábitos de consumo cultural y, por ende, nuestros comportamientos. </a:t>
            </a:r>
          </a:p>
          <a:p>
            <a:pPr marL="114300" indent="0" defTabSz="914400">
              <a:lnSpc>
                <a:spcPct val="90000"/>
              </a:lnSpc>
              <a:buNone/>
            </a:pPr>
            <a:r>
              <a:rPr lang="es-ES_tradnl" sz="2400" i="1" dirty="0">
                <a:solidFill>
                  <a:schemeClr val="tx1"/>
                </a:solidFill>
              </a:rPr>
              <a:t>Google, Facebook, Amazon son ejemplo de una profunda </a:t>
            </a:r>
            <a:r>
              <a:rPr lang="es-ES_tradnl" sz="2400" b="1" i="1" dirty="0">
                <a:solidFill>
                  <a:schemeClr val="tx1"/>
                </a:solidFill>
              </a:rPr>
              <a:t>ingeniería social sustentada en algoritmos.</a:t>
            </a:r>
          </a:p>
          <a:p>
            <a:pPr marL="0" indent="0" defTabSz="914400">
              <a:lnSpc>
                <a:spcPct val="90000"/>
              </a:lnSpc>
              <a:spcBef>
                <a:spcPct val="0"/>
              </a:spcBef>
              <a:spcAft>
                <a:spcPts val="600"/>
              </a:spcAft>
              <a:buNone/>
            </a:pPr>
            <a:endParaRPr lang="en-US" sz="1575" i="1" dirty="0">
              <a:solidFill>
                <a:schemeClr val="tx1"/>
              </a:solidFill>
            </a:endParaRPr>
          </a:p>
        </p:txBody>
      </p:sp>
    </p:spTree>
    <p:extLst>
      <p:ext uri="{BB962C8B-B14F-4D97-AF65-F5344CB8AC3E}">
        <p14:creationId xmlns:p14="http://schemas.microsoft.com/office/powerpoint/2010/main" val="5063797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38" y="2240618"/>
            <a:ext cx="3195611" cy="3195611"/>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649" y="365125"/>
            <a:ext cx="6825447" cy="1371078"/>
          </a:xfrm>
          <a:prstGeom prst="ellipse">
            <a:avLst/>
          </a:prstGeom>
        </p:spPr>
        <p:txBody>
          <a:bodyPr vert="horz" lIns="91440" tIns="45720" rIns="91440" bIns="45720" rtlCol="0">
            <a:noAutofit/>
          </a:bodyPr>
          <a:lstStyle/>
          <a:p>
            <a:pPr>
              <a:lnSpc>
                <a:spcPct val="90000"/>
              </a:lnSpc>
            </a:pPr>
            <a:r>
              <a:rPr lang="en-US" sz="4000" b="1" kern="1200" dirty="0" err="1">
                <a:latin typeface="Cambria" panose="02040503050406030204" pitchFamily="18" charset="0"/>
              </a:rPr>
              <a:t>Algorimos</a:t>
            </a:r>
            <a:r>
              <a:rPr lang="en-US" sz="4000" b="1" kern="1200" dirty="0">
                <a:latin typeface="Cambria" panose="02040503050406030204" pitchFamily="18" charset="0"/>
              </a:rPr>
              <a:t> </a:t>
            </a:r>
            <a:r>
              <a:rPr lang="en-US" sz="4000" b="1" kern="1200" dirty="0" err="1">
                <a:latin typeface="Cambria" panose="02040503050406030204" pitchFamily="18" charset="0"/>
              </a:rPr>
              <a:t>capaces</a:t>
            </a:r>
            <a:endParaRPr lang="en-US" sz="4000" b="1" kern="1200" dirty="0">
              <a:latin typeface="Cambria" panose="02040503050406030204" pitchFamily="18" charset="0"/>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283738" y="2240618"/>
            <a:ext cx="4492367" cy="3616172"/>
          </a:xfrm>
        </p:spPr>
        <p:txBody>
          <a:bodyPr>
            <a:noAutofit/>
          </a:bodyPr>
          <a:lstStyle/>
          <a:p>
            <a:pPr marL="0" indent="0">
              <a:buNone/>
            </a:pPr>
            <a:r>
              <a:rPr lang="es-ES" sz="2800" i="1" dirty="0">
                <a:latin typeface="Palatino" pitchFamily="2" charset="77"/>
                <a:ea typeface="Palatino" pitchFamily="2" charset="77"/>
              </a:rPr>
              <a:t>Sin embargo, también admiten aplicaciones muy positivas, ajenas al reflexivo del </a:t>
            </a:r>
            <a:r>
              <a:rPr lang="es-ES" sz="2800" b="1" i="1" dirty="0">
                <a:latin typeface="Palatino" pitchFamily="2" charset="77"/>
                <a:ea typeface="Palatino" pitchFamily="2" charset="77"/>
              </a:rPr>
              <a:t>“</a:t>
            </a:r>
            <a:r>
              <a:rPr lang="es-ES" sz="2800" b="1" i="1" dirty="0" err="1">
                <a:latin typeface="Palatino" pitchFamily="2" charset="77"/>
                <a:ea typeface="Palatino" pitchFamily="2" charset="77"/>
              </a:rPr>
              <a:t>algoritarismo</a:t>
            </a:r>
            <a:r>
              <a:rPr lang="es-ES" sz="2800" b="1" i="1" dirty="0">
                <a:latin typeface="Palatino" pitchFamily="2" charset="77"/>
                <a:ea typeface="Palatino" pitchFamily="2" charset="77"/>
              </a:rPr>
              <a:t>”, </a:t>
            </a:r>
            <a:r>
              <a:rPr lang="es-ES" sz="2800" i="1" dirty="0">
                <a:latin typeface="Palatino" pitchFamily="2" charset="77"/>
                <a:ea typeface="Palatino" pitchFamily="2" charset="77"/>
              </a:rPr>
              <a:t>término acuñado por algunos académicos de izquierda-. </a:t>
            </a:r>
            <a:endParaRPr lang="es-EC" sz="2800" i="1" dirty="0">
              <a:latin typeface="Palatino" pitchFamily="2" charset="77"/>
              <a:ea typeface="Palatino" pitchFamily="2" charset="77"/>
            </a:endParaRPr>
          </a:p>
        </p:txBody>
      </p:sp>
    </p:spTree>
    <p:extLst>
      <p:ext uri="{BB962C8B-B14F-4D97-AF65-F5344CB8AC3E}">
        <p14:creationId xmlns:p14="http://schemas.microsoft.com/office/powerpoint/2010/main" val="25478260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0" y="3752850"/>
            <a:ext cx="3470610" cy="2452687"/>
          </a:xfrm>
          <a:prstGeom prst="ellipse">
            <a:avLst/>
          </a:prstGeom>
        </p:spPr>
        <p:txBody>
          <a:bodyPr vert="horz" lIns="91440" tIns="45720" rIns="91440" bIns="45720" rtlCol="0" anchor="ctr">
            <a:normAutofit/>
          </a:bodyPr>
          <a:lstStyle/>
          <a:p>
            <a:r>
              <a:rPr lang="es-ES" sz="4000" dirty="0" err="1"/>
              <a:t>Yogeshwar</a:t>
            </a:r>
            <a:endParaRPr lang="en-US" sz="4000" kern="1200" dirty="0">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3167986" y="3752850"/>
            <a:ext cx="5614060" cy="2452687"/>
          </a:xfrm>
        </p:spPr>
        <p:txBody>
          <a:bodyPr anchor="ctr">
            <a:normAutofit/>
          </a:bodyPr>
          <a:lstStyle/>
          <a:p>
            <a:pPr marL="0" indent="0">
              <a:buNone/>
            </a:pPr>
            <a:r>
              <a:rPr lang="en-US" sz="2800" i="1" dirty="0" err="1">
                <a:latin typeface="Palatino" pitchFamily="2" charset="77"/>
                <a:ea typeface="Palatino" pitchFamily="2" charset="77"/>
              </a:rPr>
              <a:t>Transitamos</a:t>
            </a:r>
            <a:r>
              <a:rPr lang="en-US" sz="2800" i="1" dirty="0">
                <a:latin typeface="Palatino" pitchFamily="2" charset="77"/>
                <a:ea typeface="Palatino" pitchFamily="2" charset="77"/>
              </a:rPr>
              <a:t> de la </a:t>
            </a:r>
            <a:r>
              <a:rPr lang="en-US" sz="2800" i="1" dirty="0" err="1">
                <a:latin typeface="Palatino" pitchFamily="2" charset="77"/>
                <a:ea typeface="Palatino" pitchFamily="2" charset="77"/>
              </a:rPr>
              <a:t>modernidad</a:t>
            </a:r>
            <a:r>
              <a:rPr lang="en-US" sz="2800" i="1" dirty="0">
                <a:latin typeface="Palatino" pitchFamily="2" charset="77"/>
                <a:ea typeface="Palatino" pitchFamily="2" charset="77"/>
              </a:rPr>
              <a:t> </a:t>
            </a:r>
            <a:r>
              <a:rPr lang="en-US" sz="2800" i="1" dirty="0" err="1">
                <a:latin typeface="Palatino" pitchFamily="2" charset="77"/>
                <a:ea typeface="Palatino" pitchFamily="2" charset="77"/>
              </a:rPr>
              <a:t>líquida</a:t>
            </a:r>
            <a:r>
              <a:rPr lang="en-US" sz="2800" i="1" dirty="0">
                <a:latin typeface="Palatino" pitchFamily="2" charset="77"/>
                <a:ea typeface="Palatino" pitchFamily="2" charset="77"/>
              </a:rPr>
              <a:t> (Bauman) a la </a:t>
            </a:r>
            <a:r>
              <a:rPr lang="en-US" sz="2800" b="1" i="1" dirty="0" err="1">
                <a:latin typeface="Palatino" pitchFamily="2" charset="77"/>
                <a:ea typeface="Palatino" pitchFamily="2" charset="77"/>
              </a:rPr>
              <a:t>modernidad</a:t>
            </a:r>
            <a:r>
              <a:rPr lang="en-US" sz="2800" b="1" i="1" dirty="0">
                <a:latin typeface="Palatino" pitchFamily="2" charset="77"/>
                <a:ea typeface="Palatino" pitchFamily="2" charset="77"/>
              </a:rPr>
              <a:t> turbo.</a:t>
            </a:r>
          </a:p>
        </p:txBody>
      </p:sp>
      <p:pic>
        <p:nvPicPr>
          <p:cNvPr id="4" name="Imagen 3" descr="Imagen que contiene colorido&#10;&#10;Descripción generada automáticamente">
            <a:extLst>
              <a:ext uri="{FF2B5EF4-FFF2-40B4-BE49-F238E27FC236}">
                <a16:creationId xmlns:a16="http://schemas.microsoft.com/office/drawing/2014/main" id="{81DB47E2-CEFD-DD44-85E6-B0C7BBBCD1FB}"/>
              </a:ext>
            </a:extLst>
          </p:cNvPr>
          <p:cNvPicPr>
            <a:picLocks noChangeAspect="1"/>
          </p:cNvPicPr>
          <p:nvPr/>
        </p:nvPicPr>
        <p:blipFill rotWithShape="1">
          <a:blip r:embed="rId3">
            <a:extLst>
              <a:ext uri="{28A0092B-C50C-407E-A947-70E740481C1C}">
                <a14:useLocalDpi xmlns:a14="http://schemas.microsoft.com/office/drawing/2010/main" val="0"/>
              </a:ext>
            </a:extLst>
          </a:blip>
          <a:srcRect t="32833" b="15473"/>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413999227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D12217C-DBF9-AF4E-BEC3-EAC5F80F4F08}"/>
              </a:ext>
            </a:extLst>
          </p:cNvPr>
          <p:cNvSpPr/>
          <p:nvPr/>
        </p:nvSpPr>
        <p:spPr>
          <a:xfrm>
            <a:off x="496849" y="4491124"/>
            <a:ext cx="8407400" cy="369332"/>
          </a:xfrm>
          <a:prstGeom prst="rect">
            <a:avLst/>
          </a:prstGeom>
        </p:spPr>
        <p:txBody>
          <a:bodyPr wrap="square">
            <a:spAutoFit/>
          </a:bodyPr>
          <a:lstStyle/>
          <a:p>
            <a:pPr algn="just"/>
            <a:endParaRPr lang="es-EC" i="1" dirty="0">
              <a:solidFill>
                <a:srgbClr val="191919"/>
              </a:solidFill>
            </a:endParaRPr>
          </a:p>
        </p:txBody>
      </p:sp>
      <p:pic>
        <p:nvPicPr>
          <p:cNvPr id="5" name="Imagen 4" descr="Imagen que contiene pantalla, computer&#10;&#10;Descripción generada automáticamente">
            <a:extLst>
              <a:ext uri="{FF2B5EF4-FFF2-40B4-BE49-F238E27FC236}">
                <a16:creationId xmlns:a16="http://schemas.microsoft.com/office/drawing/2014/main" id="{BE624C4E-AF59-2F4E-9B9E-CB32E1176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5257"/>
            <a:ext cx="9144000" cy="3427486"/>
          </a:xfrm>
          <a:prstGeom prst="rect">
            <a:avLst/>
          </a:prstGeom>
        </p:spPr>
      </p:pic>
    </p:spTree>
    <p:extLst>
      <p:ext uri="{BB962C8B-B14F-4D97-AF65-F5344CB8AC3E}">
        <p14:creationId xmlns:p14="http://schemas.microsoft.com/office/powerpoint/2010/main" val="203087649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a:xfrm>
            <a:off x="442170" y="856180"/>
            <a:ext cx="3959556" cy="1128068"/>
          </a:xfrm>
        </p:spPr>
        <p:txBody>
          <a:bodyPr vert="horz" lIns="91440" tIns="45720" rIns="91440" bIns="45720" rtlCol="0" anchor="ctr">
            <a:normAutofit/>
          </a:bodyPr>
          <a:lstStyle/>
          <a:p>
            <a:pPr defTabSz="914400"/>
            <a:r>
              <a:rPr lang="en-US" sz="3500"/>
              <a:t>LAS MARCAS MÁS VALIOSAS</a:t>
            </a:r>
          </a:p>
        </p:txBody>
      </p:sp>
      <p:grpSp>
        <p:nvGrpSpPr>
          <p:cNvPr id="33" name="Group 3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123821"/>
            <a:ext cx="373130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7447"/>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AFB133A0-90DC-0F42-A0AB-8BCADE1AA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5551" y="979286"/>
            <a:ext cx="3298075" cy="925638"/>
          </a:xfrm>
          <a:prstGeom prst="rect">
            <a:avLst/>
          </a:prstGeom>
        </p:spPr>
      </p:pic>
      <p:sp>
        <p:nvSpPr>
          <p:cNvPr id="43" name="Rectangle 42">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05479"/>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a:extLst>
              <a:ext uri="{FF2B5EF4-FFF2-40B4-BE49-F238E27FC236}">
                <a16:creationId xmlns:a16="http://schemas.microsoft.com/office/drawing/2014/main" id="{69822F64-4F8C-D041-B3E4-ADEF5E4BD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620" y="2225576"/>
            <a:ext cx="5575716" cy="4376936"/>
          </a:xfrm>
          <a:prstGeom prst="rect">
            <a:avLst/>
          </a:prstGeom>
        </p:spPr>
      </p:pic>
      <p:sp>
        <p:nvSpPr>
          <p:cNvPr id="3" name="Rectángulo 2">
            <a:extLst>
              <a:ext uri="{FF2B5EF4-FFF2-40B4-BE49-F238E27FC236}">
                <a16:creationId xmlns:a16="http://schemas.microsoft.com/office/drawing/2014/main" id="{8CE5C2D5-220F-6846-9F22-3C74F58EE66F}"/>
              </a:ext>
            </a:extLst>
          </p:cNvPr>
          <p:cNvSpPr/>
          <p:nvPr/>
        </p:nvSpPr>
        <p:spPr>
          <a:xfrm>
            <a:off x="111474" y="6488668"/>
            <a:ext cx="3126177"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a:solidFill>
                <a:schemeClr val="bg1"/>
              </a:solidFill>
            </a:endParaRPr>
          </a:p>
        </p:txBody>
      </p:sp>
    </p:spTree>
    <p:extLst>
      <p:ext uri="{BB962C8B-B14F-4D97-AF65-F5344CB8AC3E}">
        <p14:creationId xmlns:p14="http://schemas.microsoft.com/office/powerpoint/2010/main" val="197157437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84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Captura de pantalla de un celular&#10;&#10;Descripción generada automáticamente">
            <a:extLst>
              <a:ext uri="{FF2B5EF4-FFF2-40B4-BE49-F238E27FC236}">
                <a16:creationId xmlns:a16="http://schemas.microsoft.com/office/drawing/2014/main" id="{D6090E9A-E198-3847-8586-67F83B0A6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1547877"/>
            <a:ext cx="8178799" cy="3762246"/>
          </a:xfrm>
          <a:prstGeom prst="rect">
            <a:avLst/>
          </a:prstGeom>
        </p:spPr>
      </p:pic>
      <p:sp>
        <p:nvSpPr>
          <p:cNvPr id="6" name="Rectángulo 5">
            <a:extLst>
              <a:ext uri="{FF2B5EF4-FFF2-40B4-BE49-F238E27FC236}">
                <a16:creationId xmlns:a16="http://schemas.microsoft.com/office/drawing/2014/main" id="{9D12217C-DBF9-AF4E-BEC3-EAC5F80F4F08}"/>
              </a:ext>
            </a:extLst>
          </p:cNvPr>
          <p:cNvSpPr/>
          <p:nvPr/>
        </p:nvSpPr>
        <p:spPr>
          <a:xfrm>
            <a:off x="496849" y="4491124"/>
            <a:ext cx="8407400" cy="369332"/>
          </a:xfrm>
          <a:prstGeom prst="rect">
            <a:avLst/>
          </a:prstGeom>
        </p:spPr>
        <p:txBody>
          <a:bodyPr wrap="square">
            <a:spAutoFit/>
          </a:bodyPr>
          <a:lstStyle/>
          <a:p>
            <a:pPr algn="just"/>
            <a:endParaRPr lang="es-EC" i="1" dirty="0">
              <a:solidFill>
                <a:srgbClr val="191919"/>
              </a:solidFill>
            </a:endParaRPr>
          </a:p>
        </p:txBody>
      </p:sp>
      <p:sp>
        <p:nvSpPr>
          <p:cNvPr id="2" name="Rectángulo 1">
            <a:extLst>
              <a:ext uri="{FF2B5EF4-FFF2-40B4-BE49-F238E27FC236}">
                <a16:creationId xmlns:a16="http://schemas.microsoft.com/office/drawing/2014/main" id="{A42FA6A7-4249-2E43-93C4-6EE857D11330}"/>
              </a:ext>
            </a:extLst>
          </p:cNvPr>
          <p:cNvSpPr/>
          <p:nvPr/>
        </p:nvSpPr>
        <p:spPr>
          <a:xfrm>
            <a:off x="6017823" y="6505794"/>
            <a:ext cx="3126177" cy="369332"/>
          </a:xfrm>
          <a:prstGeom prst="rect">
            <a:avLst/>
          </a:prstGeom>
        </p:spPr>
        <p:txBody>
          <a:bodyPr wrap="none">
            <a:spAutoFit/>
          </a:bodyPr>
          <a:lstStyle/>
          <a:p>
            <a:pPr>
              <a:spcAft>
                <a:spcPts val="600"/>
              </a:spcAft>
            </a:pPr>
            <a:r>
              <a:rPr lang="es-EC" i="1">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14104197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72944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C40BDDD-70C1-304C-8BBB-1A28280C9F2F}"/>
              </a:ext>
            </a:extLst>
          </p:cNvPr>
          <p:cNvSpPr>
            <a:spLocks noGrp="1"/>
          </p:cNvSpPr>
          <p:nvPr>
            <p:ph type="title"/>
          </p:nvPr>
        </p:nvSpPr>
        <p:spPr>
          <a:xfrm>
            <a:off x="488480" y="640081"/>
            <a:ext cx="2532887" cy="3681976"/>
          </a:xfrm>
          <a:noFill/>
        </p:spPr>
        <p:txBody>
          <a:bodyPr vert="horz" lIns="91440" tIns="45720" rIns="91440" bIns="45720" rtlCol="0" anchor="b">
            <a:normAutofit/>
          </a:bodyPr>
          <a:lstStyle/>
          <a:p>
            <a:pPr defTabSz="914400"/>
            <a:r>
              <a:rPr lang="en-US" sz="3800" dirty="0" err="1">
                <a:solidFill>
                  <a:schemeClr val="bg1"/>
                </a:solidFill>
              </a:rPr>
              <a:t>Millward</a:t>
            </a:r>
            <a:r>
              <a:rPr lang="en-US" sz="3800">
                <a:solidFill>
                  <a:schemeClr val="bg1"/>
                </a:solidFill>
              </a:rPr>
              <a:t> Brown</a:t>
            </a:r>
          </a:p>
        </p:txBody>
      </p:sp>
      <p:pic>
        <p:nvPicPr>
          <p:cNvPr id="7" name="Marcador de contenido 6">
            <a:extLst>
              <a:ext uri="{FF2B5EF4-FFF2-40B4-BE49-F238E27FC236}">
                <a16:creationId xmlns:a16="http://schemas.microsoft.com/office/drawing/2014/main" id="{BCFFADC4-6405-3642-A3F9-F8CB8341C3A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4779"/>
          <a:stretch/>
        </p:blipFill>
        <p:spPr>
          <a:xfrm>
            <a:off x="3490722" y="10"/>
            <a:ext cx="5653278" cy="6857990"/>
          </a:xfrm>
          <a:prstGeom prst="rect">
            <a:avLst/>
          </a:prstGeom>
        </p:spPr>
      </p:pic>
      <p:sp>
        <p:nvSpPr>
          <p:cNvPr id="5" name="Rectángulo 4">
            <a:extLst>
              <a:ext uri="{FF2B5EF4-FFF2-40B4-BE49-F238E27FC236}">
                <a16:creationId xmlns:a16="http://schemas.microsoft.com/office/drawing/2014/main" id="{DC016B30-47F8-8647-85C9-61FEF37E90AD}"/>
              </a:ext>
            </a:extLst>
          </p:cNvPr>
          <p:cNvSpPr/>
          <p:nvPr/>
        </p:nvSpPr>
        <p:spPr>
          <a:xfrm>
            <a:off x="0" y="6540548"/>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1533648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1047</Words>
  <Application>Microsoft Macintosh PowerPoint</Application>
  <PresentationFormat>Presentación en pantalla (4:3)</PresentationFormat>
  <Paragraphs>66</Paragraphs>
  <Slides>19</Slides>
  <Notes>17</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19</vt:i4>
      </vt:variant>
    </vt:vector>
  </HeadingPairs>
  <TitlesOfParts>
    <vt:vector size="30" baseType="lpstr">
      <vt:lpstr>UD Digi Kyokasho N-B</vt:lpstr>
      <vt:lpstr>Arial</vt:lpstr>
      <vt:lpstr>Calibri</vt:lpstr>
      <vt:lpstr>Calibri Light</vt:lpstr>
      <vt:lpstr>Cambria</vt:lpstr>
      <vt:lpstr>Freestyle Script</vt:lpstr>
      <vt:lpstr>Modern Love</vt:lpstr>
      <vt:lpstr>Palatino</vt:lpstr>
      <vt:lpstr>Wingdings</vt:lpstr>
      <vt:lpstr>Wingdings 3</vt:lpstr>
      <vt:lpstr>Tema de Office</vt:lpstr>
      <vt:lpstr>  De la modernidad líquida a la modernidad turbo </vt:lpstr>
      <vt:lpstr>Presentación de PowerPoint</vt:lpstr>
      <vt:lpstr>62 años de la Economía del Conocimiento</vt:lpstr>
      <vt:lpstr>Presentación de PowerPoint</vt:lpstr>
      <vt:lpstr>Presentación de PowerPoint</vt:lpstr>
      <vt:lpstr>Presentación de PowerPoint</vt:lpstr>
      <vt:lpstr>Presentación de PowerPoint</vt:lpstr>
      <vt:lpstr>Teoría general de sistemas</vt:lpstr>
      <vt:lpstr>Teoría de sistemas (Luhmann)</vt:lpstr>
      <vt:lpstr>Presentación de PowerPoint</vt:lpstr>
      <vt:lpstr>Modelos matemáticos</vt:lpstr>
      <vt:lpstr>Teoría del campo unificado</vt:lpstr>
      <vt:lpstr>Presentación de PowerPoint</vt:lpstr>
      <vt:lpstr>Algorimos capaces</vt:lpstr>
      <vt:lpstr>Yogeshwar</vt:lpstr>
      <vt:lpstr>Presentación de PowerPoint</vt:lpstr>
      <vt:lpstr>LAS MARCAS MÁS VALIOSAS</vt:lpstr>
      <vt:lpstr>Presentación de PowerPoint</vt:lpstr>
      <vt:lpstr>Millward Brown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De la modernidad líquida a la modernidad turbo </dc:title>
  <dc:creator>Octavio Islas</dc:creator>
  <cp:lastModifiedBy>Octavio Islas</cp:lastModifiedBy>
  <cp:revision>1</cp:revision>
  <dcterms:created xsi:type="dcterms:W3CDTF">2020-09-01T14:24:52Z</dcterms:created>
  <dcterms:modified xsi:type="dcterms:W3CDTF">2020-09-01T14:27:04Z</dcterms:modified>
</cp:coreProperties>
</file>