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55"/>
  </p:notesMasterIdLst>
  <p:sldIdLst>
    <p:sldId id="921" r:id="rId2"/>
    <p:sldId id="269" r:id="rId3"/>
    <p:sldId id="316" r:id="rId4"/>
    <p:sldId id="318" r:id="rId5"/>
    <p:sldId id="319" r:id="rId6"/>
    <p:sldId id="317" r:id="rId7"/>
    <p:sldId id="257" r:id="rId8"/>
    <p:sldId id="258" r:id="rId9"/>
    <p:sldId id="283" r:id="rId10"/>
    <p:sldId id="284" r:id="rId11"/>
    <p:sldId id="286" r:id="rId12"/>
    <p:sldId id="285" r:id="rId13"/>
    <p:sldId id="922" r:id="rId14"/>
    <p:sldId id="925" r:id="rId15"/>
    <p:sldId id="933" r:id="rId16"/>
    <p:sldId id="928" r:id="rId17"/>
    <p:sldId id="774" r:id="rId18"/>
    <p:sldId id="731" r:id="rId19"/>
    <p:sldId id="777" r:id="rId20"/>
    <p:sldId id="531" r:id="rId21"/>
    <p:sldId id="932" r:id="rId22"/>
    <p:sldId id="722" r:id="rId23"/>
    <p:sldId id="529" r:id="rId24"/>
    <p:sldId id="873" r:id="rId25"/>
    <p:sldId id="876" r:id="rId26"/>
    <p:sldId id="843" r:id="rId27"/>
    <p:sldId id="844" r:id="rId28"/>
    <p:sldId id="903" r:id="rId29"/>
    <p:sldId id="878" r:id="rId30"/>
    <p:sldId id="879" r:id="rId31"/>
    <p:sldId id="287" r:id="rId32"/>
    <p:sldId id="880" r:id="rId33"/>
    <p:sldId id="881" r:id="rId34"/>
    <p:sldId id="882" r:id="rId35"/>
    <p:sldId id="830" r:id="rId36"/>
    <p:sldId id="884" r:id="rId37"/>
    <p:sldId id="885" r:id="rId38"/>
    <p:sldId id="889" r:id="rId39"/>
    <p:sldId id="890" r:id="rId40"/>
    <p:sldId id="891" r:id="rId41"/>
    <p:sldId id="900" r:id="rId42"/>
    <p:sldId id="842" r:id="rId43"/>
    <p:sldId id="895" r:id="rId44"/>
    <p:sldId id="896" r:id="rId45"/>
    <p:sldId id="901" r:id="rId46"/>
    <p:sldId id="902" r:id="rId47"/>
    <p:sldId id="904" r:id="rId48"/>
    <p:sldId id="840" r:id="rId49"/>
    <p:sldId id="906" r:id="rId50"/>
    <p:sldId id="909" r:id="rId51"/>
    <p:sldId id="911" r:id="rId52"/>
    <p:sldId id="748" r:id="rId53"/>
    <p:sldId id="920" r:id="rId54"/>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p:restoredTop sz="95850"/>
  </p:normalViewPr>
  <p:slideViewPr>
    <p:cSldViewPr snapToGrid="0" snapToObjects="1">
      <p:cViewPr varScale="1">
        <p:scale>
          <a:sx n="125" d="100"/>
          <a:sy n="125" d="100"/>
        </p:scale>
        <p:origin x="1768" y="16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26/11/19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s.wikipedia.org/wiki/Da%C3%B1o"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Agradecimiento Daniel </a:t>
            </a:r>
            <a:r>
              <a:rPr lang="es-ES_tradnl" dirty="0" err="1"/>
              <a:t>Ivokus</a:t>
            </a:r>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a:t>
            </a:fld>
            <a:endParaRPr lang="es-ES"/>
          </a:p>
        </p:txBody>
      </p:sp>
    </p:spTree>
    <p:extLst>
      <p:ext uri="{BB962C8B-B14F-4D97-AF65-F5344CB8AC3E}">
        <p14:creationId xmlns:p14="http://schemas.microsoft.com/office/powerpoint/2010/main" val="1889913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latin typeface="Palatino" pitchFamily="2" charset="77"/>
                <a:ea typeface="Palatino" pitchFamily="2" charset="77"/>
              </a:rPr>
              <a:t>“</a:t>
            </a:r>
            <a:r>
              <a:rPr lang="es-ES" sz="1200" i="1" dirty="0">
                <a:latin typeface="Palatino" pitchFamily="2" charset="77"/>
                <a:ea typeface="Palatino" pitchFamily="2" charset="77"/>
              </a:rPr>
              <a:t>Uber, la compañía de taxis más grande del mundo, no posee vehículos. Facebook, el propietario de medios más popular, no crea contenido; </a:t>
            </a:r>
            <a:r>
              <a:rPr lang="es-ES" sz="1200" i="1" dirty="0" err="1">
                <a:latin typeface="Palatino" pitchFamily="2" charset="77"/>
                <a:ea typeface="Palatino" pitchFamily="2" charset="77"/>
              </a:rPr>
              <a:t>Alibaba</a:t>
            </a:r>
            <a:r>
              <a:rPr lang="es-ES" sz="1200" i="1" dirty="0">
                <a:latin typeface="Palatino" pitchFamily="2" charset="77"/>
                <a:ea typeface="Palatino" pitchFamily="2" charset="77"/>
              </a:rPr>
              <a:t>, el minorista más valioso, no tiene inventario. </a:t>
            </a:r>
            <a:r>
              <a:rPr lang="es-ES" sz="1200" i="1" dirty="0" err="1">
                <a:latin typeface="Palatino" pitchFamily="2" charset="77"/>
                <a:ea typeface="Palatino" pitchFamily="2" charset="77"/>
              </a:rPr>
              <a:t>Airbnb</a:t>
            </a:r>
            <a:r>
              <a:rPr lang="es-ES" sz="1200" i="1" dirty="0">
                <a:latin typeface="Palatino" pitchFamily="2" charset="77"/>
                <a:ea typeface="Palatino" pitchFamily="2" charset="77"/>
              </a:rPr>
              <a:t>, el mayor proveedor de alojamiento del mundo, no posee bienes inmuebles</a:t>
            </a: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a:t>
            </a:fld>
            <a:endParaRPr lang="es-EC"/>
          </a:p>
        </p:txBody>
      </p:sp>
    </p:spTree>
    <p:extLst>
      <p:ext uri="{BB962C8B-B14F-4D97-AF65-F5344CB8AC3E}">
        <p14:creationId xmlns:p14="http://schemas.microsoft.com/office/powerpoint/2010/main" val="4073748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Ese hecho permitió confirmar las predicciones de Arthur Clarke sobre la viabilidad de los satélites artificiales. Clarke era considerado autor de ciencia ficción. Fue el guionista e 2001, Odisea del Espacio, Stanley </a:t>
            </a:r>
            <a:r>
              <a:rPr lang="es-ES" sz="1200" kern="1200" dirty="0" err="1">
                <a:solidFill>
                  <a:schemeClr val="tx1"/>
                </a:solidFill>
                <a:effectLst/>
                <a:latin typeface="+mn-lt"/>
                <a:ea typeface="+mn-ea"/>
                <a:cs typeface="+mn-cs"/>
              </a:rPr>
              <a:t>Kubric</a:t>
            </a:r>
            <a:r>
              <a:rPr lang="es-ES" sz="1200" kern="1200" dirty="0">
                <a:solidFill>
                  <a:schemeClr val="tx1"/>
                </a:solidFill>
                <a:effectLst/>
                <a:latin typeface="+mn-lt"/>
                <a:ea typeface="+mn-ea"/>
                <a:cs typeface="+mn-cs"/>
              </a:rPr>
              <a:t>.</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a:t>
            </a:fld>
            <a:endParaRPr lang="es-ES"/>
          </a:p>
        </p:txBody>
      </p:sp>
    </p:spTree>
    <p:extLst>
      <p:ext uri="{BB962C8B-B14F-4D97-AF65-F5344CB8AC3E}">
        <p14:creationId xmlns:p14="http://schemas.microsoft.com/office/powerpoint/2010/main" val="96869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El lanzamiento al espacio del primer </a:t>
            </a:r>
            <a:r>
              <a:rPr lang="es-ES" sz="1200" kern="1200" dirty="0" err="1">
                <a:solidFill>
                  <a:schemeClr val="tx1"/>
                </a:solidFill>
                <a:effectLst/>
                <a:latin typeface="+mn-lt"/>
                <a:ea typeface="+mn-ea"/>
                <a:cs typeface="+mn-cs"/>
              </a:rPr>
              <a:t>Sputnik</a:t>
            </a:r>
            <a:r>
              <a:rPr lang="es-ES" sz="1200" kern="1200" dirty="0">
                <a:solidFill>
                  <a:schemeClr val="tx1"/>
                </a:solidFill>
                <a:effectLst/>
                <a:latin typeface="+mn-lt"/>
                <a:ea typeface="+mn-ea"/>
                <a:cs typeface="+mn-cs"/>
              </a:rPr>
              <a:t> fue el gran detonante de la carrera espacial entre Estados Unidos y la Unión Soviética</a:t>
            </a:r>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4</a:t>
            </a:fld>
            <a:endParaRPr lang="es-ES"/>
          </a:p>
        </p:txBody>
      </p:sp>
    </p:spTree>
    <p:extLst>
      <p:ext uri="{BB962C8B-B14F-4D97-AF65-F5344CB8AC3E}">
        <p14:creationId xmlns:p14="http://schemas.microsoft.com/office/powerpoint/2010/main" val="973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Julio de 1969, Neil Armstrong, comandante del Apolo 11. Para poder llevar al primer hombre a la luna fue necesario apostar por el desarrollo d</a:t>
            </a:r>
            <a:r>
              <a:rPr lang="es-ES" sz="1200" kern="1200" dirty="0">
                <a:solidFill>
                  <a:schemeClr val="tx1"/>
                </a:solidFill>
                <a:effectLst/>
                <a:latin typeface="+mn-lt"/>
                <a:ea typeface="+mn-ea"/>
                <a:cs typeface="+mn-cs"/>
              </a:rPr>
              <a:t>e las ciencias y las tecnologías</a:t>
            </a:r>
            <a:endParaRPr lang="es-EC" dirty="0"/>
          </a:p>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5</a:t>
            </a:fld>
            <a:endParaRPr lang="es-ES"/>
          </a:p>
        </p:txBody>
      </p:sp>
    </p:spTree>
    <p:extLst>
      <p:ext uri="{BB962C8B-B14F-4D97-AF65-F5344CB8AC3E}">
        <p14:creationId xmlns:p14="http://schemas.microsoft.com/office/powerpoint/2010/main" val="2754969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Dio inicio una formidable aceleración histórica que comprendió: </a:t>
            </a:r>
            <a:r>
              <a:rPr lang="es-ES" sz="1200" kern="1200" dirty="0">
                <a:solidFill>
                  <a:schemeClr val="tx1"/>
                </a:solidFill>
                <a:effectLst/>
                <a:latin typeface="+mn-lt"/>
                <a:ea typeface="+mn-ea"/>
                <a:cs typeface="+mn-cs"/>
              </a:rPr>
              <a:t>La </a:t>
            </a:r>
            <a:r>
              <a:rPr lang="es-ES" sz="1200" kern="1200" dirty="0" err="1">
                <a:solidFill>
                  <a:schemeClr val="tx1"/>
                </a:solidFill>
                <a:effectLst/>
                <a:latin typeface="+mn-lt"/>
                <a:ea typeface="+mn-ea"/>
                <a:cs typeface="+mn-cs"/>
              </a:rPr>
              <a:t>hiperagricultura</a:t>
            </a:r>
            <a:r>
              <a:rPr lang="es-ES" sz="1200" kern="1200" dirty="0">
                <a:solidFill>
                  <a:schemeClr val="tx1"/>
                </a:solidFill>
                <a:effectLst/>
                <a:latin typeface="+mn-lt"/>
                <a:ea typeface="+mn-ea"/>
                <a:cs typeface="+mn-cs"/>
              </a:rPr>
              <a:t>, la </a:t>
            </a:r>
            <a:r>
              <a:rPr lang="es-ES" sz="1200" kern="1200" dirty="0" err="1">
                <a:solidFill>
                  <a:schemeClr val="tx1"/>
                </a:solidFill>
                <a:effectLst/>
                <a:latin typeface="+mn-lt"/>
                <a:ea typeface="+mn-ea"/>
                <a:cs typeface="+mn-cs"/>
              </a:rPr>
              <a:t>neuroestimulación</a:t>
            </a:r>
            <a:r>
              <a:rPr lang="es-ES" sz="1200" kern="1200" dirty="0">
                <a:solidFill>
                  <a:schemeClr val="tx1"/>
                </a:solidFill>
                <a:effectLst/>
                <a:latin typeface="+mn-lt"/>
                <a:ea typeface="+mn-ea"/>
                <a:cs typeface="+mn-cs"/>
              </a:rPr>
              <a:t>, la asistencia médica personalizada, los </a:t>
            </a:r>
            <a:r>
              <a:rPr lang="es-ES" sz="1200" kern="1200" dirty="0" err="1">
                <a:solidFill>
                  <a:schemeClr val="tx1"/>
                </a:solidFill>
                <a:effectLst/>
                <a:latin typeface="+mn-lt"/>
                <a:ea typeface="+mn-ea"/>
                <a:cs typeface="+mn-cs"/>
              </a:rPr>
              <a:t>nanocéuticos</a:t>
            </a:r>
            <a:r>
              <a:rPr lang="es-ES" sz="1200" kern="1200" dirty="0">
                <a:solidFill>
                  <a:schemeClr val="tx1"/>
                </a:solidFill>
                <a:effectLst/>
                <a:latin typeface="+mn-lt"/>
                <a:ea typeface="+mn-ea"/>
                <a:cs typeface="+mn-cs"/>
              </a:rPr>
              <a:t>, nuevas y raras fuentes de energía, sistemas de pagos clasificados, transporte inteligente, mercados instantáneos, nuevas formas de educación, armas no letales, fabricación de ordenadores portátiles, dinero programable, gestión de riesgo, sensores de privacidad que nos indiquen cuando estamos siendo observados -de hecho, todo tipo de sensores-, más una abrumadora mirada de otros bienes, servicios y experiencias. (</a:t>
            </a:r>
            <a:r>
              <a:rPr lang="es-ES" sz="1200" kern="1200" dirty="0" err="1">
                <a:solidFill>
                  <a:schemeClr val="tx1"/>
                </a:solidFill>
                <a:effectLst/>
                <a:latin typeface="+mn-lt"/>
                <a:ea typeface="+mn-ea"/>
                <a:cs typeface="+mn-cs"/>
              </a:rPr>
              <a:t>Toffler</a:t>
            </a:r>
            <a:r>
              <a:rPr lang="es-ES" sz="1200" kern="1200" dirty="0">
                <a:solidFill>
                  <a:schemeClr val="tx1"/>
                </a:solidFill>
                <a:effectLst/>
                <a:latin typeface="+mn-lt"/>
                <a:ea typeface="+mn-ea"/>
                <a:cs typeface="+mn-cs"/>
              </a:rPr>
              <a:t> y </a:t>
            </a:r>
            <a:r>
              <a:rPr lang="es-ES" sz="1200" kern="1200" dirty="0" err="1">
                <a:solidFill>
                  <a:schemeClr val="tx1"/>
                </a:solidFill>
                <a:effectLst/>
                <a:latin typeface="+mn-lt"/>
                <a:ea typeface="+mn-ea"/>
                <a:cs typeface="+mn-cs"/>
              </a:rPr>
              <a:t>Toffler</a:t>
            </a:r>
            <a:r>
              <a:rPr lang="es-ES" sz="1200" kern="1200" dirty="0">
                <a:solidFill>
                  <a:schemeClr val="tx1"/>
                </a:solidFill>
                <a:effectLst/>
                <a:latin typeface="+mn-lt"/>
                <a:ea typeface="+mn-ea"/>
                <a:cs typeface="+mn-cs"/>
              </a:rPr>
              <a:t>, 2006, p. 29).</a:t>
            </a:r>
            <a:endParaRPr lang="es-EC" sz="1200" kern="1200" dirty="0">
              <a:solidFill>
                <a:schemeClr val="tx1"/>
              </a:solidFill>
              <a:effectLst/>
              <a:latin typeface="+mn-lt"/>
              <a:ea typeface="+mn-ea"/>
              <a:cs typeface="+mn-cs"/>
            </a:endParaRPr>
          </a:p>
          <a:p>
            <a:br>
              <a:rPr lang="es-EC" dirty="0"/>
            </a:b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6</a:t>
            </a:fld>
            <a:endParaRPr lang="es-ES"/>
          </a:p>
        </p:txBody>
      </p:sp>
    </p:spTree>
    <p:extLst>
      <p:ext uri="{BB962C8B-B14F-4D97-AF65-F5344CB8AC3E}">
        <p14:creationId xmlns:p14="http://schemas.microsoft.com/office/powerpoint/2010/main" val="1266129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U. Eco </a:t>
            </a: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A pesar de las enérgicas advertencias de Umberto Eco, quien en sus últimos años de vida se reveló como atribulado e intolerante intelectual, las redes sociales han conseguido afirmarse como el principal medio de información para miles de millones de personas en el mundo, quienes en su cultura de información y entretenimiento han desplazado a un segundo plano a los medios informativos que ayer considerábamos fundamentales: la radio y la televisión. </a:t>
            </a:r>
            <a:endParaRPr lang="es-ES_tradnl" dirty="0"/>
          </a:p>
          <a:p>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7</a:t>
            </a:fld>
            <a:endParaRPr lang="es-ES_tradnl"/>
          </a:p>
        </p:txBody>
      </p:sp>
    </p:spTree>
    <p:extLst>
      <p:ext uri="{BB962C8B-B14F-4D97-AF65-F5344CB8AC3E}">
        <p14:creationId xmlns:p14="http://schemas.microsoft.com/office/powerpoint/2010/main" val="2109792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En menos de 15 años las redes sociales se han convertido en uno de los territorios más visibles, cotizados y codiciados de internet. Despreciar a las redes sociales y ningunear a sus usuarios nada aporta a su indispensable análisis y comprensión.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C"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C" sz="1200" kern="1200" dirty="0">
              <a:solidFill>
                <a:schemeClr val="tx1"/>
              </a:solidFill>
              <a:effectLst/>
              <a:latin typeface="+mn-lt"/>
              <a:ea typeface="+mn-ea"/>
              <a:cs typeface="+mn-cs"/>
            </a:endParaRPr>
          </a:p>
          <a:p>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8</a:t>
            </a:fld>
            <a:endParaRPr lang="es-ES_tradnl"/>
          </a:p>
        </p:txBody>
      </p:sp>
    </p:spTree>
    <p:extLst>
      <p:ext uri="{BB962C8B-B14F-4D97-AF65-F5344CB8AC3E}">
        <p14:creationId xmlns:p14="http://schemas.microsoft.com/office/powerpoint/2010/main" val="2765407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La IWS ofrece detallada información sobre la penetración de Internet. 7 mil 716 millones de usuarios. La penetración mundial 55.8%</a:t>
            </a:r>
            <a:br>
              <a:rPr lang="es-ES_tradnl" dirty="0"/>
            </a:br>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9</a:t>
            </a:fld>
            <a:endParaRPr lang="es-ES_tradnl"/>
          </a:p>
        </p:txBody>
      </p:sp>
    </p:spTree>
    <p:extLst>
      <p:ext uri="{BB962C8B-B14F-4D97-AF65-F5344CB8AC3E}">
        <p14:creationId xmlns:p14="http://schemas.microsoft.com/office/powerpoint/2010/main" val="354906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El número de usuarios de teléfonos celulares 5,112 millones supera al de usuarios de internet</a:t>
            </a:r>
            <a:br>
              <a:rPr lang="es-ES_tradnl" dirty="0"/>
            </a:br>
            <a:r>
              <a:rPr lang="es-ES_tradnl" dirty="0"/>
              <a:t>3 mil 484 millones de usuarios de redes sociales</a:t>
            </a:r>
          </a:p>
          <a:p>
            <a:r>
              <a:rPr lang="es-ES_tradnl" dirty="0"/>
              <a:t>3,256 millones de usuarios móviles de redes sociales</a:t>
            </a:r>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10</a:t>
            </a:fld>
            <a:endParaRPr lang="es-ES_tradnl"/>
          </a:p>
        </p:txBody>
      </p:sp>
    </p:spTree>
    <p:extLst>
      <p:ext uri="{BB962C8B-B14F-4D97-AF65-F5344CB8AC3E}">
        <p14:creationId xmlns:p14="http://schemas.microsoft.com/office/powerpoint/2010/main" val="1806641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Redes y plataformas</a:t>
            </a:r>
            <a:br>
              <a:rPr lang="es-ES_tradnl" dirty="0"/>
            </a:br>
            <a:r>
              <a:rPr lang="es-ES_tradnl" dirty="0"/>
              <a:t>Imperio </a:t>
            </a:r>
            <a:r>
              <a:rPr lang="es-ES_tradnl" dirty="0" err="1"/>
              <a:t>Zuckerberg</a:t>
            </a:r>
            <a:r>
              <a:rPr lang="es-ES_tradnl" dirty="0"/>
              <a:t> 2,271 millones de usuarios</a:t>
            </a:r>
            <a:br>
              <a:rPr lang="es-ES_tradnl" dirty="0"/>
            </a:br>
            <a:r>
              <a:rPr lang="es-ES_tradnl" dirty="0"/>
              <a:t>Redes y plataformas Chinas. Ruta de la Seda</a:t>
            </a:r>
          </a:p>
          <a:p>
            <a:r>
              <a:rPr lang="es-ES_tradnl" dirty="0"/>
              <a:t>Twitter no figura en las 10 primeras</a:t>
            </a:r>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11</a:t>
            </a:fld>
            <a:endParaRPr lang="es-ES_tradnl"/>
          </a:p>
        </p:txBody>
      </p:sp>
    </p:spTree>
    <p:extLst>
      <p:ext uri="{BB962C8B-B14F-4D97-AF65-F5344CB8AC3E}">
        <p14:creationId xmlns:p14="http://schemas.microsoft.com/office/powerpoint/2010/main" val="3623284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Penetración en América del Sur 66%</a:t>
            </a:r>
          </a:p>
          <a:p>
            <a:r>
              <a:rPr lang="es-ES_tradnl" dirty="0"/>
              <a:t>América Latina 62%</a:t>
            </a:r>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12</a:t>
            </a:fld>
            <a:endParaRPr lang="es-ES_tradnl"/>
          </a:p>
        </p:txBody>
      </p:sp>
    </p:spTree>
    <p:extLst>
      <p:ext uri="{BB962C8B-B14F-4D97-AF65-F5344CB8AC3E}">
        <p14:creationId xmlns:p14="http://schemas.microsoft.com/office/powerpoint/2010/main" val="3526781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Ecuador </a:t>
            </a:r>
            <a:br>
              <a:rPr lang="es-ES_tradnl" dirty="0"/>
            </a:br>
            <a:r>
              <a:rPr lang="es-ES_tradnl" dirty="0"/>
              <a:t>17 millones habitantes, habitantes </a:t>
            </a:r>
            <a:br>
              <a:rPr lang="es-ES_tradnl" dirty="0"/>
            </a:br>
            <a:r>
              <a:rPr lang="es-ES_tradnl" dirty="0"/>
              <a:t>13,4 millones usuarios de internet</a:t>
            </a:r>
            <a:br>
              <a:rPr lang="es-ES_tradnl" dirty="0"/>
            </a:br>
            <a:r>
              <a:rPr lang="es-ES_tradnl" dirty="0"/>
              <a:t>12 millones usuarios redes sociales</a:t>
            </a:r>
          </a:p>
          <a:p>
            <a:r>
              <a:rPr lang="es-ES_tradnl" dirty="0"/>
              <a:t>11 millones redes sociales móviles</a:t>
            </a:r>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13</a:t>
            </a:fld>
            <a:endParaRPr lang="es-ES_tradnl"/>
          </a:p>
        </p:txBody>
      </p:sp>
    </p:spTree>
    <p:extLst>
      <p:ext uri="{BB962C8B-B14F-4D97-AF65-F5344CB8AC3E}">
        <p14:creationId xmlns:p14="http://schemas.microsoft.com/office/powerpoint/2010/main" val="1979127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3 El Comercio</a:t>
            </a:r>
            <a:br>
              <a:rPr lang="es-ES_tradnl" dirty="0"/>
            </a:br>
            <a:r>
              <a:rPr lang="es-ES_tradnl" dirty="0"/>
              <a:t>7 El Universo</a:t>
            </a:r>
            <a:br>
              <a:rPr lang="es-ES_tradnl" dirty="0"/>
            </a:br>
            <a:r>
              <a:rPr lang="es-ES_tradnl" dirty="0"/>
              <a:t>8 </a:t>
            </a:r>
            <a:r>
              <a:rPr lang="es-ES_tradnl" dirty="0" err="1"/>
              <a:t>Ecuavisa</a:t>
            </a:r>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14</a:t>
            </a:fld>
            <a:endParaRPr lang="es-ES_tradnl"/>
          </a:p>
        </p:txBody>
      </p:sp>
    </p:spTree>
    <p:extLst>
      <p:ext uri="{BB962C8B-B14F-4D97-AF65-F5344CB8AC3E}">
        <p14:creationId xmlns:p14="http://schemas.microsoft.com/office/powerpoint/2010/main" val="1703834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12 millones de usuarios</a:t>
            </a:r>
          </a:p>
          <a:p>
            <a:r>
              <a:rPr lang="es-ES_tradnl" dirty="0"/>
              <a:t>48% hombres </a:t>
            </a:r>
            <a:br>
              <a:rPr lang="es-ES_tradnl" dirty="0"/>
            </a:br>
            <a:r>
              <a:rPr lang="es-ES_tradnl" dirty="0"/>
              <a:t>52% mujeres</a:t>
            </a:r>
          </a:p>
          <a:p>
            <a:endParaRPr lang="es-ES_tradnl" dirty="0"/>
          </a:p>
          <a:p>
            <a:br>
              <a:rPr lang="es-ES_tradnl" dirty="0"/>
            </a:br>
            <a:br>
              <a:rPr lang="es-ES_tradnl" dirty="0"/>
            </a:br>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15</a:t>
            </a:fld>
            <a:endParaRPr lang="es-ES_tradnl"/>
          </a:p>
        </p:txBody>
      </p:sp>
    </p:spTree>
    <p:extLst>
      <p:ext uri="{BB962C8B-B14F-4D97-AF65-F5344CB8AC3E}">
        <p14:creationId xmlns:p14="http://schemas.microsoft.com/office/powerpoint/2010/main" val="3526291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err="1"/>
              <a:t>Microblogging</a:t>
            </a:r>
            <a:r>
              <a:rPr lang="es-ES_tradnl" dirty="0"/>
              <a:t> </a:t>
            </a:r>
            <a:br>
              <a:rPr lang="es-ES_tradnl" dirty="0"/>
            </a:br>
            <a:br>
              <a:rPr lang="es-ES_tradnl" dirty="0"/>
            </a:br>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16</a:t>
            </a:fld>
            <a:endParaRPr lang="es-ES_tradnl"/>
          </a:p>
        </p:txBody>
      </p:sp>
    </p:spTree>
    <p:extLst>
      <p:ext uri="{BB962C8B-B14F-4D97-AF65-F5344CB8AC3E}">
        <p14:creationId xmlns:p14="http://schemas.microsoft.com/office/powerpoint/2010/main" val="2041137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latin typeface="Palatino" pitchFamily="2" charset="77"/>
                <a:ea typeface="Palatino" pitchFamily="2" charset="77"/>
              </a:rPr>
              <a:t>Los algoritmos pueden realizar importantes contribuciones a las tareas de control, vigilancia y asumir un rol protagónico en la disolución digital de nuestra privacidad. </a:t>
            </a:r>
            <a:endParaRPr lang="es-EC" dirty="0"/>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17</a:t>
            </a:fld>
            <a:endParaRPr lang="es-EC"/>
          </a:p>
        </p:txBody>
      </p:sp>
    </p:spTree>
    <p:extLst>
      <p:ext uri="{BB962C8B-B14F-4D97-AF65-F5344CB8AC3E}">
        <p14:creationId xmlns:p14="http://schemas.microsoft.com/office/powerpoint/2010/main" val="312195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Algoritmos dotados de capacidad de razonamiento y toma de decisiones en cualquier ámbito, al menos con la misma funcionalidad que un ser humano medio. De manera estándar, dícese de cualquier algoritmo que no ha sido limitado expresamente en sus capacidades; por extensión, dícese de todos aquellos algoritmos capaces de pensar y actuar mediante razonamientos e integraciones inaccesibles a la inteligencia humana, mostrando niveles de conciencia que los humanos suponen superiores. (Serrano, 2018, p. p.19). </a:t>
            </a:r>
            <a:endParaRPr lang="es-EC" dirty="0"/>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18</a:t>
            </a:fld>
            <a:endParaRPr lang="es-ES"/>
          </a:p>
        </p:txBody>
      </p:sp>
    </p:spTree>
    <p:extLst>
      <p:ext uri="{BB962C8B-B14F-4D97-AF65-F5344CB8AC3E}">
        <p14:creationId xmlns:p14="http://schemas.microsoft.com/office/powerpoint/2010/main" val="1944302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En la modernidad turbo:</a:t>
            </a:r>
            <a:r>
              <a:rPr lang="es-EC" sz="1200"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“La potencia de la revolución digital penetra en casi todos los ámbitos. Al igual que un virus, esta potencia contagia la medicina, el sector financiero, los medios de comunicación, la ingeniería mecánica o el sector servicios. Se dan procesos de reforzamiento mutuo que a su vez aceleran más todavía el tempo de las transformaciones. La influencia de la digitalización en los avances en investigación genética, el progreso en la ciencia de materiales o en la miniaturización electrónica del sector médico son ejemplos de esos efectos sinérgicos de aceleración. Las innovaciones modifican las maneras de trabajar y estas a su vez exigen nuevas innovaciones. Lo uno condiciona lo otro, y así experimentamos nuevos efectos de resonancia del progreso. (</a:t>
            </a:r>
            <a:r>
              <a:rPr lang="es-ES" sz="1200" kern="1200" dirty="0" err="1">
                <a:solidFill>
                  <a:schemeClr val="tx1"/>
                </a:solidFill>
                <a:effectLst/>
                <a:latin typeface="+mn-lt"/>
                <a:ea typeface="+mn-ea"/>
                <a:cs typeface="+mn-cs"/>
              </a:rPr>
              <a:t>Yogeshwar</a:t>
            </a:r>
            <a:r>
              <a:rPr lang="es-ES" sz="1200" kern="1200" dirty="0">
                <a:solidFill>
                  <a:schemeClr val="tx1"/>
                </a:solidFill>
                <a:effectLst/>
                <a:latin typeface="+mn-lt"/>
                <a:ea typeface="+mn-ea"/>
                <a:cs typeface="+mn-cs"/>
              </a:rPr>
              <a:t>, 2018, p.26).</a:t>
            </a:r>
            <a:endParaRPr lang="es-EC"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19</a:t>
            </a:fld>
            <a:endParaRPr lang="es-ES"/>
          </a:p>
        </p:txBody>
      </p:sp>
    </p:spTree>
    <p:extLst>
      <p:ext uri="{BB962C8B-B14F-4D97-AF65-F5344CB8AC3E}">
        <p14:creationId xmlns:p14="http://schemas.microsoft.com/office/powerpoint/2010/main" val="32446036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Las revoluciones suelen desvanecer los límites establecidos. En no pocas de las instituciones que ayer conferían sentido a nuestra existencia, hoy podemos advertir las grandes dificultades que enfrentan para ofrecer respuestas atinadas a las exigencias de los nuevos tiempos. El desgaste que resienten es evidente. Algunas de las organizaciones que ayer parecían poder contribuir a la coherencia, estabilidad y orden en la sociedad, como las iglesias, los partidos políticos, los sindicatos, el matrimonio, el sistema educativo, los parlamentos, los gobiernos, hoy se encuentran inmersas en profundas crisis. Ulrich </a:t>
            </a:r>
            <a:r>
              <a:rPr lang="es-ES" sz="1200" kern="1200" dirty="0" err="1">
                <a:solidFill>
                  <a:schemeClr val="tx1"/>
                </a:solidFill>
                <a:effectLst/>
                <a:latin typeface="+mn-lt"/>
                <a:ea typeface="+mn-ea"/>
                <a:cs typeface="+mn-cs"/>
              </a:rPr>
              <a:t>Bech</a:t>
            </a:r>
            <a:r>
              <a:rPr lang="es-ES" sz="1200" kern="1200" dirty="0">
                <a:solidFill>
                  <a:schemeClr val="tx1"/>
                </a:solidFill>
                <a:effectLst/>
                <a:latin typeface="+mn-lt"/>
                <a:ea typeface="+mn-ea"/>
                <a:cs typeface="+mn-cs"/>
              </a:rPr>
              <a:t> acuñó el concepto de “instituciones zombis” para designar a aquellas instituciones “que están muertas y todavía vivas”.</a:t>
            </a:r>
            <a:r>
              <a:rPr lang="es-EC" dirty="0">
                <a:effectLst/>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20</a:t>
            </a:fld>
            <a:endParaRPr lang="es-ES"/>
          </a:p>
        </p:txBody>
      </p:sp>
    </p:spTree>
    <p:extLst>
      <p:ext uri="{BB962C8B-B14F-4D97-AF65-F5344CB8AC3E}">
        <p14:creationId xmlns:p14="http://schemas.microsoft.com/office/powerpoint/2010/main" val="3197368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Partidos, candidatos y el imaginario político</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21</a:t>
            </a:fld>
            <a:endParaRPr lang="es-ES"/>
          </a:p>
        </p:txBody>
      </p:sp>
    </p:spTree>
    <p:extLst>
      <p:ext uri="{BB962C8B-B14F-4D97-AF65-F5344CB8AC3E}">
        <p14:creationId xmlns:p14="http://schemas.microsoft.com/office/powerpoint/2010/main" val="2685725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Debemos anticipar las consecuencias del desempleo tecnológico. En un futuro, no muy distante, las máquinas podrán realizar muchos de los trabajos que suponemos exclusivos de seres humanos. En los próximos años, millones de personas perderán sus empleos. Habrá que capacitarles para que sean capaces de poder desarrollarse en otras actividades u oficios. Transitamos a “una economía de elevada productividad y reducida necesidad de intervención humana en forma de mano de obra” (Serrano, 2018, p.25). Sin embargo, un aspecto medular admite mayor importancia: el autocontrol de las máquinas inteligentes será determinante para asegurar la supervivencia de nuestra especie.</a:t>
            </a:r>
            <a:r>
              <a:rPr lang="es-EC" dirty="0">
                <a:effectLst/>
              </a:rPr>
              <a:t> </a:t>
            </a:r>
            <a:r>
              <a:rPr lang="es-EC" sz="1200" kern="1200" dirty="0">
                <a:solidFill>
                  <a:schemeClr val="tx1"/>
                </a:solidFill>
                <a:effectLst/>
                <a:latin typeface="+mn-lt"/>
                <a:ea typeface="+mn-ea"/>
                <a:cs typeface="+mn-cs"/>
              </a:rPr>
              <a:t>En 1942, Isaac Asimov formuló las tres leyes de la robótica, en el relato Círculo Vicioso. Las tres leyes representan el código moral de los robots: Primera ley. Un robot no hará </a:t>
            </a:r>
            <a:r>
              <a:rPr lang="es-EC" sz="1200" u="sng" kern="1200" dirty="0">
                <a:solidFill>
                  <a:schemeClr val="tx1"/>
                </a:solidFill>
                <a:effectLst/>
                <a:latin typeface="+mn-lt"/>
                <a:ea typeface="+mn-ea"/>
                <a:cs typeface="+mn-cs"/>
                <a:hlinkClick r:id="rId3" tooltip="Daño"/>
              </a:rPr>
              <a:t>daño</a:t>
            </a:r>
            <a:r>
              <a:rPr lang="es-EC" sz="1200" kern="1200" dirty="0">
                <a:solidFill>
                  <a:schemeClr val="tx1"/>
                </a:solidFill>
                <a:effectLst/>
                <a:latin typeface="+mn-lt"/>
                <a:ea typeface="+mn-ea"/>
                <a:cs typeface="+mn-cs"/>
              </a:rPr>
              <a:t> a un ser humano o, por inacción, permitirá que un ser humano sufra daño.Segunda ley. Un robot debe cumplir las órdenes dadas por los seres humanos, a excepción de aquellas que entrasen en conflicto con la primera ley. Tercera ley. Un robot debe proteger su propia existencia en la medida en que esta protección no entre en conflicto con la primera o con la segunda ley. </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22</a:t>
            </a:fld>
            <a:endParaRPr lang="es-ES"/>
          </a:p>
        </p:txBody>
      </p:sp>
    </p:spTree>
    <p:extLst>
      <p:ext uri="{BB962C8B-B14F-4D97-AF65-F5344CB8AC3E}">
        <p14:creationId xmlns:p14="http://schemas.microsoft.com/office/powerpoint/2010/main" val="874433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sz="1200" kern="1200" dirty="0">
                <a:solidFill>
                  <a:schemeClr val="tx1"/>
                </a:solidFill>
                <a:effectLst/>
                <a:latin typeface="+mn-lt"/>
                <a:ea typeface="+mn-ea"/>
                <a:cs typeface="+mn-cs"/>
              </a:rPr>
              <a:t>La conectividad “inteligente” de la Cuarta Revolución Industrial, propicia el desarrollo de complejos ambientes integrados, los cuales seguramente impondrán profundas transformaciones en la ecología cultural de las sociedades.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sz="1200" kern="1200" dirty="0">
                <a:solidFill>
                  <a:schemeClr val="tx1"/>
                </a:solidFill>
                <a:effectLst/>
                <a:latin typeface="+mn-lt"/>
                <a:ea typeface="+mn-ea"/>
                <a:cs typeface="+mn-cs"/>
              </a:rPr>
              <a:t>Las tecnologías de frontera -algunas de ellas anticipadas por la ciencia ficción-, comprenden </a:t>
            </a:r>
            <a:r>
              <a:rPr lang="es-ES" sz="1200" kern="1200" dirty="0">
                <a:solidFill>
                  <a:schemeClr val="tx1"/>
                </a:solidFill>
                <a:effectLst/>
                <a:latin typeface="+mn-lt"/>
                <a:ea typeface="+mn-ea"/>
                <a:cs typeface="+mn-cs"/>
              </a:rPr>
              <a:t>una variedad de nuevos materiales, productos, aplicaciones, procesos y modelos de negocios. Son interdependientes y capaces de poder reforzarse entre sí. Los avances en una tecnología inciden inmediatamente en el desarrollo de las otras.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sz="1200" kern="1200" dirty="0">
                <a:solidFill>
                  <a:schemeClr val="tx1"/>
                </a:solidFill>
                <a:effectLst/>
                <a:latin typeface="+mn-lt"/>
                <a:ea typeface="+mn-ea"/>
                <a:cs typeface="+mn-cs"/>
              </a:rPr>
              <a:t>La invención de nuevos materiales está transformando la producción y el almacenamiento de energía, la fabricación aditiva y la impresión 3D. La inteligencia artificial (IA) favorece la automatización, los motores de búsqueda en línea y las plataformas de redes sociales; los rápidos aumentos en el poder de la computación permiten grandes avances en materia de genética, nanotecnología, cadenas de bloques y </a:t>
            </a:r>
            <a:r>
              <a:rPr lang="es-ES" sz="1200" kern="1200" dirty="0" err="1">
                <a:solidFill>
                  <a:schemeClr val="tx1"/>
                </a:solidFill>
                <a:effectLst/>
                <a:latin typeface="+mn-lt"/>
                <a:ea typeface="+mn-ea"/>
                <a:cs typeface="+mn-cs"/>
              </a:rPr>
              <a:t>criptomonedas</a:t>
            </a: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23</a:t>
            </a:fld>
            <a:endParaRPr lang="es-ES"/>
          </a:p>
        </p:txBody>
      </p:sp>
    </p:spTree>
    <p:extLst>
      <p:ext uri="{BB962C8B-B14F-4D97-AF65-F5344CB8AC3E}">
        <p14:creationId xmlns:p14="http://schemas.microsoft.com/office/powerpoint/2010/main" val="2200085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25</a:t>
            </a:fld>
            <a:endParaRPr lang="es-ES"/>
          </a:p>
        </p:txBody>
      </p:sp>
    </p:spTree>
    <p:extLst>
      <p:ext uri="{BB962C8B-B14F-4D97-AF65-F5344CB8AC3E}">
        <p14:creationId xmlns:p14="http://schemas.microsoft.com/office/powerpoint/2010/main" val="3869381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27</a:t>
            </a:fld>
            <a:endParaRPr lang="es-ES"/>
          </a:p>
        </p:txBody>
      </p:sp>
    </p:spTree>
    <p:extLst>
      <p:ext uri="{BB962C8B-B14F-4D97-AF65-F5344CB8AC3E}">
        <p14:creationId xmlns:p14="http://schemas.microsoft.com/office/powerpoint/2010/main" val="4229276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John Von Neumann (1903-1957), desarrolló los fundamentos de la teoría de los juegos a partir del teorema </a:t>
            </a:r>
            <a:r>
              <a:rPr lang="es-EC" sz="1200" i="1" kern="1200" dirty="0">
                <a:solidFill>
                  <a:schemeClr val="tx1"/>
                </a:solidFill>
                <a:effectLst/>
                <a:latin typeface="+mn-lt"/>
                <a:ea typeface="+mn-ea"/>
                <a:cs typeface="+mn-cs"/>
              </a:rPr>
              <a:t>minimax, </a:t>
            </a:r>
            <a:r>
              <a:rPr lang="es-EC" sz="1200" kern="1200" dirty="0">
                <a:solidFill>
                  <a:schemeClr val="tx1"/>
                </a:solidFill>
                <a:effectLst/>
                <a:latin typeface="+mn-lt"/>
                <a:ea typeface="+mn-ea"/>
                <a:cs typeface="+mn-cs"/>
              </a:rPr>
              <a:t>que derivó de un juego callejero conocido como “emparejar centavos”. En 1944 escribió con Oskar Morgenstein el libro </a:t>
            </a:r>
            <a:r>
              <a:rPr lang="es-EC" sz="1200" i="1" kern="1200" dirty="0">
                <a:solidFill>
                  <a:schemeClr val="tx1"/>
                </a:solidFill>
                <a:effectLst/>
                <a:latin typeface="+mn-lt"/>
                <a:ea typeface="+mn-ea"/>
                <a:cs typeface="+mn-cs"/>
              </a:rPr>
              <a:t>Theory of Games and Economic Behavior. </a:t>
            </a:r>
            <a:r>
              <a:rPr lang="es-EC" sz="1200" kern="1200" dirty="0">
                <a:solidFill>
                  <a:schemeClr val="tx1"/>
                </a:solidFill>
                <a:effectLst/>
                <a:latin typeface="+mn-lt"/>
                <a:ea typeface="+mn-ea"/>
                <a:cs typeface="+mn-cs"/>
              </a:rPr>
              <a:t>Von Neumman conoció a Morgenstein, economista, en 1938, en el Instituto de Estudios Avanzados en la Universidad de Princeton, Estados Unidos. La teoría de los juegos, apostó por crear el algoritmo del juego, el cual representó un avance fundamental en la comprensión del riesgo y la inceridumbre, y la fundamentación matemática en la toma de decisiones. La importancia de la teoría de los juegos trascendió a las matemáticas, la biología, la ciencia política, la negociación, los negocios, la admininistración, la psicología, la psiquiatría, etc., y por supuesto, a la comunicología.</a:t>
            </a:r>
          </a:p>
          <a:p>
            <a:r>
              <a:rPr lang="es-EC" sz="1200" kern="1200" dirty="0">
                <a:solidFill>
                  <a:schemeClr val="tx1"/>
                </a:solidFill>
                <a:effectLst/>
                <a:latin typeface="+mn-lt"/>
                <a:ea typeface="+mn-ea"/>
                <a:cs typeface="+mn-cs"/>
              </a:rPr>
              <a:t>Al final de la </a:t>
            </a:r>
            <a:r>
              <a:rPr lang="es-EC" sz="1200" i="1" kern="1200" dirty="0">
                <a:solidFill>
                  <a:schemeClr val="tx1"/>
                </a:solidFill>
                <a:effectLst/>
                <a:latin typeface="+mn-lt"/>
                <a:ea typeface="+mn-ea"/>
                <a:cs typeface="+mn-cs"/>
              </a:rPr>
              <a:t>Ética a Nicómaco</a:t>
            </a:r>
            <a:r>
              <a:rPr lang="es-EC" sz="1200" kern="1200" dirty="0">
                <a:solidFill>
                  <a:schemeClr val="tx1"/>
                </a:solidFill>
                <a:effectLst/>
                <a:latin typeface="+mn-lt"/>
                <a:ea typeface="+mn-ea"/>
                <a:cs typeface="+mn-cs"/>
              </a:rPr>
              <a:t>, Aristóteles anunció la formulación de una teoría destinada a estudiar el comportamiento de los hombres en función de otros hombres y con la estructura de su intimidad (psyche), a la que designó </a:t>
            </a:r>
            <a:r>
              <a:rPr lang="es-EC" sz="1200" i="1" kern="1200" dirty="0">
                <a:solidFill>
                  <a:schemeClr val="tx1"/>
                </a:solidFill>
                <a:effectLst/>
                <a:latin typeface="+mn-lt"/>
                <a:ea typeface="+mn-ea"/>
                <a:cs typeface="+mn-cs"/>
              </a:rPr>
              <a:t>anthropeia philosophia</a:t>
            </a:r>
            <a:r>
              <a:rPr lang="es-EC" sz="1200" kern="1200" dirty="0">
                <a:solidFill>
                  <a:schemeClr val="tx1"/>
                </a:solidFill>
                <a:effectLst/>
                <a:latin typeface="+mn-lt"/>
                <a:ea typeface="+mn-ea"/>
                <a:cs typeface="+mn-cs"/>
              </a:rPr>
              <a:t> (filosofía de las cosas humanas).</a:t>
            </a:r>
            <a:r>
              <a:rPr lang="es-EC" dirty="0">
                <a:effectLst/>
              </a:rPr>
              <a:t> </a:t>
            </a:r>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29</a:t>
            </a:fld>
            <a:endParaRPr lang="es-ES"/>
          </a:p>
        </p:txBody>
      </p:sp>
    </p:spTree>
    <p:extLst>
      <p:ext uri="{BB962C8B-B14F-4D97-AF65-F5344CB8AC3E}">
        <p14:creationId xmlns:p14="http://schemas.microsoft.com/office/powerpoint/2010/main" val="959505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chemeClr val="tx1"/>
                </a:solidFill>
                <a:latin typeface="Baskerville" panose="02020502070401020303" pitchFamily="18" charset="0"/>
                <a:ea typeface="Baskerville" panose="02020502070401020303" pitchFamily="18" charset="0"/>
              </a:rPr>
              <a:t>Las tecnologías de frontera abren grandes esperanzas a la humanidad, pues se espera puedan ser capaces de </a:t>
            </a:r>
            <a:r>
              <a:rPr lang="es-ES_tradnl" i="1" dirty="0">
                <a:solidFill>
                  <a:schemeClr val="tx1"/>
                </a:solidFill>
                <a:latin typeface="Baskerville" panose="02020502070401020303" pitchFamily="18" charset="0"/>
                <a:ea typeface="Baskerville" panose="02020502070401020303" pitchFamily="18" charset="0"/>
              </a:rPr>
              <a:t>erradicar el hambre </a:t>
            </a:r>
            <a:r>
              <a:rPr lang="es-ES" i="1" dirty="0">
                <a:solidFill>
                  <a:schemeClr val="tx1"/>
                </a:solidFill>
                <a:latin typeface="Baskerville" panose="02020502070401020303" pitchFamily="18" charset="0"/>
                <a:ea typeface="Baskerville" panose="02020502070401020303" pitchFamily="18" charset="0"/>
              </a:rPr>
              <a:t>y las epidemias, aumentar la esperanza de vida, reducir las emisiones de carbono, automatizar tareas manuales y repetitivas, crear empleos decentes, mejorar la calidad de vida y facilitar procesos de toma de decisiones cada vez más complejas. </a:t>
            </a:r>
            <a:endParaRPr lang="es-EC" i="1" dirty="0">
              <a:solidFill>
                <a:schemeClr val="tx1"/>
              </a:solidFill>
              <a:latin typeface="Baskerville" panose="02020502070401020303" pitchFamily="18" charset="0"/>
              <a:ea typeface="Baskerville" panose="02020502070401020303" pitchFamily="18" charset="0"/>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31</a:t>
            </a:fld>
            <a:endParaRPr lang="es-EC"/>
          </a:p>
        </p:txBody>
      </p:sp>
    </p:spTree>
    <p:extLst>
      <p:ext uri="{BB962C8B-B14F-4D97-AF65-F5344CB8AC3E}">
        <p14:creationId xmlns:p14="http://schemas.microsoft.com/office/powerpoint/2010/main" val="617827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41</a:t>
            </a:fld>
            <a:endParaRPr lang="es-ES"/>
          </a:p>
        </p:txBody>
      </p:sp>
    </p:spTree>
    <p:extLst>
      <p:ext uri="{BB962C8B-B14F-4D97-AF65-F5344CB8AC3E}">
        <p14:creationId xmlns:p14="http://schemas.microsoft.com/office/powerpoint/2010/main" val="5751189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i="1" dirty="0">
                <a:solidFill>
                  <a:srgbClr val="000000"/>
                </a:solidFill>
                <a:latin typeface="Palatino" pitchFamily="2" charset="77"/>
                <a:ea typeface="Palatino" pitchFamily="2" charset="77"/>
              </a:rPr>
              <a:t>El superhombre que Federico Nietzsche anticipó podría convertirse en realidad desde la perspectiva del hombre extendido por la tecnología, como había afirmado un célebre profesor canadiense -Marshall McLuhan- en la década de 1960.</a:t>
            </a:r>
            <a:endParaRPr lang="es-EC" sz="1200" i="1" dirty="0">
              <a:latin typeface="Palatino" pitchFamily="2" charset="77"/>
              <a:ea typeface="Palatino" pitchFamily="2" charset="77"/>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52</a:t>
            </a:fld>
            <a:endParaRPr lang="es-EC"/>
          </a:p>
        </p:txBody>
      </p:sp>
    </p:spTree>
    <p:extLst>
      <p:ext uri="{BB962C8B-B14F-4D97-AF65-F5344CB8AC3E}">
        <p14:creationId xmlns:p14="http://schemas.microsoft.com/office/powerpoint/2010/main" val="1744205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11/26/19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11/26/19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mailto:joseoctavio.islas@gmail.com" TargetMode="External"/><Relationship Id="rId5" Type="http://schemas.openxmlformats.org/officeDocument/2006/relationships/image" Target="../media/image32.jpeg"/><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www.elconfidencial.com/tecnologia/2019-09-27/papa-francisco-advierte-peligros-robotica-ia_2258980/"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7.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s://www.eldiario.es/tecnologia/Puede-algoritmo-impartir-justicia-tribunales_0_889261602.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80374"/>
            <a:ext cx="8579095"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554469B-812F-4046-A0DC-3D2B807FF235}"/>
              </a:ext>
            </a:extLst>
          </p:cNvPr>
          <p:cNvSpPr>
            <a:spLocks noGrp="1"/>
          </p:cNvSpPr>
          <p:nvPr>
            <p:ph type="title"/>
          </p:nvPr>
        </p:nvSpPr>
        <p:spPr>
          <a:xfrm>
            <a:off x="409763" y="433545"/>
            <a:ext cx="8354890" cy="930447"/>
          </a:xfrm>
        </p:spPr>
        <p:txBody>
          <a:bodyPr vert="horz" lIns="91440" tIns="45720" rIns="91440" bIns="45720" rtlCol="0" anchor="b">
            <a:normAutofit/>
          </a:bodyPr>
          <a:lstStyle/>
          <a:p>
            <a:pPr algn="ctr" defTabSz="914400"/>
            <a:r>
              <a:rPr lang="en-US" sz="1900" dirty="0">
                <a:solidFill>
                  <a:srgbClr val="FFFFFF"/>
                </a:solidFill>
              </a:rPr>
              <a:t>Universidad Central del Ecuador</a:t>
            </a:r>
            <a:br>
              <a:rPr lang="en-US" sz="1900" dirty="0">
                <a:solidFill>
                  <a:srgbClr val="FFFFFF"/>
                </a:solidFill>
              </a:rPr>
            </a:br>
            <a:r>
              <a:rPr lang="en-US" sz="1900" dirty="0">
                <a:solidFill>
                  <a:srgbClr val="FFFFFF"/>
                </a:solidFill>
              </a:rPr>
              <a:t>Octavio Islas  </a:t>
            </a:r>
            <a:r>
              <a:rPr lang="en-US" sz="1900" dirty="0" err="1">
                <a:solidFill>
                  <a:srgbClr val="FFFFFF"/>
                </a:solidFill>
                <a:hlinkClick r:id="rId3"/>
              </a:rPr>
              <a:t>joseoctavi</a:t>
            </a:r>
            <a:r>
              <a:rPr lang="en-US" sz="1900" dirty="0" err="1">
                <a:solidFill>
                  <a:srgbClr val="FFFFFF"/>
                </a:solidFill>
              </a:rPr>
              <a:t>o.islas@gmail.com</a:t>
            </a:r>
            <a:br>
              <a:rPr lang="en-US" sz="1900" dirty="0">
                <a:solidFill>
                  <a:srgbClr val="FFFFFF"/>
                </a:solidFill>
              </a:rPr>
            </a:br>
            <a:r>
              <a:rPr lang="en-US" sz="1900" dirty="0">
                <a:solidFill>
                  <a:srgbClr val="FFFFFF"/>
                </a:solidFill>
              </a:rPr>
              <a:t>Abigail Rodríguez </a:t>
            </a:r>
            <a:r>
              <a:rPr lang="en-US" sz="1900" dirty="0" err="1">
                <a:solidFill>
                  <a:srgbClr val="FFFFFF"/>
                </a:solidFill>
              </a:rPr>
              <a:t>abirodriguezp@hotmail.com</a:t>
            </a:r>
            <a:endParaRPr lang="en-US" sz="1900" dirty="0">
              <a:solidFill>
                <a:srgbClr val="FFFFFF"/>
              </a:solidFill>
            </a:endParaRPr>
          </a:p>
        </p:txBody>
      </p:sp>
      <p:cxnSp>
        <p:nvCxnSpPr>
          <p:cNvPr id="21" name="Straight Connector 2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5222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Marcador de contenido 6" descr="Imagen que contiene alimentos, fruta&#10;&#10;Descripción generada automáticamente">
            <a:extLst>
              <a:ext uri="{FF2B5EF4-FFF2-40B4-BE49-F238E27FC236}">
                <a16:creationId xmlns:a16="http://schemas.microsoft.com/office/drawing/2014/main" id="{15C269A4-9C83-A847-928E-ACC00C38BD0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95825" y="2426818"/>
            <a:ext cx="3997637" cy="3997637"/>
          </a:xfrm>
          <a:prstGeom prst="rect">
            <a:avLst/>
          </a:prstGeom>
        </p:spPr>
      </p:pic>
      <p:cxnSp>
        <p:nvCxnSpPr>
          <p:cNvPr id="23" name="Straight Connector 2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Marcador de contenido 4" descr="Captura de pantalla de un celular con letras&#10;&#10;Descripción generada automáticamente">
            <a:extLst>
              <a:ext uri="{FF2B5EF4-FFF2-40B4-BE49-F238E27FC236}">
                <a16:creationId xmlns:a16="http://schemas.microsoft.com/office/drawing/2014/main" id="{83871099-1B95-1242-9D8F-1135BAAA31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3804" y="2466622"/>
            <a:ext cx="4091938" cy="3918029"/>
          </a:xfrm>
          <a:prstGeom prst="rect">
            <a:avLst/>
          </a:prstGeom>
        </p:spPr>
      </p:pic>
    </p:spTree>
    <p:extLst>
      <p:ext uri="{BB962C8B-B14F-4D97-AF65-F5344CB8AC3E}">
        <p14:creationId xmlns:p14="http://schemas.microsoft.com/office/powerpoint/2010/main" val="230626914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3855"/>
            <a:ext cx="9144000" cy="6857990"/>
          </a:xfrm>
          <a:prstGeom prst="rect">
            <a:avLst/>
          </a:prstGeom>
        </p:spPr>
      </p:pic>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285729" y="731291"/>
            <a:ext cx="3886936" cy="1961074"/>
          </a:xfrm>
        </p:spPr>
        <p:txBody>
          <a:bodyPr anchor="ctr">
            <a:normAutofit/>
          </a:bodyPr>
          <a:lstStyle/>
          <a:p>
            <a:pPr marL="0" indent="0">
              <a:buNone/>
            </a:pPr>
            <a:r>
              <a:rPr lang="es-ES" sz="2800" i="1" dirty="0">
                <a:latin typeface="Palatino" pitchFamily="2" charset="77"/>
                <a:ea typeface="Palatino" pitchFamily="2" charset="77"/>
              </a:rPr>
              <a:t>... </a:t>
            </a:r>
            <a:r>
              <a:rPr lang="es-ES" sz="2800" b="1" i="1" dirty="0">
                <a:latin typeface="Palatino" pitchFamily="2" charset="77"/>
                <a:ea typeface="Palatino" pitchFamily="2" charset="77"/>
              </a:rPr>
              <a:t>Algo interesante está sucediendo…</a:t>
            </a:r>
          </a:p>
          <a:p>
            <a:pPr marL="0" indent="0">
              <a:buNone/>
            </a:pPr>
            <a:r>
              <a:rPr lang="es-ES" sz="2800" i="1" dirty="0">
                <a:latin typeface="Palatino" pitchFamily="2" charset="77"/>
                <a:ea typeface="Palatino" pitchFamily="2" charset="77"/>
              </a:rPr>
              <a:t>Tim </a:t>
            </a:r>
            <a:r>
              <a:rPr lang="es-ES" sz="2800" i="1" dirty="0" err="1">
                <a:latin typeface="Palatino" pitchFamily="2" charset="77"/>
                <a:ea typeface="Palatino" pitchFamily="2" charset="77"/>
              </a:rPr>
              <a:t>Havers</a:t>
            </a:r>
            <a:r>
              <a:rPr lang="es-ES" sz="2800" i="1" dirty="0">
                <a:latin typeface="Palatino" pitchFamily="2" charset="77"/>
                <a:ea typeface="Palatino" pitchFamily="2" charset="77"/>
              </a:rPr>
              <a:t>, </a:t>
            </a:r>
            <a:r>
              <a:rPr lang="es-ES" sz="2800" i="1" dirty="0" err="1">
                <a:latin typeface="Palatino" pitchFamily="2" charset="77"/>
                <a:ea typeface="Palatino" pitchFamily="2" charset="77"/>
              </a:rPr>
              <a:t>TechCrunch</a:t>
            </a:r>
            <a:r>
              <a:rPr lang="es-ES" sz="2800" i="1" dirty="0">
                <a:latin typeface="Palatino" pitchFamily="2" charset="77"/>
                <a:ea typeface="Palatino" pitchFamily="2" charset="77"/>
              </a:rPr>
              <a:t>.</a:t>
            </a:r>
            <a:endParaRPr lang="es-EC" sz="2800" i="1" dirty="0">
              <a:latin typeface="Palatino" pitchFamily="2" charset="77"/>
              <a:ea typeface="Palatino" pitchFamily="2" charset="77"/>
            </a:endParaRPr>
          </a:p>
          <a:p>
            <a:pPr>
              <a:buFont typeface="Wingdings 3" charset="2"/>
              <a:buNone/>
            </a:pPr>
            <a:endParaRPr lang="en" sz="1575" b="1" i="1" dirty="0">
              <a:latin typeface="UD Digi Kyokasho N-B" panose="02020700000000000000" pitchFamily="49" charset="-128"/>
              <a:ea typeface="UD Digi Kyokasho N-B" panose="02020700000000000000" pitchFamily="49" charset="-128"/>
            </a:endParaRPr>
          </a:p>
        </p:txBody>
      </p:sp>
      <p:sp>
        <p:nvSpPr>
          <p:cNvPr id="4" name="Rectángulo 3">
            <a:extLst>
              <a:ext uri="{FF2B5EF4-FFF2-40B4-BE49-F238E27FC236}">
                <a16:creationId xmlns:a16="http://schemas.microsoft.com/office/drawing/2014/main" id="{E65AB81D-C940-9443-A742-7BC4204F3CC3}"/>
              </a:ext>
            </a:extLst>
          </p:cNvPr>
          <p:cNvSpPr/>
          <p:nvPr/>
        </p:nvSpPr>
        <p:spPr>
          <a:xfrm>
            <a:off x="0" y="6514068"/>
            <a:ext cx="4572000" cy="369332"/>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90309551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53A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393192" y="4767072"/>
            <a:ext cx="4945641" cy="1625210"/>
          </a:xfrm>
        </p:spPr>
        <p:txBody>
          <a:bodyPr>
            <a:normAutofit/>
          </a:bodyPr>
          <a:lstStyle/>
          <a:p>
            <a:pPr algn="r"/>
            <a:r>
              <a:rPr lang="es-ES" i="1">
                <a:solidFill>
                  <a:srgbClr val="FFFFFF"/>
                </a:solidFill>
                <a:latin typeface="Palatino" pitchFamily="2" charset="77"/>
                <a:ea typeface="Palatino" pitchFamily="2" charset="77"/>
                <a:cs typeface="Baskerville"/>
              </a:rPr>
              <a:t>62 años de la Economía del Conocimiento</a:t>
            </a:r>
          </a:p>
        </p:txBody>
      </p:sp>
      <p:pic>
        <p:nvPicPr>
          <p:cNvPr id="5" name="Imagen 4" descr="unnamed.jpg"/>
          <p:cNvPicPr>
            <a:picLocks noChangeAspect="1"/>
          </p:cNvPicPr>
          <p:nvPr/>
        </p:nvPicPr>
        <p:blipFill rotWithShape="1">
          <a:blip r:embed="rId3">
            <a:extLst>
              <a:ext uri="{28A0092B-C50C-407E-A947-70E740481C1C}">
                <a14:useLocalDpi xmlns:a14="http://schemas.microsoft.com/office/drawing/2010/main" val="0"/>
              </a:ext>
            </a:extLst>
          </a:blip>
          <a:srcRect t="11206" r="-2" b="11202"/>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p:cNvSpPr>
            <a:spLocks noGrp="1"/>
          </p:cNvSpPr>
          <p:nvPr>
            <p:ph idx="1"/>
          </p:nvPr>
        </p:nvSpPr>
        <p:spPr>
          <a:xfrm>
            <a:off x="6021989" y="917725"/>
            <a:ext cx="2568554" cy="4852362"/>
          </a:xfrm>
        </p:spPr>
        <p:txBody>
          <a:bodyPr anchor="ctr">
            <a:normAutofit/>
          </a:bodyPr>
          <a:lstStyle/>
          <a:p>
            <a:pPr>
              <a:buFont typeface="Wingdings" charset="2"/>
              <a:buChar char="ü"/>
            </a:pPr>
            <a:endParaRPr lang="es-ES" sz="1700" dirty="0">
              <a:solidFill>
                <a:srgbClr val="FFFFFF"/>
              </a:solidFill>
            </a:endParaRPr>
          </a:p>
          <a:p>
            <a:pPr marL="0" indent="0">
              <a:buNone/>
            </a:pPr>
            <a:r>
              <a:rPr lang="es-ES" sz="1700" i="1" dirty="0">
                <a:solidFill>
                  <a:srgbClr val="FFFFFF"/>
                </a:solidFill>
                <a:latin typeface="Palatino" pitchFamily="2" charset="77"/>
                <a:ea typeface="Palatino" pitchFamily="2" charset="77"/>
                <a:cs typeface="Baskerville"/>
              </a:rPr>
              <a:t>El 4 de octubre de 1957 dio inicio el tránsito a un nuevo periodo histórico:  </a:t>
            </a:r>
            <a:r>
              <a:rPr lang="es-ES" sz="1700" b="1" i="1" dirty="0">
                <a:solidFill>
                  <a:srgbClr val="FFFFFF"/>
                </a:solidFill>
                <a:latin typeface="Palatino" pitchFamily="2" charset="77"/>
                <a:ea typeface="Palatino" pitchFamily="2" charset="77"/>
                <a:cs typeface="Baskerville"/>
              </a:rPr>
              <a:t>la Economía del Conocimiento. </a:t>
            </a:r>
          </a:p>
        </p:txBody>
      </p:sp>
      <p:sp>
        <p:nvSpPr>
          <p:cNvPr id="4" name="Rectángulo 3">
            <a:extLst>
              <a:ext uri="{FF2B5EF4-FFF2-40B4-BE49-F238E27FC236}">
                <a16:creationId xmlns:a16="http://schemas.microsoft.com/office/drawing/2014/main" id="{DAE76F02-2CA5-434B-BA73-A6971BDA811D}"/>
              </a:ext>
            </a:extLst>
          </p:cNvPr>
          <p:cNvSpPr/>
          <p:nvPr/>
        </p:nvSpPr>
        <p:spPr>
          <a:xfrm>
            <a:off x="112277" y="6554377"/>
            <a:ext cx="3124573" cy="369332"/>
          </a:xfrm>
          <a:prstGeom prst="rect">
            <a:avLst/>
          </a:prstGeom>
        </p:spPr>
        <p:txBody>
          <a:bodyPr wrap="none">
            <a:spAutoFit/>
          </a:bodyPr>
          <a:lstStyle/>
          <a:p>
            <a:pPr>
              <a:spcAft>
                <a:spcPts val="600"/>
              </a:spcAft>
            </a:pPr>
            <a:r>
              <a:rPr lang="es-EC" i="1">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a:p>
        </p:txBody>
      </p:sp>
    </p:spTree>
    <p:extLst>
      <p:ext uri="{BB962C8B-B14F-4D97-AF65-F5344CB8AC3E}">
        <p14:creationId xmlns:p14="http://schemas.microsoft.com/office/powerpoint/2010/main" val="260429225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john_f_kennedy.jpg"/>
          <p:cNvPicPr>
            <a:picLocks noChangeAspect="1"/>
          </p:cNvPicPr>
          <p:nvPr/>
        </p:nvPicPr>
        <p:blipFill rotWithShape="1">
          <a:blip r:embed="rId3">
            <a:extLst>
              <a:ext uri="{28A0092B-C50C-407E-A947-70E740481C1C}">
                <a14:useLocalDpi xmlns:a14="http://schemas.microsoft.com/office/drawing/2010/main" val="0"/>
              </a:ext>
            </a:extLst>
          </a:blip>
          <a:srcRect l="4483"/>
          <a:stretch/>
        </p:blipFill>
        <p:spPr>
          <a:xfrm>
            <a:off x="20" y="10"/>
            <a:ext cx="9143980" cy="4666928"/>
          </a:xfrm>
          <a:prstGeom prst="rect">
            <a:avLst/>
          </a:prstGeom>
        </p:spPr>
      </p:pic>
      <p:sp>
        <p:nvSpPr>
          <p:cNvPr id="3" name="Marcador de contenido 2"/>
          <p:cNvSpPr>
            <a:spLocks noGrp="1"/>
          </p:cNvSpPr>
          <p:nvPr>
            <p:ph idx="1"/>
          </p:nvPr>
        </p:nvSpPr>
        <p:spPr>
          <a:xfrm>
            <a:off x="1764790" y="4542920"/>
            <a:ext cx="6347104" cy="2028508"/>
          </a:xfrm>
        </p:spPr>
        <p:txBody>
          <a:bodyPr anchor="ctr">
            <a:normAutofit/>
          </a:bodyPr>
          <a:lstStyle/>
          <a:p>
            <a:pPr>
              <a:lnSpc>
                <a:spcPct val="90000"/>
              </a:lnSpc>
              <a:buFont typeface="Wingdings" charset="2"/>
              <a:buChar char="ü"/>
            </a:pPr>
            <a:endParaRPr lang="es-ES" sz="1400" dirty="0">
              <a:solidFill>
                <a:srgbClr val="000000"/>
              </a:solidFill>
            </a:endParaRPr>
          </a:p>
          <a:p>
            <a:pPr marL="0" indent="0">
              <a:lnSpc>
                <a:spcPct val="90000"/>
              </a:lnSpc>
              <a:buNone/>
            </a:pPr>
            <a:r>
              <a:rPr lang="es-ES" sz="2400" i="1" dirty="0">
                <a:solidFill>
                  <a:srgbClr val="000000"/>
                </a:solidFill>
                <a:latin typeface="Palatino" pitchFamily="2" charset="77"/>
                <a:ea typeface="Palatino" pitchFamily="2" charset="77"/>
              </a:rPr>
              <a:t>El presidente John F. Kennedy declaró que </a:t>
            </a:r>
            <a:r>
              <a:rPr lang="es-ES" sz="2400" b="1" i="1" dirty="0">
                <a:solidFill>
                  <a:srgbClr val="000000"/>
                </a:solidFill>
                <a:latin typeface="Palatino" pitchFamily="2" charset="77"/>
                <a:ea typeface="Palatino" pitchFamily="2" charset="77"/>
              </a:rPr>
              <a:t>antes de concluir la década de 1960, Estados Unidos debería llevar al primer hombre a la Luna</a:t>
            </a:r>
            <a:r>
              <a:rPr lang="es-ES" sz="2400" i="1" dirty="0">
                <a:solidFill>
                  <a:srgbClr val="000000"/>
                </a:solidFill>
                <a:latin typeface="Palatino" pitchFamily="2" charset="77"/>
                <a:ea typeface="Palatino" pitchFamily="2" charset="77"/>
              </a:rPr>
              <a:t> y, por supuesto, antes que la URSS.</a:t>
            </a:r>
          </a:p>
        </p:txBody>
      </p:sp>
      <p:sp>
        <p:nvSpPr>
          <p:cNvPr id="2" name="Rectángulo 1">
            <a:extLst>
              <a:ext uri="{FF2B5EF4-FFF2-40B4-BE49-F238E27FC236}">
                <a16:creationId xmlns:a16="http://schemas.microsoft.com/office/drawing/2014/main" id="{2AD5AD68-311C-B149-ACA0-66FB51B1DB8D}"/>
              </a:ext>
            </a:extLst>
          </p:cNvPr>
          <p:cNvSpPr/>
          <p:nvPr/>
        </p:nvSpPr>
        <p:spPr>
          <a:xfrm>
            <a:off x="111475" y="657142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79484337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Marcador de contenido 5" descr="buzz_aldrin_flag.jpg"/>
          <p:cNvPicPr>
            <a:picLocks noChangeAspect="1"/>
          </p:cNvPicPr>
          <p:nvPr/>
        </p:nvPicPr>
        <p:blipFill rotWithShape="1">
          <a:blip r:embed="rId3">
            <a:extLst>
              <a:ext uri="{28A0092B-C50C-407E-A947-70E740481C1C}">
                <a14:useLocalDpi xmlns:a14="http://schemas.microsoft.com/office/drawing/2010/main" val="0"/>
              </a:ext>
            </a:extLst>
          </a:blip>
          <a:srcRect l="4655"/>
          <a:stretch/>
        </p:blipFill>
        <p:spPr>
          <a:xfrm>
            <a:off x="-1" y="10"/>
            <a:ext cx="9144000" cy="6857990"/>
          </a:xfrm>
          <a:prstGeom prst="rect">
            <a:avLst/>
          </a:prstGeom>
        </p:spPr>
      </p:pic>
      <p:sp>
        <p:nvSpPr>
          <p:cNvPr id="1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8" name="Straight Connector 1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162C3D26-0DC8-47A8-8E89-26D06563AAB7}"/>
              </a:ext>
            </a:extLst>
          </p:cNvPr>
          <p:cNvSpPr>
            <a:spLocks noGrp="1"/>
          </p:cNvSpPr>
          <p:nvPr>
            <p:ph idx="1"/>
          </p:nvPr>
        </p:nvSpPr>
        <p:spPr>
          <a:xfrm>
            <a:off x="430421" y="4277679"/>
            <a:ext cx="3444766" cy="1964879"/>
          </a:xfrm>
        </p:spPr>
        <p:txBody>
          <a:bodyPr anchor="ctr">
            <a:normAutofit/>
          </a:bodyPr>
          <a:lstStyle/>
          <a:p>
            <a:pPr marL="0" indent="0">
              <a:buNone/>
            </a:pPr>
            <a:r>
              <a:rPr lang="es-ES" sz="2000" b="1" dirty="0">
                <a:latin typeface="Palatino" pitchFamily="2" charset="77"/>
                <a:ea typeface="Palatino" pitchFamily="2" charset="77"/>
              </a:rPr>
              <a:t>Neil Armstrong</a:t>
            </a:r>
          </a:p>
          <a:p>
            <a:pPr marL="0" indent="0">
              <a:buNone/>
            </a:pPr>
            <a:r>
              <a:rPr lang="es-ES" sz="2000" i="1" dirty="0">
                <a:latin typeface="Palatino" pitchFamily="2" charset="77"/>
                <a:ea typeface="Palatino" pitchFamily="2" charset="77"/>
              </a:rPr>
              <a:t>“Es un pequeño paso para el hombre, pero un gran salto para la humanidad”.</a:t>
            </a:r>
          </a:p>
          <a:p>
            <a:endParaRPr lang="en-US" sz="1575" dirty="0"/>
          </a:p>
        </p:txBody>
      </p:sp>
      <p:sp>
        <p:nvSpPr>
          <p:cNvPr id="2" name="Rectángulo 1">
            <a:extLst>
              <a:ext uri="{FF2B5EF4-FFF2-40B4-BE49-F238E27FC236}">
                <a16:creationId xmlns:a16="http://schemas.microsoft.com/office/drawing/2014/main" id="{97B4FE70-B2D0-C743-9F6F-A4675CDF9E78}"/>
              </a:ext>
            </a:extLst>
          </p:cNvPr>
          <p:cNvSpPr/>
          <p:nvPr/>
        </p:nvSpPr>
        <p:spPr>
          <a:xfrm>
            <a:off x="582808" y="6454532"/>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00754321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diciembre-2012-tiempo.jpg"/>
          <p:cNvPicPr>
            <a:picLocks noChangeAspect="1"/>
          </p:cNvPicPr>
          <p:nvPr/>
        </p:nvPicPr>
        <p:blipFill rotWithShape="1">
          <a:blip r:embed="rId3">
            <a:extLst>
              <a:ext uri="{28A0092B-C50C-407E-A947-70E740481C1C}">
                <a14:useLocalDpi xmlns:a14="http://schemas.microsoft.com/office/drawing/2010/main" val="0"/>
              </a:ext>
            </a:extLst>
          </a:blip>
          <a:srcRect t="4263" r="-1" b="19236"/>
          <a:stretch/>
        </p:blipFill>
        <p:spPr>
          <a:xfrm>
            <a:off x="-1" y="10"/>
            <a:ext cx="9144000" cy="6857990"/>
          </a:xfrm>
          <a:prstGeom prst="rect">
            <a:avLst/>
          </a:prstGeom>
        </p:spPr>
      </p:pic>
      <p:sp>
        <p:nvSpPr>
          <p:cNvPr id="2" name="Rectángulo 1">
            <a:extLst>
              <a:ext uri="{FF2B5EF4-FFF2-40B4-BE49-F238E27FC236}">
                <a16:creationId xmlns:a16="http://schemas.microsoft.com/office/drawing/2014/main" id="{E65ACEC0-954F-0F44-A4F0-8EFE4835C0C9}"/>
              </a:ext>
            </a:extLst>
          </p:cNvPr>
          <p:cNvSpPr/>
          <p:nvPr/>
        </p:nvSpPr>
        <p:spPr>
          <a:xfrm>
            <a:off x="55083" y="6488668"/>
            <a:ext cx="3126177"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03082813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9D6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persona, hombre, interior, pared&#10;&#10;Descripción generada automáticamente">
            <a:extLst>
              <a:ext uri="{FF2B5EF4-FFF2-40B4-BE49-F238E27FC236}">
                <a16:creationId xmlns:a16="http://schemas.microsoft.com/office/drawing/2014/main" id="{BDC783D7-8DFD-AE4B-AAEC-A358E45CB747}"/>
              </a:ext>
            </a:extLst>
          </p:cNvPr>
          <p:cNvPicPr>
            <a:picLocks noGrp="1" noChangeAspect="1"/>
          </p:cNvPicPr>
          <p:nvPr>
            <p:ph idx="1"/>
          </p:nvPr>
        </p:nvPicPr>
        <p:blipFill>
          <a:blip r:embed="rId3"/>
          <a:stretch>
            <a:fillRect/>
          </a:stretch>
        </p:blipFill>
        <p:spPr>
          <a:xfrm>
            <a:off x="482600" y="648208"/>
            <a:ext cx="8178799" cy="5561583"/>
          </a:xfrm>
          <a:prstGeom prst="rect">
            <a:avLst/>
          </a:prstGeom>
        </p:spPr>
      </p:pic>
    </p:spTree>
    <p:extLst>
      <p:ext uri="{BB962C8B-B14F-4D97-AF65-F5344CB8AC3E}">
        <p14:creationId xmlns:p14="http://schemas.microsoft.com/office/powerpoint/2010/main" val="3876742637"/>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632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descr="Imagen que contiene negro&#10;&#10;Descripción generada automáticamente">
            <a:extLst>
              <a:ext uri="{FF2B5EF4-FFF2-40B4-BE49-F238E27FC236}">
                <a16:creationId xmlns:a16="http://schemas.microsoft.com/office/drawing/2014/main" id="{0AA49FD6-1D30-0544-9D82-95B3A28AC1A6}"/>
              </a:ext>
            </a:extLst>
          </p:cNvPr>
          <p:cNvPicPr>
            <a:picLocks noGrp="1" noChangeAspect="1"/>
          </p:cNvPicPr>
          <p:nvPr>
            <p:ph idx="1"/>
          </p:nvPr>
        </p:nvPicPr>
        <p:blipFill rotWithShape="1">
          <a:blip r:embed="rId3"/>
          <a:srcRect t="5908" b="5857"/>
          <a:stretch/>
        </p:blipFill>
        <p:spPr>
          <a:xfrm>
            <a:off x="482600" y="1895482"/>
            <a:ext cx="8178799" cy="3067036"/>
          </a:xfrm>
          <a:prstGeom prst="rect">
            <a:avLst/>
          </a:prstGeom>
        </p:spPr>
      </p:pic>
    </p:spTree>
    <p:extLst>
      <p:ext uri="{BB962C8B-B14F-4D97-AF65-F5344CB8AC3E}">
        <p14:creationId xmlns:p14="http://schemas.microsoft.com/office/powerpoint/2010/main" val="4208678738"/>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97DFA974-C2B5-5C4D-A73C-826DA1D087D9}"/>
              </a:ext>
            </a:extLst>
          </p:cNvPr>
          <p:cNvSpPr>
            <a:spLocks noGrp="1"/>
          </p:cNvSpPr>
          <p:nvPr>
            <p:ph type="title"/>
          </p:nvPr>
        </p:nvSpPr>
        <p:spPr>
          <a:xfrm>
            <a:off x="394554" y="466578"/>
            <a:ext cx="8354891" cy="930447"/>
          </a:xfrm>
        </p:spPr>
        <p:txBody>
          <a:bodyPr vert="horz" lIns="91440" tIns="45720" rIns="91440" bIns="45720" rtlCol="0" anchor="b">
            <a:normAutofit/>
          </a:bodyPr>
          <a:lstStyle/>
          <a:p>
            <a:pPr algn="ctr" defTabSz="914400"/>
            <a:r>
              <a:rPr lang="en-US" sz="4700" kern="1200">
                <a:solidFill>
                  <a:srgbClr val="FFFFFF"/>
                </a:solidFill>
                <a:latin typeface="+mj-lt"/>
                <a:ea typeface="+mj-ea"/>
                <a:cs typeface="+mj-cs"/>
              </a:rPr>
              <a:t>Internet World Stats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Marcador de contenido 6">
            <a:extLst>
              <a:ext uri="{FF2B5EF4-FFF2-40B4-BE49-F238E27FC236}">
                <a16:creationId xmlns:a16="http://schemas.microsoft.com/office/drawing/2014/main" id="{B6A3D8DB-DAA2-D047-B4D0-F60FC0957F2D}"/>
              </a:ext>
            </a:extLst>
          </p:cNvPr>
          <p:cNvPicPr>
            <a:picLocks noGrp="1" noChangeAspect="1"/>
          </p:cNvPicPr>
          <p:nvPr>
            <p:ph idx="1"/>
          </p:nvPr>
        </p:nvPicPr>
        <p:blipFill>
          <a:blip r:embed="rId3"/>
          <a:stretch>
            <a:fillRect/>
          </a:stretch>
        </p:blipFill>
        <p:spPr>
          <a:xfrm>
            <a:off x="240030" y="2924324"/>
            <a:ext cx="8622615" cy="3168810"/>
          </a:xfrm>
          <a:prstGeom prst="rect">
            <a:avLst/>
          </a:prstGeom>
        </p:spPr>
      </p:pic>
    </p:spTree>
    <p:extLst>
      <p:ext uri="{BB962C8B-B14F-4D97-AF65-F5344CB8AC3E}">
        <p14:creationId xmlns:p14="http://schemas.microsoft.com/office/powerpoint/2010/main" val="3297875604"/>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6A1C4712-68B9-E848-8A9B-289EEC3FDAEE}"/>
              </a:ext>
            </a:extLst>
          </p:cNvPr>
          <p:cNvPicPr>
            <a:picLocks noGrp="1" noChangeAspect="1"/>
          </p:cNvPicPr>
          <p:nvPr>
            <p:ph idx="1"/>
          </p:nvPr>
        </p:nvPicPr>
        <p:blipFill>
          <a:blip r:embed="rId3"/>
          <a:stretch>
            <a:fillRect/>
          </a:stretch>
        </p:blipFill>
        <p:spPr>
          <a:xfrm>
            <a:off x="482600" y="1547877"/>
            <a:ext cx="8178800" cy="3762247"/>
          </a:xfrm>
          <a:prstGeom prst="rect">
            <a:avLst/>
          </a:prstGeom>
        </p:spPr>
      </p:pic>
    </p:spTree>
    <p:extLst>
      <p:ext uri="{BB962C8B-B14F-4D97-AF65-F5344CB8AC3E}">
        <p14:creationId xmlns:p14="http://schemas.microsoft.com/office/powerpoint/2010/main" val="3283331106"/>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F4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captura de pantalla&#10;&#10;Descripción generada automáticamente">
            <a:extLst>
              <a:ext uri="{FF2B5EF4-FFF2-40B4-BE49-F238E27FC236}">
                <a16:creationId xmlns:a16="http://schemas.microsoft.com/office/drawing/2014/main" id="{D425F4DB-97E5-9949-8606-A3EE816D4092}"/>
              </a:ext>
            </a:extLst>
          </p:cNvPr>
          <p:cNvPicPr>
            <a:picLocks noGrp="1" noChangeAspect="1"/>
          </p:cNvPicPr>
          <p:nvPr>
            <p:ph idx="1"/>
          </p:nvPr>
        </p:nvPicPr>
        <p:blipFill>
          <a:blip r:embed="rId3"/>
          <a:stretch>
            <a:fillRect/>
          </a:stretch>
        </p:blipFill>
        <p:spPr>
          <a:xfrm>
            <a:off x="482600" y="1363854"/>
            <a:ext cx="8178800" cy="4130293"/>
          </a:xfrm>
          <a:prstGeom prst="rect">
            <a:avLst/>
          </a:prstGeom>
        </p:spPr>
      </p:pic>
    </p:spTree>
    <p:extLst>
      <p:ext uri="{BB962C8B-B14F-4D97-AF65-F5344CB8AC3E}">
        <p14:creationId xmlns:p14="http://schemas.microsoft.com/office/powerpoint/2010/main" val="907350596"/>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04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negro&#10;&#10;Descripción generada automáticamente">
            <a:extLst>
              <a:ext uri="{FF2B5EF4-FFF2-40B4-BE49-F238E27FC236}">
                <a16:creationId xmlns:a16="http://schemas.microsoft.com/office/drawing/2014/main" id="{6B58350C-35E7-7A44-BD4F-296582BCFA69}"/>
              </a:ext>
            </a:extLst>
          </p:cNvPr>
          <p:cNvPicPr>
            <a:picLocks noGrp="1" noChangeAspect="1"/>
          </p:cNvPicPr>
          <p:nvPr>
            <p:ph idx="1"/>
          </p:nvPr>
        </p:nvPicPr>
        <p:blipFill>
          <a:blip r:embed="rId3"/>
          <a:stretch>
            <a:fillRect/>
          </a:stretch>
        </p:blipFill>
        <p:spPr>
          <a:xfrm>
            <a:off x="482600" y="1363854"/>
            <a:ext cx="8178800" cy="4130293"/>
          </a:xfrm>
          <a:prstGeom prst="rect">
            <a:avLst/>
          </a:prstGeom>
        </p:spPr>
      </p:pic>
    </p:spTree>
    <p:extLst>
      <p:ext uri="{BB962C8B-B14F-4D97-AF65-F5344CB8AC3E}">
        <p14:creationId xmlns:p14="http://schemas.microsoft.com/office/powerpoint/2010/main" val="2328232812"/>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75E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descr="Imagen que contiene estacionado&#10;&#10;Descripción generada automáticamente">
            <a:extLst>
              <a:ext uri="{FF2B5EF4-FFF2-40B4-BE49-F238E27FC236}">
                <a16:creationId xmlns:a16="http://schemas.microsoft.com/office/drawing/2014/main" id="{722B3E62-F14C-7D4F-86E3-2D04F2628A0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1292289"/>
            <a:ext cx="8178799" cy="4273421"/>
          </a:xfrm>
          <a:prstGeom prst="rect">
            <a:avLst/>
          </a:prstGeom>
        </p:spPr>
      </p:pic>
    </p:spTree>
    <p:extLst>
      <p:ext uri="{BB962C8B-B14F-4D97-AF65-F5344CB8AC3E}">
        <p14:creationId xmlns:p14="http://schemas.microsoft.com/office/powerpoint/2010/main" val="3734696445"/>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C5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3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Captura de pantalla de computadora&#10;&#10;Descripción generada automáticamente">
            <a:extLst>
              <a:ext uri="{FF2B5EF4-FFF2-40B4-BE49-F238E27FC236}">
                <a16:creationId xmlns:a16="http://schemas.microsoft.com/office/drawing/2014/main" id="{229415C3-1AFF-9147-8671-98AAE74194D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1292289"/>
            <a:ext cx="8178799" cy="4273421"/>
          </a:xfrm>
          <a:prstGeom prst="rect">
            <a:avLst/>
          </a:prstGeom>
        </p:spPr>
      </p:pic>
    </p:spTree>
    <p:extLst>
      <p:ext uri="{BB962C8B-B14F-4D97-AF65-F5344CB8AC3E}">
        <p14:creationId xmlns:p14="http://schemas.microsoft.com/office/powerpoint/2010/main" val="4211166666"/>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A4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descr="Captura de pantalla de un celular con letras&#10;&#10;Descripción generada automáticamente">
            <a:extLst>
              <a:ext uri="{FF2B5EF4-FFF2-40B4-BE49-F238E27FC236}">
                <a16:creationId xmlns:a16="http://schemas.microsoft.com/office/drawing/2014/main" id="{5197F33B-BDD4-7A4C-B5D9-C80543B807A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1455865"/>
            <a:ext cx="8178799" cy="3946269"/>
          </a:xfrm>
          <a:prstGeom prst="rect">
            <a:avLst/>
          </a:prstGeom>
        </p:spPr>
      </p:pic>
    </p:spTree>
    <p:extLst>
      <p:ext uri="{BB962C8B-B14F-4D97-AF65-F5344CB8AC3E}">
        <p14:creationId xmlns:p14="http://schemas.microsoft.com/office/powerpoint/2010/main" val="1446363234"/>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E5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descr="Captura de pantalla de un celular con letras&#10;&#10;Descripción generada automáticamente">
            <a:extLst>
              <a:ext uri="{FF2B5EF4-FFF2-40B4-BE49-F238E27FC236}">
                <a16:creationId xmlns:a16="http://schemas.microsoft.com/office/drawing/2014/main" id="{F0472EA2-32C5-F343-9E50-F554F8EF66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1292289"/>
            <a:ext cx="8178799" cy="4273421"/>
          </a:xfrm>
          <a:prstGeom prst="rect">
            <a:avLst/>
          </a:prstGeom>
        </p:spPr>
      </p:pic>
    </p:spTree>
    <p:extLst>
      <p:ext uri="{BB962C8B-B14F-4D97-AF65-F5344CB8AC3E}">
        <p14:creationId xmlns:p14="http://schemas.microsoft.com/office/powerpoint/2010/main" val="1805090585"/>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4">
            <a:extLst>
              <a:ext uri="{FF2B5EF4-FFF2-40B4-BE49-F238E27FC236}">
                <a16:creationId xmlns:a16="http://schemas.microsoft.com/office/drawing/2014/main" id="{9193AD9E-E1A2-E548-9013-F1C4689B9383}"/>
              </a:ext>
            </a:extLst>
          </p:cNvPr>
          <p:cNvPicPr>
            <a:picLocks noGrp="1" noChangeAspect="1"/>
          </p:cNvPicPr>
          <p:nvPr>
            <p:ph idx="1"/>
          </p:nvPr>
        </p:nvPicPr>
        <p:blipFill rotWithShape="1">
          <a:blip r:embed="rId3"/>
          <a:srcRect l="19340" r="20208" b="-2"/>
          <a:stretch/>
        </p:blipFill>
        <p:spPr>
          <a:xfrm>
            <a:off x="628650" y="1904281"/>
            <a:ext cx="4674870" cy="4272681"/>
          </a:xfrm>
          <a:prstGeom prst="rect">
            <a:avLst/>
          </a:prstGeom>
        </p:spPr>
      </p:pic>
      <p:sp>
        <p:nvSpPr>
          <p:cNvPr id="4" name="Shape 3859">
            <a:extLst>
              <a:ext uri="{FF2B5EF4-FFF2-40B4-BE49-F238E27FC236}">
                <a16:creationId xmlns:a16="http://schemas.microsoft.com/office/drawing/2014/main" id="{1FD5CC61-6DB8-B84F-9267-07BB95A1A45C}"/>
              </a:ext>
            </a:extLst>
          </p:cNvPr>
          <p:cNvSpPr txBox="1">
            <a:spLocks/>
          </p:cNvSpPr>
          <p:nvPr/>
        </p:nvSpPr>
        <p:spPr>
          <a:xfrm>
            <a:off x="5607586" y="649995"/>
            <a:ext cx="2907764" cy="5526968"/>
          </a:xfrm>
          <a:prstGeom prst="rect">
            <a:avLst/>
          </a:prstGeom>
        </p:spPr>
        <p:txBody>
          <a:bodyPr vert="horz" lIns="91440" tIns="45720" rIns="91440" bIns="45720" rtlCol="0"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defTabSz="914400">
              <a:lnSpc>
                <a:spcPct val="90000"/>
              </a:lnSpc>
              <a:buNone/>
            </a:pPr>
            <a:r>
              <a:rPr lang="en-US" sz="2000" i="1" kern="1200" dirty="0">
                <a:solidFill>
                  <a:schemeClr val="tx1"/>
                </a:solidFill>
                <a:latin typeface="+mn-lt"/>
                <a:ea typeface="+mn-ea"/>
                <a:cs typeface="+mn-cs"/>
              </a:rPr>
              <a:t>Los</a:t>
            </a:r>
            <a:r>
              <a:rPr lang="en-US" sz="2000" b="1" i="1" kern="1200" dirty="0">
                <a:solidFill>
                  <a:schemeClr val="tx1"/>
                </a:solidFill>
                <a:latin typeface="+mn-lt"/>
                <a:ea typeface="+mn-ea"/>
                <a:cs typeface="+mn-cs"/>
              </a:rPr>
              <a:t> </a:t>
            </a:r>
            <a:r>
              <a:rPr lang="en-US" sz="2000" b="1" i="1" kern="1200" dirty="0" err="1">
                <a:solidFill>
                  <a:schemeClr val="tx1"/>
                </a:solidFill>
                <a:latin typeface="+mn-lt"/>
                <a:ea typeface="+mn-ea"/>
                <a:cs typeface="+mn-cs"/>
              </a:rPr>
              <a:t>algoritmos</a:t>
            </a:r>
            <a:r>
              <a:rPr lang="en-US" sz="2000" b="1" i="1" kern="1200" dirty="0">
                <a:solidFill>
                  <a:schemeClr val="tx1"/>
                </a:solidFill>
                <a:latin typeface="+mn-lt"/>
                <a:ea typeface="+mn-ea"/>
                <a:cs typeface="+mn-cs"/>
              </a:rPr>
              <a:t> </a:t>
            </a:r>
            <a:r>
              <a:rPr lang="en-US" sz="2000" i="1" kern="1200" dirty="0">
                <a:solidFill>
                  <a:schemeClr val="tx1"/>
                </a:solidFill>
                <a:latin typeface="+mn-lt"/>
                <a:ea typeface="+mn-ea"/>
                <a:cs typeface="+mn-cs"/>
              </a:rPr>
              <a:t>son </a:t>
            </a:r>
            <a:r>
              <a:rPr lang="en-US" sz="2000" i="1" kern="1200" dirty="0" err="1">
                <a:solidFill>
                  <a:schemeClr val="tx1"/>
                </a:solidFill>
                <a:latin typeface="+mn-lt"/>
                <a:ea typeface="+mn-ea"/>
                <a:cs typeface="+mn-cs"/>
              </a:rPr>
              <a:t>capaces</a:t>
            </a:r>
            <a:r>
              <a:rPr lang="en-US" sz="2000" i="1" kern="1200" dirty="0">
                <a:solidFill>
                  <a:schemeClr val="tx1"/>
                </a:solidFill>
                <a:latin typeface="+mn-lt"/>
                <a:ea typeface="+mn-ea"/>
                <a:cs typeface="+mn-cs"/>
              </a:rPr>
              <a:t> de </a:t>
            </a:r>
            <a:r>
              <a:rPr lang="en-US" sz="2000" i="1" kern="1200" dirty="0" err="1">
                <a:solidFill>
                  <a:schemeClr val="tx1"/>
                </a:solidFill>
                <a:latin typeface="+mn-lt"/>
                <a:ea typeface="+mn-ea"/>
                <a:cs typeface="+mn-cs"/>
              </a:rPr>
              <a:t>modificar</a:t>
            </a:r>
            <a:r>
              <a:rPr lang="en-US" sz="2000" i="1" kern="1200" dirty="0">
                <a:solidFill>
                  <a:schemeClr val="tx1"/>
                </a:solidFill>
                <a:latin typeface="+mn-lt"/>
                <a:ea typeface="+mn-ea"/>
                <a:cs typeface="+mn-cs"/>
              </a:rPr>
              <a:t> </a:t>
            </a:r>
            <a:r>
              <a:rPr lang="en-US" sz="2000" i="1" kern="1200" dirty="0" err="1">
                <a:solidFill>
                  <a:schemeClr val="tx1"/>
                </a:solidFill>
                <a:latin typeface="+mn-lt"/>
                <a:ea typeface="+mn-ea"/>
                <a:cs typeface="+mn-cs"/>
              </a:rPr>
              <a:t>nuestros</a:t>
            </a:r>
            <a:r>
              <a:rPr lang="en-US" sz="2000" i="1" kern="1200" dirty="0">
                <a:solidFill>
                  <a:schemeClr val="tx1"/>
                </a:solidFill>
                <a:latin typeface="+mn-lt"/>
                <a:ea typeface="+mn-ea"/>
                <a:cs typeface="+mn-cs"/>
              </a:rPr>
              <a:t> </a:t>
            </a:r>
            <a:r>
              <a:rPr lang="en-US" sz="2000" i="1" kern="1200" dirty="0" err="1">
                <a:solidFill>
                  <a:schemeClr val="tx1"/>
                </a:solidFill>
                <a:latin typeface="+mn-lt"/>
                <a:ea typeface="+mn-ea"/>
                <a:cs typeface="+mn-cs"/>
              </a:rPr>
              <a:t>hábitos</a:t>
            </a:r>
            <a:r>
              <a:rPr lang="en-US" sz="2000" i="1" kern="1200" dirty="0">
                <a:solidFill>
                  <a:schemeClr val="tx1"/>
                </a:solidFill>
                <a:latin typeface="+mn-lt"/>
                <a:ea typeface="+mn-ea"/>
                <a:cs typeface="+mn-cs"/>
              </a:rPr>
              <a:t> de </a:t>
            </a:r>
            <a:r>
              <a:rPr lang="en-US" sz="2000" i="1" kern="1200" dirty="0" err="1">
                <a:solidFill>
                  <a:schemeClr val="tx1"/>
                </a:solidFill>
                <a:latin typeface="+mn-lt"/>
                <a:ea typeface="+mn-ea"/>
                <a:cs typeface="+mn-cs"/>
              </a:rPr>
              <a:t>consumo</a:t>
            </a:r>
            <a:r>
              <a:rPr lang="en-US" sz="2000" i="1" kern="1200" dirty="0">
                <a:solidFill>
                  <a:schemeClr val="tx1"/>
                </a:solidFill>
                <a:latin typeface="+mn-lt"/>
                <a:ea typeface="+mn-ea"/>
                <a:cs typeface="+mn-cs"/>
              </a:rPr>
              <a:t> cultural y, por </a:t>
            </a:r>
            <a:r>
              <a:rPr lang="en-US" sz="2000" i="1" kern="1200" dirty="0" err="1">
                <a:solidFill>
                  <a:schemeClr val="tx1"/>
                </a:solidFill>
                <a:latin typeface="+mn-lt"/>
                <a:ea typeface="+mn-ea"/>
                <a:cs typeface="+mn-cs"/>
              </a:rPr>
              <a:t>ende</a:t>
            </a:r>
            <a:r>
              <a:rPr lang="en-US" sz="2000" i="1" kern="1200" dirty="0">
                <a:solidFill>
                  <a:schemeClr val="tx1"/>
                </a:solidFill>
                <a:latin typeface="+mn-lt"/>
                <a:ea typeface="+mn-ea"/>
                <a:cs typeface="+mn-cs"/>
              </a:rPr>
              <a:t>, </a:t>
            </a:r>
            <a:r>
              <a:rPr lang="en-US" sz="2000" i="1" kern="1200" dirty="0" err="1">
                <a:solidFill>
                  <a:schemeClr val="tx1"/>
                </a:solidFill>
                <a:latin typeface="+mn-lt"/>
                <a:ea typeface="+mn-ea"/>
                <a:cs typeface="+mn-cs"/>
              </a:rPr>
              <a:t>nuestros</a:t>
            </a:r>
            <a:r>
              <a:rPr lang="en-US" sz="2000" i="1" kern="1200" dirty="0">
                <a:solidFill>
                  <a:schemeClr val="tx1"/>
                </a:solidFill>
                <a:latin typeface="+mn-lt"/>
                <a:ea typeface="+mn-ea"/>
                <a:cs typeface="+mn-cs"/>
              </a:rPr>
              <a:t> </a:t>
            </a:r>
            <a:r>
              <a:rPr lang="en-US" sz="2000" i="1" kern="1200" dirty="0" err="1">
                <a:solidFill>
                  <a:schemeClr val="tx1"/>
                </a:solidFill>
                <a:latin typeface="+mn-lt"/>
                <a:ea typeface="+mn-ea"/>
                <a:cs typeface="+mn-cs"/>
              </a:rPr>
              <a:t>comportamientos</a:t>
            </a:r>
            <a:r>
              <a:rPr lang="en-US" sz="2000" i="1" kern="1200" dirty="0">
                <a:solidFill>
                  <a:schemeClr val="tx1"/>
                </a:solidFill>
                <a:latin typeface="+mn-lt"/>
                <a:ea typeface="+mn-ea"/>
                <a:cs typeface="+mn-cs"/>
              </a:rPr>
              <a:t>. </a:t>
            </a:r>
          </a:p>
          <a:p>
            <a:pPr marL="0" indent="0" defTabSz="914400">
              <a:lnSpc>
                <a:spcPct val="90000"/>
              </a:lnSpc>
              <a:buNone/>
            </a:pPr>
            <a:r>
              <a:rPr lang="en-US" sz="2000" i="1" kern="1200" dirty="0">
                <a:solidFill>
                  <a:schemeClr val="tx1"/>
                </a:solidFill>
                <a:latin typeface="+mn-lt"/>
                <a:ea typeface="+mn-ea"/>
                <a:cs typeface="+mn-cs"/>
              </a:rPr>
              <a:t>Google, Facebook, Amazon son </a:t>
            </a:r>
            <a:r>
              <a:rPr lang="en-US" sz="2000" i="1" kern="1200" dirty="0" err="1">
                <a:solidFill>
                  <a:schemeClr val="tx1"/>
                </a:solidFill>
                <a:latin typeface="+mn-lt"/>
                <a:ea typeface="+mn-ea"/>
                <a:cs typeface="+mn-cs"/>
              </a:rPr>
              <a:t>ejemplos</a:t>
            </a:r>
            <a:r>
              <a:rPr lang="en-US" sz="2000" i="1" kern="1200" dirty="0">
                <a:solidFill>
                  <a:schemeClr val="tx1"/>
                </a:solidFill>
                <a:latin typeface="+mn-lt"/>
                <a:ea typeface="+mn-ea"/>
                <a:cs typeface="+mn-cs"/>
              </a:rPr>
              <a:t> de una </a:t>
            </a:r>
            <a:r>
              <a:rPr lang="en-US" sz="2000" i="1" kern="1200" dirty="0" err="1">
                <a:solidFill>
                  <a:schemeClr val="tx1"/>
                </a:solidFill>
                <a:latin typeface="+mn-lt"/>
                <a:ea typeface="+mn-ea"/>
                <a:cs typeface="+mn-cs"/>
              </a:rPr>
              <a:t>compleja</a:t>
            </a:r>
            <a:r>
              <a:rPr lang="en-US" sz="2000" i="1" kern="1200" dirty="0">
                <a:solidFill>
                  <a:schemeClr val="tx1"/>
                </a:solidFill>
                <a:latin typeface="+mn-lt"/>
                <a:ea typeface="+mn-ea"/>
                <a:cs typeface="+mn-cs"/>
              </a:rPr>
              <a:t> y profunda </a:t>
            </a:r>
            <a:r>
              <a:rPr lang="en-US" sz="2000" b="1" i="1" kern="1200" dirty="0" err="1">
                <a:solidFill>
                  <a:schemeClr val="tx1"/>
                </a:solidFill>
                <a:latin typeface="+mn-lt"/>
                <a:ea typeface="+mn-ea"/>
                <a:cs typeface="+mn-cs"/>
              </a:rPr>
              <a:t>ingeniería</a:t>
            </a:r>
            <a:r>
              <a:rPr lang="en-US" sz="2000" b="1" i="1" kern="1200" dirty="0">
                <a:solidFill>
                  <a:schemeClr val="tx1"/>
                </a:solidFill>
                <a:latin typeface="+mn-lt"/>
                <a:ea typeface="+mn-ea"/>
                <a:cs typeface="+mn-cs"/>
              </a:rPr>
              <a:t> social </a:t>
            </a:r>
            <a:r>
              <a:rPr lang="en-US" sz="2000" b="1" i="1" kern="1200" dirty="0" err="1">
                <a:solidFill>
                  <a:schemeClr val="tx1"/>
                </a:solidFill>
                <a:latin typeface="+mn-lt"/>
                <a:ea typeface="+mn-ea"/>
                <a:cs typeface="+mn-cs"/>
              </a:rPr>
              <a:t>sustentada</a:t>
            </a:r>
            <a:r>
              <a:rPr lang="en-US" sz="2000" b="1" i="1" kern="1200" dirty="0">
                <a:solidFill>
                  <a:schemeClr val="tx1"/>
                </a:solidFill>
                <a:latin typeface="+mn-lt"/>
                <a:ea typeface="+mn-ea"/>
                <a:cs typeface="+mn-cs"/>
              </a:rPr>
              <a:t> </a:t>
            </a:r>
            <a:r>
              <a:rPr lang="en-US" sz="2000" b="1" i="1" kern="1200" dirty="0" err="1">
                <a:solidFill>
                  <a:schemeClr val="tx1"/>
                </a:solidFill>
                <a:latin typeface="+mn-lt"/>
                <a:ea typeface="+mn-ea"/>
                <a:cs typeface="+mn-cs"/>
              </a:rPr>
              <a:t>en</a:t>
            </a:r>
            <a:r>
              <a:rPr lang="en-US" sz="2000" b="1" i="1" kern="1200" dirty="0">
                <a:solidFill>
                  <a:schemeClr val="tx1"/>
                </a:solidFill>
                <a:latin typeface="+mn-lt"/>
                <a:ea typeface="+mn-ea"/>
                <a:cs typeface="+mn-cs"/>
              </a:rPr>
              <a:t> </a:t>
            </a:r>
            <a:r>
              <a:rPr lang="en-US" sz="2000" b="1" i="1" kern="1200" dirty="0" err="1">
                <a:solidFill>
                  <a:schemeClr val="tx1"/>
                </a:solidFill>
                <a:latin typeface="+mn-lt"/>
                <a:ea typeface="+mn-ea"/>
                <a:cs typeface="+mn-cs"/>
              </a:rPr>
              <a:t>algoritmos</a:t>
            </a:r>
            <a:r>
              <a:rPr lang="en-US" sz="2000" b="1" i="1" kern="1200" dirty="0">
                <a:solidFill>
                  <a:schemeClr val="tx1"/>
                </a:solidFill>
                <a:latin typeface="+mn-lt"/>
                <a:ea typeface="+mn-ea"/>
                <a:cs typeface="+mn-cs"/>
              </a:rPr>
              <a:t>.</a:t>
            </a:r>
          </a:p>
          <a:p>
            <a:pPr marL="0" indent="-228600" defTabSz="914400">
              <a:lnSpc>
                <a:spcPct val="90000"/>
              </a:lnSpc>
              <a:spcBef>
                <a:spcPct val="0"/>
              </a:spcBef>
              <a:spcAft>
                <a:spcPts val="600"/>
              </a:spcAft>
              <a:buFont typeface="Arial" panose="020B0604020202020204" pitchFamily="34" charset="0"/>
              <a:buChar char="•"/>
            </a:pPr>
            <a:endParaRPr lang="en-US" sz="1700" i="1" kern="1200" dirty="0">
              <a:solidFill>
                <a:schemeClr val="tx1"/>
              </a:solidFill>
              <a:latin typeface="+mn-lt"/>
              <a:ea typeface="+mn-ea"/>
              <a:cs typeface="+mn-cs"/>
            </a:endParaRPr>
          </a:p>
        </p:txBody>
      </p:sp>
      <p:sp>
        <p:nvSpPr>
          <p:cNvPr id="2" name="Rectángulo 1">
            <a:extLst>
              <a:ext uri="{FF2B5EF4-FFF2-40B4-BE49-F238E27FC236}">
                <a16:creationId xmlns:a16="http://schemas.microsoft.com/office/drawing/2014/main" id="{B7E028F1-335A-9F40-AE1D-04A9110202C6}"/>
              </a:ext>
            </a:extLst>
          </p:cNvPr>
          <p:cNvSpPr/>
          <p:nvPr/>
        </p:nvSpPr>
        <p:spPr>
          <a:xfrm>
            <a:off x="6017823" y="6488668"/>
            <a:ext cx="3126177" cy="369332"/>
          </a:xfrm>
          <a:prstGeom prst="rect">
            <a:avLst/>
          </a:prstGeom>
        </p:spPr>
        <p:txBody>
          <a:bodyPr wrap="none">
            <a:spAutoFit/>
          </a:bodyPr>
          <a:lstStyle/>
          <a:p>
            <a:pPr>
              <a:spcAft>
                <a:spcPts val="600"/>
              </a:spcAft>
            </a:pPr>
            <a:r>
              <a:rPr lang="es-EC" sz="1800" i="1">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sz="180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sz="1800"/>
          </a:p>
        </p:txBody>
      </p:sp>
    </p:spTree>
    <p:extLst>
      <p:ext uri="{BB962C8B-B14F-4D97-AF65-F5344CB8AC3E}">
        <p14:creationId xmlns:p14="http://schemas.microsoft.com/office/powerpoint/2010/main" val="32576073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9738" y="2240618"/>
            <a:ext cx="3195611" cy="3195611"/>
          </a:xfrm>
          <a:prstGeom prst="rect">
            <a:avLst/>
          </a:prstGeom>
        </p:spPr>
      </p:pic>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28649" y="365125"/>
            <a:ext cx="6825447" cy="1371078"/>
          </a:xfrm>
          <a:prstGeom prst="ellipse">
            <a:avLst/>
          </a:prstGeom>
        </p:spPr>
        <p:txBody>
          <a:bodyPr vert="horz" lIns="91440" tIns="45720" rIns="91440" bIns="45720" rtlCol="0">
            <a:noAutofit/>
          </a:bodyPr>
          <a:lstStyle/>
          <a:p>
            <a:pPr>
              <a:lnSpc>
                <a:spcPct val="90000"/>
              </a:lnSpc>
            </a:pPr>
            <a:r>
              <a:rPr lang="en-US" sz="4000" b="1" kern="1200" dirty="0" err="1">
                <a:latin typeface="Cambria" panose="02040503050406030204" pitchFamily="18" charset="0"/>
              </a:rPr>
              <a:t>Algorimos</a:t>
            </a:r>
            <a:r>
              <a:rPr lang="en-US" sz="4000" b="1" kern="1200" dirty="0">
                <a:latin typeface="Cambria" panose="02040503050406030204" pitchFamily="18" charset="0"/>
              </a:rPr>
              <a:t> </a:t>
            </a:r>
            <a:r>
              <a:rPr lang="en-US" sz="4000" b="1" kern="1200" dirty="0" err="1">
                <a:latin typeface="Cambria" panose="02040503050406030204" pitchFamily="18" charset="0"/>
              </a:rPr>
              <a:t>capaces</a:t>
            </a:r>
            <a:endParaRPr lang="en-US" sz="4000" b="1" kern="1200" dirty="0">
              <a:latin typeface="Cambria" panose="02040503050406030204" pitchFamily="18" charset="0"/>
            </a:endParaRPr>
          </a:p>
        </p:txBody>
      </p: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283738" y="2240618"/>
            <a:ext cx="4492367" cy="3616172"/>
          </a:xfrm>
        </p:spPr>
        <p:txBody>
          <a:bodyPr>
            <a:noAutofit/>
          </a:bodyPr>
          <a:lstStyle/>
          <a:p>
            <a:pPr marL="0" indent="0">
              <a:buNone/>
            </a:pPr>
            <a:r>
              <a:rPr lang="es-ES" sz="2800" i="1" dirty="0">
                <a:latin typeface="Palatino" pitchFamily="2" charset="77"/>
                <a:ea typeface="Palatino" pitchFamily="2" charset="77"/>
              </a:rPr>
              <a:t>Los algoritmos también admiten aplicaciones muy positivas, ajenas al reflexivo del </a:t>
            </a:r>
            <a:r>
              <a:rPr lang="es-ES" sz="2800" b="1" i="1" dirty="0">
                <a:latin typeface="Palatino" pitchFamily="2" charset="77"/>
                <a:ea typeface="Palatino" pitchFamily="2" charset="77"/>
              </a:rPr>
              <a:t>“</a:t>
            </a:r>
            <a:r>
              <a:rPr lang="es-ES" sz="2800" b="1" i="1" dirty="0" err="1">
                <a:latin typeface="Palatino" pitchFamily="2" charset="77"/>
                <a:ea typeface="Palatino" pitchFamily="2" charset="77"/>
              </a:rPr>
              <a:t>algoritarismo</a:t>
            </a:r>
            <a:r>
              <a:rPr lang="es-ES" sz="2800" b="1" i="1" dirty="0">
                <a:latin typeface="Palatino" pitchFamily="2" charset="77"/>
                <a:ea typeface="Palatino" pitchFamily="2" charset="77"/>
              </a:rPr>
              <a:t>”, </a:t>
            </a:r>
            <a:r>
              <a:rPr lang="es-ES" sz="2800" i="1" dirty="0">
                <a:latin typeface="Palatino" pitchFamily="2" charset="77"/>
                <a:ea typeface="Palatino" pitchFamily="2" charset="77"/>
              </a:rPr>
              <a:t>término acuñado por académicos de izquierda-. </a:t>
            </a:r>
            <a:endParaRPr lang="es-EC" sz="2800" i="1" dirty="0">
              <a:latin typeface="Palatino" pitchFamily="2" charset="77"/>
              <a:ea typeface="Palatino" pitchFamily="2" charset="77"/>
            </a:endParaRPr>
          </a:p>
        </p:txBody>
      </p:sp>
      <p:sp>
        <p:nvSpPr>
          <p:cNvPr id="3" name="Rectángulo 2">
            <a:extLst>
              <a:ext uri="{FF2B5EF4-FFF2-40B4-BE49-F238E27FC236}">
                <a16:creationId xmlns:a16="http://schemas.microsoft.com/office/drawing/2014/main" id="{DDC6F3EA-9E4A-3E41-8F75-519574F4C745}"/>
              </a:ext>
            </a:extLst>
          </p:cNvPr>
          <p:cNvSpPr/>
          <p:nvPr/>
        </p:nvSpPr>
        <p:spPr>
          <a:xfrm>
            <a:off x="78424"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1154059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0" y="3752850"/>
            <a:ext cx="3470610" cy="2452687"/>
          </a:xfrm>
          <a:prstGeom prst="ellipse">
            <a:avLst/>
          </a:prstGeom>
        </p:spPr>
        <p:txBody>
          <a:bodyPr vert="horz" lIns="91440" tIns="45720" rIns="91440" bIns="45720" rtlCol="0" anchor="ctr">
            <a:normAutofit/>
          </a:bodyPr>
          <a:lstStyle/>
          <a:p>
            <a:r>
              <a:rPr lang="es-ES" sz="4000" dirty="0" err="1"/>
              <a:t>Yogeshwar</a:t>
            </a:r>
            <a:endParaRPr lang="en-US" sz="4000" kern="1200" dirty="0">
              <a:latin typeface="Cambria" panose="02040503050406030204" pitchFamily="18" charset="0"/>
            </a:endParaRPr>
          </a:p>
        </p:txBody>
      </p:sp>
      <p:sp>
        <p:nvSpPr>
          <p:cNvPr id="54" name="Content Placeholder 53">
            <a:extLst>
              <a:ext uri="{FF2B5EF4-FFF2-40B4-BE49-F238E27FC236}">
                <a16:creationId xmlns:a16="http://schemas.microsoft.com/office/drawing/2014/main" id="{B7204997-974F-4D69-BF65-7ACD8C656A23}"/>
              </a:ext>
            </a:extLst>
          </p:cNvPr>
          <p:cNvSpPr>
            <a:spLocks noGrp="1"/>
          </p:cNvSpPr>
          <p:nvPr>
            <p:ph idx="1"/>
          </p:nvPr>
        </p:nvSpPr>
        <p:spPr>
          <a:xfrm>
            <a:off x="3167986" y="3752850"/>
            <a:ext cx="5614060" cy="2452687"/>
          </a:xfrm>
        </p:spPr>
        <p:txBody>
          <a:bodyPr anchor="ctr">
            <a:normAutofit/>
          </a:bodyPr>
          <a:lstStyle/>
          <a:p>
            <a:pPr marL="0" indent="0">
              <a:buNone/>
            </a:pPr>
            <a:r>
              <a:rPr lang="en-US" sz="2800" i="1" dirty="0" err="1">
                <a:latin typeface="Palatino" pitchFamily="2" charset="77"/>
                <a:ea typeface="Palatino" pitchFamily="2" charset="77"/>
              </a:rPr>
              <a:t>Transitamos</a:t>
            </a:r>
            <a:r>
              <a:rPr lang="en-US" sz="2800" i="1" dirty="0">
                <a:latin typeface="Palatino" pitchFamily="2" charset="77"/>
                <a:ea typeface="Palatino" pitchFamily="2" charset="77"/>
              </a:rPr>
              <a:t> de la </a:t>
            </a:r>
            <a:r>
              <a:rPr lang="en-US" sz="2800" i="1" dirty="0" err="1">
                <a:latin typeface="Palatino" pitchFamily="2" charset="77"/>
                <a:ea typeface="Palatino" pitchFamily="2" charset="77"/>
              </a:rPr>
              <a:t>modernidad</a:t>
            </a:r>
            <a:r>
              <a:rPr lang="en-US" sz="2800" i="1" dirty="0">
                <a:latin typeface="Palatino" pitchFamily="2" charset="77"/>
                <a:ea typeface="Palatino" pitchFamily="2" charset="77"/>
              </a:rPr>
              <a:t> </a:t>
            </a:r>
            <a:r>
              <a:rPr lang="en-US" sz="2800" i="1" dirty="0" err="1">
                <a:latin typeface="Palatino" pitchFamily="2" charset="77"/>
                <a:ea typeface="Palatino" pitchFamily="2" charset="77"/>
              </a:rPr>
              <a:t>líquida</a:t>
            </a:r>
            <a:r>
              <a:rPr lang="en-US" sz="2800" i="1" dirty="0">
                <a:latin typeface="Palatino" pitchFamily="2" charset="77"/>
                <a:ea typeface="Palatino" pitchFamily="2" charset="77"/>
              </a:rPr>
              <a:t> (Bauman) a la </a:t>
            </a:r>
            <a:r>
              <a:rPr lang="en-US" sz="2800" b="1" i="1" dirty="0" err="1">
                <a:latin typeface="Palatino" pitchFamily="2" charset="77"/>
                <a:ea typeface="Palatino" pitchFamily="2" charset="77"/>
              </a:rPr>
              <a:t>modernidad</a:t>
            </a:r>
            <a:r>
              <a:rPr lang="en-US" sz="2800" b="1" i="1" dirty="0">
                <a:latin typeface="Palatino" pitchFamily="2" charset="77"/>
                <a:ea typeface="Palatino" pitchFamily="2" charset="77"/>
              </a:rPr>
              <a:t> turbo.</a:t>
            </a:r>
          </a:p>
        </p:txBody>
      </p:sp>
      <p:pic>
        <p:nvPicPr>
          <p:cNvPr id="4" name="Imagen 3" descr="Imagen que contiene colorido&#10;&#10;Descripción generada automáticamente">
            <a:extLst>
              <a:ext uri="{FF2B5EF4-FFF2-40B4-BE49-F238E27FC236}">
                <a16:creationId xmlns:a16="http://schemas.microsoft.com/office/drawing/2014/main" id="{81DB47E2-CEFD-DD44-85E6-B0C7BBBCD1FB}"/>
              </a:ext>
            </a:extLst>
          </p:cNvPr>
          <p:cNvPicPr>
            <a:picLocks noChangeAspect="1"/>
          </p:cNvPicPr>
          <p:nvPr/>
        </p:nvPicPr>
        <p:blipFill rotWithShape="1">
          <a:blip r:embed="rId3">
            <a:extLst>
              <a:ext uri="{28A0092B-C50C-407E-A947-70E740481C1C}">
                <a14:useLocalDpi xmlns:a14="http://schemas.microsoft.com/office/drawing/2010/main" val="0"/>
              </a:ext>
            </a:extLst>
          </a:blip>
          <a:srcRect t="32833" b="15473"/>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Rectángulo 2">
            <a:extLst>
              <a:ext uri="{FF2B5EF4-FFF2-40B4-BE49-F238E27FC236}">
                <a16:creationId xmlns:a16="http://schemas.microsoft.com/office/drawing/2014/main" id="{02481683-1D6D-0440-949F-4CB0B498BE7F}"/>
              </a:ext>
            </a:extLst>
          </p:cNvPr>
          <p:cNvSpPr/>
          <p:nvPr/>
        </p:nvSpPr>
        <p:spPr>
          <a:xfrm>
            <a:off x="6017823"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4209202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Marcador de contenido 5">
            <a:extLst>
              <a:ext uri="{FF2B5EF4-FFF2-40B4-BE49-F238E27FC236}">
                <a16:creationId xmlns:a16="http://schemas.microsoft.com/office/drawing/2014/main" id="{D1D423FB-5882-694F-BE13-514B52189FEC}"/>
              </a:ext>
            </a:extLst>
          </p:cNvPr>
          <p:cNvPicPr>
            <a:picLocks noChangeAspect="1"/>
          </p:cNvPicPr>
          <p:nvPr/>
        </p:nvPicPr>
        <p:blipFill rotWithShape="1">
          <a:blip r:embed="rId3">
            <a:extLst>
              <a:ext uri="{28A0092B-C50C-407E-A947-70E740481C1C}">
                <a14:useLocalDpi xmlns:a14="http://schemas.microsoft.com/office/drawing/2010/main" val="0"/>
              </a:ext>
            </a:extLst>
          </a:blip>
          <a:srcRect l="22521" r="8812" b="-1"/>
          <a:stretch/>
        </p:blipFill>
        <p:spPr>
          <a:xfrm>
            <a:off x="-1" y="10"/>
            <a:ext cx="9144000" cy="6857990"/>
          </a:xfrm>
          <a:prstGeom prst="rect">
            <a:avLst/>
          </a:prstGeom>
        </p:spPr>
      </p:pic>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568370" y="3149961"/>
            <a:ext cx="3153103" cy="1007066"/>
          </a:xfrm>
          <a:prstGeom prst="ellipse">
            <a:avLst/>
          </a:prstGeom>
        </p:spPr>
        <p:txBody>
          <a:bodyPr vert="horz" lIns="91440" tIns="45720" rIns="91440" bIns="45720" rtlCol="0">
            <a:normAutofit/>
          </a:bodyPr>
          <a:lstStyle/>
          <a:p>
            <a:r>
              <a:rPr lang="en-US" sz="3150" kern="1200" dirty="0">
                <a:latin typeface="Cambria" panose="02040503050406030204" pitchFamily="18" charset="0"/>
              </a:rPr>
              <a:t>Ulrich </a:t>
            </a:r>
            <a:r>
              <a:rPr lang="en-US" sz="3150" kern="1200" dirty="0" err="1">
                <a:latin typeface="Cambria" panose="02040503050406030204" pitchFamily="18" charset="0"/>
              </a:rPr>
              <a:t>Bech</a:t>
            </a:r>
            <a:endParaRPr lang="en-US" sz="3150" kern="1200" dirty="0">
              <a:latin typeface="Cambria" panose="02040503050406030204" pitchFamily="18" charset="0"/>
            </a:endParaRPr>
          </a:p>
        </p:txBody>
      </p:sp>
      <p:sp>
        <p:nvSpPr>
          <p:cNvPr id="54" name="Content Placeholder 53">
            <a:extLst>
              <a:ext uri="{FF2B5EF4-FFF2-40B4-BE49-F238E27FC236}">
                <a16:creationId xmlns:a16="http://schemas.microsoft.com/office/drawing/2014/main" id="{B7204997-974F-4D69-BF65-7ACD8C656A23}"/>
              </a:ext>
            </a:extLst>
          </p:cNvPr>
          <p:cNvSpPr>
            <a:spLocks noGrp="1"/>
          </p:cNvSpPr>
          <p:nvPr>
            <p:ph idx="1"/>
          </p:nvPr>
        </p:nvSpPr>
        <p:spPr>
          <a:xfrm>
            <a:off x="430421" y="4277679"/>
            <a:ext cx="3444766" cy="1964879"/>
          </a:xfrm>
        </p:spPr>
        <p:txBody>
          <a:bodyPr anchor="ctr">
            <a:normAutofit/>
          </a:bodyPr>
          <a:lstStyle/>
          <a:p>
            <a:r>
              <a:rPr lang="en-US" sz="2800" dirty="0" err="1"/>
              <a:t>instituciones</a:t>
            </a:r>
            <a:r>
              <a:rPr lang="en-US" sz="2800" dirty="0"/>
              <a:t> </a:t>
            </a:r>
            <a:r>
              <a:rPr lang="en-US" sz="2800" dirty="0" err="1"/>
              <a:t>zombis</a:t>
            </a:r>
            <a:endParaRPr lang="en-US" sz="2800" dirty="0"/>
          </a:p>
        </p:txBody>
      </p:sp>
      <p:sp>
        <p:nvSpPr>
          <p:cNvPr id="3" name="Rectángulo 2">
            <a:extLst>
              <a:ext uri="{FF2B5EF4-FFF2-40B4-BE49-F238E27FC236}">
                <a16:creationId xmlns:a16="http://schemas.microsoft.com/office/drawing/2014/main" id="{F3617EFB-993D-A34B-84EA-AB3491FCEA4E}"/>
              </a:ext>
            </a:extLst>
          </p:cNvPr>
          <p:cNvSpPr/>
          <p:nvPr/>
        </p:nvSpPr>
        <p:spPr>
          <a:xfrm>
            <a:off x="0" y="6553373"/>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64989508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75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dibujo&#10;&#10;Descripción generada automáticamente">
            <a:extLst>
              <a:ext uri="{FF2B5EF4-FFF2-40B4-BE49-F238E27FC236}">
                <a16:creationId xmlns:a16="http://schemas.microsoft.com/office/drawing/2014/main" id="{7EEB8176-51EA-714D-994B-541B90BB5D0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2304415"/>
            <a:ext cx="8178799" cy="2249169"/>
          </a:xfrm>
          <a:prstGeom prst="rect">
            <a:avLst/>
          </a:prstGeom>
        </p:spPr>
      </p:pic>
    </p:spTree>
    <p:extLst>
      <p:ext uri="{BB962C8B-B14F-4D97-AF65-F5344CB8AC3E}">
        <p14:creationId xmlns:p14="http://schemas.microsoft.com/office/powerpoint/2010/main" val="289636224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captura de pantalla&#10;&#10;Descripción generada automáticamente">
            <a:extLst>
              <a:ext uri="{FF2B5EF4-FFF2-40B4-BE49-F238E27FC236}">
                <a16:creationId xmlns:a16="http://schemas.microsoft.com/office/drawing/2014/main" id="{ED81F517-8A8E-E544-A145-5D8EB40B4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6576" y="1024531"/>
            <a:ext cx="5177792" cy="4685900"/>
          </a:xfrm>
          <a:prstGeom prst="rect">
            <a:avLst/>
          </a:prstGeom>
        </p:spPr>
      </p:pic>
    </p:spTree>
    <p:extLst>
      <p:ext uri="{BB962C8B-B14F-4D97-AF65-F5344CB8AC3E}">
        <p14:creationId xmlns:p14="http://schemas.microsoft.com/office/powerpoint/2010/main" val="232164907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17399" y="643467"/>
            <a:ext cx="8408193" cy="744836"/>
          </a:xfrm>
          <a:prstGeom prst="ellipse">
            <a:avLst/>
          </a:prstGeom>
        </p:spPr>
        <p:txBody>
          <a:bodyPr vert="horz" lIns="91440" tIns="45720" rIns="91440" bIns="45720" rtlCol="0" anchor="ctr">
            <a:normAutofit/>
          </a:bodyPr>
          <a:lstStyle/>
          <a:p>
            <a:pPr algn="ctr" defTabSz="914400"/>
            <a:r>
              <a:rPr lang="en-US" sz="2800" kern="1200">
                <a:solidFill>
                  <a:schemeClr val="bg1"/>
                </a:solidFill>
                <a:latin typeface="+mj-lt"/>
                <a:ea typeface="+mj-ea"/>
                <a:cs typeface="+mj-cs"/>
              </a:rPr>
              <a:t>Cuarta</a:t>
            </a:r>
            <a:r>
              <a:rPr lang="en-US" sz="2800" kern="1200" dirty="0">
                <a:solidFill>
                  <a:schemeClr val="bg1"/>
                </a:solidFill>
                <a:latin typeface="+mj-lt"/>
                <a:ea typeface="+mj-ea"/>
                <a:cs typeface="+mj-cs"/>
              </a:rPr>
              <a:t> </a:t>
            </a:r>
            <a:r>
              <a:rPr lang="en-US" sz="2800" kern="1200">
                <a:solidFill>
                  <a:schemeClr val="bg1"/>
                </a:solidFill>
                <a:latin typeface="+mj-lt"/>
                <a:ea typeface="+mj-ea"/>
                <a:cs typeface="+mj-cs"/>
              </a:rPr>
              <a:t>Revolución</a:t>
            </a:r>
            <a:r>
              <a:rPr lang="en-US" sz="2800" kern="1200" dirty="0">
                <a:solidFill>
                  <a:schemeClr val="bg1"/>
                </a:solidFill>
                <a:latin typeface="+mj-lt"/>
                <a:ea typeface="+mj-ea"/>
                <a:cs typeface="+mj-cs"/>
              </a:rPr>
              <a:t> Industrial</a:t>
            </a:r>
            <a:endParaRPr lang="en-US" sz="2800" kern="1200">
              <a:solidFill>
                <a:schemeClr val="bg1"/>
              </a:solidFill>
              <a:latin typeface="+mj-lt"/>
              <a:ea typeface="+mj-ea"/>
              <a:cs typeface="+mj-cs"/>
            </a:endParaRPr>
          </a:p>
        </p:txBody>
      </p:sp>
      <p:pic>
        <p:nvPicPr>
          <p:cNvPr id="41" name="Marcador de contenido 3">
            <a:extLst>
              <a:ext uri="{FF2B5EF4-FFF2-40B4-BE49-F238E27FC236}">
                <a16:creationId xmlns:a16="http://schemas.microsoft.com/office/drawing/2014/main" id="{12B8C68E-4DEF-CB46-9FAB-412A3FDAB96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0465" y="1675227"/>
            <a:ext cx="6583069" cy="4394199"/>
          </a:xfrm>
          <a:prstGeom prst="rect">
            <a:avLst/>
          </a:prstGeom>
        </p:spPr>
      </p:pic>
      <p:sp>
        <p:nvSpPr>
          <p:cNvPr id="3" name="Rectángulo 2">
            <a:extLst>
              <a:ext uri="{FF2B5EF4-FFF2-40B4-BE49-F238E27FC236}">
                <a16:creationId xmlns:a16="http://schemas.microsoft.com/office/drawing/2014/main" id="{8652D9F9-C946-F149-A63B-32A3BDA0D25B}"/>
              </a:ext>
            </a:extLst>
          </p:cNvPr>
          <p:cNvSpPr/>
          <p:nvPr/>
        </p:nvSpPr>
        <p:spPr>
          <a:xfrm>
            <a:off x="89441"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49032879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08F3C-E7BE-014F-B614-5A9B9C6A2F52}"/>
              </a:ext>
            </a:extLst>
          </p:cNvPr>
          <p:cNvSpPr>
            <a:spLocks noGrp="1"/>
          </p:cNvSpPr>
          <p:nvPr>
            <p:ph type="title"/>
          </p:nvPr>
        </p:nvSpPr>
        <p:spPr>
          <a:xfrm>
            <a:off x="491490" y="365125"/>
            <a:ext cx="3840085" cy="1692794"/>
          </a:xfrm>
        </p:spPr>
        <p:txBody>
          <a:bodyPr>
            <a:normAutofit/>
          </a:bodyPr>
          <a:lstStyle/>
          <a:p>
            <a:r>
              <a:rPr lang="es-ES_tradnl" dirty="0"/>
              <a:t>Alan Turing</a:t>
            </a:r>
          </a:p>
        </p:txBody>
      </p:sp>
      <p:sp>
        <p:nvSpPr>
          <p:cNvPr id="3" name="Marcador de contenido 2">
            <a:extLst>
              <a:ext uri="{FF2B5EF4-FFF2-40B4-BE49-F238E27FC236}">
                <a16:creationId xmlns:a16="http://schemas.microsoft.com/office/drawing/2014/main" id="{C422FD00-0E0F-444E-B528-9E61EC8E9406}"/>
              </a:ext>
            </a:extLst>
          </p:cNvPr>
          <p:cNvSpPr>
            <a:spLocks noGrp="1"/>
          </p:cNvSpPr>
          <p:nvPr>
            <p:ph idx="1"/>
          </p:nvPr>
        </p:nvSpPr>
        <p:spPr>
          <a:xfrm>
            <a:off x="251157" y="1839817"/>
            <a:ext cx="4080418" cy="3616570"/>
          </a:xfrm>
        </p:spPr>
        <p:txBody>
          <a:bodyPr>
            <a:noAutofit/>
          </a:bodyPr>
          <a:lstStyle/>
          <a:p>
            <a:pPr marL="0" indent="0">
              <a:buNone/>
            </a:pPr>
            <a:r>
              <a:rPr lang="es-EC" sz="2000" i="1" dirty="0">
                <a:latin typeface="Palatino" pitchFamily="2" charset="77"/>
                <a:ea typeface="Palatino" pitchFamily="2" charset="77"/>
              </a:rPr>
              <a:t>Las máquinas inteligentes iniciaron su despegue en el transcurso de la Segunda Guerra Mundial.</a:t>
            </a:r>
          </a:p>
          <a:p>
            <a:pPr marL="0" indent="0">
              <a:buNone/>
            </a:pPr>
            <a:endParaRPr lang="es-EC" sz="2000" i="1" dirty="0">
              <a:latin typeface="Palatino" pitchFamily="2" charset="77"/>
              <a:ea typeface="Palatino" pitchFamily="2" charset="77"/>
            </a:endParaRPr>
          </a:p>
          <a:p>
            <a:pPr marL="0" indent="0">
              <a:buNone/>
            </a:pPr>
            <a:r>
              <a:rPr lang="es-EC" sz="2000" i="1" dirty="0">
                <a:latin typeface="Palatino" pitchFamily="2" charset="77"/>
                <a:ea typeface="Palatino" pitchFamily="2" charset="77"/>
              </a:rPr>
              <a:t>Alan Turing (1912-1954) desarrolló la “máquina de Turing”, la cual contribuyó a dar formalidad al empleo de los algoritmos y a las ciencias computacionales. </a:t>
            </a:r>
          </a:p>
          <a:p>
            <a:pPr marL="0" indent="0">
              <a:buNone/>
            </a:pPr>
            <a:r>
              <a:rPr lang="es-EC" sz="2000" i="1" dirty="0">
                <a:latin typeface="Palatino" pitchFamily="2" charset="77"/>
                <a:ea typeface="Palatino" pitchFamily="2" charset="77"/>
              </a:rPr>
              <a:t>Además, desarrolló el Test de Turing, uno de los antecedentes fundamentales de la Inteligencia Artificial (IA). </a:t>
            </a:r>
            <a:endParaRPr lang="es-ES_tradnl" sz="2000" i="1" dirty="0">
              <a:latin typeface="Palatino" pitchFamily="2" charset="77"/>
              <a:ea typeface="Palatino" pitchFamily="2" charset="77"/>
            </a:endParaRPr>
          </a:p>
        </p:txBody>
      </p:sp>
      <p:pic>
        <p:nvPicPr>
          <p:cNvPr id="5" name="Imagen 4" descr="Imagen que contiene corbata, persona, hombre, foto&#10;&#10;Descripción generada automáticamente">
            <a:extLst>
              <a:ext uri="{FF2B5EF4-FFF2-40B4-BE49-F238E27FC236}">
                <a16:creationId xmlns:a16="http://schemas.microsoft.com/office/drawing/2014/main" id="{B8A71E79-ADB6-8C4D-BB94-902E9BB8D408}"/>
              </a:ext>
            </a:extLst>
          </p:cNvPr>
          <p:cNvPicPr>
            <a:picLocks noChangeAspect="1"/>
          </p:cNvPicPr>
          <p:nvPr/>
        </p:nvPicPr>
        <p:blipFill rotWithShape="1">
          <a:blip r:embed="rId2">
            <a:extLst>
              <a:ext uri="{28A0092B-C50C-407E-A947-70E740481C1C}">
                <a14:useLocalDpi xmlns:a14="http://schemas.microsoft.com/office/drawing/2010/main" val="0"/>
              </a:ext>
            </a:extLst>
          </a:blip>
          <a:srcRect l="24395" r="36770"/>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4" name="Rectángulo 3">
            <a:extLst>
              <a:ext uri="{FF2B5EF4-FFF2-40B4-BE49-F238E27FC236}">
                <a16:creationId xmlns:a16="http://schemas.microsoft.com/office/drawing/2014/main" id="{B25FAA97-1B14-C445-B570-7386172B946C}"/>
              </a:ext>
            </a:extLst>
          </p:cNvPr>
          <p:cNvSpPr/>
          <p:nvPr/>
        </p:nvSpPr>
        <p:spPr>
          <a:xfrm>
            <a:off x="271152" y="6488658"/>
            <a:ext cx="4572000" cy="369332"/>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312973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foto, hombre, interior&#10;&#10;Descripción generada automáticamente">
            <a:extLst>
              <a:ext uri="{FF2B5EF4-FFF2-40B4-BE49-F238E27FC236}">
                <a16:creationId xmlns:a16="http://schemas.microsoft.com/office/drawing/2014/main" id="{03FE4588-C18A-B94C-81EE-731FFD1C65A3}"/>
              </a:ext>
            </a:extLst>
          </p:cNvPr>
          <p:cNvPicPr>
            <a:picLocks noChangeAspect="1"/>
          </p:cNvPicPr>
          <p:nvPr/>
        </p:nvPicPr>
        <p:blipFill rotWithShape="1">
          <a:blip r:embed="rId3">
            <a:extLst>
              <a:ext uri="{28A0092B-C50C-407E-A947-70E740481C1C}">
                <a14:useLocalDpi xmlns:a14="http://schemas.microsoft.com/office/drawing/2010/main" val="0"/>
              </a:ext>
            </a:extLst>
          </a:blip>
          <a:srcRect l="1450" r="11550" b="1"/>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4719AC1B-3EE5-F34E-ADE4-5FD4C9FA0DB7}"/>
              </a:ext>
            </a:extLst>
          </p:cNvPr>
          <p:cNvSpPr>
            <a:spLocks noGrp="1"/>
          </p:cNvSpPr>
          <p:nvPr>
            <p:ph type="title"/>
          </p:nvPr>
        </p:nvSpPr>
        <p:spPr>
          <a:xfrm>
            <a:off x="568370" y="3149961"/>
            <a:ext cx="3153103" cy="1007066"/>
          </a:xfrm>
        </p:spPr>
        <p:txBody>
          <a:bodyPr>
            <a:normAutofit/>
          </a:bodyPr>
          <a:lstStyle/>
          <a:p>
            <a:pPr algn="ctr"/>
            <a:r>
              <a:rPr lang="es-ES_tradnl" sz="3150" dirty="0"/>
              <a:t>1996</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C270BA8-58A8-B947-AC20-547918EC5327}"/>
              </a:ext>
            </a:extLst>
          </p:cNvPr>
          <p:cNvSpPr>
            <a:spLocks noGrp="1"/>
          </p:cNvSpPr>
          <p:nvPr>
            <p:ph idx="1"/>
          </p:nvPr>
        </p:nvSpPr>
        <p:spPr>
          <a:xfrm>
            <a:off x="437929" y="3945608"/>
            <a:ext cx="3444766" cy="1964879"/>
          </a:xfrm>
        </p:spPr>
        <p:txBody>
          <a:bodyPr anchor="ctr">
            <a:normAutofit/>
          </a:bodyPr>
          <a:lstStyle/>
          <a:p>
            <a:pPr marL="0" indent="0">
              <a:buNone/>
            </a:pPr>
            <a:endParaRPr lang="es-ES_tradnl" sz="1575" i="1" dirty="0">
              <a:latin typeface="Palatino" pitchFamily="2" charset="77"/>
              <a:ea typeface="Palatino" pitchFamily="2" charset="77"/>
            </a:endParaRPr>
          </a:p>
          <a:p>
            <a:pPr marL="0" indent="0">
              <a:buNone/>
            </a:pPr>
            <a:r>
              <a:rPr lang="es-ES_tradnl" sz="2000" i="1" dirty="0">
                <a:latin typeface="Palatino" pitchFamily="2" charset="77"/>
                <a:ea typeface="Palatino" pitchFamily="2" charset="77"/>
              </a:rPr>
              <a:t>Deep Blue de IBM vence a Gary </a:t>
            </a:r>
            <a:r>
              <a:rPr lang="es-ES_tradnl" sz="2000" i="1" dirty="0" err="1">
                <a:latin typeface="Palatino" pitchFamily="2" charset="77"/>
                <a:ea typeface="Palatino" pitchFamily="2" charset="77"/>
              </a:rPr>
              <a:t>Kaspárov</a:t>
            </a:r>
            <a:r>
              <a:rPr lang="es-ES_tradnl" sz="2000" i="1" dirty="0">
                <a:latin typeface="Palatino" pitchFamily="2" charset="77"/>
                <a:ea typeface="Palatino" pitchFamily="2" charset="77"/>
              </a:rPr>
              <a:t>, campeón mundial de ajedrez</a:t>
            </a:r>
          </a:p>
        </p:txBody>
      </p:sp>
      <p:sp>
        <p:nvSpPr>
          <p:cNvPr id="4" name="Rectángulo 3">
            <a:extLst>
              <a:ext uri="{FF2B5EF4-FFF2-40B4-BE49-F238E27FC236}">
                <a16:creationId xmlns:a16="http://schemas.microsoft.com/office/drawing/2014/main" id="{626CD1B0-214F-1244-9ADF-23E2AA995FCB}"/>
              </a:ext>
            </a:extLst>
          </p:cNvPr>
          <p:cNvSpPr/>
          <p:nvPr/>
        </p:nvSpPr>
        <p:spPr>
          <a:xfrm>
            <a:off x="56837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05788164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80374"/>
            <a:ext cx="8579095"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FFD446F-AE95-C948-9C9A-8F0FB4E2E903}"/>
              </a:ext>
            </a:extLst>
          </p:cNvPr>
          <p:cNvSpPr>
            <a:spLocks noGrp="1"/>
          </p:cNvSpPr>
          <p:nvPr>
            <p:ph type="title"/>
          </p:nvPr>
        </p:nvSpPr>
        <p:spPr>
          <a:xfrm>
            <a:off x="409763" y="433545"/>
            <a:ext cx="8354890" cy="930447"/>
          </a:xfrm>
        </p:spPr>
        <p:txBody>
          <a:bodyPr vert="horz" lIns="91440" tIns="45720" rIns="91440" bIns="45720" rtlCol="0" anchor="b">
            <a:normAutofit/>
          </a:bodyPr>
          <a:lstStyle/>
          <a:p>
            <a:pPr algn="ctr" defTabSz="914400"/>
            <a:r>
              <a:rPr lang="en-US" sz="4700">
                <a:solidFill>
                  <a:srgbClr val="FFFFFF"/>
                </a:solidFill>
              </a:rPr>
              <a:t>2011</a:t>
            </a:r>
          </a:p>
        </p:txBody>
      </p:sp>
      <p:sp>
        <p:nvSpPr>
          <p:cNvPr id="3" name="Marcador de contenido 2">
            <a:extLst>
              <a:ext uri="{FF2B5EF4-FFF2-40B4-BE49-F238E27FC236}">
                <a16:creationId xmlns:a16="http://schemas.microsoft.com/office/drawing/2014/main" id="{FDE5B87C-0058-DB40-9329-6BDBE7AE698A}"/>
              </a:ext>
            </a:extLst>
          </p:cNvPr>
          <p:cNvSpPr>
            <a:spLocks noGrp="1"/>
          </p:cNvSpPr>
          <p:nvPr>
            <p:ph idx="1"/>
          </p:nvPr>
        </p:nvSpPr>
        <p:spPr>
          <a:xfrm>
            <a:off x="1158208" y="1645723"/>
            <a:ext cx="6858000" cy="420001"/>
          </a:xfrm>
        </p:spPr>
        <p:txBody>
          <a:bodyPr vert="horz" lIns="91440" tIns="45720" rIns="91440" bIns="45720" rtlCol="0">
            <a:normAutofit/>
          </a:bodyPr>
          <a:lstStyle/>
          <a:p>
            <a:pPr marL="0" indent="0" algn="ctr" defTabSz="914400">
              <a:spcBef>
                <a:spcPts val="1000"/>
              </a:spcBef>
              <a:buNone/>
            </a:pPr>
            <a:r>
              <a:rPr lang="en-US" sz="1700" i="1">
                <a:solidFill>
                  <a:srgbClr val="EEF612"/>
                </a:solidFill>
              </a:rPr>
              <a:t>Watson, de IBM venció a los mejores jugadores de Jeopardy.</a:t>
            </a:r>
          </a:p>
        </p:txBody>
      </p:sp>
      <p:cxnSp>
        <p:nvCxnSpPr>
          <p:cNvPr id="43" name="Straight Connector 4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5222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Imagen 4">
            <a:extLst>
              <a:ext uri="{FF2B5EF4-FFF2-40B4-BE49-F238E27FC236}">
                <a16:creationId xmlns:a16="http://schemas.microsoft.com/office/drawing/2014/main" id="{3D160763-DFA1-384E-A491-22C65A3B8877}"/>
              </a:ext>
            </a:extLst>
          </p:cNvPr>
          <p:cNvPicPr>
            <a:picLocks noChangeAspect="1"/>
          </p:cNvPicPr>
          <p:nvPr/>
        </p:nvPicPr>
        <p:blipFill rotWithShape="1">
          <a:blip r:embed="rId2">
            <a:extLst>
              <a:ext uri="{28A0092B-C50C-407E-A947-70E740481C1C}">
                <a14:useLocalDpi xmlns:a14="http://schemas.microsoft.com/office/drawing/2010/main" val="0"/>
              </a:ext>
            </a:extLst>
          </a:blip>
          <a:srcRect t="19352" r="3" b="19355"/>
          <a:stretch/>
        </p:blipFill>
        <p:spPr>
          <a:xfrm>
            <a:off x="248675" y="3745301"/>
            <a:ext cx="4091938" cy="1360670"/>
          </a:xfrm>
          <a:prstGeom prst="rect">
            <a:avLst/>
          </a:prstGeom>
        </p:spPr>
      </p:pic>
      <p:cxnSp>
        <p:nvCxnSpPr>
          <p:cNvPr id="45" name="Straight Connector 44">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8486CA05-3312-594E-B755-A4AB42124C43}"/>
              </a:ext>
            </a:extLst>
          </p:cNvPr>
          <p:cNvPicPr>
            <a:picLocks noChangeAspect="1"/>
          </p:cNvPicPr>
          <p:nvPr/>
        </p:nvPicPr>
        <p:blipFill rotWithShape="1">
          <a:blip r:embed="rId3">
            <a:extLst>
              <a:ext uri="{28A0092B-C50C-407E-A947-70E740481C1C}">
                <a14:useLocalDpi xmlns:a14="http://schemas.microsoft.com/office/drawing/2010/main" val="0"/>
              </a:ext>
            </a:extLst>
          </a:blip>
          <a:srcRect t="9930" r="2" b="5403"/>
          <a:stretch/>
        </p:blipFill>
        <p:spPr>
          <a:xfrm>
            <a:off x="4833804" y="3732719"/>
            <a:ext cx="4091938" cy="1385835"/>
          </a:xfrm>
          <a:prstGeom prst="rect">
            <a:avLst/>
          </a:prstGeom>
        </p:spPr>
      </p:pic>
      <p:sp>
        <p:nvSpPr>
          <p:cNvPr id="4" name="Rectángulo 3">
            <a:extLst>
              <a:ext uri="{FF2B5EF4-FFF2-40B4-BE49-F238E27FC236}">
                <a16:creationId xmlns:a16="http://schemas.microsoft.com/office/drawing/2014/main" id="{17A1644C-814D-9F4A-9CD0-698C1BCEC521}"/>
              </a:ext>
            </a:extLst>
          </p:cNvPr>
          <p:cNvSpPr/>
          <p:nvPr/>
        </p:nvSpPr>
        <p:spPr>
          <a:xfrm>
            <a:off x="5960115" y="6488658"/>
            <a:ext cx="3183885" cy="369332"/>
          </a:xfrm>
          <a:prstGeom prst="rect">
            <a:avLst/>
          </a:prstGeom>
        </p:spPr>
        <p:txBody>
          <a:bodyPr wrap="none">
            <a:spAutoFit/>
          </a:bodyPr>
          <a:lstStyle/>
          <a:p>
            <a:pPr>
              <a:spcAft>
                <a:spcPts val="600"/>
              </a:spcAft>
            </a:pPr>
            <a:r>
              <a:rPr lang="es-EC" i="1">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a:p>
        </p:txBody>
      </p:sp>
    </p:spTree>
    <p:extLst>
      <p:ext uri="{BB962C8B-B14F-4D97-AF65-F5344CB8AC3E}">
        <p14:creationId xmlns:p14="http://schemas.microsoft.com/office/powerpoint/2010/main" val="135603577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A8E516-8C15-DA4B-9790-60B24D79FBAB}"/>
              </a:ext>
            </a:extLst>
          </p:cNvPr>
          <p:cNvSpPr>
            <a:spLocks noGrp="1"/>
          </p:cNvSpPr>
          <p:nvPr>
            <p:ph type="title"/>
          </p:nvPr>
        </p:nvSpPr>
        <p:spPr>
          <a:xfrm>
            <a:off x="628650" y="723578"/>
            <a:ext cx="3446303" cy="1645501"/>
          </a:xfrm>
        </p:spPr>
        <p:txBody>
          <a:bodyPr vert="horz" lIns="91440" tIns="45720" rIns="91440" bIns="45720" rtlCol="0">
            <a:normAutofit/>
          </a:bodyPr>
          <a:lstStyle/>
          <a:p>
            <a:pPr defTabSz="914400"/>
            <a:r>
              <a:rPr lang="en-US"/>
              <a:t>2016</a:t>
            </a:r>
          </a:p>
        </p:txBody>
      </p:sp>
      <p:sp>
        <p:nvSpPr>
          <p:cNvPr id="3" name="Marcador de contenido 2">
            <a:extLst>
              <a:ext uri="{FF2B5EF4-FFF2-40B4-BE49-F238E27FC236}">
                <a16:creationId xmlns:a16="http://schemas.microsoft.com/office/drawing/2014/main" id="{273237B3-5EFD-AA4F-97F9-921845BA651B}"/>
              </a:ext>
            </a:extLst>
          </p:cNvPr>
          <p:cNvSpPr>
            <a:spLocks noGrp="1"/>
          </p:cNvSpPr>
          <p:nvPr>
            <p:ph idx="1"/>
          </p:nvPr>
        </p:nvSpPr>
        <p:spPr>
          <a:xfrm>
            <a:off x="628650" y="2548467"/>
            <a:ext cx="3446303" cy="3628495"/>
          </a:xfrm>
        </p:spPr>
        <p:txBody>
          <a:bodyPr vert="horz" lIns="91440" tIns="45720" rIns="91440" bIns="45720" rtlCol="0">
            <a:normAutofit/>
          </a:bodyPr>
          <a:lstStyle/>
          <a:p>
            <a:pPr marL="0" indent="0" defTabSz="914400">
              <a:spcBef>
                <a:spcPts val="1000"/>
              </a:spcBef>
              <a:buNone/>
            </a:pPr>
            <a:r>
              <a:rPr lang="en-US" sz="1700"/>
              <a:t>DeepMind de Google venció al mejor jugador de Go en el mundo.</a:t>
            </a:r>
          </a:p>
        </p:txBody>
      </p:sp>
      <p:sp>
        <p:nvSpPr>
          <p:cNvPr id="24" name="Rectangle 23">
            <a:extLst>
              <a:ext uri="{FF2B5EF4-FFF2-40B4-BE49-F238E27FC236}">
                <a16:creationId xmlns:a16="http://schemas.microsoft.com/office/drawing/2014/main" id="{003713C1-2FB2-413B-BF91-3AE41726F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8243" y="3474720"/>
            <a:ext cx="4575685"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90795B4D-5022-4A7F-A01D-8D880B7CD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9688" y="0"/>
            <a:ext cx="4644311" cy="6858000"/>
          </a:xfrm>
          <a:prstGeom prst="rect">
            <a:avLst/>
          </a:prstGeom>
          <a:solidFill>
            <a:schemeClr val="tx1">
              <a:lumMod val="85000"/>
              <a:lumOff val="1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AFD19018-DE7C-4796-ADF2-AD2EB0FC0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99" y="0"/>
            <a:ext cx="225171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agen 7">
            <a:extLst>
              <a:ext uri="{FF2B5EF4-FFF2-40B4-BE49-F238E27FC236}">
                <a16:creationId xmlns:a16="http://schemas.microsoft.com/office/drawing/2014/main" id="{5B37E3A4-B5C2-9C4C-8E5E-51AB04A441AC}"/>
              </a:ext>
            </a:extLst>
          </p:cNvPr>
          <p:cNvPicPr>
            <a:picLocks noChangeAspect="1"/>
          </p:cNvPicPr>
          <p:nvPr/>
        </p:nvPicPr>
        <p:blipFill>
          <a:blip r:embed="rId3"/>
          <a:stretch>
            <a:fillRect/>
          </a:stretch>
        </p:blipFill>
        <p:spPr>
          <a:xfrm>
            <a:off x="4815681" y="1026677"/>
            <a:ext cx="1773237" cy="1329927"/>
          </a:xfrm>
          <a:prstGeom prst="rect">
            <a:avLst/>
          </a:prstGeom>
        </p:spPr>
      </p:pic>
      <p:sp>
        <p:nvSpPr>
          <p:cNvPr id="30" name="Rectangle 29">
            <a:extLst>
              <a:ext uri="{FF2B5EF4-FFF2-40B4-BE49-F238E27FC236}">
                <a16:creationId xmlns:a16="http://schemas.microsoft.com/office/drawing/2014/main" id="{B1A0A2C2-4F85-44AF-8708-8DCA4B550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2218" y="0"/>
            <a:ext cx="2251710"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Imagen 6" descr="Imagen que contiene electrónica&#10;&#10;Descripción generada automáticamente">
            <a:extLst>
              <a:ext uri="{FF2B5EF4-FFF2-40B4-BE49-F238E27FC236}">
                <a16:creationId xmlns:a16="http://schemas.microsoft.com/office/drawing/2014/main" id="{55A4CA10-C2AC-704E-8DF5-F344D25FC6D9}"/>
              </a:ext>
            </a:extLst>
          </p:cNvPr>
          <p:cNvPicPr>
            <a:picLocks noChangeAspect="1"/>
          </p:cNvPicPr>
          <p:nvPr/>
        </p:nvPicPr>
        <p:blipFill rotWithShape="1">
          <a:blip r:embed="rId4">
            <a:extLst>
              <a:ext uri="{28A0092B-C50C-407E-A947-70E740481C1C}">
                <a14:useLocalDpi xmlns:a14="http://schemas.microsoft.com/office/drawing/2010/main" val="0"/>
              </a:ext>
            </a:extLst>
          </a:blip>
          <a:srcRect t="22376" r="-1" b="27654"/>
          <a:stretch/>
        </p:blipFill>
        <p:spPr>
          <a:xfrm>
            <a:off x="7127081" y="1396818"/>
            <a:ext cx="1773238" cy="589645"/>
          </a:xfrm>
          <a:prstGeom prst="rect">
            <a:avLst/>
          </a:prstGeom>
        </p:spPr>
      </p:pic>
      <p:pic>
        <p:nvPicPr>
          <p:cNvPr id="5" name="Imagen 4" descr="Imagen que contiene naturaleza&#10;&#10;Descripción generada automáticamente">
            <a:extLst>
              <a:ext uri="{FF2B5EF4-FFF2-40B4-BE49-F238E27FC236}">
                <a16:creationId xmlns:a16="http://schemas.microsoft.com/office/drawing/2014/main" id="{1498B124-0F36-BB42-848B-32AEB2DE9799}"/>
              </a:ext>
            </a:extLst>
          </p:cNvPr>
          <p:cNvPicPr>
            <a:picLocks noChangeAspect="1"/>
          </p:cNvPicPr>
          <p:nvPr/>
        </p:nvPicPr>
        <p:blipFill rotWithShape="1">
          <a:blip r:embed="rId5">
            <a:extLst>
              <a:ext uri="{28A0092B-C50C-407E-A947-70E740481C1C}">
                <a14:useLocalDpi xmlns:a14="http://schemas.microsoft.com/office/drawing/2010/main" val="0"/>
              </a:ext>
            </a:extLst>
          </a:blip>
          <a:srcRect t="18210" r="2" b="14056"/>
          <a:stretch/>
        </p:blipFill>
        <p:spPr>
          <a:xfrm>
            <a:off x="4815681" y="4384715"/>
            <a:ext cx="4084638" cy="1383372"/>
          </a:xfrm>
          <a:prstGeom prst="rect">
            <a:avLst/>
          </a:prstGeom>
        </p:spPr>
      </p:pic>
      <p:sp>
        <p:nvSpPr>
          <p:cNvPr id="4" name="Rectángulo 3">
            <a:extLst>
              <a:ext uri="{FF2B5EF4-FFF2-40B4-BE49-F238E27FC236}">
                <a16:creationId xmlns:a16="http://schemas.microsoft.com/office/drawing/2014/main" id="{5B478156-89C3-F746-AE80-EC014B950708}"/>
              </a:ext>
            </a:extLst>
          </p:cNvPr>
          <p:cNvSpPr/>
          <p:nvPr/>
        </p:nvSpPr>
        <p:spPr>
          <a:xfrm>
            <a:off x="5960115" y="648865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6">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7008368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663A04A-1D8F-AE4B-8B3D-2CAFEAA13261}"/>
              </a:ext>
            </a:extLst>
          </p:cNvPr>
          <p:cNvPicPr>
            <a:picLocks noChangeAspect="1"/>
          </p:cNvPicPr>
          <p:nvPr/>
        </p:nvPicPr>
        <p:blipFill rotWithShape="1">
          <a:blip r:embed="rId2">
            <a:extLst>
              <a:ext uri="{28A0092B-C50C-407E-A947-70E740481C1C}">
                <a14:useLocalDpi xmlns:a14="http://schemas.microsoft.com/office/drawing/2010/main" val="0"/>
              </a:ext>
            </a:extLst>
          </a:blip>
          <a:srcRect l="13101" r="11899"/>
          <a:stretch/>
        </p:blipFill>
        <p:spPr>
          <a:xfrm>
            <a:off x="-1" y="10"/>
            <a:ext cx="9144000" cy="6857990"/>
          </a:xfrm>
          <a:prstGeom prst="rect">
            <a:avLst/>
          </a:prstGeom>
        </p:spPr>
      </p:pic>
      <p:sp>
        <p:nvSpPr>
          <p:cNvPr id="15"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8A8D2C29-EFF7-BA40-8A83-9095F11AB236}"/>
              </a:ext>
            </a:extLst>
          </p:cNvPr>
          <p:cNvSpPr>
            <a:spLocks noGrp="1"/>
          </p:cNvSpPr>
          <p:nvPr>
            <p:ph type="title"/>
          </p:nvPr>
        </p:nvSpPr>
        <p:spPr>
          <a:xfrm>
            <a:off x="568370" y="3149961"/>
            <a:ext cx="3153103" cy="1007066"/>
          </a:xfrm>
        </p:spPr>
        <p:txBody>
          <a:bodyPr>
            <a:normAutofit/>
          </a:bodyPr>
          <a:lstStyle/>
          <a:p>
            <a:pPr algn="ctr"/>
            <a:r>
              <a:rPr lang="es-ES_tradnl" sz="3150"/>
              <a:t>2017</a:t>
            </a:r>
          </a:p>
        </p:txBody>
      </p:sp>
      <p:cxnSp>
        <p:nvCxnSpPr>
          <p:cNvPr id="17" name="Straight Connector 16">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144034C-7678-D746-8F9C-12AF229600D1}"/>
              </a:ext>
            </a:extLst>
          </p:cNvPr>
          <p:cNvSpPr>
            <a:spLocks noGrp="1"/>
          </p:cNvSpPr>
          <p:nvPr>
            <p:ph idx="1"/>
          </p:nvPr>
        </p:nvSpPr>
        <p:spPr>
          <a:xfrm>
            <a:off x="430421" y="4277679"/>
            <a:ext cx="3444766" cy="1964879"/>
          </a:xfrm>
        </p:spPr>
        <p:txBody>
          <a:bodyPr anchor="ctr">
            <a:normAutofit/>
          </a:bodyPr>
          <a:lstStyle/>
          <a:p>
            <a:pPr marL="0" indent="0">
              <a:buNone/>
            </a:pPr>
            <a:r>
              <a:rPr lang="es-ES_tradnl" sz="1800" i="1" dirty="0" err="1">
                <a:latin typeface="Palatino" pitchFamily="2" charset="77"/>
                <a:ea typeface="Palatino" pitchFamily="2" charset="77"/>
              </a:rPr>
              <a:t>AlphaGo</a:t>
            </a:r>
            <a:r>
              <a:rPr lang="es-ES_tradnl" sz="1800" i="1" dirty="0">
                <a:latin typeface="Palatino" pitchFamily="2" charset="77"/>
                <a:ea typeface="Palatino" pitchFamily="2" charset="77"/>
              </a:rPr>
              <a:t> Zero, desarrollado por Deep </a:t>
            </a:r>
            <a:r>
              <a:rPr lang="es-ES_tradnl" sz="1800" i="1" dirty="0" err="1">
                <a:latin typeface="Palatino" pitchFamily="2" charset="77"/>
                <a:ea typeface="Palatino" pitchFamily="2" charset="77"/>
              </a:rPr>
              <a:t>Mind</a:t>
            </a:r>
            <a:r>
              <a:rPr lang="es-ES_tradnl" sz="1800" i="1" dirty="0">
                <a:latin typeface="Palatino" pitchFamily="2" charset="77"/>
                <a:ea typeface="Palatino" pitchFamily="2" charset="77"/>
              </a:rPr>
              <a:t>, alcanzó el nivel más alto de </a:t>
            </a:r>
            <a:r>
              <a:rPr lang="es-ES_tradnl" sz="1800" i="1" dirty="0" err="1">
                <a:latin typeface="Palatino" pitchFamily="2" charset="77"/>
                <a:ea typeface="Palatino" pitchFamily="2" charset="77"/>
              </a:rPr>
              <a:t>Go</a:t>
            </a:r>
            <a:r>
              <a:rPr lang="es-ES_tradnl" sz="1800" i="1" dirty="0">
                <a:latin typeface="Palatino" pitchFamily="2" charset="77"/>
                <a:ea typeface="Palatino" pitchFamily="2" charset="77"/>
              </a:rPr>
              <a:t> sin la introducción de ningún dato humano, simplemente se enseñó a sí mismo a jugar.</a:t>
            </a:r>
          </a:p>
        </p:txBody>
      </p:sp>
      <p:sp>
        <p:nvSpPr>
          <p:cNvPr id="6" name="Rectángulo 5">
            <a:extLst>
              <a:ext uri="{FF2B5EF4-FFF2-40B4-BE49-F238E27FC236}">
                <a16:creationId xmlns:a16="http://schemas.microsoft.com/office/drawing/2014/main" id="{5DA6FF96-B137-DB40-835C-4AA54D383233}"/>
              </a:ext>
            </a:extLst>
          </p:cNvPr>
          <p:cNvSpPr/>
          <p:nvPr/>
        </p:nvSpPr>
        <p:spPr>
          <a:xfrm>
            <a:off x="104654" y="6554377"/>
            <a:ext cx="3183885" cy="369332"/>
          </a:xfrm>
          <a:prstGeom prst="rect">
            <a:avLst/>
          </a:prstGeom>
        </p:spPr>
        <p:txBody>
          <a:bodyPr wrap="none">
            <a:spAutoFit/>
          </a:bodyPr>
          <a:lstStyle/>
          <a:p>
            <a:pPr>
              <a:spcAft>
                <a:spcPts val="600"/>
              </a:spcAft>
            </a:pPr>
            <a:r>
              <a:rPr lang="es-EC" sz="1800" i="1">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sz="180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sz="1800"/>
          </a:p>
        </p:txBody>
      </p:sp>
    </p:spTree>
    <p:extLst>
      <p:ext uri="{BB962C8B-B14F-4D97-AF65-F5344CB8AC3E}">
        <p14:creationId xmlns:p14="http://schemas.microsoft.com/office/powerpoint/2010/main" val="97619823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304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02A2EDB-D223-4D40-A8D5-2F6BF463061B}"/>
              </a:ext>
            </a:extLst>
          </p:cNvPr>
          <p:cNvSpPr>
            <a:spLocks noGrp="1"/>
          </p:cNvSpPr>
          <p:nvPr>
            <p:ph type="title"/>
          </p:nvPr>
        </p:nvSpPr>
        <p:spPr>
          <a:xfrm>
            <a:off x="393192" y="4767072"/>
            <a:ext cx="4945641" cy="1625210"/>
          </a:xfrm>
        </p:spPr>
        <p:txBody>
          <a:bodyPr>
            <a:normAutofit/>
          </a:bodyPr>
          <a:lstStyle/>
          <a:p>
            <a:pPr algn="r"/>
            <a:r>
              <a:rPr lang="es-ES_tradnl" dirty="0">
                <a:solidFill>
                  <a:srgbClr val="FFFFFF"/>
                </a:solidFill>
              </a:rPr>
              <a:t>2017</a:t>
            </a:r>
          </a:p>
        </p:txBody>
      </p:sp>
      <p:pic>
        <p:nvPicPr>
          <p:cNvPr id="5" name="Imagen 4" descr="Imagen que contiene persona, interior, mesa&#10;&#10;Descripción generada automáticamente">
            <a:extLst>
              <a:ext uri="{FF2B5EF4-FFF2-40B4-BE49-F238E27FC236}">
                <a16:creationId xmlns:a16="http://schemas.microsoft.com/office/drawing/2014/main" id="{D717CDF2-6A52-F244-9500-D958D882E309}"/>
              </a:ext>
            </a:extLst>
          </p:cNvPr>
          <p:cNvPicPr>
            <a:picLocks noChangeAspect="1"/>
          </p:cNvPicPr>
          <p:nvPr/>
        </p:nvPicPr>
        <p:blipFill rotWithShape="1">
          <a:blip r:embed="rId3">
            <a:extLst>
              <a:ext uri="{28A0092B-C50C-407E-A947-70E740481C1C}">
                <a14:useLocalDpi xmlns:a14="http://schemas.microsoft.com/office/drawing/2010/main" val="0"/>
              </a:ext>
            </a:extLst>
          </a:blip>
          <a:srcRect l="3338" r="-2" b="-2"/>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FC699E16-E68B-9D4F-8D0A-85D010DEA7CA}"/>
              </a:ext>
            </a:extLst>
          </p:cNvPr>
          <p:cNvSpPr>
            <a:spLocks noGrp="1"/>
          </p:cNvSpPr>
          <p:nvPr>
            <p:ph idx="1"/>
          </p:nvPr>
        </p:nvSpPr>
        <p:spPr>
          <a:xfrm>
            <a:off x="6021989" y="917725"/>
            <a:ext cx="2568554" cy="4852362"/>
          </a:xfrm>
        </p:spPr>
        <p:txBody>
          <a:bodyPr anchor="ctr">
            <a:normAutofit/>
          </a:bodyPr>
          <a:lstStyle/>
          <a:p>
            <a:pPr marL="0" indent="0">
              <a:buNone/>
            </a:pPr>
            <a:r>
              <a:rPr lang="es-ES_tradnl" sz="2000" i="1" dirty="0" err="1">
                <a:solidFill>
                  <a:srgbClr val="FFFFFF"/>
                </a:solidFill>
                <a:latin typeface="Palatino" pitchFamily="2" charset="77"/>
                <a:ea typeface="Palatino" pitchFamily="2" charset="77"/>
              </a:rPr>
              <a:t>Libratus</a:t>
            </a:r>
            <a:r>
              <a:rPr lang="es-ES_tradnl" sz="2000" i="1" dirty="0">
                <a:solidFill>
                  <a:srgbClr val="FFFFFF"/>
                </a:solidFill>
                <a:latin typeface="Palatino" pitchFamily="2" charset="77"/>
                <a:ea typeface="Palatino" pitchFamily="2" charset="77"/>
              </a:rPr>
              <a:t>, programa de inteligencia artificial desarrollado por la Universidad de </a:t>
            </a:r>
            <a:r>
              <a:rPr lang="es-ES_tradnl" sz="2000" i="1" dirty="0" err="1">
                <a:solidFill>
                  <a:srgbClr val="FFFFFF"/>
                </a:solidFill>
                <a:latin typeface="Palatino" pitchFamily="2" charset="77"/>
                <a:ea typeface="Palatino" pitchFamily="2" charset="77"/>
              </a:rPr>
              <a:t>Carnagie</a:t>
            </a:r>
            <a:r>
              <a:rPr lang="es-ES_tradnl" sz="2000" i="1" dirty="0">
                <a:solidFill>
                  <a:srgbClr val="FFFFFF"/>
                </a:solidFill>
                <a:latin typeface="Palatino" pitchFamily="2" charset="77"/>
                <a:ea typeface="Palatino" pitchFamily="2" charset="77"/>
              </a:rPr>
              <a:t> </a:t>
            </a:r>
            <a:r>
              <a:rPr lang="es-ES_tradnl" sz="2000" i="1" dirty="0" err="1">
                <a:solidFill>
                  <a:srgbClr val="FFFFFF"/>
                </a:solidFill>
                <a:latin typeface="Palatino" pitchFamily="2" charset="77"/>
                <a:ea typeface="Palatino" pitchFamily="2" charset="77"/>
              </a:rPr>
              <a:t>Melon</a:t>
            </a:r>
            <a:r>
              <a:rPr lang="es-ES_tradnl" sz="2000" i="1" dirty="0">
                <a:solidFill>
                  <a:srgbClr val="FFFFFF"/>
                </a:solidFill>
                <a:latin typeface="Palatino" pitchFamily="2" charset="77"/>
                <a:ea typeface="Palatino" pitchFamily="2" charset="77"/>
              </a:rPr>
              <a:t>, venció a los mejores jugadores de Póker en el mundo.</a:t>
            </a:r>
          </a:p>
        </p:txBody>
      </p:sp>
      <p:sp>
        <p:nvSpPr>
          <p:cNvPr id="4" name="Rectángulo 3">
            <a:extLst>
              <a:ext uri="{FF2B5EF4-FFF2-40B4-BE49-F238E27FC236}">
                <a16:creationId xmlns:a16="http://schemas.microsoft.com/office/drawing/2014/main" id="{BA6475D6-8374-9041-BE35-C4DABF6339B0}"/>
              </a:ext>
            </a:extLst>
          </p:cNvPr>
          <p:cNvSpPr/>
          <p:nvPr/>
        </p:nvSpPr>
        <p:spPr>
          <a:xfrm>
            <a:off x="159739" y="6536267"/>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75017935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2A37BB-F18F-DE4E-B976-F6C76CEFB3CD}"/>
              </a:ext>
            </a:extLst>
          </p:cNvPr>
          <p:cNvSpPr>
            <a:spLocks noGrp="1"/>
          </p:cNvSpPr>
          <p:nvPr>
            <p:ph type="title"/>
          </p:nvPr>
        </p:nvSpPr>
        <p:spPr>
          <a:xfrm>
            <a:off x="4976979" y="1459467"/>
            <a:ext cx="3733482" cy="1090538"/>
          </a:xfrm>
        </p:spPr>
        <p:txBody>
          <a:bodyPr>
            <a:normAutofit/>
          </a:bodyPr>
          <a:lstStyle/>
          <a:p>
            <a:r>
              <a:rPr lang="es-ES_tradnl">
                <a:solidFill>
                  <a:srgbClr val="000000"/>
                </a:solidFill>
              </a:rPr>
              <a:t>Tecnologías de frontera</a:t>
            </a:r>
          </a:p>
        </p:txBody>
      </p:sp>
      <p:pic>
        <p:nvPicPr>
          <p:cNvPr id="5" name="Imagen 4">
            <a:extLst>
              <a:ext uri="{FF2B5EF4-FFF2-40B4-BE49-F238E27FC236}">
                <a16:creationId xmlns:a16="http://schemas.microsoft.com/office/drawing/2014/main" id="{9D4DC346-42D2-8445-8F6E-4854B80F14AF}"/>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4256" r="34325"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20AC6A4C-BDD0-0E46-A41F-A1148150AA81}"/>
              </a:ext>
            </a:extLst>
          </p:cNvPr>
          <p:cNvSpPr>
            <a:spLocks noGrp="1"/>
          </p:cNvSpPr>
          <p:nvPr>
            <p:ph idx="1"/>
          </p:nvPr>
        </p:nvSpPr>
        <p:spPr>
          <a:xfrm>
            <a:off x="4974330" y="2673512"/>
            <a:ext cx="3733184" cy="2729467"/>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Integración entre Impresión 3D, robótica, Internet de las cosas, nanotecnologías, biométrica, vehículos autónomos, computación cuántica, Inteligencia Artificial</a:t>
            </a:r>
          </a:p>
        </p:txBody>
      </p:sp>
      <p:sp>
        <p:nvSpPr>
          <p:cNvPr id="4" name="Rectángulo 3">
            <a:extLst>
              <a:ext uri="{FF2B5EF4-FFF2-40B4-BE49-F238E27FC236}">
                <a16:creationId xmlns:a16="http://schemas.microsoft.com/office/drawing/2014/main" id="{D9B1450C-75D4-AB4C-B1DC-FA0DBB844811}"/>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77864153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LEGO, juguete, mesa&#10;&#10;&#10;&#10;Descripción generada automáticamente">
            <a:extLst>
              <a:ext uri="{FF2B5EF4-FFF2-40B4-BE49-F238E27FC236}">
                <a16:creationId xmlns:a16="http://schemas.microsoft.com/office/drawing/2014/main" id="{DFDC80D3-D5B3-F741-8765-609D65433F09}"/>
              </a:ext>
            </a:extLst>
          </p:cNvPr>
          <p:cNvPicPr>
            <a:picLocks noChangeAspect="1"/>
          </p:cNvPicPr>
          <p:nvPr/>
        </p:nvPicPr>
        <p:blipFill rotWithShape="1">
          <a:blip r:embed="rId3"/>
          <a:srcRect/>
          <a:stretch/>
        </p:blipFill>
        <p:spPr>
          <a:xfrm>
            <a:off x="20" y="10"/>
            <a:ext cx="9143980" cy="6857990"/>
          </a:xfrm>
          <a:prstGeom prst="rect">
            <a:avLst/>
          </a:prstGeom>
        </p:spPr>
      </p:pic>
      <p:sp>
        <p:nvSpPr>
          <p:cNvPr id="3" name="Marcador de contenido 2">
            <a:extLst>
              <a:ext uri="{FF2B5EF4-FFF2-40B4-BE49-F238E27FC236}">
                <a16:creationId xmlns:a16="http://schemas.microsoft.com/office/drawing/2014/main" id="{775D2830-11EB-D546-85C1-9B25459BDB57}"/>
              </a:ext>
            </a:extLst>
          </p:cNvPr>
          <p:cNvSpPr>
            <a:spLocks noGrp="1"/>
          </p:cNvSpPr>
          <p:nvPr>
            <p:ph idx="1"/>
          </p:nvPr>
        </p:nvSpPr>
        <p:spPr>
          <a:xfrm>
            <a:off x="417142" y="3124444"/>
            <a:ext cx="3678592" cy="3072241"/>
          </a:xfrm>
        </p:spPr>
        <p:txBody>
          <a:bodyPr anchor="ctr">
            <a:normAutofit fontScale="85000" lnSpcReduction="10000"/>
          </a:bodyPr>
          <a:lstStyle/>
          <a:p>
            <a:pPr marL="0" indent="0">
              <a:buNone/>
            </a:pPr>
            <a:r>
              <a:rPr lang="es-ES_tradnl" sz="2000" i="1" dirty="0">
                <a:latin typeface="+mj-lt"/>
                <a:ea typeface="Baskerville" panose="02020502070401020303" pitchFamily="18" charset="0"/>
              </a:rPr>
              <a:t>Debemos tener presente las </a:t>
            </a:r>
            <a:r>
              <a:rPr lang="es-ES_tradnl" sz="2000" b="1" i="1" dirty="0">
                <a:latin typeface="+mj-lt"/>
                <a:ea typeface="Baskerville" panose="02020502070401020303" pitchFamily="18" charset="0"/>
              </a:rPr>
              <a:t>tecnologías de frontera,</a:t>
            </a:r>
            <a:r>
              <a:rPr lang="es-ES_tradnl" sz="2000" i="1" dirty="0">
                <a:latin typeface="+mj-lt"/>
                <a:ea typeface="Baskerville" panose="02020502070401020303" pitchFamily="18" charset="0"/>
              </a:rPr>
              <a:t> las cuales comprenden </a:t>
            </a:r>
            <a:r>
              <a:rPr lang="es-ES" sz="2000" i="1" dirty="0">
                <a:latin typeface="+mj-lt"/>
                <a:ea typeface="Baskerville" panose="02020502070401020303" pitchFamily="18" charset="0"/>
              </a:rPr>
              <a:t>una amplia variedad de nuevos materiales, productos, aplicaciones, procesos y modelos de negocios. </a:t>
            </a:r>
          </a:p>
          <a:p>
            <a:pPr marL="0" indent="0">
              <a:buNone/>
            </a:pPr>
            <a:r>
              <a:rPr lang="es-ES" sz="2000" i="1" dirty="0">
                <a:latin typeface="+mj-lt"/>
                <a:ea typeface="Baskerville" panose="02020502070401020303" pitchFamily="18" charset="0"/>
              </a:rPr>
              <a:t>Son </a:t>
            </a:r>
            <a:r>
              <a:rPr lang="es-ES" sz="2000" b="1" i="1" dirty="0">
                <a:latin typeface="+mj-lt"/>
                <a:ea typeface="Baskerville" panose="02020502070401020303" pitchFamily="18" charset="0"/>
              </a:rPr>
              <a:t>interdependientes y pueden conectarse y reforzarse entre s</a:t>
            </a:r>
            <a:r>
              <a:rPr lang="es-ES" sz="2000" i="1" dirty="0">
                <a:latin typeface="+mj-lt"/>
                <a:ea typeface="Baskerville" panose="02020502070401020303" pitchFamily="18" charset="0"/>
              </a:rPr>
              <a:t>í. Los avances en una tecnología favorecen el progreso en otras. </a:t>
            </a:r>
          </a:p>
          <a:p>
            <a:pPr marL="0" indent="0">
              <a:buNone/>
            </a:pPr>
            <a:r>
              <a:rPr lang="es-ES" sz="2000" i="1" dirty="0">
                <a:latin typeface="+mj-lt"/>
                <a:ea typeface="Baskerville" panose="02020502070401020303" pitchFamily="18" charset="0"/>
              </a:rPr>
              <a:t>Los rápidos aumentos en el poder de la computación están permitiendo avances en genética, nanotecnología, cadenas de bloques y </a:t>
            </a:r>
            <a:r>
              <a:rPr lang="es-ES" sz="2000" i="1" dirty="0" err="1">
                <a:latin typeface="+mj-lt"/>
                <a:ea typeface="Baskerville" panose="02020502070401020303" pitchFamily="18" charset="0"/>
              </a:rPr>
              <a:t>criptomonedas</a:t>
            </a:r>
            <a:r>
              <a:rPr lang="es-ES" sz="2000" i="1" dirty="0">
                <a:latin typeface="+mj-lt"/>
                <a:ea typeface="Baskerville" panose="02020502070401020303" pitchFamily="18" charset="0"/>
              </a:rPr>
              <a:t>. </a:t>
            </a:r>
            <a:endParaRPr lang="es-EC" sz="2000" i="1" dirty="0">
              <a:latin typeface="+mj-lt"/>
              <a:ea typeface="Baskerville" panose="02020502070401020303" pitchFamily="18" charset="0"/>
            </a:endParaRPr>
          </a:p>
          <a:p>
            <a:endParaRPr lang="es-EC" sz="1100" dirty="0"/>
          </a:p>
        </p:txBody>
      </p:sp>
      <p:sp>
        <p:nvSpPr>
          <p:cNvPr id="2" name="Rectángulo 1">
            <a:extLst>
              <a:ext uri="{FF2B5EF4-FFF2-40B4-BE49-F238E27FC236}">
                <a16:creationId xmlns:a16="http://schemas.microsoft.com/office/drawing/2014/main" id="{03A1408A-5E8C-784F-A81C-3EFB9E4B1ADA}"/>
              </a:ext>
            </a:extLst>
          </p:cNvPr>
          <p:cNvSpPr/>
          <p:nvPr/>
        </p:nvSpPr>
        <p:spPr>
          <a:xfrm>
            <a:off x="0"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65025972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75BDA2A-737C-BC45-BFB6-F27E2DABE9CB}"/>
              </a:ext>
            </a:extLst>
          </p:cNvPr>
          <p:cNvPicPr>
            <a:picLocks noChangeAspect="1"/>
          </p:cNvPicPr>
          <p:nvPr/>
        </p:nvPicPr>
        <p:blipFill rotWithShape="1">
          <a:blip r:embed="rId2">
            <a:extLst>
              <a:ext uri="{28A0092B-C50C-407E-A947-70E740481C1C}">
                <a14:useLocalDpi xmlns:a14="http://schemas.microsoft.com/office/drawing/2010/main" val="0"/>
              </a:ext>
            </a:extLst>
          </a:blip>
          <a:srcRect l="27426" r="3240"/>
          <a:stretch/>
        </p:blipFill>
        <p:spPr>
          <a:xfrm>
            <a:off x="-1" y="10"/>
            <a:ext cx="9144000" cy="6857990"/>
          </a:xfrm>
          <a:prstGeom prst="rect">
            <a:avLst/>
          </a:prstGeom>
        </p:spPr>
      </p:pic>
      <p:sp>
        <p:nvSpPr>
          <p:cNvPr id="2" name="Título 1">
            <a:extLst>
              <a:ext uri="{FF2B5EF4-FFF2-40B4-BE49-F238E27FC236}">
                <a16:creationId xmlns:a16="http://schemas.microsoft.com/office/drawing/2014/main" id="{0AA813BE-CE9C-CD48-B857-5200D6A39E8D}"/>
              </a:ext>
            </a:extLst>
          </p:cNvPr>
          <p:cNvSpPr>
            <a:spLocks noGrp="1"/>
          </p:cNvSpPr>
          <p:nvPr>
            <p:ph type="title"/>
          </p:nvPr>
        </p:nvSpPr>
        <p:spPr>
          <a:xfrm>
            <a:off x="568370" y="3149961"/>
            <a:ext cx="3153103" cy="1007066"/>
          </a:xfrm>
        </p:spPr>
        <p:txBody>
          <a:bodyPr>
            <a:normAutofit/>
          </a:bodyPr>
          <a:lstStyle/>
          <a:p>
            <a:pPr algn="ctr"/>
            <a:endParaRPr lang="es-ES_tradnl" sz="3150" dirty="0"/>
          </a:p>
        </p:txBody>
      </p:sp>
      <p:sp>
        <p:nvSpPr>
          <p:cNvPr id="3" name="Marcador de contenido 2">
            <a:extLst>
              <a:ext uri="{FF2B5EF4-FFF2-40B4-BE49-F238E27FC236}">
                <a16:creationId xmlns:a16="http://schemas.microsoft.com/office/drawing/2014/main" id="{8922A22D-A35E-F740-95D9-46AAC17E3C99}"/>
              </a:ext>
            </a:extLst>
          </p:cNvPr>
          <p:cNvSpPr>
            <a:spLocks noGrp="1"/>
          </p:cNvSpPr>
          <p:nvPr>
            <p:ph idx="1"/>
          </p:nvPr>
        </p:nvSpPr>
        <p:spPr>
          <a:xfrm>
            <a:off x="6217527" y="3026393"/>
            <a:ext cx="2669059" cy="1964879"/>
          </a:xfrm>
        </p:spPr>
        <p:txBody>
          <a:bodyPr anchor="ctr">
            <a:noAutofit/>
          </a:bodyPr>
          <a:lstStyle/>
          <a:p>
            <a:pPr marL="0" indent="0">
              <a:buNone/>
            </a:pPr>
            <a:r>
              <a:rPr lang="es-ES_tradnl" sz="2000" i="1" dirty="0">
                <a:solidFill>
                  <a:schemeClr val="bg1"/>
                </a:solidFill>
                <a:latin typeface="Palatino" pitchFamily="2" charset="77"/>
                <a:ea typeface="Palatino" pitchFamily="2" charset="77"/>
              </a:rPr>
              <a:t>La Inteligencia Artificial (IA) es la capacidad de las máquinas para usar algoritmos, aprender de los datos y usar lo aprendido en la toma de decisiones.</a:t>
            </a:r>
          </a:p>
        </p:txBody>
      </p:sp>
      <p:sp>
        <p:nvSpPr>
          <p:cNvPr id="4" name="Rectángulo 3">
            <a:extLst>
              <a:ext uri="{FF2B5EF4-FFF2-40B4-BE49-F238E27FC236}">
                <a16:creationId xmlns:a16="http://schemas.microsoft.com/office/drawing/2014/main" id="{6040A66D-9961-BC4D-BBBF-83FAADF923FE}"/>
              </a:ext>
            </a:extLst>
          </p:cNvPr>
          <p:cNvSpPr/>
          <p:nvPr/>
        </p:nvSpPr>
        <p:spPr>
          <a:xfrm>
            <a:off x="5960115" y="648865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318687614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BDF9187-F062-F142-AA1D-9770A906A8C9}"/>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4890" r="23067" b="2"/>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4252D575-8881-F44E-B05C-687EE16604F3}"/>
              </a:ext>
            </a:extLst>
          </p:cNvPr>
          <p:cNvSpPr>
            <a:spLocks noGrp="1"/>
          </p:cNvSpPr>
          <p:nvPr>
            <p:ph type="title"/>
          </p:nvPr>
        </p:nvSpPr>
        <p:spPr>
          <a:xfrm>
            <a:off x="603749" y="806450"/>
            <a:ext cx="3602727" cy="1633382"/>
          </a:xfrm>
        </p:spPr>
        <p:txBody>
          <a:bodyPr>
            <a:normAutofit/>
          </a:bodyPr>
          <a:lstStyle/>
          <a:p>
            <a:r>
              <a:rPr lang="es-ES_tradnl" dirty="0">
                <a:solidFill>
                  <a:srgbClr val="000000"/>
                </a:solidFill>
              </a:rPr>
              <a:t>IA</a:t>
            </a:r>
          </a:p>
        </p:txBody>
      </p:sp>
      <p:sp>
        <p:nvSpPr>
          <p:cNvPr id="3" name="Marcador de contenido 2">
            <a:extLst>
              <a:ext uri="{FF2B5EF4-FFF2-40B4-BE49-F238E27FC236}">
                <a16:creationId xmlns:a16="http://schemas.microsoft.com/office/drawing/2014/main" id="{53B7CE7E-FBB1-7B4E-9F4D-1201A94B2335}"/>
              </a:ext>
            </a:extLst>
          </p:cNvPr>
          <p:cNvSpPr>
            <a:spLocks noGrp="1"/>
          </p:cNvSpPr>
          <p:nvPr>
            <p:ph idx="1"/>
          </p:nvPr>
        </p:nvSpPr>
        <p:spPr>
          <a:xfrm>
            <a:off x="603748" y="2561357"/>
            <a:ext cx="3602726" cy="3045693"/>
          </a:xfrm>
        </p:spPr>
        <p:txBody>
          <a:bodyPr anchor="ctr">
            <a:normAutofit/>
          </a:bodyPr>
          <a:lstStyle/>
          <a:p>
            <a:pPr marL="0" indent="0">
              <a:buNone/>
            </a:pPr>
            <a:r>
              <a:rPr lang="es-ES_tradnl" sz="2000" i="1" dirty="0">
                <a:solidFill>
                  <a:srgbClr val="000000"/>
                </a:solidFill>
              </a:rPr>
              <a:t>La inteligencia artificial (IA) transformará cada sector e industria. </a:t>
            </a:r>
          </a:p>
        </p:txBody>
      </p:sp>
      <p:sp>
        <p:nvSpPr>
          <p:cNvPr id="4" name="Rectángulo 3">
            <a:extLst>
              <a:ext uri="{FF2B5EF4-FFF2-40B4-BE49-F238E27FC236}">
                <a16:creationId xmlns:a16="http://schemas.microsoft.com/office/drawing/2014/main" id="{8D45832F-C2FB-2348-91D8-10ADD34BB081}"/>
              </a:ext>
            </a:extLst>
          </p:cNvPr>
          <p:cNvSpPr/>
          <p:nvPr/>
        </p:nvSpPr>
        <p:spPr>
          <a:xfrm>
            <a:off x="5960115" y="648865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6509087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2B78BA-544F-0845-B7C4-75FA150A93EA}"/>
              </a:ext>
            </a:extLst>
          </p:cNvPr>
          <p:cNvSpPr>
            <a:spLocks noGrp="1"/>
          </p:cNvSpPr>
          <p:nvPr>
            <p:ph type="title"/>
          </p:nvPr>
        </p:nvSpPr>
        <p:spPr>
          <a:xfrm>
            <a:off x="4976979" y="1459467"/>
            <a:ext cx="3733482" cy="1090538"/>
          </a:xfrm>
        </p:spPr>
        <p:txBody>
          <a:bodyPr>
            <a:normAutofit/>
          </a:bodyPr>
          <a:lstStyle/>
          <a:p>
            <a:r>
              <a:rPr lang="es-ES_tradnl" sz="4000" dirty="0">
                <a:solidFill>
                  <a:srgbClr val="000000"/>
                </a:solidFill>
              </a:rPr>
              <a:t>Niveles de IA</a:t>
            </a:r>
          </a:p>
        </p:txBody>
      </p:sp>
      <p:pic>
        <p:nvPicPr>
          <p:cNvPr id="7" name="Imagen 6" descr="Imagen que contiene objeto&#10;&#10;Descripción generada automáticamente">
            <a:extLst>
              <a:ext uri="{FF2B5EF4-FFF2-40B4-BE49-F238E27FC236}">
                <a16:creationId xmlns:a16="http://schemas.microsoft.com/office/drawing/2014/main" id="{1CD1B480-CD06-7945-80BB-599DF87E7FC6}"/>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9185" r="27236"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E3E019F7-88AC-B749-AF92-9818122AE111}"/>
              </a:ext>
            </a:extLst>
          </p:cNvPr>
          <p:cNvSpPr>
            <a:spLocks noGrp="1"/>
          </p:cNvSpPr>
          <p:nvPr>
            <p:ph idx="1"/>
          </p:nvPr>
        </p:nvSpPr>
        <p:spPr>
          <a:xfrm>
            <a:off x="4530111" y="2550005"/>
            <a:ext cx="4180350" cy="3310024"/>
          </a:xfrm>
        </p:spPr>
        <p:txBody>
          <a:bodyPr anchor="ctr">
            <a:normAutofit fontScale="85000" lnSpcReduction="20000"/>
          </a:bodyPr>
          <a:lstStyle/>
          <a:p>
            <a:pPr marL="0" indent="0">
              <a:lnSpc>
                <a:spcPct val="120000"/>
              </a:lnSpc>
              <a:spcBef>
                <a:spcPts val="0"/>
              </a:spcBef>
              <a:buNone/>
            </a:pPr>
            <a:endParaRPr lang="es-ES_tradnl" sz="2800" dirty="0">
              <a:solidFill>
                <a:srgbClr val="000000"/>
              </a:solidFill>
            </a:endParaRP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a).- Débil: la actual. Aplicaciones básicas, recomendaciones de productos, automóviles autónomos.</a:t>
            </a: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b).- General. No se ha alcanzado, máquinas pensantes.</a:t>
            </a: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c). </a:t>
            </a:r>
            <a:r>
              <a:rPr lang="es-ES_tradnl" sz="2600" i="1" dirty="0" err="1">
                <a:solidFill>
                  <a:srgbClr val="000000"/>
                </a:solidFill>
                <a:latin typeface="Palatino" pitchFamily="2" charset="77"/>
                <a:ea typeface="Palatino" pitchFamily="2" charset="77"/>
              </a:rPr>
              <a:t>Súperinteligencia</a:t>
            </a:r>
            <a:r>
              <a:rPr lang="es-ES_tradnl" sz="2600" i="1" dirty="0">
                <a:solidFill>
                  <a:srgbClr val="000000"/>
                </a:solidFill>
                <a:latin typeface="Palatino" pitchFamily="2" charset="77"/>
                <a:ea typeface="Palatino" pitchFamily="2" charset="77"/>
              </a:rPr>
              <a:t> artificial. Máquinas más inteligentes que el hombre</a:t>
            </a:r>
            <a:r>
              <a:rPr lang="es-ES_tradnl" sz="2600" dirty="0">
                <a:solidFill>
                  <a:srgbClr val="000000"/>
                </a:solidFill>
                <a:latin typeface="Palatino" pitchFamily="2" charset="77"/>
                <a:ea typeface="Palatino" pitchFamily="2" charset="77"/>
              </a:rPr>
              <a:t>.</a:t>
            </a:r>
          </a:p>
        </p:txBody>
      </p:sp>
      <p:sp>
        <p:nvSpPr>
          <p:cNvPr id="4" name="Rectángulo 3">
            <a:extLst>
              <a:ext uri="{FF2B5EF4-FFF2-40B4-BE49-F238E27FC236}">
                <a16:creationId xmlns:a16="http://schemas.microsoft.com/office/drawing/2014/main" id="{9F477779-6879-D945-839C-FC89B6779D01}"/>
              </a:ext>
            </a:extLst>
          </p:cNvPr>
          <p:cNvSpPr/>
          <p:nvPr/>
        </p:nvSpPr>
        <p:spPr>
          <a:xfrm>
            <a:off x="5547504"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1575534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mesa, interior, comida, persona&#10;&#10;Descripción generada automáticamente">
            <a:extLst>
              <a:ext uri="{FF2B5EF4-FFF2-40B4-BE49-F238E27FC236}">
                <a16:creationId xmlns:a16="http://schemas.microsoft.com/office/drawing/2014/main" id="{2E581278-5BBD-AE4B-8CB6-C1676549AEAE}"/>
              </a:ext>
            </a:extLst>
          </p:cNvPr>
          <p:cNvPicPr>
            <a:picLocks noChangeAspect="1"/>
          </p:cNvPicPr>
          <p:nvPr/>
        </p:nvPicPr>
        <p:blipFill rotWithShape="1">
          <a:blip r:embed="rId2">
            <a:extLst>
              <a:ext uri="{28A0092B-C50C-407E-A947-70E740481C1C}">
                <a14:useLocalDpi xmlns:a14="http://schemas.microsoft.com/office/drawing/2010/main" val="0"/>
              </a:ext>
            </a:extLst>
          </a:blip>
          <a:srcRect l="514" r="1522" b="2"/>
          <a:stretch/>
        </p:blipFill>
        <p:spPr>
          <a:xfrm>
            <a:off x="20" y="10"/>
            <a:ext cx="9143980" cy="4666928"/>
          </a:xfrm>
          <a:prstGeom prst="rect">
            <a:avLst/>
          </a:prstGeom>
        </p:spPr>
      </p:pic>
      <p:sp>
        <p:nvSpPr>
          <p:cNvPr id="2" name="Título 1">
            <a:extLst>
              <a:ext uri="{FF2B5EF4-FFF2-40B4-BE49-F238E27FC236}">
                <a16:creationId xmlns:a16="http://schemas.microsoft.com/office/drawing/2014/main" id="{46CAF062-8B39-3B49-AA4D-F7BE0168207C}"/>
              </a:ext>
            </a:extLst>
          </p:cNvPr>
          <p:cNvSpPr>
            <a:spLocks noGrp="1"/>
          </p:cNvSpPr>
          <p:nvPr>
            <p:ph type="title"/>
          </p:nvPr>
        </p:nvSpPr>
        <p:spPr>
          <a:xfrm>
            <a:off x="805663" y="5070021"/>
            <a:ext cx="3766337" cy="1509931"/>
          </a:xfrm>
        </p:spPr>
        <p:txBody>
          <a:bodyPr>
            <a:normAutofit/>
          </a:bodyPr>
          <a:lstStyle/>
          <a:p>
            <a:r>
              <a:rPr lang="es-ES_tradnl" sz="3500" dirty="0">
                <a:solidFill>
                  <a:srgbClr val="000000"/>
                </a:solidFill>
              </a:rPr>
              <a:t>IA General</a:t>
            </a:r>
          </a:p>
        </p:txBody>
      </p:sp>
      <p:sp>
        <p:nvSpPr>
          <p:cNvPr id="3" name="Marcador de contenido 2">
            <a:extLst>
              <a:ext uri="{FF2B5EF4-FFF2-40B4-BE49-F238E27FC236}">
                <a16:creationId xmlns:a16="http://schemas.microsoft.com/office/drawing/2014/main" id="{A812F175-E77A-0D41-88A8-8C93A584735C}"/>
              </a:ext>
            </a:extLst>
          </p:cNvPr>
          <p:cNvSpPr>
            <a:spLocks noGrp="1"/>
          </p:cNvSpPr>
          <p:nvPr>
            <p:ph idx="1"/>
          </p:nvPr>
        </p:nvSpPr>
        <p:spPr>
          <a:xfrm>
            <a:off x="4909638" y="4822835"/>
            <a:ext cx="3694808" cy="1509935"/>
          </a:xfrm>
        </p:spPr>
        <p:txBody>
          <a:bodyPr anchor="ctr">
            <a:normAutofit/>
          </a:bodyPr>
          <a:lstStyle/>
          <a:p>
            <a:pPr marL="0" lvl="0" indent="0">
              <a:buNone/>
            </a:pPr>
            <a:r>
              <a:rPr lang="es-ES_tradnl" sz="2000" i="1" dirty="0">
                <a:solidFill>
                  <a:srgbClr val="000000"/>
                </a:solidFill>
                <a:latin typeface="Palatino" pitchFamily="2" charset="77"/>
                <a:ea typeface="Palatino" pitchFamily="2" charset="77"/>
              </a:rPr>
              <a:t>En un futuro próximo, las máquinas harán las tareas y trabajos que anteriormente eran exclusivas del hombre.</a:t>
            </a:r>
          </a:p>
        </p:txBody>
      </p:sp>
      <p:sp>
        <p:nvSpPr>
          <p:cNvPr id="4" name="Rectángulo 3">
            <a:extLst>
              <a:ext uri="{FF2B5EF4-FFF2-40B4-BE49-F238E27FC236}">
                <a16:creationId xmlns:a16="http://schemas.microsoft.com/office/drawing/2014/main" id="{2A05CA53-290A-624E-A997-972A82A1BE86}"/>
              </a:ext>
            </a:extLst>
          </p:cNvPr>
          <p:cNvSpPr/>
          <p:nvPr/>
        </p:nvSpPr>
        <p:spPr>
          <a:xfrm>
            <a:off x="578504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7689399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suelo, interior, pared&#10;&#10;Descripción generada automáticamente">
            <a:extLst>
              <a:ext uri="{FF2B5EF4-FFF2-40B4-BE49-F238E27FC236}">
                <a16:creationId xmlns:a16="http://schemas.microsoft.com/office/drawing/2014/main" id="{63A57CDA-5311-AB47-94D6-2108D81DDF39}"/>
              </a:ext>
            </a:extLst>
          </p:cNvPr>
          <p:cNvPicPr>
            <a:picLocks noChangeAspect="1"/>
          </p:cNvPicPr>
          <p:nvPr/>
        </p:nvPicPr>
        <p:blipFill rotWithShape="1">
          <a:blip r:embed="rId2">
            <a:extLst>
              <a:ext uri="{28A0092B-C50C-407E-A947-70E740481C1C}">
                <a14:useLocalDpi xmlns:a14="http://schemas.microsoft.com/office/drawing/2010/main" val="0"/>
              </a:ext>
            </a:extLst>
          </a:blip>
          <a:srcRect t="5485"/>
          <a:stretch/>
        </p:blipFill>
        <p:spPr>
          <a:xfrm>
            <a:off x="20" y="10"/>
            <a:ext cx="9143980" cy="4666928"/>
          </a:xfrm>
          <a:prstGeom prst="rect">
            <a:avLst/>
          </a:prstGeom>
        </p:spPr>
      </p:pic>
      <p:sp>
        <p:nvSpPr>
          <p:cNvPr id="2" name="Título 1">
            <a:extLst>
              <a:ext uri="{FF2B5EF4-FFF2-40B4-BE49-F238E27FC236}">
                <a16:creationId xmlns:a16="http://schemas.microsoft.com/office/drawing/2014/main" id="{27812489-4449-534C-968B-0B1B24BE5B2F}"/>
              </a:ext>
            </a:extLst>
          </p:cNvPr>
          <p:cNvSpPr>
            <a:spLocks noGrp="1"/>
          </p:cNvSpPr>
          <p:nvPr>
            <p:ph type="title"/>
          </p:nvPr>
        </p:nvSpPr>
        <p:spPr>
          <a:xfrm>
            <a:off x="603748" y="4551037"/>
            <a:ext cx="3766337" cy="1509931"/>
          </a:xfrm>
        </p:spPr>
        <p:txBody>
          <a:bodyPr>
            <a:normAutofit/>
          </a:bodyPr>
          <a:lstStyle/>
          <a:p>
            <a:r>
              <a:rPr lang="es-ES_tradnl" sz="3500" dirty="0">
                <a:solidFill>
                  <a:srgbClr val="000000"/>
                </a:solidFill>
              </a:rPr>
              <a:t>IA General</a:t>
            </a:r>
          </a:p>
        </p:txBody>
      </p:sp>
      <p:sp>
        <p:nvSpPr>
          <p:cNvPr id="3" name="Marcador de contenido 2">
            <a:extLst>
              <a:ext uri="{FF2B5EF4-FFF2-40B4-BE49-F238E27FC236}">
                <a16:creationId xmlns:a16="http://schemas.microsoft.com/office/drawing/2014/main" id="{BD01AF7E-DE28-B34E-A8F1-C296A30AFA7F}"/>
              </a:ext>
            </a:extLst>
          </p:cNvPr>
          <p:cNvSpPr>
            <a:spLocks noGrp="1"/>
          </p:cNvSpPr>
          <p:nvPr>
            <p:ph idx="1"/>
          </p:nvPr>
        </p:nvSpPr>
        <p:spPr>
          <a:xfrm>
            <a:off x="4773917" y="4822835"/>
            <a:ext cx="3694808" cy="1509935"/>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Cirugía asistida por robot.</a:t>
            </a:r>
          </a:p>
          <a:p>
            <a:pPr marL="0" indent="0">
              <a:buNone/>
            </a:pPr>
            <a:r>
              <a:rPr lang="es-ES_tradnl" sz="2000" i="1" dirty="0">
                <a:solidFill>
                  <a:srgbClr val="000000"/>
                </a:solidFill>
                <a:latin typeface="Palatino" pitchFamily="2" charset="77"/>
                <a:ea typeface="Palatino" pitchFamily="2" charset="77"/>
              </a:rPr>
              <a:t>Asistentes de enfermería virtuales.</a:t>
            </a:r>
          </a:p>
          <a:p>
            <a:pPr marL="0" indent="0">
              <a:buNone/>
            </a:pPr>
            <a:r>
              <a:rPr lang="es-ES_tradnl" sz="2000" i="1" dirty="0">
                <a:solidFill>
                  <a:srgbClr val="000000"/>
                </a:solidFill>
                <a:latin typeface="Palatino" pitchFamily="2" charset="77"/>
                <a:ea typeface="Palatino" pitchFamily="2" charset="77"/>
              </a:rPr>
              <a:t>Trabajo administrativo, seguridad, limpieza.</a:t>
            </a:r>
          </a:p>
        </p:txBody>
      </p:sp>
      <p:sp>
        <p:nvSpPr>
          <p:cNvPr id="4" name="Rectángulo 3">
            <a:extLst>
              <a:ext uri="{FF2B5EF4-FFF2-40B4-BE49-F238E27FC236}">
                <a16:creationId xmlns:a16="http://schemas.microsoft.com/office/drawing/2014/main" id="{B8BD7544-A552-EA44-9355-3915C86BD64B}"/>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59241063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queño, persona&#10;&#10;Descripción generada automáticamente">
            <a:extLst>
              <a:ext uri="{FF2B5EF4-FFF2-40B4-BE49-F238E27FC236}">
                <a16:creationId xmlns:a16="http://schemas.microsoft.com/office/drawing/2014/main" id="{62D9056C-7698-5141-96F1-52ABFBE04BA4}"/>
              </a:ext>
            </a:extLst>
          </p:cNvPr>
          <p:cNvPicPr>
            <a:picLocks noChangeAspect="1"/>
          </p:cNvPicPr>
          <p:nvPr/>
        </p:nvPicPr>
        <p:blipFill rotWithShape="1">
          <a:blip r:embed="rId2">
            <a:extLst>
              <a:ext uri="{28A0092B-C50C-407E-A947-70E740481C1C}">
                <a14:useLocalDpi xmlns:a14="http://schemas.microsoft.com/office/drawing/2010/main" val="0"/>
              </a:ext>
            </a:extLst>
          </a:blip>
          <a:srcRect t="17011"/>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928A6087-EB0B-C04B-8244-8BBDF40E1854}"/>
              </a:ext>
            </a:extLst>
          </p:cNvPr>
          <p:cNvSpPr>
            <a:spLocks noGrp="1"/>
          </p:cNvSpPr>
          <p:nvPr>
            <p:ph idx="1"/>
          </p:nvPr>
        </p:nvSpPr>
        <p:spPr>
          <a:xfrm>
            <a:off x="603748" y="4551037"/>
            <a:ext cx="7949597" cy="1764171"/>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Los coches serán autónomos y no necesitarán conductor. </a:t>
            </a:r>
          </a:p>
          <a:p>
            <a:pPr marL="0" indent="0">
              <a:buNone/>
            </a:pPr>
            <a:r>
              <a:rPr lang="es-ES_tradnl" sz="2000" i="1" dirty="0">
                <a:solidFill>
                  <a:srgbClr val="000000"/>
                </a:solidFill>
                <a:latin typeface="Palatino" pitchFamily="2" charset="77"/>
                <a:ea typeface="Palatino" pitchFamily="2" charset="77"/>
              </a:rPr>
              <a:t>Esta nueva realidad cambiará por siempre la forma como nos desplazamos en las ciudades y, por supuesto, a las ciudades.</a:t>
            </a:r>
          </a:p>
        </p:txBody>
      </p:sp>
      <p:sp>
        <p:nvSpPr>
          <p:cNvPr id="2" name="Rectángulo 1">
            <a:extLst>
              <a:ext uri="{FF2B5EF4-FFF2-40B4-BE49-F238E27FC236}">
                <a16:creationId xmlns:a16="http://schemas.microsoft.com/office/drawing/2014/main" id="{10C5068F-23A4-9E44-A3A5-71C729520B9F}"/>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5548981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a:extLst>
              <a:ext uri="{FF2B5EF4-FFF2-40B4-BE49-F238E27FC236}">
                <a16:creationId xmlns:a16="http://schemas.microsoft.com/office/drawing/2014/main" id="{CF655C8A-8751-3940-BFA2-E85643B9F214}"/>
              </a:ext>
            </a:extLst>
          </p:cNvPr>
          <p:cNvSpPr>
            <a:spLocks noGrp="1"/>
          </p:cNvSpPr>
          <p:nvPr>
            <p:ph type="title"/>
          </p:nvPr>
        </p:nvSpPr>
        <p:spPr>
          <a:xfrm>
            <a:off x="4976979" y="1459467"/>
            <a:ext cx="3733482" cy="1090538"/>
          </a:xfrm>
        </p:spPr>
        <p:txBody>
          <a:bodyPr>
            <a:normAutofit/>
          </a:bodyPr>
          <a:lstStyle/>
          <a:p>
            <a:r>
              <a:rPr lang="es-ES_tradnl" sz="3300">
                <a:solidFill>
                  <a:srgbClr val="000000"/>
                </a:solidFill>
              </a:rPr>
              <a:t>Aprendizaje profundo</a:t>
            </a: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descr="Imagen que contiene objeto, telescopio&#10;&#10;Descripción generada automáticamente">
            <a:extLst>
              <a:ext uri="{FF2B5EF4-FFF2-40B4-BE49-F238E27FC236}">
                <a16:creationId xmlns:a16="http://schemas.microsoft.com/office/drawing/2014/main" id="{01D4A841-AD45-EF44-AD5A-159193CE5209}"/>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7933" r="28873"/>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B8A28198-B0F8-244E-BFFF-3851A9D981C7}"/>
              </a:ext>
            </a:extLst>
          </p:cNvPr>
          <p:cNvSpPr>
            <a:spLocks noGrp="1"/>
          </p:cNvSpPr>
          <p:nvPr>
            <p:ph idx="1"/>
          </p:nvPr>
        </p:nvSpPr>
        <p:spPr>
          <a:xfrm>
            <a:off x="4974330" y="2673512"/>
            <a:ext cx="3733184" cy="2729467"/>
          </a:xfrm>
        </p:spPr>
        <p:txBody>
          <a:bodyPr anchor="ctr">
            <a:normAutofit/>
          </a:bodyPr>
          <a:lstStyle/>
          <a:p>
            <a:pPr>
              <a:buFont typeface="Wingdings" pitchFamily="2" charset="2"/>
              <a:buChar char="ü"/>
            </a:pPr>
            <a:r>
              <a:rPr lang="es-ES_tradnl" sz="1500" i="1" dirty="0">
                <a:solidFill>
                  <a:srgbClr val="000000"/>
                </a:solidFill>
                <a:latin typeface="Palatino" pitchFamily="2" charset="77"/>
                <a:ea typeface="Palatino" pitchFamily="2" charset="77"/>
              </a:rPr>
              <a:t>Grandes cantidades de datos. </a:t>
            </a:r>
            <a:br>
              <a:rPr lang="es-ES_tradnl" sz="1500" i="1" dirty="0">
                <a:solidFill>
                  <a:srgbClr val="000000"/>
                </a:solidFill>
                <a:latin typeface="Palatino" pitchFamily="2" charset="77"/>
                <a:ea typeface="Palatino" pitchFamily="2" charset="77"/>
              </a:rPr>
            </a:br>
            <a:r>
              <a:rPr lang="es-ES_tradnl" sz="1500" i="1" dirty="0">
                <a:solidFill>
                  <a:srgbClr val="000000"/>
                </a:solidFill>
                <a:latin typeface="Palatino" pitchFamily="2" charset="77"/>
                <a:ea typeface="Palatino" pitchFamily="2" charset="77"/>
              </a:rPr>
              <a:t>Resolver problemas muy complejos.</a:t>
            </a:r>
          </a:p>
          <a:p>
            <a:pPr>
              <a:buFont typeface="Wingdings" pitchFamily="2" charset="2"/>
              <a:buChar char="ü"/>
            </a:pPr>
            <a:endParaRPr lang="es-ES_tradnl" sz="1500" i="1" dirty="0">
              <a:solidFill>
                <a:srgbClr val="000000"/>
              </a:solidFill>
              <a:latin typeface="Palatino" pitchFamily="2" charset="77"/>
              <a:ea typeface="Palatino" pitchFamily="2" charset="77"/>
            </a:endParaRPr>
          </a:p>
          <a:p>
            <a:pPr>
              <a:buFont typeface="Wingdings" pitchFamily="2" charset="2"/>
              <a:buChar char="ü"/>
            </a:pPr>
            <a:r>
              <a:rPr lang="es-ES_tradnl" sz="1500" i="1" dirty="0">
                <a:solidFill>
                  <a:srgbClr val="000000"/>
                </a:solidFill>
                <a:latin typeface="Palatino" pitchFamily="2" charset="77"/>
                <a:ea typeface="Palatino" pitchFamily="2" charset="77"/>
              </a:rPr>
              <a:t>Facebook, 4,500 millones de traducciones diarias.</a:t>
            </a:r>
          </a:p>
        </p:txBody>
      </p:sp>
      <p:sp>
        <p:nvSpPr>
          <p:cNvPr id="4" name="Rectángulo 3">
            <a:extLst>
              <a:ext uri="{FF2B5EF4-FFF2-40B4-BE49-F238E27FC236}">
                <a16:creationId xmlns:a16="http://schemas.microsoft.com/office/drawing/2014/main" id="{110A34C9-6DF5-7341-892A-C840F8B15F8A}"/>
              </a:ext>
            </a:extLst>
          </p:cNvPr>
          <p:cNvSpPr/>
          <p:nvPr/>
        </p:nvSpPr>
        <p:spPr>
          <a:xfrm>
            <a:off x="5960115" y="6487163"/>
            <a:ext cx="3183885" cy="369332"/>
          </a:xfrm>
          <a:prstGeom prst="rect">
            <a:avLst/>
          </a:prstGeom>
        </p:spPr>
        <p:txBody>
          <a:bodyPr wrap="none">
            <a:spAutoFit/>
          </a:bodyPr>
          <a:lstStyle/>
          <a:p>
            <a:pPr>
              <a:spcAft>
                <a:spcPts val="600"/>
              </a:spcAft>
            </a:pPr>
            <a:r>
              <a:rPr lang="es-EC" sz="1800" i="1">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sz="180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sz="1800"/>
          </a:p>
        </p:txBody>
      </p:sp>
    </p:spTree>
    <p:extLst>
      <p:ext uri="{BB962C8B-B14F-4D97-AF65-F5344CB8AC3E}">
        <p14:creationId xmlns:p14="http://schemas.microsoft.com/office/powerpoint/2010/main" val="227127525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interior, hombre&#10;&#10;Descripción generada automáticamente">
            <a:extLst>
              <a:ext uri="{FF2B5EF4-FFF2-40B4-BE49-F238E27FC236}">
                <a16:creationId xmlns:a16="http://schemas.microsoft.com/office/drawing/2014/main" id="{89891041-7B1E-6F40-A2A4-3959B42A059C}"/>
              </a:ext>
            </a:extLst>
          </p:cNvPr>
          <p:cNvPicPr>
            <a:picLocks noChangeAspect="1"/>
          </p:cNvPicPr>
          <p:nvPr/>
        </p:nvPicPr>
        <p:blipFill rotWithShape="1">
          <a:blip r:embed="rId2">
            <a:extLst>
              <a:ext uri="{28A0092B-C50C-407E-A947-70E740481C1C}">
                <a14:useLocalDpi xmlns:a14="http://schemas.microsoft.com/office/drawing/2010/main" val="0"/>
              </a:ext>
            </a:extLst>
          </a:blip>
          <a:srcRect l="26853" r="22479" b="-1"/>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457F9F4E-30F8-854D-9F00-F7325C629D0F}"/>
              </a:ext>
            </a:extLst>
          </p:cNvPr>
          <p:cNvSpPr>
            <a:spLocks noGrp="1"/>
          </p:cNvSpPr>
          <p:nvPr>
            <p:ph type="title"/>
          </p:nvPr>
        </p:nvSpPr>
        <p:spPr>
          <a:xfrm>
            <a:off x="568370" y="3149961"/>
            <a:ext cx="3153103" cy="1007066"/>
          </a:xfrm>
        </p:spPr>
        <p:txBody>
          <a:bodyPr>
            <a:normAutofit/>
          </a:bodyPr>
          <a:lstStyle/>
          <a:p>
            <a:pPr algn="ctr"/>
            <a:r>
              <a:rPr lang="es-ES_tradnl" sz="4000" dirty="0"/>
              <a:t>IA</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8EAB870-8BD4-B64B-A0EA-3F7B71217B4A}"/>
              </a:ext>
            </a:extLst>
          </p:cNvPr>
          <p:cNvSpPr>
            <a:spLocks noGrp="1"/>
          </p:cNvSpPr>
          <p:nvPr>
            <p:ph idx="1"/>
          </p:nvPr>
        </p:nvSpPr>
        <p:spPr>
          <a:xfrm>
            <a:off x="430421" y="4277679"/>
            <a:ext cx="3444766" cy="1964879"/>
          </a:xfrm>
        </p:spPr>
        <p:txBody>
          <a:bodyPr anchor="ctr">
            <a:normAutofit/>
          </a:bodyPr>
          <a:lstStyle/>
          <a:p>
            <a:pPr marL="0" indent="0">
              <a:buNone/>
            </a:pPr>
            <a:r>
              <a:rPr lang="es-ES_tradnl" sz="2000" i="1" dirty="0">
                <a:latin typeface="Palatino" pitchFamily="2" charset="77"/>
                <a:ea typeface="Palatino" pitchFamily="2" charset="77"/>
              </a:rPr>
              <a:t>Tendrán mejores ventajas competitivas las empresas e instituciones que reparen en la necesidad de incorporar IA y aplicarla.</a:t>
            </a:r>
          </a:p>
        </p:txBody>
      </p:sp>
      <p:sp>
        <p:nvSpPr>
          <p:cNvPr id="4" name="Rectángulo 3">
            <a:extLst>
              <a:ext uri="{FF2B5EF4-FFF2-40B4-BE49-F238E27FC236}">
                <a16:creationId xmlns:a16="http://schemas.microsoft.com/office/drawing/2014/main" id="{E186E746-63A2-984B-BC28-0A0426DE04F8}"/>
              </a:ext>
            </a:extLst>
          </p:cNvPr>
          <p:cNvSpPr/>
          <p:nvPr/>
        </p:nvSpPr>
        <p:spPr>
          <a:xfrm>
            <a:off x="5960115" y="648866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37931861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interior, pared, blanco, electrónica&#10;&#10;Descripción generada automáticamente">
            <a:extLst>
              <a:ext uri="{FF2B5EF4-FFF2-40B4-BE49-F238E27FC236}">
                <a16:creationId xmlns:a16="http://schemas.microsoft.com/office/drawing/2014/main" id="{B7B7506C-32BA-0E47-A30C-4BAA2A3E68C2}"/>
              </a:ext>
            </a:extLst>
          </p:cNvPr>
          <p:cNvPicPr>
            <a:picLocks noChangeAspect="1"/>
          </p:cNvPicPr>
          <p:nvPr/>
        </p:nvPicPr>
        <p:blipFill rotWithShape="1">
          <a:blip r:embed="rId2">
            <a:extLst>
              <a:ext uri="{28A0092B-C50C-407E-A947-70E740481C1C}">
                <a14:useLocalDpi xmlns:a14="http://schemas.microsoft.com/office/drawing/2010/main" val="0"/>
              </a:ext>
            </a:extLst>
          </a:blip>
          <a:srcRect t="25001" r="-2" b="-2"/>
          <a:stretch/>
        </p:blipFill>
        <p:spPr>
          <a:xfrm>
            <a:off x="0" y="10"/>
            <a:ext cx="9144000" cy="6857990"/>
          </a:xfrm>
          <a:prstGeom prst="rect">
            <a:avLst/>
          </a:prstGeom>
        </p:spPr>
      </p:pic>
      <p:sp>
        <p:nvSpPr>
          <p:cNvPr id="2" name="Título 1">
            <a:extLst>
              <a:ext uri="{FF2B5EF4-FFF2-40B4-BE49-F238E27FC236}">
                <a16:creationId xmlns:a16="http://schemas.microsoft.com/office/drawing/2014/main" id="{3EF45F75-7230-7A43-8A90-D554B9BF925C}"/>
              </a:ext>
            </a:extLst>
          </p:cNvPr>
          <p:cNvSpPr>
            <a:spLocks noGrp="1"/>
          </p:cNvSpPr>
          <p:nvPr>
            <p:ph type="title"/>
          </p:nvPr>
        </p:nvSpPr>
        <p:spPr>
          <a:xfrm>
            <a:off x="430421" y="1859806"/>
            <a:ext cx="3153103" cy="1007066"/>
          </a:xfrm>
        </p:spPr>
        <p:txBody>
          <a:bodyPr>
            <a:noAutofit/>
          </a:bodyPr>
          <a:lstStyle/>
          <a:p>
            <a:pPr algn="ctr"/>
            <a:r>
              <a:rPr lang="es-ES_tradnl" sz="3600" dirty="0">
                <a:latin typeface="Palatino" pitchFamily="2" charset="77"/>
                <a:ea typeface="Palatino" pitchFamily="2" charset="77"/>
              </a:rPr>
              <a:t>Asistentes personales virtuales inteligentes y parlantes inteligentes</a:t>
            </a:r>
          </a:p>
        </p:txBody>
      </p:sp>
      <p:sp>
        <p:nvSpPr>
          <p:cNvPr id="3" name="Marcador de contenido 2">
            <a:extLst>
              <a:ext uri="{FF2B5EF4-FFF2-40B4-BE49-F238E27FC236}">
                <a16:creationId xmlns:a16="http://schemas.microsoft.com/office/drawing/2014/main" id="{00FD3BAB-0941-8D41-8E7C-5D7E2BCC02A4}"/>
              </a:ext>
            </a:extLst>
          </p:cNvPr>
          <p:cNvSpPr>
            <a:spLocks noGrp="1"/>
          </p:cNvSpPr>
          <p:nvPr>
            <p:ph idx="1"/>
          </p:nvPr>
        </p:nvSpPr>
        <p:spPr>
          <a:xfrm>
            <a:off x="430421" y="4277679"/>
            <a:ext cx="3444766" cy="1964879"/>
          </a:xfrm>
        </p:spPr>
        <p:txBody>
          <a:bodyPr anchor="ctr">
            <a:normAutofit/>
          </a:bodyPr>
          <a:lstStyle/>
          <a:p>
            <a:pPr>
              <a:buFont typeface="Wingdings" pitchFamily="2" charset="2"/>
              <a:buChar char="ü"/>
            </a:pPr>
            <a:r>
              <a:rPr lang="es-ES_tradnl" sz="2000" dirty="0">
                <a:latin typeface="Palatino" pitchFamily="2" charset="77"/>
                <a:ea typeface="Palatino" pitchFamily="2" charset="77"/>
              </a:rPr>
              <a:t> </a:t>
            </a:r>
            <a:r>
              <a:rPr lang="es-ES_tradnl" sz="2000" i="1" dirty="0" err="1">
                <a:latin typeface="Palatino" pitchFamily="2" charset="77"/>
                <a:ea typeface="Palatino" pitchFamily="2" charset="77"/>
              </a:rPr>
              <a:t>Siri</a:t>
            </a:r>
            <a:r>
              <a:rPr lang="es-ES_tradnl" sz="2000" i="1" dirty="0">
                <a:latin typeface="Palatino" pitchFamily="2" charset="77"/>
                <a:ea typeface="Palatino" pitchFamily="2" charset="77"/>
              </a:rPr>
              <a:t>, Apple</a:t>
            </a:r>
          </a:p>
          <a:p>
            <a:pPr>
              <a:buFont typeface="Wingdings" pitchFamily="2" charset="2"/>
              <a:buChar char="ü"/>
            </a:pPr>
            <a:r>
              <a:rPr lang="es-ES_tradnl" sz="2000" i="1" dirty="0">
                <a:latin typeface="Palatino" pitchFamily="2" charset="77"/>
                <a:ea typeface="Palatino" pitchFamily="2" charset="77"/>
              </a:rPr>
              <a:t> Cortana, Microsoft</a:t>
            </a:r>
          </a:p>
          <a:p>
            <a:pPr>
              <a:buFont typeface="Wingdings" pitchFamily="2" charset="2"/>
              <a:buChar char="ü"/>
            </a:pPr>
            <a:r>
              <a:rPr lang="es-ES_tradnl" sz="2000" i="1" dirty="0">
                <a:latin typeface="Palatino" pitchFamily="2" charset="77"/>
                <a:ea typeface="Palatino" pitchFamily="2" charset="77"/>
              </a:rPr>
              <a:t> Alexa, Amazon</a:t>
            </a:r>
          </a:p>
          <a:p>
            <a:pPr>
              <a:buFont typeface="Wingdings" pitchFamily="2" charset="2"/>
              <a:buChar char="ü"/>
            </a:pPr>
            <a:r>
              <a:rPr lang="es-ES_tradnl" sz="2000" i="1" dirty="0">
                <a:latin typeface="Palatino" pitchFamily="2" charset="77"/>
                <a:ea typeface="Palatino" pitchFamily="2" charset="77"/>
              </a:rPr>
              <a:t> Google Home</a:t>
            </a:r>
          </a:p>
        </p:txBody>
      </p:sp>
      <p:sp>
        <p:nvSpPr>
          <p:cNvPr id="4" name="Rectángulo 3">
            <a:extLst>
              <a:ext uri="{FF2B5EF4-FFF2-40B4-BE49-F238E27FC236}">
                <a16:creationId xmlns:a16="http://schemas.microsoft.com/office/drawing/2014/main" id="{490DC8BC-B372-4A4C-B06F-81D4878D1BC0}"/>
              </a:ext>
            </a:extLst>
          </p:cNvPr>
          <p:cNvSpPr/>
          <p:nvPr/>
        </p:nvSpPr>
        <p:spPr>
          <a:xfrm>
            <a:off x="596011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3165896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66433A-875E-D847-A60B-9B92EECEED35}"/>
              </a:ext>
            </a:extLst>
          </p:cNvPr>
          <p:cNvSpPr>
            <a:spLocks noGrp="1"/>
          </p:cNvSpPr>
          <p:nvPr>
            <p:ph type="title"/>
          </p:nvPr>
        </p:nvSpPr>
        <p:spPr>
          <a:xfrm>
            <a:off x="628650" y="365125"/>
            <a:ext cx="7886700" cy="1325563"/>
          </a:xfrm>
        </p:spPr>
        <p:txBody>
          <a:bodyPr>
            <a:normAutofit/>
          </a:bodyPr>
          <a:lstStyle/>
          <a:p>
            <a:r>
              <a:rPr lang="es-ES_tradnl" dirty="0" err="1"/>
              <a:t>Chatbots</a:t>
            </a:r>
            <a:endParaRPr lang="es-ES_tradnl" dirty="0"/>
          </a:p>
        </p:txBody>
      </p:sp>
      <p:sp>
        <p:nvSpPr>
          <p:cNvPr id="3" name="Marcador de contenido 2">
            <a:extLst>
              <a:ext uri="{FF2B5EF4-FFF2-40B4-BE49-F238E27FC236}">
                <a16:creationId xmlns:a16="http://schemas.microsoft.com/office/drawing/2014/main" id="{E8D963BF-6665-6C46-B57C-16F69E062957}"/>
              </a:ext>
            </a:extLst>
          </p:cNvPr>
          <p:cNvSpPr>
            <a:spLocks noGrp="1"/>
          </p:cNvSpPr>
          <p:nvPr>
            <p:ph idx="1"/>
          </p:nvPr>
        </p:nvSpPr>
        <p:spPr>
          <a:xfrm>
            <a:off x="628650" y="1825625"/>
            <a:ext cx="2848355" cy="4351338"/>
          </a:xfrm>
        </p:spPr>
        <p:txBody>
          <a:bodyPr>
            <a:normAutofit/>
          </a:bodyPr>
          <a:lstStyle/>
          <a:p>
            <a:pPr marL="0" indent="0">
              <a:buNone/>
            </a:pPr>
            <a:r>
              <a:rPr lang="es-ES_tradnl" sz="2000" i="1" dirty="0">
                <a:latin typeface="Palatino" pitchFamily="2" charset="77"/>
                <a:ea typeface="Palatino" pitchFamily="2" charset="77"/>
              </a:rPr>
              <a:t>Los </a:t>
            </a:r>
            <a:r>
              <a:rPr lang="es-ES_tradnl" sz="2000" i="1" dirty="0" err="1">
                <a:latin typeface="Palatino" pitchFamily="2" charset="77"/>
                <a:ea typeface="Palatino" pitchFamily="2" charset="77"/>
              </a:rPr>
              <a:t>chatbots</a:t>
            </a:r>
            <a:r>
              <a:rPr lang="es-ES_tradnl" sz="2000" i="1" dirty="0">
                <a:latin typeface="Palatino" pitchFamily="2" charset="77"/>
                <a:ea typeface="Palatino" pitchFamily="2" charset="77"/>
              </a:rPr>
              <a:t> están revolucionando la comunicación </a:t>
            </a:r>
            <a:r>
              <a:rPr lang="es-ES_tradnl" sz="2000" i="1">
                <a:latin typeface="Palatino" pitchFamily="2" charset="77"/>
                <a:ea typeface="Palatino" pitchFamily="2" charset="77"/>
              </a:rPr>
              <a:t>en servicios </a:t>
            </a:r>
            <a:r>
              <a:rPr lang="es-ES_tradnl" sz="2000" i="1" dirty="0">
                <a:latin typeface="Palatino" pitchFamily="2" charset="77"/>
                <a:ea typeface="Palatino" pitchFamily="2" charset="77"/>
              </a:rPr>
              <a:t>ya que ofrecen respuestas rápidas y sencillas a las preguntas de los consumidores.</a:t>
            </a:r>
          </a:p>
        </p:txBody>
      </p:sp>
      <p:pic>
        <p:nvPicPr>
          <p:cNvPr id="5" name="Imagen 4" descr="Imagen que contiene electrónica&#10;&#10;Descripción generada automáticamente">
            <a:extLst>
              <a:ext uri="{FF2B5EF4-FFF2-40B4-BE49-F238E27FC236}">
                <a16:creationId xmlns:a16="http://schemas.microsoft.com/office/drawing/2014/main" id="{DFC7C603-6549-944D-ACD1-5FA5E15C35D5}"/>
              </a:ext>
            </a:extLst>
          </p:cNvPr>
          <p:cNvPicPr>
            <a:picLocks noChangeAspect="1"/>
          </p:cNvPicPr>
          <p:nvPr/>
        </p:nvPicPr>
        <p:blipFill rotWithShape="1">
          <a:blip r:embed="rId3">
            <a:extLst>
              <a:ext uri="{28A0092B-C50C-407E-A947-70E740481C1C}">
                <a14:useLocalDpi xmlns:a14="http://schemas.microsoft.com/office/drawing/2010/main" val="0"/>
              </a:ext>
            </a:extLst>
          </a:blip>
          <a:srcRect l="26924" r="11805" b="1"/>
          <a:stretch/>
        </p:blipFill>
        <p:spPr>
          <a:xfrm>
            <a:off x="3840480" y="1904281"/>
            <a:ext cx="4674870" cy="4272681"/>
          </a:xfrm>
          <a:prstGeom prst="rect">
            <a:avLst/>
          </a:prstGeom>
        </p:spPr>
      </p:pic>
      <p:sp>
        <p:nvSpPr>
          <p:cNvPr id="4" name="Rectángulo 3">
            <a:extLst>
              <a:ext uri="{FF2B5EF4-FFF2-40B4-BE49-F238E27FC236}">
                <a16:creationId xmlns:a16="http://schemas.microsoft.com/office/drawing/2014/main" id="{5841D07D-A20F-7949-AA2B-545D21272371}"/>
              </a:ext>
            </a:extLst>
          </p:cNvPr>
          <p:cNvSpPr/>
          <p:nvPr/>
        </p:nvSpPr>
        <p:spPr>
          <a:xfrm>
            <a:off x="5887519" y="6518959"/>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07241761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36A8A04-3CEE-7C48-9AC5-666AB607E29A}"/>
              </a:ext>
            </a:extLst>
          </p:cNvPr>
          <p:cNvSpPr>
            <a:spLocks noGrp="1"/>
          </p:cNvSpPr>
          <p:nvPr>
            <p:ph idx="1"/>
          </p:nvPr>
        </p:nvSpPr>
        <p:spPr>
          <a:xfrm>
            <a:off x="604157" y="2871982"/>
            <a:ext cx="3754752" cy="3181684"/>
          </a:xfrm>
        </p:spPr>
        <p:txBody>
          <a:bodyPr anchor="t">
            <a:normAutofit/>
          </a:bodyPr>
          <a:lstStyle/>
          <a:p>
            <a:pPr marL="0" indent="0">
              <a:buNone/>
            </a:pPr>
            <a:r>
              <a:rPr lang="es-ES_tradnl" sz="2000" i="1" dirty="0">
                <a:latin typeface="Palatino" pitchFamily="2" charset="77"/>
                <a:ea typeface="Palatino" pitchFamily="2" charset="77"/>
              </a:rPr>
              <a:t>Exigir a las grandes empresas que compartan la gran cantidad de datos que tienen, indispensables para el desarrollo de un nuevo tipo de políticas públicas. </a:t>
            </a:r>
          </a:p>
        </p:txBody>
      </p:sp>
      <p:pic>
        <p:nvPicPr>
          <p:cNvPr id="5" name="Imagen 4">
            <a:extLst>
              <a:ext uri="{FF2B5EF4-FFF2-40B4-BE49-F238E27FC236}">
                <a16:creationId xmlns:a16="http://schemas.microsoft.com/office/drawing/2014/main" id="{F5EC3E96-8AF2-424E-B6E0-2325E736B1E1}"/>
              </a:ext>
            </a:extLst>
          </p:cNvPr>
          <p:cNvPicPr>
            <a:picLocks noChangeAspect="1"/>
          </p:cNvPicPr>
          <p:nvPr/>
        </p:nvPicPr>
        <p:blipFill rotWithShape="1">
          <a:blip r:embed="rId2">
            <a:extLst>
              <a:ext uri="{28A0092B-C50C-407E-A947-70E740481C1C}">
                <a14:useLocalDpi xmlns:a14="http://schemas.microsoft.com/office/drawing/2010/main" val="0"/>
              </a:ext>
            </a:extLst>
          </a:blip>
          <a:srcRect l="18687" r="15725"/>
          <a:stretch/>
        </p:blipFill>
        <p:spPr>
          <a:xfrm>
            <a:off x="4625884" y="10"/>
            <a:ext cx="4518116"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
        <p:nvSpPr>
          <p:cNvPr id="4" name="Rectángulo 3">
            <a:extLst>
              <a:ext uri="{FF2B5EF4-FFF2-40B4-BE49-F238E27FC236}">
                <a16:creationId xmlns:a16="http://schemas.microsoft.com/office/drawing/2014/main" id="{4BD97F47-7F8D-A64D-BB8A-9D0E5695D480}"/>
              </a:ext>
            </a:extLst>
          </p:cNvPr>
          <p:cNvSpPr/>
          <p:nvPr/>
        </p:nvSpPr>
        <p:spPr>
          <a:xfrm>
            <a:off x="125647"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24875041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D8E0A-401D-1E41-ABE1-E8588564463C}"/>
              </a:ext>
            </a:extLst>
          </p:cNvPr>
          <p:cNvSpPr>
            <a:spLocks noGrp="1"/>
          </p:cNvSpPr>
          <p:nvPr>
            <p:ph type="title"/>
          </p:nvPr>
        </p:nvSpPr>
        <p:spPr>
          <a:xfrm>
            <a:off x="431801" y="1339093"/>
            <a:ext cx="3985902" cy="1144007"/>
          </a:xfrm>
        </p:spPr>
        <p:txBody>
          <a:bodyPr>
            <a:normAutofit/>
          </a:bodyPr>
          <a:lstStyle/>
          <a:p>
            <a:r>
              <a:rPr lang="es-ES_tradnl" sz="4400" dirty="0"/>
              <a:t>IA</a:t>
            </a:r>
          </a:p>
        </p:txBody>
      </p:sp>
      <p:sp>
        <p:nvSpPr>
          <p:cNvPr id="3" name="Marcador de contenido 2">
            <a:extLst>
              <a:ext uri="{FF2B5EF4-FFF2-40B4-BE49-F238E27FC236}">
                <a16:creationId xmlns:a16="http://schemas.microsoft.com/office/drawing/2014/main" id="{8FE4A0F2-5545-DB42-A568-AB0203C0E58D}"/>
              </a:ext>
            </a:extLst>
          </p:cNvPr>
          <p:cNvSpPr>
            <a:spLocks noGrp="1"/>
          </p:cNvSpPr>
          <p:nvPr>
            <p:ph idx="1"/>
          </p:nvPr>
        </p:nvSpPr>
        <p:spPr>
          <a:xfrm>
            <a:off x="431801" y="2445864"/>
            <a:ext cx="3985907" cy="2913536"/>
          </a:xfrm>
        </p:spPr>
        <p:txBody>
          <a:bodyPr anchor="t">
            <a:normAutofit/>
          </a:bodyPr>
          <a:lstStyle/>
          <a:p>
            <a:pPr marL="0" indent="0">
              <a:buNone/>
            </a:pPr>
            <a:r>
              <a:rPr lang="es-ES_tradnl" sz="2000" i="1" dirty="0">
                <a:latin typeface="Palatino" pitchFamily="2" charset="77"/>
                <a:ea typeface="Palatino" pitchFamily="2" charset="77"/>
              </a:rPr>
              <a:t>Todas las organizaciones tienen un gran volumen de datos e información, el gran problema radica en que no están estructurados</a:t>
            </a:r>
          </a:p>
        </p:txBody>
      </p:sp>
      <p:pic>
        <p:nvPicPr>
          <p:cNvPr id="6" name="Imagen 5" descr="Imagen que contiene texto&#10;&#10;Descripción generada automáticamente">
            <a:extLst>
              <a:ext uri="{FF2B5EF4-FFF2-40B4-BE49-F238E27FC236}">
                <a16:creationId xmlns:a16="http://schemas.microsoft.com/office/drawing/2014/main" id="{0BDD7865-BEAE-F240-BE99-D1F8134EBB76}"/>
              </a:ext>
            </a:extLst>
          </p:cNvPr>
          <p:cNvPicPr>
            <a:picLocks noChangeAspect="1"/>
          </p:cNvPicPr>
          <p:nvPr/>
        </p:nvPicPr>
        <p:blipFill rotWithShape="1">
          <a:blip r:embed="rId2">
            <a:extLst>
              <a:ext uri="{28A0092B-C50C-407E-A947-70E740481C1C}">
                <a14:useLocalDpi xmlns:a14="http://schemas.microsoft.com/office/drawing/2010/main" val="0"/>
              </a:ext>
            </a:extLst>
          </a:blip>
          <a:srcRect l="25642" r="8065"/>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Rectángulo 3">
            <a:extLst>
              <a:ext uri="{FF2B5EF4-FFF2-40B4-BE49-F238E27FC236}">
                <a16:creationId xmlns:a16="http://schemas.microsoft.com/office/drawing/2014/main" id="{81103B65-AB18-7B48-8829-9124197D4973}"/>
              </a:ext>
            </a:extLst>
          </p:cNvPr>
          <p:cNvSpPr/>
          <p:nvPr/>
        </p:nvSpPr>
        <p:spPr>
          <a:xfrm>
            <a:off x="5871538" y="6487163"/>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73970615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interior, pared&#10;&#10;Descripción generada automáticamente">
            <a:extLst>
              <a:ext uri="{FF2B5EF4-FFF2-40B4-BE49-F238E27FC236}">
                <a16:creationId xmlns:a16="http://schemas.microsoft.com/office/drawing/2014/main" id="{0F323E7D-13E3-D041-8911-A52128823472}"/>
              </a:ext>
            </a:extLst>
          </p:cNvPr>
          <p:cNvPicPr>
            <a:picLocks noChangeAspect="1"/>
          </p:cNvPicPr>
          <p:nvPr/>
        </p:nvPicPr>
        <p:blipFill rotWithShape="1">
          <a:blip r:embed="rId2">
            <a:extLst>
              <a:ext uri="{28A0092B-C50C-407E-A947-70E740481C1C}">
                <a14:useLocalDpi xmlns:a14="http://schemas.microsoft.com/office/drawing/2010/main" val="0"/>
              </a:ext>
            </a:extLst>
          </a:blip>
          <a:srcRect t="11168" b="11168"/>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4F24704A-692F-CF40-9BA8-8F8128608ACC}"/>
              </a:ext>
            </a:extLst>
          </p:cNvPr>
          <p:cNvSpPr>
            <a:spLocks noGrp="1"/>
          </p:cNvSpPr>
          <p:nvPr>
            <p:ph idx="1"/>
          </p:nvPr>
        </p:nvSpPr>
        <p:spPr>
          <a:xfrm>
            <a:off x="360759" y="3865418"/>
            <a:ext cx="8422482" cy="2715491"/>
          </a:xfrm>
        </p:spPr>
        <p:txBody>
          <a:bodyPr anchor="ctr">
            <a:noAutofit/>
          </a:bodyPr>
          <a:lstStyle/>
          <a:p>
            <a:pPr marL="0" indent="0">
              <a:buNone/>
            </a:pPr>
            <a:r>
              <a:rPr lang="es-ES_tradnl" sz="2000" i="1" dirty="0">
                <a:latin typeface="Palatino" pitchFamily="2" charset="77"/>
                <a:ea typeface="Palatino" pitchFamily="2" charset="77"/>
              </a:rPr>
              <a:t>Información detallada de los competencia.</a:t>
            </a:r>
          </a:p>
          <a:p>
            <a:pPr marL="0" indent="0">
              <a:buNone/>
            </a:pPr>
            <a:r>
              <a:rPr lang="es-ES_tradnl" sz="2000" i="1" dirty="0">
                <a:latin typeface="Palatino" pitchFamily="2" charset="77"/>
                <a:ea typeface="Palatino" pitchFamily="2" charset="77"/>
              </a:rPr>
              <a:t>Información y datos predictivos de los consumidores (Google </a:t>
            </a:r>
            <a:r>
              <a:rPr lang="es-ES_tradnl" sz="2000" i="1" dirty="0" err="1">
                <a:latin typeface="Palatino" pitchFamily="2" charset="77"/>
                <a:ea typeface="Palatino" pitchFamily="2" charset="77"/>
              </a:rPr>
              <a:t>Trends</a:t>
            </a:r>
            <a:r>
              <a:rPr lang="es-ES_tradnl" sz="2000" i="1" dirty="0">
                <a:latin typeface="Palatino" pitchFamily="2" charset="77"/>
                <a:ea typeface="Palatino" pitchFamily="2" charset="77"/>
              </a:rPr>
              <a:t>, Facebook </a:t>
            </a:r>
            <a:r>
              <a:rPr lang="es-ES_tradnl" sz="2000" i="1" dirty="0" err="1">
                <a:latin typeface="Palatino" pitchFamily="2" charset="77"/>
                <a:ea typeface="Palatino" pitchFamily="2" charset="77"/>
              </a:rPr>
              <a:t>Audience</a:t>
            </a:r>
            <a:r>
              <a:rPr lang="es-ES_tradnl" sz="2000" i="1" dirty="0">
                <a:latin typeface="Palatino" pitchFamily="2" charset="77"/>
                <a:ea typeface="Palatino" pitchFamily="2" charset="77"/>
              </a:rPr>
              <a:t> </a:t>
            </a:r>
            <a:r>
              <a:rPr lang="es-ES_tradnl" sz="2000" i="1" dirty="0" err="1">
                <a:latin typeface="Palatino" pitchFamily="2" charset="77"/>
                <a:ea typeface="Palatino" pitchFamily="2" charset="77"/>
              </a:rPr>
              <a:t>Insight</a:t>
            </a:r>
            <a:r>
              <a:rPr lang="es-ES_tradnl" sz="2000" i="1" dirty="0">
                <a:latin typeface="Palatino" pitchFamily="2" charset="77"/>
                <a:ea typeface="Palatino" pitchFamily="2" charset="77"/>
              </a:rPr>
              <a:t>).</a:t>
            </a:r>
          </a:p>
          <a:p>
            <a:pPr marL="0" indent="0">
              <a:buNone/>
            </a:pPr>
            <a:r>
              <a:rPr lang="es-ES_tradnl" sz="2000" i="1" dirty="0">
                <a:latin typeface="Palatino" pitchFamily="2" charset="77"/>
                <a:ea typeface="Palatino" pitchFamily="2" charset="77"/>
              </a:rPr>
              <a:t>Personalización de productos.</a:t>
            </a:r>
          </a:p>
          <a:p>
            <a:pPr marL="0" indent="0">
              <a:buNone/>
            </a:pPr>
            <a:r>
              <a:rPr lang="es-ES_tradnl" sz="2000" i="1" dirty="0">
                <a:latin typeface="Palatino" pitchFamily="2" charset="77"/>
                <a:ea typeface="Palatino" pitchFamily="2" charset="77"/>
              </a:rPr>
              <a:t>Canales y tiempos que más influyen en los consumidores.</a:t>
            </a:r>
          </a:p>
          <a:p>
            <a:pPr marL="0" indent="0">
              <a:buNone/>
            </a:pPr>
            <a:r>
              <a:rPr lang="es-ES_tradnl" sz="2000" i="1" dirty="0">
                <a:latin typeface="Palatino" pitchFamily="2" charset="77"/>
                <a:ea typeface="Palatino" pitchFamily="2" charset="77"/>
              </a:rPr>
              <a:t>Estudios de mercado instantáneos.</a:t>
            </a:r>
          </a:p>
          <a:p>
            <a:pPr marL="0" indent="0">
              <a:buNone/>
            </a:pPr>
            <a:r>
              <a:rPr lang="es-ES_tradnl" sz="2000" i="1" dirty="0">
                <a:latin typeface="Palatino" pitchFamily="2" charset="77"/>
                <a:ea typeface="Palatino" pitchFamily="2" charset="77"/>
              </a:rPr>
              <a:t>Mayor certeza en la definición del consumidor ideal.</a:t>
            </a:r>
          </a:p>
        </p:txBody>
      </p:sp>
      <p:sp>
        <p:nvSpPr>
          <p:cNvPr id="4" name="Rectángulo 3">
            <a:extLst>
              <a:ext uri="{FF2B5EF4-FFF2-40B4-BE49-F238E27FC236}">
                <a16:creationId xmlns:a16="http://schemas.microsoft.com/office/drawing/2014/main" id="{69D28E73-3094-D44F-B546-9325A7E73CF0}"/>
              </a:ext>
            </a:extLst>
          </p:cNvPr>
          <p:cNvSpPr/>
          <p:nvPr/>
        </p:nvSpPr>
        <p:spPr>
          <a:xfrm>
            <a:off x="5960115" y="6580909"/>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72404524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4E5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C591EE43-1C0C-7F4F-BB89-F062D33AAB8E}"/>
              </a:ext>
            </a:extLst>
          </p:cNvPr>
          <p:cNvSpPr>
            <a:spLocks noGrp="1"/>
          </p:cNvSpPr>
          <p:nvPr>
            <p:ph type="title"/>
          </p:nvPr>
        </p:nvSpPr>
        <p:spPr>
          <a:xfrm>
            <a:off x="393192" y="4767072"/>
            <a:ext cx="4945641" cy="1625210"/>
          </a:xfrm>
        </p:spPr>
        <p:txBody>
          <a:bodyPr>
            <a:normAutofit/>
          </a:bodyPr>
          <a:lstStyle/>
          <a:p>
            <a:pPr algn="r"/>
            <a:r>
              <a:rPr lang="es-ES_tradnl">
                <a:solidFill>
                  <a:srgbClr val="FFFFFF"/>
                </a:solidFill>
              </a:rPr>
              <a:t>Retos</a:t>
            </a:r>
          </a:p>
        </p:txBody>
      </p:sp>
      <p:pic>
        <p:nvPicPr>
          <p:cNvPr id="5" name="Imagen 4">
            <a:extLst>
              <a:ext uri="{FF2B5EF4-FFF2-40B4-BE49-F238E27FC236}">
                <a16:creationId xmlns:a16="http://schemas.microsoft.com/office/drawing/2014/main" id="{01DE411B-C976-114F-8A64-81908CEF4531}"/>
              </a:ext>
            </a:extLst>
          </p:cNvPr>
          <p:cNvPicPr>
            <a:picLocks noChangeAspect="1"/>
          </p:cNvPicPr>
          <p:nvPr/>
        </p:nvPicPr>
        <p:blipFill rotWithShape="1">
          <a:blip r:embed="rId2">
            <a:extLst>
              <a:ext uri="{28A0092B-C50C-407E-A947-70E740481C1C}">
                <a14:useLocalDpi xmlns:a14="http://schemas.microsoft.com/office/drawing/2010/main" val="0"/>
              </a:ext>
            </a:extLst>
          </a:blip>
          <a:srcRect l="27825" r="1" b="1"/>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41A01B80-3535-D84A-A701-750547847451}"/>
              </a:ext>
            </a:extLst>
          </p:cNvPr>
          <p:cNvSpPr>
            <a:spLocks noGrp="1"/>
          </p:cNvSpPr>
          <p:nvPr>
            <p:ph idx="1"/>
          </p:nvPr>
        </p:nvSpPr>
        <p:spPr>
          <a:xfrm>
            <a:off x="6021989" y="917725"/>
            <a:ext cx="2568554" cy="4852362"/>
          </a:xfrm>
        </p:spPr>
        <p:txBody>
          <a:bodyPr anchor="ctr">
            <a:normAutofit/>
          </a:bodyPr>
          <a:lstStyle/>
          <a:p>
            <a:pPr marL="0" indent="0">
              <a:buNone/>
            </a:pPr>
            <a:r>
              <a:rPr lang="es-ES_tradnl" sz="2000" i="1" dirty="0">
                <a:solidFill>
                  <a:srgbClr val="FFFFFF"/>
                </a:solidFill>
                <a:latin typeface="Palatino" pitchFamily="2" charset="77"/>
                <a:ea typeface="Palatino" pitchFamily="2" charset="77"/>
              </a:rPr>
              <a:t>Millones de personas perderán sus empleos.</a:t>
            </a:r>
          </a:p>
          <a:p>
            <a:pPr marL="0" indent="0">
              <a:buNone/>
            </a:pPr>
            <a:endParaRPr lang="es-ES_tradnl" sz="2000" i="1" dirty="0">
              <a:solidFill>
                <a:srgbClr val="FFFFFF"/>
              </a:solidFill>
              <a:latin typeface="Palatino" pitchFamily="2" charset="77"/>
              <a:ea typeface="Palatino" pitchFamily="2" charset="77"/>
            </a:endParaRPr>
          </a:p>
          <a:p>
            <a:pPr marL="0" indent="0">
              <a:buNone/>
            </a:pPr>
            <a:r>
              <a:rPr lang="es-ES_tradnl" sz="2000" i="1" dirty="0">
                <a:solidFill>
                  <a:srgbClr val="FFFFFF"/>
                </a:solidFill>
                <a:latin typeface="Palatino" pitchFamily="2" charset="77"/>
                <a:ea typeface="Palatino" pitchFamily="2" charset="77"/>
              </a:rPr>
              <a:t>El uso ético y moral de IA.</a:t>
            </a:r>
          </a:p>
        </p:txBody>
      </p:sp>
      <p:sp>
        <p:nvSpPr>
          <p:cNvPr id="4" name="Rectángulo 3">
            <a:extLst>
              <a:ext uri="{FF2B5EF4-FFF2-40B4-BE49-F238E27FC236}">
                <a16:creationId xmlns:a16="http://schemas.microsoft.com/office/drawing/2014/main" id="{FF35760F-4EEA-C24A-9DE6-97184286196C}"/>
              </a:ext>
            </a:extLst>
          </p:cNvPr>
          <p:cNvSpPr/>
          <p:nvPr/>
        </p:nvSpPr>
        <p:spPr>
          <a:xfrm>
            <a:off x="5848699" y="6536266"/>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8572029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interior, pared, suelo, techo&#10;&#10;Descripción generada automáticamente">
            <a:extLst>
              <a:ext uri="{FF2B5EF4-FFF2-40B4-BE49-F238E27FC236}">
                <a16:creationId xmlns:a16="http://schemas.microsoft.com/office/drawing/2014/main" id="{B0011E1E-F33D-4946-9665-2FC12842AAC9}"/>
              </a:ext>
            </a:extLst>
          </p:cNvPr>
          <p:cNvPicPr>
            <a:picLocks noChangeAspect="1"/>
          </p:cNvPicPr>
          <p:nvPr/>
        </p:nvPicPr>
        <p:blipFill rotWithShape="1">
          <a:blip r:embed="rId2">
            <a:extLst>
              <a:ext uri="{28A0092B-C50C-407E-A947-70E740481C1C}">
                <a14:useLocalDpi xmlns:a14="http://schemas.microsoft.com/office/drawing/2010/main" val="0"/>
              </a:ext>
            </a:extLst>
          </a:blip>
          <a:srcRect t="17664" b="5586"/>
          <a:stretch/>
        </p:blipFill>
        <p:spPr>
          <a:xfrm>
            <a:off x="20" y="10"/>
            <a:ext cx="9143980" cy="4666928"/>
          </a:xfrm>
          <a:prstGeom prst="rect">
            <a:avLst/>
          </a:prstGeom>
        </p:spPr>
      </p:pic>
      <p:sp>
        <p:nvSpPr>
          <p:cNvPr id="2" name="Título 1">
            <a:extLst>
              <a:ext uri="{FF2B5EF4-FFF2-40B4-BE49-F238E27FC236}">
                <a16:creationId xmlns:a16="http://schemas.microsoft.com/office/drawing/2014/main" id="{270F995B-2E93-5243-9A6A-5D639B662EAF}"/>
              </a:ext>
            </a:extLst>
          </p:cNvPr>
          <p:cNvSpPr>
            <a:spLocks noGrp="1"/>
          </p:cNvSpPr>
          <p:nvPr>
            <p:ph type="title"/>
          </p:nvPr>
        </p:nvSpPr>
        <p:spPr>
          <a:xfrm>
            <a:off x="603748" y="4551037"/>
            <a:ext cx="3766337" cy="1509931"/>
          </a:xfrm>
        </p:spPr>
        <p:txBody>
          <a:bodyPr>
            <a:normAutofit/>
          </a:bodyPr>
          <a:lstStyle/>
          <a:p>
            <a:endParaRPr lang="es-ES_tradnl" sz="3500" dirty="0">
              <a:solidFill>
                <a:srgbClr val="000000"/>
              </a:solidFill>
            </a:endParaRPr>
          </a:p>
        </p:txBody>
      </p:sp>
      <p:sp>
        <p:nvSpPr>
          <p:cNvPr id="3" name="Marcador de contenido 2">
            <a:extLst>
              <a:ext uri="{FF2B5EF4-FFF2-40B4-BE49-F238E27FC236}">
                <a16:creationId xmlns:a16="http://schemas.microsoft.com/office/drawing/2014/main" id="{FCE0A328-6549-8345-8F99-BD825FF4FF49}"/>
              </a:ext>
            </a:extLst>
          </p:cNvPr>
          <p:cNvSpPr>
            <a:spLocks noGrp="1"/>
          </p:cNvSpPr>
          <p:nvPr>
            <p:ph idx="1"/>
          </p:nvPr>
        </p:nvSpPr>
        <p:spPr>
          <a:xfrm>
            <a:off x="4845444" y="5082378"/>
            <a:ext cx="3694808" cy="1509935"/>
          </a:xfrm>
        </p:spPr>
        <p:txBody>
          <a:bodyPr anchor="ctr">
            <a:normAutofit/>
          </a:bodyPr>
          <a:lstStyle/>
          <a:p>
            <a:pPr marL="0" indent="0">
              <a:buNone/>
            </a:pPr>
            <a:r>
              <a:rPr lang="es-ES_tradnl" sz="2800" i="1" dirty="0">
                <a:solidFill>
                  <a:srgbClr val="000000"/>
                </a:solidFill>
              </a:rPr>
              <a:t>Nuevos empleos</a:t>
            </a:r>
          </a:p>
        </p:txBody>
      </p:sp>
      <p:sp>
        <p:nvSpPr>
          <p:cNvPr id="4" name="Rectángulo 3">
            <a:extLst>
              <a:ext uri="{FF2B5EF4-FFF2-40B4-BE49-F238E27FC236}">
                <a16:creationId xmlns:a16="http://schemas.microsoft.com/office/drawing/2014/main" id="{78F0C18C-2C6A-184B-9E4F-2CF8A658DD72}"/>
              </a:ext>
            </a:extLst>
          </p:cNvPr>
          <p:cNvSpPr/>
          <p:nvPr/>
        </p:nvSpPr>
        <p:spPr>
          <a:xfrm>
            <a:off x="5831726"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1452082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hombre, frente, sujetando&#10;&#10;Descripción generada automáticamente">
            <a:extLst>
              <a:ext uri="{FF2B5EF4-FFF2-40B4-BE49-F238E27FC236}">
                <a16:creationId xmlns:a16="http://schemas.microsoft.com/office/drawing/2014/main" id="{4C4AF5FF-F2A2-194E-9216-A4166A9E5537}"/>
              </a:ext>
            </a:extLst>
          </p:cNvPr>
          <p:cNvPicPr>
            <a:picLocks noChangeAspect="1"/>
          </p:cNvPicPr>
          <p:nvPr/>
        </p:nvPicPr>
        <p:blipFill rotWithShape="1">
          <a:blip r:embed="rId2">
            <a:extLst>
              <a:ext uri="{28A0092B-C50C-407E-A947-70E740481C1C}">
                <a14:useLocalDpi xmlns:a14="http://schemas.microsoft.com/office/drawing/2010/main" val="0"/>
              </a:ext>
            </a:extLst>
          </a:blip>
          <a:srcRect l="2034" r="2" b="2"/>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F40BDE5-132E-3E46-8BDE-54764BCAD310}"/>
              </a:ext>
            </a:extLst>
          </p:cNvPr>
          <p:cNvSpPr>
            <a:spLocks noGrp="1"/>
          </p:cNvSpPr>
          <p:nvPr>
            <p:ph type="title"/>
          </p:nvPr>
        </p:nvSpPr>
        <p:spPr>
          <a:xfrm>
            <a:off x="603748" y="4551037"/>
            <a:ext cx="3766337" cy="1509931"/>
          </a:xfrm>
        </p:spPr>
        <p:txBody>
          <a:bodyPr>
            <a:normAutofit/>
          </a:bodyPr>
          <a:lstStyle/>
          <a:p>
            <a:r>
              <a:rPr lang="es-ES_tradnl" sz="3500" dirty="0" err="1">
                <a:solidFill>
                  <a:srgbClr val="000000"/>
                </a:solidFill>
              </a:rPr>
              <a:t>Transhumanismo</a:t>
            </a:r>
            <a:endParaRPr lang="es-ES_tradnl" sz="3500" dirty="0">
              <a:solidFill>
                <a:srgbClr val="000000"/>
              </a:solidFill>
            </a:endParaRPr>
          </a:p>
        </p:txBody>
      </p:sp>
      <p:sp>
        <p:nvSpPr>
          <p:cNvPr id="3" name="Marcador de contenido 2">
            <a:extLst>
              <a:ext uri="{FF2B5EF4-FFF2-40B4-BE49-F238E27FC236}">
                <a16:creationId xmlns:a16="http://schemas.microsoft.com/office/drawing/2014/main" id="{B9F38CF2-8406-634E-BE23-C07FD07FC06C}"/>
              </a:ext>
            </a:extLst>
          </p:cNvPr>
          <p:cNvSpPr>
            <a:spLocks noGrp="1"/>
          </p:cNvSpPr>
          <p:nvPr>
            <p:ph idx="1"/>
          </p:nvPr>
        </p:nvSpPr>
        <p:spPr>
          <a:xfrm>
            <a:off x="4852684" y="4205048"/>
            <a:ext cx="3766336" cy="2801233"/>
          </a:xfrm>
        </p:spPr>
        <p:txBody>
          <a:bodyPr anchor="ctr">
            <a:normAutofit/>
          </a:bodyPr>
          <a:lstStyle/>
          <a:p>
            <a:pPr marL="0" indent="0">
              <a:buNone/>
            </a:pPr>
            <a:r>
              <a:rPr lang="es-ES_tradnl" sz="2000" i="1" dirty="0">
                <a:solidFill>
                  <a:srgbClr val="000000"/>
                </a:solidFill>
                <a:latin typeface="Palatino" pitchFamily="2" charset="77"/>
                <a:ea typeface="Palatino" pitchFamily="2" charset="77"/>
              </a:rPr>
              <a:t>La simbiosis entre el cerebro humano y la inteligencia artificial (IA), anticipada por la ciencia ficción, parecía muy remota. Sin embargo, en julio de 2019, </a:t>
            </a:r>
            <a:r>
              <a:rPr lang="es-ES_tradnl" sz="2000" i="1" dirty="0" err="1">
                <a:solidFill>
                  <a:srgbClr val="000000"/>
                </a:solidFill>
                <a:latin typeface="Palatino" pitchFamily="2" charset="77"/>
                <a:ea typeface="Palatino" pitchFamily="2" charset="77"/>
              </a:rPr>
              <a:t>Elon</a:t>
            </a:r>
            <a:r>
              <a:rPr lang="es-ES_tradnl" sz="2000" i="1" dirty="0">
                <a:solidFill>
                  <a:srgbClr val="000000"/>
                </a:solidFill>
                <a:latin typeface="Palatino" pitchFamily="2" charset="77"/>
                <a:ea typeface="Palatino" pitchFamily="2" charset="77"/>
              </a:rPr>
              <a:t> </a:t>
            </a:r>
            <a:r>
              <a:rPr lang="es-ES_tradnl" sz="2000" i="1" dirty="0" err="1">
                <a:solidFill>
                  <a:srgbClr val="000000"/>
                </a:solidFill>
                <a:latin typeface="Palatino" pitchFamily="2" charset="77"/>
                <a:ea typeface="Palatino" pitchFamily="2" charset="77"/>
              </a:rPr>
              <a:t>Musk</a:t>
            </a:r>
            <a:r>
              <a:rPr lang="es-ES_tradnl" sz="2000" i="1" dirty="0">
                <a:solidFill>
                  <a:srgbClr val="000000"/>
                </a:solidFill>
                <a:latin typeface="Palatino" pitchFamily="2" charset="77"/>
                <a:ea typeface="Palatino" pitchFamily="2" charset="77"/>
              </a:rPr>
              <a:t>, formidable tecno utopista, presentó la tecnología que lo posibilita.</a:t>
            </a:r>
            <a:endParaRPr lang="es-EC" sz="2000" i="1" dirty="0">
              <a:solidFill>
                <a:srgbClr val="000000"/>
              </a:solidFill>
              <a:latin typeface="Palatino" pitchFamily="2" charset="77"/>
              <a:ea typeface="Palatino" pitchFamily="2" charset="77"/>
            </a:endParaRPr>
          </a:p>
          <a:p>
            <a:pPr marL="0" indent="0">
              <a:buNone/>
            </a:pPr>
            <a:endParaRPr lang="es-ES_tradnl" sz="1600" dirty="0">
              <a:solidFill>
                <a:srgbClr val="000000"/>
              </a:solidFill>
            </a:endParaRPr>
          </a:p>
        </p:txBody>
      </p:sp>
      <p:sp>
        <p:nvSpPr>
          <p:cNvPr id="7" name="Rectángulo 6">
            <a:extLst>
              <a:ext uri="{FF2B5EF4-FFF2-40B4-BE49-F238E27FC236}">
                <a16:creationId xmlns:a16="http://schemas.microsoft.com/office/drawing/2014/main" id="{1640B0A4-190C-6B41-B396-29F2D6BFCDC9}"/>
              </a:ext>
            </a:extLst>
          </p:cNvPr>
          <p:cNvSpPr/>
          <p:nvPr/>
        </p:nvSpPr>
        <p:spPr>
          <a:xfrm>
            <a:off x="45906" y="6516177"/>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41349920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29933E1-5D76-A24B-8203-AF94A93142C5}"/>
              </a:ext>
            </a:extLst>
          </p:cNvPr>
          <p:cNvSpPr txBox="1"/>
          <p:nvPr/>
        </p:nvSpPr>
        <p:spPr>
          <a:xfrm>
            <a:off x="360759" y="3752849"/>
            <a:ext cx="2468166" cy="245268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a:latin typeface="+mj-lt"/>
                <a:ea typeface="+mj-ea"/>
                <a:cs typeface="+mj-cs"/>
              </a:rPr>
              <a:t>Miedo a lo desconocido</a:t>
            </a:r>
          </a:p>
        </p:txBody>
      </p:sp>
      <p:pic>
        <p:nvPicPr>
          <p:cNvPr id="5" name="Marcador de contenido 4" descr="Imagen que contiene persona, hombre, interior, sostener&#10;&#10;Descripción generada automáticamente">
            <a:hlinkClick r:id="rId2"/>
            <a:extLst>
              <a:ext uri="{FF2B5EF4-FFF2-40B4-BE49-F238E27FC236}">
                <a16:creationId xmlns:a16="http://schemas.microsoft.com/office/drawing/2014/main" id="{587F6552-22B7-AB49-8A3D-A9F0F76C5D2C}"/>
              </a:ext>
            </a:extLst>
          </p:cNvPr>
          <p:cNvPicPr>
            <a:picLocks noChangeAspect="1"/>
          </p:cNvPicPr>
          <p:nvPr/>
        </p:nvPicPr>
        <p:blipFill rotWithShape="1">
          <a:blip r:embed="rId3">
            <a:extLst>
              <a:ext uri="{28A0092B-C50C-407E-A947-70E740481C1C}">
                <a14:useLocalDpi xmlns:a14="http://schemas.microsoft.com/office/drawing/2010/main" val="0"/>
              </a:ext>
            </a:extLst>
          </a:blip>
          <a:srcRect t="9310" b="12652"/>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10" name="Content Placeholder 9">
            <a:extLst>
              <a:ext uri="{FF2B5EF4-FFF2-40B4-BE49-F238E27FC236}">
                <a16:creationId xmlns:a16="http://schemas.microsoft.com/office/drawing/2014/main" id="{9D6DCE80-BF6B-49C5-9996-207CC8C93A77}"/>
              </a:ext>
            </a:extLst>
          </p:cNvPr>
          <p:cNvSpPr>
            <a:spLocks noGrp="1"/>
          </p:cNvSpPr>
          <p:nvPr>
            <p:ph idx="1"/>
          </p:nvPr>
        </p:nvSpPr>
        <p:spPr>
          <a:xfrm>
            <a:off x="3167986" y="3752850"/>
            <a:ext cx="5614060" cy="2452687"/>
          </a:xfrm>
        </p:spPr>
        <p:txBody>
          <a:bodyPr vert="horz" lIns="91440" tIns="45720" rIns="91440" bIns="45720" rtlCol="0" anchor="ctr">
            <a:normAutofit/>
          </a:bodyPr>
          <a:lstStyle/>
          <a:p>
            <a:pPr marL="0" indent="-228600" defTabSz="914400"/>
            <a:endParaRPr lang="en-US" sz="1600" dirty="0"/>
          </a:p>
        </p:txBody>
      </p:sp>
    </p:spTree>
    <p:extLst>
      <p:ext uri="{BB962C8B-B14F-4D97-AF65-F5344CB8AC3E}">
        <p14:creationId xmlns:p14="http://schemas.microsoft.com/office/powerpoint/2010/main" val="41875037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hombre, pared, sujetando&#10;&#10;Descripción generada automáticamente">
            <a:extLst>
              <a:ext uri="{FF2B5EF4-FFF2-40B4-BE49-F238E27FC236}">
                <a16:creationId xmlns:a16="http://schemas.microsoft.com/office/drawing/2014/main" id="{8BC99EC8-CFB4-C74D-A297-A27316773C54}"/>
              </a:ext>
            </a:extLst>
          </p:cNvPr>
          <p:cNvPicPr>
            <a:picLocks noChangeAspect="1"/>
          </p:cNvPicPr>
          <p:nvPr/>
        </p:nvPicPr>
        <p:blipFill rotWithShape="1">
          <a:blip r:embed="rId2">
            <a:extLst>
              <a:ext uri="{28A0092B-C50C-407E-A947-70E740481C1C}">
                <a14:useLocalDpi xmlns:a14="http://schemas.microsoft.com/office/drawing/2010/main" val="0"/>
              </a:ext>
            </a:extLst>
          </a:blip>
          <a:srcRect b="10459"/>
          <a:stretch/>
        </p:blipFill>
        <p:spPr>
          <a:xfrm>
            <a:off x="20" y="10"/>
            <a:ext cx="9143980" cy="4666928"/>
          </a:xfrm>
          <a:prstGeom prst="rect">
            <a:avLst/>
          </a:prstGeom>
        </p:spPr>
      </p:pic>
      <p:pic>
        <p:nvPicPr>
          <p:cNvPr id="11" name="Picture 10">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Oval 12">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689AD1D-4CB9-414D-9502-74FD6F4C7299}"/>
              </a:ext>
            </a:extLst>
          </p:cNvPr>
          <p:cNvSpPr>
            <a:spLocks noGrp="1"/>
          </p:cNvSpPr>
          <p:nvPr>
            <p:ph idx="1"/>
          </p:nvPr>
        </p:nvSpPr>
        <p:spPr>
          <a:xfrm>
            <a:off x="790833" y="4128801"/>
            <a:ext cx="7786490" cy="2729189"/>
          </a:xfrm>
        </p:spPr>
        <p:txBody>
          <a:bodyPr anchor="ctr">
            <a:normAutofit/>
          </a:bodyPr>
          <a:lstStyle/>
          <a:p>
            <a:pPr marL="0" indent="0">
              <a:buNone/>
            </a:pPr>
            <a:r>
              <a:rPr lang="es-EC" sz="2400" i="1" dirty="0">
                <a:solidFill>
                  <a:srgbClr val="000000"/>
                </a:solidFill>
                <a:latin typeface="Palatino" pitchFamily="2" charset="77"/>
                <a:ea typeface="Palatino" pitchFamily="2" charset="77"/>
              </a:rPr>
              <a:t>La simbiosis cerebro humano-inteligencia artificial podrá ser factible mediante “hilos flexibles” que serían implantados en el cerebro humano, los cuales permitirían la transferencia de grandes cantidades de datos. Un robot implantador se encargará de implantar los hilos, y un circuito integrado descifrará la información, refinando y amplificando las señales cerebrales.</a:t>
            </a:r>
          </a:p>
          <a:p>
            <a:pPr marL="0" indent="0">
              <a:buNone/>
            </a:pPr>
            <a:endParaRPr lang="es-ES_tradnl" sz="1200" dirty="0">
              <a:solidFill>
                <a:srgbClr val="000000"/>
              </a:solidFill>
            </a:endParaRPr>
          </a:p>
        </p:txBody>
      </p:sp>
      <p:sp>
        <p:nvSpPr>
          <p:cNvPr id="6" name="Rectángulo 5">
            <a:extLst>
              <a:ext uri="{FF2B5EF4-FFF2-40B4-BE49-F238E27FC236}">
                <a16:creationId xmlns:a16="http://schemas.microsoft.com/office/drawing/2014/main" id="{D9B583D2-A000-6A4D-9FBA-38FCFB7E7523}"/>
              </a:ext>
            </a:extLst>
          </p:cNvPr>
          <p:cNvSpPr/>
          <p:nvPr/>
        </p:nvSpPr>
        <p:spPr>
          <a:xfrm>
            <a:off x="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8010492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E82D67E-A49E-4648-AF63-27A10C4510BC}"/>
              </a:ext>
            </a:extLst>
          </p:cNvPr>
          <p:cNvSpPr>
            <a:spLocks noGrp="1"/>
          </p:cNvSpPr>
          <p:nvPr>
            <p:ph idx="1"/>
          </p:nvPr>
        </p:nvSpPr>
        <p:spPr>
          <a:xfrm>
            <a:off x="491490" y="2575034"/>
            <a:ext cx="3840085" cy="3462228"/>
          </a:xfrm>
        </p:spPr>
        <p:txBody>
          <a:bodyPr>
            <a:normAutofit/>
          </a:bodyPr>
          <a:lstStyle/>
          <a:p>
            <a:pPr marL="0" indent="0">
              <a:buNone/>
            </a:pPr>
            <a:r>
              <a:rPr lang="es-EC" sz="2000" dirty="0"/>
              <a:t>Las aplicaciones de la tecnología desarrollada por Neuralink son tan amplias como complejas. Permitirán a las personas con parálisis controlar computadoras y teléfonos. Por otra parte, el Departamento de Defensa pretende que sea posible controlar objetos ajenos al cuerpo solo con el cerebro.</a:t>
            </a:r>
          </a:p>
          <a:p>
            <a:endParaRPr lang="es-ES_tradnl" sz="1600" dirty="0"/>
          </a:p>
        </p:txBody>
      </p:sp>
      <p:pic>
        <p:nvPicPr>
          <p:cNvPr id="5" name="Imagen 4" descr="Imagen que contiene exterior, cielo, árbol, esquí&#10;&#10;Descripción generada automáticamente">
            <a:extLst>
              <a:ext uri="{FF2B5EF4-FFF2-40B4-BE49-F238E27FC236}">
                <a16:creationId xmlns:a16="http://schemas.microsoft.com/office/drawing/2014/main" id="{4D4B141E-D49A-3B49-8223-D37C45688EBF}"/>
              </a:ext>
            </a:extLst>
          </p:cNvPr>
          <p:cNvPicPr>
            <a:picLocks noChangeAspect="1"/>
          </p:cNvPicPr>
          <p:nvPr/>
        </p:nvPicPr>
        <p:blipFill rotWithShape="1">
          <a:blip r:embed="rId2">
            <a:extLst>
              <a:ext uri="{28A0092B-C50C-407E-A947-70E740481C1C}">
                <a14:useLocalDpi xmlns:a14="http://schemas.microsoft.com/office/drawing/2010/main" val="0"/>
              </a:ext>
            </a:extLst>
          </a:blip>
          <a:srcRect l="4140" r="57024"/>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Rectángulo 5">
            <a:extLst>
              <a:ext uri="{FF2B5EF4-FFF2-40B4-BE49-F238E27FC236}">
                <a16:creationId xmlns:a16="http://schemas.microsoft.com/office/drawing/2014/main" id="{5FAC3D81-7AD8-8B4E-8421-37BFD0683247}"/>
              </a:ext>
            </a:extLst>
          </p:cNvPr>
          <p:cNvSpPr/>
          <p:nvPr/>
        </p:nvSpPr>
        <p:spPr>
          <a:xfrm>
            <a:off x="6710"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09751574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exterior, hombre&#10;&#10;Descripción generada automáticamente">
            <a:extLst>
              <a:ext uri="{FF2B5EF4-FFF2-40B4-BE49-F238E27FC236}">
                <a16:creationId xmlns:a16="http://schemas.microsoft.com/office/drawing/2014/main" id="{4C40342D-2154-2445-9D6C-24AA33E38E52}"/>
              </a:ext>
            </a:extLst>
          </p:cNvPr>
          <p:cNvPicPr>
            <a:picLocks noChangeAspect="1"/>
          </p:cNvPicPr>
          <p:nvPr/>
        </p:nvPicPr>
        <p:blipFill rotWithShape="1">
          <a:blip r:embed="rId2">
            <a:extLst>
              <a:ext uri="{28A0092B-C50C-407E-A947-70E740481C1C}">
                <a14:useLocalDpi xmlns:a14="http://schemas.microsoft.com/office/drawing/2010/main" val="0"/>
              </a:ext>
            </a:extLst>
          </a:blip>
          <a:srcRect t="6272" b="16690"/>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0666113-1B04-5E43-88F4-1051EC582F02}"/>
              </a:ext>
            </a:extLst>
          </p:cNvPr>
          <p:cNvSpPr>
            <a:spLocks noGrp="1"/>
          </p:cNvSpPr>
          <p:nvPr>
            <p:ph idx="1"/>
          </p:nvPr>
        </p:nvSpPr>
        <p:spPr>
          <a:xfrm>
            <a:off x="1049891" y="4526114"/>
            <a:ext cx="7448052" cy="2191052"/>
          </a:xfrm>
        </p:spPr>
        <p:txBody>
          <a:bodyPr anchor="ctr">
            <a:normAutofit/>
          </a:bodyPr>
          <a:lstStyle/>
          <a:p>
            <a:pPr marL="0" indent="0">
              <a:buNone/>
            </a:pPr>
            <a:r>
              <a:rPr lang="es-EC" sz="2000" i="1" dirty="0">
                <a:solidFill>
                  <a:srgbClr val="000000"/>
                </a:solidFill>
                <a:latin typeface="Palatino" pitchFamily="2" charset="77"/>
                <a:ea typeface="Palatino" pitchFamily="2" charset="77"/>
              </a:rPr>
              <a:t>Elon Musk es un entusiasta promotor del transhumanismo, y sostiene que los vínculos que permitirían unir nuestras mentes con las máquinas -que hoy ya pueden ser una realidad-, podrían ser determinantes para impedir que los seres humanos sean desbordados por el desarrollo de la superinteligencia artificial, que definitivamente podría instalar el estado de servidumbre en la nueva condición humana.  </a:t>
            </a:r>
          </a:p>
          <a:p>
            <a:endParaRPr lang="es-ES_tradnl" sz="1100" dirty="0">
              <a:solidFill>
                <a:srgbClr val="000000"/>
              </a:solidFill>
            </a:endParaRPr>
          </a:p>
        </p:txBody>
      </p:sp>
      <p:sp>
        <p:nvSpPr>
          <p:cNvPr id="6" name="Rectángulo 5">
            <a:extLst>
              <a:ext uri="{FF2B5EF4-FFF2-40B4-BE49-F238E27FC236}">
                <a16:creationId xmlns:a16="http://schemas.microsoft.com/office/drawing/2014/main" id="{B6673C91-FC25-9147-9FEC-84536DDBE891}"/>
              </a:ext>
            </a:extLst>
          </p:cNvPr>
          <p:cNvSpPr/>
          <p:nvPr/>
        </p:nvSpPr>
        <p:spPr>
          <a:xfrm>
            <a:off x="5859055" y="6488668"/>
            <a:ext cx="3183885"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1659754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interior, persona, hombre, sujetando&#10;&#10;&#10;&#10;Descripción generada automáticamente">
            <a:extLst>
              <a:ext uri="{FF2B5EF4-FFF2-40B4-BE49-F238E27FC236}">
                <a16:creationId xmlns:a16="http://schemas.microsoft.com/office/drawing/2014/main" id="{74D055CE-6FBE-4746-BADD-86D86405114C}"/>
              </a:ext>
            </a:extLst>
          </p:cNvPr>
          <p:cNvPicPr>
            <a:picLocks noGrp="1" noChangeAspect="1"/>
          </p:cNvPicPr>
          <p:nvPr>
            <p:ph idx="1"/>
          </p:nvPr>
        </p:nvPicPr>
        <p:blipFill rotWithShape="1">
          <a:blip r:embed="rId3"/>
          <a:srcRect l="18240" r="11762" b="3"/>
          <a:stretch/>
        </p:blipFill>
        <p:spPr>
          <a:xfrm>
            <a:off x="857950" y="643467"/>
            <a:ext cx="7428100" cy="5571066"/>
          </a:xfrm>
          <a:prstGeom prst="rect">
            <a:avLst/>
          </a:prstGeom>
        </p:spPr>
      </p:pic>
    </p:spTree>
    <p:extLst>
      <p:ext uri="{BB962C8B-B14F-4D97-AF65-F5344CB8AC3E}">
        <p14:creationId xmlns:p14="http://schemas.microsoft.com/office/powerpoint/2010/main" val="211355763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tabla&#10;&#10;Descripción generada automáticamente">
            <a:hlinkClick r:id="rId2"/>
            <a:extLst>
              <a:ext uri="{FF2B5EF4-FFF2-40B4-BE49-F238E27FC236}">
                <a16:creationId xmlns:a16="http://schemas.microsoft.com/office/drawing/2014/main" id="{81C68E24-80A4-5941-AB6A-F329386208EE}"/>
              </a:ext>
            </a:extLst>
          </p:cNvPr>
          <p:cNvPicPr>
            <a:picLocks noChangeAspect="1"/>
          </p:cNvPicPr>
          <p:nvPr/>
        </p:nvPicPr>
        <p:blipFill rotWithShape="1">
          <a:blip r:embed="rId3">
            <a:extLst>
              <a:ext uri="{28A0092B-C50C-407E-A947-70E740481C1C}">
                <a14:useLocalDpi xmlns:a14="http://schemas.microsoft.com/office/drawing/2010/main" val="0"/>
              </a:ext>
            </a:extLst>
          </a:blip>
          <a:srcRect l="13415" r="16955"/>
          <a:stretch/>
        </p:blipFill>
        <p:spPr>
          <a:xfrm>
            <a:off x="20" y="10"/>
            <a:ext cx="9143980" cy="6857990"/>
          </a:xfrm>
          <a:prstGeom prst="rect">
            <a:avLst/>
          </a:prstGeom>
        </p:spPr>
      </p:pic>
      <p:sp>
        <p:nvSpPr>
          <p:cNvPr id="22" name="Rectangle 2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FD20154-393D-424B-A54A-002CB20FDDD7}"/>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gn="ctr" defTabSz="914400"/>
            <a:r>
              <a:rPr lang="en-US" sz="3100" dirty="0" err="1">
                <a:solidFill>
                  <a:schemeClr val="tx1">
                    <a:lumMod val="85000"/>
                    <a:lumOff val="15000"/>
                  </a:schemeClr>
                </a:solidFill>
              </a:rPr>
              <a:t>Algoritmos</a:t>
            </a:r>
            <a:r>
              <a:rPr lang="en-US" sz="3100" dirty="0">
                <a:solidFill>
                  <a:schemeClr val="tx1">
                    <a:lumMod val="85000"/>
                    <a:lumOff val="15000"/>
                  </a:schemeClr>
                </a:solidFill>
              </a:rPr>
              <a:t> y </a:t>
            </a:r>
            <a:r>
              <a:rPr lang="en-US" sz="3100" dirty="0" err="1">
                <a:solidFill>
                  <a:schemeClr val="tx1">
                    <a:lumMod val="85000"/>
                    <a:lumOff val="15000"/>
                  </a:schemeClr>
                </a:solidFill>
              </a:rPr>
              <a:t>justicia</a:t>
            </a:r>
            <a:endParaRPr lang="en-US" sz="3100" kern="1200" dirty="0">
              <a:solidFill>
                <a:schemeClr val="tx1">
                  <a:lumMod val="85000"/>
                  <a:lumOff val="15000"/>
                </a:schemeClr>
              </a:solidFill>
              <a:latin typeface="+mj-lt"/>
              <a:ea typeface="+mj-ea"/>
              <a:cs typeface="+mj-cs"/>
            </a:endParaRPr>
          </a:p>
        </p:txBody>
      </p:sp>
      <p:cxnSp>
        <p:nvCxnSpPr>
          <p:cNvPr id="24" name="Straight Connector 2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7255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3093</Words>
  <Application>Microsoft Macintosh PowerPoint</Application>
  <PresentationFormat>Presentación en pantalla (4:3)</PresentationFormat>
  <Paragraphs>197</Paragraphs>
  <Slides>53</Slides>
  <Notes>29</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53</vt:i4>
      </vt:variant>
    </vt:vector>
  </HeadingPairs>
  <TitlesOfParts>
    <vt:vector size="64" baseType="lpstr">
      <vt:lpstr>UD Digi Kyokasho N-B</vt:lpstr>
      <vt:lpstr>Arial</vt:lpstr>
      <vt:lpstr>Baskerville</vt:lpstr>
      <vt:lpstr>Calibri</vt:lpstr>
      <vt:lpstr>Calibri Light</vt:lpstr>
      <vt:lpstr>Cambria</vt:lpstr>
      <vt:lpstr>Freestyle Script</vt:lpstr>
      <vt:lpstr>Palatino</vt:lpstr>
      <vt:lpstr>Wingdings</vt:lpstr>
      <vt:lpstr>Wingdings 3</vt:lpstr>
      <vt:lpstr>Tema de Office</vt:lpstr>
      <vt:lpstr>Universidad Central del Ecuador Octavio Islas  joseoctavio.islas@gmail.com Abigail Rodríguez abirodriguezp@hotmail.com</vt:lpstr>
      <vt:lpstr>Presentación de PowerPoint</vt:lpstr>
      <vt:lpstr>62 años de la Economía del Conocimiento</vt:lpstr>
      <vt:lpstr>Presentación de PowerPoint</vt:lpstr>
      <vt:lpstr>Presentación de PowerPoint</vt:lpstr>
      <vt:lpstr>Presentación de PowerPoint</vt:lpstr>
      <vt:lpstr>Presentación de PowerPoint</vt:lpstr>
      <vt:lpstr>Presentación de PowerPoint</vt:lpstr>
      <vt:lpstr>Internet World Stats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Algorimos capaces</vt:lpstr>
      <vt:lpstr>Yogeshwar</vt:lpstr>
      <vt:lpstr>Ulrich Bech</vt:lpstr>
      <vt:lpstr>Presentación de PowerPoint</vt:lpstr>
      <vt:lpstr>Presentación de PowerPoint</vt:lpstr>
      <vt:lpstr>Cuarta Revolución Industrial</vt:lpstr>
      <vt:lpstr>Alan Turing</vt:lpstr>
      <vt:lpstr>1996</vt:lpstr>
      <vt:lpstr>2011</vt:lpstr>
      <vt:lpstr>2016</vt:lpstr>
      <vt:lpstr>2017</vt:lpstr>
      <vt:lpstr>2017</vt:lpstr>
      <vt:lpstr>Tecnologías de frontera</vt:lpstr>
      <vt:lpstr>Presentación de PowerPoint</vt:lpstr>
      <vt:lpstr>Presentación de PowerPoint</vt:lpstr>
      <vt:lpstr>IA</vt:lpstr>
      <vt:lpstr>Niveles de IA</vt:lpstr>
      <vt:lpstr>IA General</vt:lpstr>
      <vt:lpstr>IA General</vt:lpstr>
      <vt:lpstr>Presentación de PowerPoint</vt:lpstr>
      <vt:lpstr>Aprendizaje profundo</vt:lpstr>
      <vt:lpstr>IA</vt:lpstr>
      <vt:lpstr>Asistentes personales virtuales inteligentes y parlantes inteligentes</vt:lpstr>
      <vt:lpstr>Chatbots</vt:lpstr>
      <vt:lpstr>Presentación de PowerPoint</vt:lpstr>
      <vt:lpstr>IA</vt:lpstr>
      <vt:lpstr>Presentación de PowerPoint</vt:lpstr>
      <vt:lpstr>Retos</vt:lpstr>
      <vt:lpstr>Presentación de PowerPoint</vt:lpstr>
      <vt:lpstr>Transhumanismo</vt:lpstr>
      <vt:lpstr>Presentación de PowerPoint</vt:lpstr>
      <vt:lpstr>Presentación de PowerPoint</vt:lpstr>
      <vt:lpstr>Presentación de PowerPoint</vt:lpstr>
      <vt:lpstr>Presentación de PowerPoint</vt:lpstr>
      <vt:lpstr>Presentación de PowerPoint</vt:lpstr>
      <vt:lpstr>Algoritmos y justicia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Central del Ecuador Octavio Islas  joseoctavio.islas@gmail.com Abigail Rodríguez abirodriguezp@hotmail.com</dc:title>
  <dc:creator>Octavio Islas</dc:creator>
  <cp:lastModifiedBy>Octavio Islas</cp:lastModifiedBy>
  <cp:revision>4</cp:revision>
  <dcterms:created xsi:type="dcterms:W3CDTF">2019-11-26T17:21:07Z</dcterms:created>
  <dcterms:modified xsi:type="dcterms:W3CDTF">2019-11-26T17:23:50Z</dcterms:modified>
</cp:coreProperties>
</file>