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96"/>
  </p:notesMasterIdLst>
  <p:sldIdLst>
    <p:sldId id="828" r:id="rId2"/>
    <p:sldId id="837" r:id="rId3"/>
    <p:sldId id="873" r:id="rId4"/>
    <p:sldId id="914" r:id="rId5"/>
    <p:sldId id="529" r:id="rId6"/>
    <p:sldId id="737" r:id="rId7"/>
    <p:sldId id="738" r:id="rId8"/>
    <p:sldId id="739" r:id="rId9"/>
    <p:sldId id="770" r:id="rId10"/>
    <p:sldId id="743" r:id="rId11"/>
    <p:sldId id="735" r:id="rId12"/>
    <p:sldId id="736" r:id="rId13"/>
    <p:sldId id="287" r:id="rId14"/>
    <p:sldId id="879" r:id="rId15"/>
    <p:sldId id="481" r:id="rId16"/>
    <p:sldId id="531" r:id="rId17"/>
    <p:sldId id="257" r:id="rId18"/>
    <p:sldId id="260" r:id="rId19"/>
    <p:sldId id="875" r:id="rId20"/>
    <p:sldId id="261" r:id="rId21"/>
    <p:sldId id="262" r:id="rId22"/>
    <p:sldId id="263" r:id="rId23"/>
    <p:sldId id="258" r:id="rId24"/>
    <p:sldId id="915" r:id="rId25"/>
    <p:sldId id="755" r:id="rId26"/>
    <p:sldId id="268" r:id="rId27"/>
    <p:sldId id="830" r:id="rId28"/>
    <p:sldId id="916" r:id="rId29"/>
    <p:sldId id="322" r:id="rId30"/>
    <p:sldId id="800" r:id="rId31"/>
    <p:sldId id="270" r:id="rId32"/>
    <p:sldId id="835" r:id="rId33"/>
    <p:sldId id="266" r:id="rId34"/>
    <p:sldId id="272" r:id="rId35"/>
    <p:sldId id="836" r:id="rId36"/>
    <p:sldId id="759" r:id="rId37"/>
    <p:sldId id="276" r:id="rId38"/>
    <p:sldId id="278" r:id="rId39"/>
    <p:sldId id="279" r:id="rId40"/>
    <p:sldId id="832" r:id="rId41"/>
    <p:sldId id="282" r:id="rId42"/>
    <p:sldId id="283" r:id="rId43"/>
    <p:sldId id="284" r:id="rId44"/>
    <p:sldId id="807" r:id="rId45"/>
    <p:sldId id="286" r:id="rId46"/>
    <p:sldId id="288" r:id="rId47"/>
    <p:sldId id="289" r:id="rId48"/>
    <p:sldId id="290" r:id="rId49"/>
    <p:sldId id="291" r:id="rId50"/>
    <p:sldId id="292" r:id="rId51"/>
    <p:sldId id="293" r:id="rId52"/>
    <p:sldId id="296" r:id="rId53"/>
    <p:sldId id="295" r:id="rId54"/>
    <p:sldId id="303" r:id="rId55"/>
    <p:sldId id="876" r:id="rId56"/>
    <p:sldId id="877" r:id="rId57"/>
    <p:sldId id="843" r:id="rId58"/>
    <p:sldId id="844" r:id="rId59"/>
    <p:sldId id="903" r:id="rId60"/>
    <p:sldId id="878" r:id="rId61"/>
    <p:sldId id="880" r:id="rId62"/>
    <p:sldId id="881" r:id="rId63"/>
    <p:sldId id="882" r:id="rId64"/>
    <p:sldId id="904" r:id="rId65"/>
    <p:sldId id="883" r:id="rId66"/>
    <p:sldId id="884" r:id="rId67"/>
    <p:sldId id="885" r:id="rId68"/>
    <p:sldId id="886" r:id="rId69"/>
    <p:sldId id="855" r:id="rId70"/>
    <p:sldId id="887" r:id="rId71"/>
    <p:sldId id="888" r:id="rId72"/>
    <p:sldId id="889" r:id="rId73"/>
    <p:sldId id="890" r:id="rId74"/>
    <p:sldId id="891" r:id="rId75"/>
    <p:sldId id="893" r:id="rId76"/>
    <p:sldId id="892" r:id="rId77"/>
    <p:sldId id="894" r:id="rId78"/>
    <p:sldId id="842" r:id="rId79"/>
    <p:sldId id="895" r:id="rId80"/>
    <p:sldId id="896" r:id="rId81"/>
    <p:sldId id="898" r:id="rId82"/>
    <p:sldId id="899" r:id="rId83"/>
    <p:sldId id="900" r:id="rId84"/>
    <p:sldId id="902" r:id="rId85"/>
    <p:sldId id="905" r:id="rId86"/>
    <p:sldId id="906" r:id="rId87"/>
    <p:sldId id="907" r:id="rId88"/>
    <p:sldId id="908" r:id="rId89"/>
    <p:sldId id="909" r:id="rId90"/>
    <p:sldId id="910" r:id="rId91"/>
    <p:sldId id="911" r:id="rId92"/>
    <p:sldId id="912" r:id="rId93"/>
    <p:sldId id="913" r:id="rId94"/>
    <p:sldId id="748" r:id="rId95"/>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91293"/>
  </p:normalViewPr>
  <p:slideViewPr>
    <p:cSldViewPr snapToGrid="0" snapToObjects="1">
      <p:cViewPr varScale="1">
        <p:scale>
          <a:sx n="104" d="100"/>
          <a:sy n="104" d="100"/>
        </p:scale>
        <p:origin x="216" y="46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7/9/19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s.wikipedia.org/wiki/Da%C3%B1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s.wikipedia.org/wiki/Prototipo"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s.wikipedia.org/wiki/Tridimensional"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s.wikipedia.org/wiki/Algoritmo" TargetMode="External"/><Relationship Id="rId3" Type="http://schemas.openxmlformats.org/officeDocument/2006/relationships/hyperlink" Target="https://es.wikipedia.org/wiki/Paradigma" TargetMode="External"/><Relationship Id="rId7" Type="http://schemas.openxmlformats.org/officeDocument/2006/relationships/hyperlink" Target="https://es.wikipedia.org/wiki/Puerta_cu%C3%A1ntica"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s.wikipedia.org/wiki/Bit" TargetMode="External"/><Relationship Id="rId5" Type="http://schemas.openxmlformats.org/officeDocument/2006/relationships/hyperlink" Target="https://es.wikipedia.org/wiki/C%C3%BAbit" TargetMode="External"/><Relationship Id="rId4" Type="http://schemas.openxmlformats.org/officeDocument/2006/relationships/hyperlink" Target="https://es.wikipedia.org/wiki/Computaci%C3%B3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a:t>
            </a:fld>
            <a:endParaRPr lang="es-ES"/>
          </a:p>
        </p:txBody>
      </p:sp>
    </p:spTree>
    <p:extLst>
      <p:ext uri="{BB962C8B-B14F-4D97-AF65-F5344CB8AC3E}">
        <p14:creationId xmlns:p14="http://schemas.microsoft.com/office/powerpoint/2010/main" val="984053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conectividad “inteligente” de la Cuarta Revolución Industrial, propicia el desarrollo de complejos ambientes integrados, los cuales seguramente impondrán profundas transformaciones en la ecología cultural de las sociedades.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sz="1200" kern="1200" dirty="0">
                <a:solidFill>
                  <a:schemeClr val="tx1"/>
                </a:solidFill>
                <a:effectLst/>
                <a:latin typeface="+mn-lt"/>
                <a:ea typeface="+mn-ea"/>
                <a:cs typeface="+mn-cs"/>
              </a:rPr>
              <a:t>Las tecnologías de frontera -algunas de ellas anticipadas por la ciencia ficción-, comprenden </a:t>
            </a:r>
            <a:r>
              <a:rPr lang="es-ES" sz="1200" kern="1200" dirty="0">
                <a:solidFill>
                  <a:schemeClr val="tx1"/>
                </a:solidFill>
                <a:effectLst/>
                <a:latin typeface="+mn-lt"/>
                <a:ea typeface="+mn-ea"/>
                <a:cs typeface="+mn-cs"/>
              </a:rPr>
              <a:t>una variedad de nuevos materiales, productos, aplicaciones, procesos y modelos de negocios. Son interdependientes y capaces de poder reforzarse entre sí. Los avances en una tecnología inciden inmediatamente en el desarrollo de las otras.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invención de nuevos materiales está transformando la producción y el almacenamiento de energía, la fabricación aditiva y la impresión 3D. La inteligencia artificial (IA) favorece la automatización, los motores de búsqueda en línea y las plataformas de redes sociales; los rápidos aumentos en el poder de la computación permiten grandes avances en materia de genética, nanotecnología, cadenas de bloques y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a:t>
            </a:fld>
            <a:endParaRPr lang="es-ES"/>
          </a:p>
        </p:txBody>
      </p:sp>
    </p:spTree>
    <p:extLst>
      <p:ext uri="{BB962C8B-B14F-4D97-AF65-F5344CB8AC3E}">
        <p14:creationId xmlns:p14="http://schemas.microsoft.com/office/powerpoint/2010/main" val="2918237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No definitiva, prepara el terreno para la red inteligente.</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3302451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7</a:t>
            </a:fld>
            <a:endParaRPr lang="es-ES"/>
          </a:p>
        </p:txBody>
      </p:sp>
    </p:spTree>
    <p:extLst>
      <p:ext uri="{BB962C8B-B14F-4D97-AF65-F5344CB8AC3E}">
        <p14:creationId xmlns:p14="http://schemas.microsoft.com/office/powerpoint/2010/main" val="2157105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solidFill>
                  <a:schemeClr val="bg1"/>
                </a:solidFill>
              </a:rPr>
              <a:t>La demanda de altavoces inteligentes pasará de hogares a hospitales, quirófanos, fábricas, laboratorios y cocinas de restaurantes, los altavoces inteligentes podrían respaldar actividades más seguras y precisas. </a:t>
            </a:r>
            <a:r>
              <a:rPr lang="es-ES" sz="1200" kern="1200" dirty="0">
                <a:solidFill>
                  <a:schemeClr val="tx1"/>
                </a:solidFill>
                <a:effectLst/>
                <a:latin typeface="+mn-lt"/>
                <a:ea typeface="+mn-ea"/>
                <a:cs typeface="+mn-cs"/>
              </a:rPr>
              <a:t>Debemos anticipar las consecuencias del desempleo tecnológico. En un futuro, no muy distante, las máquinas podrán realizar muchos de los trabajos que suponemos exclusivos de seres humanos. En los próximos años, millones de personas perderán sus empleos. Habrá que capacitarles para que sean capaces de poder desarrollarse en otras actividades u oficios. Transitamos a “una economía de elevada productividad y reducida necesidad de intervención humana en forma de mano de obra” (Serrano, 2018, p.25). Sin embargo, un aspecto medular admite mayor importancia: el autocontrol de las máquinas inteligentes será determinante para asegurar la supervivencia de nuestra especie.</a:t>
            </a:r>
            <a:r>
              <a:rPr lang="es-EC" dirty="0">
                <a:effectLst/>
              </a:rPr>
              <a:t> </a:t>
            </a:r>
            <a:r>
              <a:rPr lang="es-EC" sz="1200" kern="1200" dirty="0">
                <a:solidFill>
                  <a:schemeClr val="tx1"/>
                </a:solidFill>
                <a:effectLst/>
                <a:latin typeface="+mn-lt"/>
                <a:ea typeface="+mn-ea"/>
                <a:cs typeface="+mn-cs"/>
              </a:rPr>
              <a:t>En 1942, Isaac Asimov formuló las tres leyes de la robótica, en el relato Círculo Vicioso. Las tres leyes representan el código moral de los robots: Primera ley. Un robot no hará </a:t>
            </a:r>
            <a:r>
              <a:rPr lang="es-EC" sz="1200" u="sng" kern="1200" dirty="0">
                <a:solidFill>
                  <a:schemeClr val="tx1"/>
                </a:solidFill>
                <a:effectLst/>
                <a:latin typeface="+mn-lt"/>
                <a:ea typeface="+mn-ea"/>
                <a:cs typeface="+mn-cs"/>
                <a:hlinkClick r:id="rId3" tooltip="Daño"/>
              </a:rPr>
              <a:t>daño</a:t>
            </a:r>
            <a:r>
              <a:rPr lang="es-EC" sz="1200" kern="1200" dirty="0">
                <a:solidFill>
                  <a:schemeClr val="tx1"/>
                </a:solidFill>
                <a:effectLst/>
                <a:latin typeface="+mn-lt"/>
                <a:ea typeface="+mn-ea"/>
                <a:cs typeface="+mn-cs"/>
              </a:rPr>
              <a:t> a un ser humano o, por inacción, permitirá que un ser humano sufra daño.Segunda ley. Un robot debe cumplir las órdenes dadas por los seres humanos, a excepción de aquellas que entrasen en conflicto con la primera ley. Tercera ley. Un robot debe proteger su propia existencia en la medida en que esta protección no entre en conflicto con la primera o con la segunda ley.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C" sz="1200" dirty="0">
              <a:solidFill>
                <a:schemeClr val="bg1"/>
              </a:solidFill>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226885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solidFill>
                  <a:schemeClr val="bg1"/>
                </a:solidFill>
                <a:latin typeface="Palatino" pitchFamily="2" charset="77"/>
                <a:ea typeface="Palatino" pitchFamily="2" charset="77"/>
              </a:rPr>
              <a:t>Las impresoras 3D ofrecen a los desarrolladores del producto la capacidad para imprimir partes y montajes hechos de diferentes materiales con diferentes propiedades físicas y mecánicas, a menudo con un simple proceso de ensamble. Las tecnologías avanzadas de impresión 3D pueden incluso ofrecer modelos que pueden servir como </a:t>
            </a:r>
            <a:r>
              <a:rPr lang="es-EC" sz="1200" dirty="0">
                <a:solidFill>
                  <a:schemeClr val="bg1"/>
                </a:solidFill>
                <a:latin typeface="Palatino" pitchFamily="2" charset="77"/>
                <a:ea typeface="Palatino" pitchFamily="2" charset="77"/>
                <a:hlinkClick r:id="rId3" tooltip="Prototipo">
                  <a:extLst>
                    <a:ext uri="{A12FA001-AC4F-418D-AE19-62706E023703}">
                      <ahyp:hlinkClr xmlns:ahyp="http://schemas.microsoft.com/office/drawing/2018/hyperlinkcolor" val="tx"/>
                    </a:ext>
                  </a:extLst>
                </a:hlinkClick>
              </a:rPr>
              <a:t>prototipos</a:t>
            </a:r>
            <a:r>
              <a:rPr lang="es-EC" sz="1200" dirty="0">
                <a:solidFill>
                  <a:schemeClr val="bg1"/>
                </a:solidFill>
                <a:latin typeface="Palatino" pitchFamily="2" charset="77"/>
                <a:ea typeface="Palatino" pitchFamily="2" charset="77"/>
              </a:rPr>
              <a:t> de producto. de un objeto </a:t>
            </a:r>
            <a:r>
              <a:rPr lang="es-EC" sz="1200" dirty="0">
                <a:solidFill>
                  <a:schemeClr val="bg1"/>
                </a:solidFill>
                <a:latin typeface="Palatino" pitchFamily="2" charset="77"/>
                <a:ea typeface="Palatino" pitchFamily="2" charset="77"/>
                <a:hlinkClick r:id="rId4" tooltip="Tridimensional">
                  <a:extLst>
                    <a:ext uri="{A12FA001-AC4F-418D-AE19-62706E023703}">
                      <ahyp:hlinkClr xmlns:ahyp="http://schemas.microsoft.com/office/drawing/2018/hyperlinkcolor" val="tx"/>
                    </a:ext>
                  </a:extLst>
                </a:hlinkClick>
              </a:rPr>
              <a:t>tridimensional</a:t>
            </a:r>
            <a:r>
              <a:rPr lang="es-EC" sz="1200" dirty="0">
                <a:solidFill>
                  <a:schemeClr val="bg1"/>
                </a:solidFill>
                <a:latin typeface="Palatino" pitchFamily="2" charset="77"/>
                <a:ea typeface="Palatino" pitchFamily="2" charset="77"/>
              </a:rPr>
              <a:t> es creado mediante la superposición de capas sucesivas de material.</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9</a:t>
            </a:fld>
            <a:endParaRPr lang="es-ES"/>
          </a:p>
        </p:txBody>
      </p:sp>
    </p:spTree>
    <p:extLst>
      <p:ext uri="{BB962C8B-B14F-4D97-AF65-F5344CB8AC3E}">
        <p14:creationId xmlns:p14="http://schemas.microsoft.com/office/powerpoint/2010/main" val="3791432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Súper ordenadores.</a:t>
            </a:r>
          </a:p>
          <a:p>
            <a:r>
              <a:rPr lang="es-EC" sz="1200" b="0" i="0" kern="1200" dirty="0">
                <a:solidFill>
                  <a:schemeClr val="tx1"/>
                </a:solidFill>
                <a:effectLst/>
                <a:latin typeface="+mn-lt"/>
                <a:ea typeface="+mn-ea"/>
                <a:cs typeface="+mn-cs"/>
              </a:rPr>
              <a:t>La </a:t>
            </a:r>
            <a:r>
              <a:rPr lang="es-EC" sz="1200" b="1" i="0" kern="1200" dirty="0">
                <a:solidFill>
                  <a:schemeClr val="tx1"/>
                </a:solidFill>
                <a:effectLst/>
                <a:latin typeface="+mn-lt"/>
                <a:ea typeface="+mn-ea"/>
                <a:cs typeface="+mn-cs"/>
              </a:rPr>
              <a:t>computación cuántica</a:t>
            </a:r>
            <a:r>
              <a:rPr lang="es-EC" sz="1200" b="0" i="0" kern="1200" dirty="0">
                <a:solidFill>
                  <a:schemeClr val="tx1"/>
                </a:solidFill>
                <a:effectLst/>
                <a:latin typeface="+mn-lt"/>
                <a:ea typeface="+mn-ea"/>
                <a:cs typeface="+mn-cs"/>
              </a:rPr>
              <a:t> es un </a:t>
            </a:r>
            <a:r>
              <a:rPr lang="es-EC" sz="1200" b="0" i="0" u="none" strike="noStrike" kern="1200" dirty="0">
                <a:solidFill>
                  <a:schemeClr val="tx1"/>
                </a:solidFill>
                <a:effectLst/>
                <a:latin typeface="+mn-lt"/>
                <a:ea typeface="+mn-ea"/>
                <a:cs typeface="+mn-cs"/>
                <a:hlinkClick r:id="rId3" tooltip="Paradigma"/>
              </a:rPr>
              <a:t>paradigma</a:t>
            </a:r>
            <a:r>
              <a:rPr lang="es-EC" sz="1200" b="0" i="0" kern="1200" dirty="0">
                <a:solidFill>
                  <a:schemeClr val="tx1"/>
                </a:solidFill>
                <a:effectLst/>
                <a:latin typeface="+mn-lt"/>
                <a:ea typeface="+mn-ea"/>
                <a:cs typeface="+mn-cs"/>
              </a:rPr>
              <a:t> de </a:t>
            </a:r>
            <a:r>
              <a:rPr lang="es-EC" sz="1200" b="0" i="0" u="none" strike="noStrike" kern="1200" dirty="0">
                <a:solidFill>
                  <a:schemeClr val="tx1"/>
                </a:solidFill>
                <a:effectLst/>
                <a:latin typeface="+mn-lt"/>
                <a:ea typeface="+mn-ea"/>
                <a:cs typeface="+mn-cs"/>
                <a:hlinkClick r:id="rId4" tooltip="Computación"/>
              </a:rPr>
              <a:t>computación</a:t>
            </a:r>
            <a:r>
              <a:rPr lang="es-EC" sz="1200" b="0" i="0" kern="1200" dirty="0">
                <a:solidFill>
                  <a:schemeClr val="tx1"/>
                </a:solidFill>
                <a:effectLst/>
                <a:latin typeface="+mn-lt"/>
                <a:ea typeface="+mn-ea"/>
                <a:cs typeface="+mn-cs"/>
              </a:rPr>
              <a:t> distinto al de la computación clásica. Se basa en el uso de </a:t>
            </a:r>
            <a:r>
              <a:rPr lang="es-EC" sz="1200" b="0" i="0" u="none" strike="noStrike" kern="1200" dirty="0">
                <a:solidFill>
                  <a:schemeClr val="tx1"/>
                </a:solidFill>
                <a:effectLst/>
                <a:latin typeface="+mn-lt"/>
                <a:ea typeface="+mn-ea"/>
                <a:cs typeface="+mn-cs"/>
                <a:hlinkClick r:id="rId5" tooltip="Cúbit"/>
              </a:rPr>
              <a:t>cúbits</a:t>
            </a:r>
            <a:r>
              <a:rPr lang="es-EC" sz="1200" b="0" i="0" kern="1200" dirty="0">
                <a:solidFill>
                  <a:schemeClr val="tx1"/>
                </a:solidFill>
                <a:effectLst/>
                <a:latin typeface="+mn-lt"/>
                <a:ea typeface="+mn-ea"/>
                <a:cs typeface="+mn-cs"/>
              </a:rPr>
              <a:t> en lugar de </a:t>
            </a:r>
            <a:r>
              <a:rPr lang="es-EC" sz="1200" b="0" i="0" u="none" strike="noStrike" kern="1200" dirty="0">
                <a:solidFill>
                  <a:schemeClr val="tx1"/>
                </a:solidFill>
                <a:effectLst/>
                <a:latin typeface="+mn-lt"/>
                <a:ea typeface="+mn-ea"/>
                <a:cs typeface="+mn-cs"/>
                <a:hlinkClick r:id="rId6" tooltip="Bit"/>
              </a:rPr>
              <a:t>bits</a:t>
            </a:r>
            <a:r>
              <a:rPr lang="es-EC" sz="1200" b="0" i="0" kern="1200" dirty="0">
                <a:solidFill>
                  <a:schemeClr val="tx1"/>
                </a:solidFill>
                <a:effectLst/>
                <a:latin typeface="+mn-lt"/>
                <a:ea typeface="+mn-ea"/>
                <a:cs typeface="+mn-cs"/>
              </a:rPr>
              <a:t>, y da lugar a nuevas </a:t>
            </a:r>
            <a:r>
              <a:rPr lang="es-EC" sz="1200" b="0" i="0" u="none" strike="noStrike" kern="1200" dirty="0">
                <a:solidFill>
                  <a:schemeClr val="tx1"/>
                </a:solidFill>
                <a:effectLst/>
                <a:latin typeface="+mn-lt"/>
                <a:ea typeface="+mn-ea"/>
                <a:cs typeface="+mn-cs"/>
                <a:hlinkClick r:id="rId7" tooltip="Puerta cuántica"/>
              </a:rPr>
              <a:t>puertas lógicas</a:t>
            </a:r>
            <a:r>
              <a:rPr lang="es-EC" sz="1200" b="0" i="0" u="none" strike="noStrike" kern="1200" dirty="0">
                <a:solidFill>
                  <a:schemeClr val="tx1"/>
                </a:solidFill>
                <a:effectLst/>
                <a:latin typeface="+mn-lt"/>
                <a:ea typeface="+mn-ea"/>
                <a:cs typeface="+mn-cs"/>
              </a:rPr>
              <a:t> </a:t>
            </a:r>
            <a:r>
              <a:rPr lang="es-EC" sz="1200" b="0" i="0" kern="1200" dirty="0">
                <a:solidFill>
                  <a:schemeClr val="tx1"/>
                </a:solidFill>
                <a:effectLst/>
                <a:latin typeface="+mn-lt"/>
                <a:ea typeface="+mn-ea"/>
                <a:cs typeface="+mn-cs"/>
              </a:rPr>
              <a:t>que hacen posibles nuevos </a:t>
            </a:r>
            <a:r>
              <a:rPr lang="es-EC" sz="1200" b="0" i="0" u="none" strike="noStrike" kern="1200" dirty="0">
                <a:solidFill>
                  <a:schemeClr val="tx1"/>
                </a:solidFill>
                <a:effectLst/>
                <a:latin typeface="+mn-lt"/>
                <a:ea typeface="+mn-ea"/>
                <a:cs typeface="+mn-cs"/>
                <a:hlinkClick r:id="rId8" tooltip="Algoritmo"/>
              </a:rPr>
              <a:t>algoritmos</a:t>
            </a:r>
            <a:r>
              <a:rPr lang="es-EC" sz="1200" b="0" i="0" kern="1200" dirty="0">
                <a:solidFill>
                  <a:schemeClr val="tx1"/>
                </a:solidFill>
                <a:effectLst/>
                <a:latin typeface="+mn-lt"/>
                <a:ea typeface="+mn-ea"/>
                <a:cs typeface="+mn-cs"/>
              </a:rPr>
              <a:t>.</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10</a:t>
            </a:fld>
            <a:endParaRPr lang="es-ES"/>
          </a:p>
        </p:txBody>
      </p:sp>
    </p:spTree>
    <p:extLst>
      <p:ext uri="{BB962C8B-B14F-4D97-AF65-F5344CB8AC3E}">
        <p14:creationId xmlns:p14="http://schemas.microsoft.com/office/powerpoint/2010/main" val="173622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Según lo asentado en el estudio </a:t>
            </a:r>
            <a:r>
              <a:rPr lang="es-ES" sz="1200" i="1" kern="1200" dirty="0" err="1">
                <a:solidFill>
                  <a:schemeClr val="tx1"/>
                </a:solidFill>
                <a:effectLst/>
                <a:latin typeface="+mn-lt"/>
                <a:ea typeface="+mn-ea"/>
                <a:cs typeface="+mn-cs"/>
              </a:rPr>
              <a:t>The</a:t>
            </a:r>
            <a:r>
              <a:rPr lang="es-ES" sz="1200" i="1" kern="1200" dirty="0">
                <a:solidFill>
                  <a:schemeClr val="tx1"/>
                </a:solidFill>
                <a:effectLst/>
                <a:latin typeface="+mn-lt"/>
                <a:ea typeface="+mn-ea"/>
                <a:cs typeface="+mn-cs"/>
              </a:rPr>
              <a:t> </a:t>
            </a:r>
            <a:r>
              <a:rPr lang="es-ES" sz="1200" i="1" kern="1200" dirty="0" err="1">
                <a:solidFill>
                  <a:schemeClr val="tx1"/>
                </a:solidFill>
                <a:effectLst/>
                <a:latin typeface="+mn-lt"/>
                <a:ea typeface="+mn-ea"/>
                <a:cs typeface="+mn-cs"/>
              </a:rPr>
              <a:t>State</a:t>
            </a:r>
            <a:r>
              <a:rPr lang="es-ES" sz="1200" i="1" kern="1200" dirty="0">
                <a:solidFill>
                  <a:schemeClr val="tx1"/>
                </a:solidFill>
                <a:effectLst/>
                <a:latin typeface="+mn-lt"/>
                <a:ea typeface="+mn-ea"/>
                <a:cs typeface="+mn-cs"/>
              </a:rPr>
              <a:t> of </a:t>
            </a:r>
            <a:r>
              <a:rPr lang="es-ES" sz="1200" i="1" kern="1200" dirty="0" err="1">
                <a:solidFill>
                  <a:schemeClr val="tx1"/>
                </a:solidFill>
                <a:effectLst/>
                <a:latin typeface="+mn-lt"/>
                <a:ea typeface="+mn-ea"/>
                <a:cs typeface="+mn-cs"/>
              </a:rPr>
              <a:t>Broadband</a:t>
            </a:r>
            <a:r>
              <a:rPr lang="es-ES" sz="1200" i="1" kern="1200" dirty="0">
                <a:solidFill>
                  <a:schemeClr val="tx1"/>
                </a:solidFill>
                <a:effectLst/>
                <a:latin typeface="+mn-lt"/>
                <a:ea typeface="+mn-ea"/>
                <a:cs typeface="+mn-cs"/>
              </a:rPr>
              <a:t> 2018 -</a:t>
            </a:r>
            <a:r>
              <a:rPr lang="es-EC" sz="1200" kern="1200" dirty="0">
                <a:solidFill>
                  <a:schemeClr val="tx1"/>
                </a:solidFill>
                <a:effectLst/>
                <a:latin typeface="+mn-lt"/>
                <a:ea typeface="+mn-ea"/>
                <a:cs typeface="+mn-cs"/>
              </a:rPr>
              <a:t>en castellano: El estado de la banda ancha-,</a:t>
            </a:r>
            <a:r>
              <a:rPr lang="es-ES" sz="1200" kern="1200" dirty="0">
                <a:solidFill>
                  <a:schemeClr val="tx1"/>
                </a:solidFill>
                <a:effectLst/>
                <a:latin typeface="+mn-lt"/>
                <a:ea typeface="+mn-ea"/>
                <a:cs typeface="+mn-cs"/>
              </a:rPr>
              <a:t> realizado por la ITU y la Comisión de Banda Ancha de Naciones Unidas, 159 países contaban con algún plan nacional de banda ancha en 2018; 2 naciones estaban considerando introducir un plan nacional de banda ancha, y 35 naciones no disponían de un plan nacional de banda ancha. De acuerdo con la ITU, la gran transformación en marcha comprende las siguientes etapas: banda ancha, centros de datos, nube, Big Data e Internet de las cosas (</a:t>
            </a:r>
            <a:r>
              <a:rPr lang="es-ES" sz="1200" kern="1200" dirty="0" err="1">
                <a:solidFill>
                  <a:schemeClr val="tx1"/>
                </a:solidFill>
                <a:effectLst/>
                <a:latin typeface="+mn-lt"/>
                <a:ea typeface="+mn-ea"/>
                <a:cs typeface="+mn-cs"/>
              </a:rPr>
              <a:t>IoT</a:t>
            </a:r>
            <a:r>
              <a:rPr lang="es-ES" sz="1200" kern="1200" dirty="0">
                <a:solidFill>
                  <a:schemeClr val="tx1"/>
                </a:solidFill>
                <a:effectLst/>
                <a:latin typeface="+mn-lt"/>
                <a:ea typeface="+mn-ea"/>
                <a:cs typeface="+mn-cs"/>
              </a:rPr>
              <a:t>). </a:t>
            </a:r>
            <a:r>
              <a:rPr lang="es-EC" sz="1200" kern="1200" dirty="0">
                <a:solidFill>
                  <a:schemeClr val="tx1"/>
                </a:solidFill>
                <a:effectLst/>
                <a:latin typeface="+mn-lt"/>
                <a:ea typeface="+mn-ea"/>
                <a:cs typeface="+mn-cs"/>
              </a:rPr>
              <a:t>Para mejorar las redes y servicios de banda ancha, la ITU y Naciones Unidas recomiendan: </a:t>
            </a:r>
          </a:p>
          <a:p>
            <a:r>
              <a:rPr lang="es-EC" sz="1200" kern="1200" dirty="0">
                <a:solidFill>
                  <a:schemeClr val="tx1"/>
                </a:solidFill>
                <a:effectLst/>
                <a:latin typeface="+mn-lt"/>
                <a:ea typeface="+mn-ea"/>
                <a:cs typeface="+mn-cs"/>
              </a:rPr>
              <a:t>1.- Desarrollar liderazgo nacional para banda ancha. </a:t>
            </a:r>
          </a:p>
          <a:p>
            <a:r>
              <a:rPr lang="es-EC" sz="1200" kern="1200" dirty="0">
                <a:solidFill>
                  <a:schemeClr val="tx1"/>
                </a:solidFill>
                <a:effectLst/>
                <a:latin typeface="+mn-lt"/>
                <a:ea typeface="+mn-ea"/>
                <a:cs typeface="+mn-cs"/>
              </a:rPr>
              <a:t>2.- Promover la capacitación y estimular la demanda. </a:t>
            </a:r>
          </a:p>
          <a:p>
            <a:r>
              <a:rPr lang="es-EC" sz="1200" kern="1200" dirty="0">
                <a:solidFill>
                  <a:schemeClr val="tx1"/>
                </a:solidFill>
                <a:effectLst/>
                <a:latin typeface="+mn-lt"/>
                <a:ea typeface="+mn-ea"/>
                <a:cs typeface="+mn-cs"/>
              </a:rPr>
              <a:t>3.- Hacer </a:t>
            </a:r>
            <a:r>
              <a:rPr lang="es-EC" sz="1200" i="1" kern="1200" dirty="0">
                <a:solidFill>
                  <a:schemeClr val="tx1"/>
                </a:solidFill>
                <a:effectLst/>
                <a:latin typeface="+mn-lt"/>
                <a:ea typeface="+mn-ea"/>
                <a:cs typeface="+mn-cs"/>
              </a:rPr>
              <a:t>benchmarking</a:t>
            </a:r>
            <a:r>
              <a:rPr lang="es-EC" sz="1200" kern="1200" dirty="0">
                <a:solidFill>
                  <a:schemeClr val="tx1"/>
                </a:solidFill>
                <a:effectLst/>
                <a:latin typeface="+mn-lt"/>
                <a:ea typeface="+mn-ea"/>
                <a:cs typeface="+mn-cs"/>
              </a:rPr>
              <a:t> y monitorear los desarrollos de la TIC. </a:t>
            </a:r>
          </a:p>
          <a:p>
            <a:r>
              <a:rPr lang="es-EC" sz="1200" kern="1200" dirty="0">
                <a:solidFill>
                  <a:schemeClr val="tx1"/>
                </a:solidFill>
                <a:effectLst/>
                <a:latin typeface="+mn-lt"/>
                <a:ea typeface="+mn-ea"/>
                <a:cs typeface="+mn-cs"/>
              </a:rPr>
              <a:t>4.- Revisar las medidas de servicio universal, incluyendo las regulaciones de movimiento -RoW regulations-.</a:t>
            </a:r>
          </a:p>
          <a:p>
            <a:r>
              <a:rPr lang="es-EC" sz="1200" kern="1200" dirty="0">
                <a:solidFill>
                  <a:schemeClr val="tx1"/>
                </a:solidFill>
                <a:effectLst/>
                <a:latin typeface="+mn-lt"/>
                <a:ea typeface="+mn-ea"/>
                <a:cs typeface="+mn-cs"/>
              </a:rPr>
              <a:t>5.- Reforzar las habilidades digitales y la alfabetización.</a:t>
            </a:r>
          </a:p>
          <a:p>
            <a:r>
              <a:rPr lang="es-EC" sz="1200" kern="1200" dirty="0">
                <a:solidFill>
                  <a:schemeClr val="tx1"/>
                </a:solidFill>
                <a:effectLst/>
                <a:latin typeface="+mn-lt"/>
                <a:ea typeface="+mn-ea"/>
                <a:cs typeface="+mn-cs"/>
              </a:rPr>
              <a:t>6.- Apoyar las e-business locales y el emprendimiento local.</a:t>
            </a:r>
          </a:p>
          <a:p>
            <a:r>
              <a:rPr lang="es-EC" sz="1200" kern="1200" dirty="0">
                <a:solidFill>
                  <a:schemeClr val="tx1"/>
                </a:solidFill>
                <a:effectLst/>
                <a:latin typeface="+mn-lt"/>
                <a:ea typeface="+mn-ea"/>
                <a:cs typeface="+mn-cs"/>
              </a:rPr>
              <a:t>7.- Revisar y adaptar los marcos legales para tener en cuenta la digitalización.</a:t>
            </a:r>
          </a:p>
          <a:p>
            <a:r>
              <a:rPr lang="es-EC" sz="1200" kern="1200" dirty="0">
                <a:solidFill>
                  <a:schemeClr val="tx1"/>
                </a:solidFill>
                <a:effectLst/>
                <a:latin typeface="+mn-lt"/>
                <a:ea typeface="+mn-ea"/>
                <a:cs typeface="+mn-cs"/>
              </a:rPr>
              <a:t>8.- Reducir impuestos y aranceles de importación en equipos y servicios de telecomunicaciones/TIC.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11</a:t>
            </a:fld>
            <a:endParaRPr lang="es-ES"/>
          </a:p>
        </p:txBody>
      </p:sp>
    </p:spTree>
    <p:extLst>
      <p:ext uri="{BB962C8B-B14F-4D97-AF65-F5344CB8AC3E}">
        <p14:creationId xmlns:p14="http://schemas.microsoft.com/office/powerpoint/2010/main" val="366876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El 25 de septiembre de 2015, Naciones Unidas incorporó una nueva agenda de desarrollo sostenible, con base en 17 objetivos globales destinados a erradicar la pobreza, proteger el planeta y asegurar prosperidad para todos. Naciones Unidas pretende alcanzar los 17 objetivos en el año 2030</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 Poner fin a la pobreza en todas sus formas en todo el mundo.</a:t>
            </a:r>
          </a:p>
          <a:p>
            <a:r>
              <a:rPr lang="es-EC" sz="1200" kern="1200" dirty="0">
                <a:solidFill>
                  <a:schemeClr val="tx1"/>
                </a:solidFill>
                <a:effectLst/>
                <a:latin typeface="+mn-lt"/>
                <a:ea typeface="+mn-ea"/>
                <a:cs typeface="+mn-cs"/>
              </a:rPr>
              <a:t>2.- Poner fin al hambre, lograr la seguridad alimentaria y la mejora de la nutrición y promover una agricultura sostenible. </a:t>
            </a:r>
          </a:p>
          <a:p>
            <a:r>
              <a:rPr lang="es-EC" sz="1200" kern="1200" dirty="0">
                <a:solidFill>
                  <a:schemeClr val="tx1"/>
                </a:solidFill>
                <a:effectLst/>
                <a:latin typeface="+mn-lt"/>
                <a:ea typeface="+mn-ea"/>
                <a:cs typeface="+mn-cs"/>
              </a:rPr>
              <a:t>3.- Garantizar una vida sana y promover el bienestar para todos en todas las edades. </a:t>
            </a:r>
          </a:p>
          <a:p>
            <a:r>
              <a:rPr lang="es-EC" sz="1200" kern="1200" dirty="0">
                <a:solidFill>
                  <a:schemeClr val="tx1"/>
                </a:solidFill>
                <a:effectLst/>
                <a:latin typeface="+mn-lt"/>
                <a:ea typeface="+mn-ea"/>
                <a:cs typeface="+mn-cs"/>
              </a:rPr>
              <a:t>4.- Garantizar una educación inclusiva, equitativa y de calidad y promover oportunidades de aprendizaje durante toda la vida para todos.</a:t>
            </a:r>
          </a:p>
          <a:p>
            <a:r>
              <a:rPr lang="es-EC" sz="1200" kern="1200" dirty="0">
                <a:solidFill>
                  <a:schemeClr val="tx1"/>
                </a:solidFill>
                <a:effectLst/>
                <a:latin typeface="+mn-lt"/>
                <a:ea typeface="+mn-ea"/>
                <a:cs typeface="+mn-cs"/>
              </a:rPr>
              <a:t>5.- </a:t>
            </a:r>
            <a:r>
              <a:rPr lang="es-ES" sz="1200" kern="1200" dirty="0">
                <a:solidFill>
                  <a:schemeClr val="tx1"/>
                </a:solidFill>
                <a:effectLst/>
                <a:latin typeface="+mn-lt"/>
                <a:ea typeface="+mn-ea"/>
                <a:cs typeface="+mn-cs"/>
              </a:rPr>
              <a:t>Lograr la igualdad entre los géneros y empoderar a todas las mujeres y a las niñas.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6.- Garantizar la disponibilidad de agua y su gestión sostenible y el saneamiento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7.- Garantizar el acceso a una energía asequible, segura, sostenible y moderna para todos.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8</a:t>
            </a:r>
            <a:r>
              <a:rPr lang="es-ES" sz="1200" kern="1200" dirty="0">
                <a:solidFill>
                  <a:schemeClr val="tx1"/>
                </a:solidFill>
                <a:effectLst/>
                <a:latin typeface="+mn-lt"/>
                <a:ea typeface="+mn-ea"/>
                <a:cs typeface="+mn-cs"/>
              </a:rPr>
              <a:t>.- Promover el crecimiento económico sostenido, inclusivo y sostenible, el empleo pleno y productivo y el trabajo decente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9.- Construir infraestructura resistente, promover la industrialización inclusiva y sostenible y fomentar la innovación.</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10.- Reducir la desigualdad en y entre los países.</a:t>
            </a:r>
          </a:p>
          <a:p>
            <a:r>
              <a:rPr lang="es-EC" sz="1200" kern="1200" dirty="0">
                <a:solidFill>
                  <a:schemeClr val="tx1"/>
                </a:solidFill>
                <a:effectLst/>
                <a:latin typeface="+mn-lt"/>
                <a:ea typeface="+mn-ea"/>
                <a:cs typeface="+mn-cs"/>
              </a:rPr>
              <a:t>11.- Lograr que las</a:t>
            </a:r>
            <a:r>
              <a:rPr lang="es-ES" sz="1200" kern="1200" dirty="0">
                <a:solidFill>
                  <a:schemeClr val="tx1"/>
                </a:solidFill>
                <a:effectLst/>
                <a:latin typeface="+mn-lt"/>
                <a:ea typeface="+mn-ea"/>
                <a:cs typeface="+mn-cs"/>
              </a:rPr>
              <a:t> ciudades y asentamientos humanos sean inclusivos, seguros, </a:t>
            </a:r>
            <a:r>
              <a:rPr lang="es-ES" sz="1200" kern="1200" dirty="0" err="1">
                <a:solidFill>
                  <a:schemeClr val="tx1"/>
                </a:solidFill>
                <a:effectLst/>
                <a:latin typeface="+mn-lt"/>
                <a:ea typeface="+mn-ea"/>
                <a:cs typeface="+mn-cs"/>
              </a:rPr>
              <a:t>resilentes</a:t>
            </a:r>
            <a:r>
              <a:rPr lang="es-ES" sz="1200" kern="1200" dirty="0">
                <a:solidFill>
                  <a:schemeClr val="tx1"/>
                </a:solidFill>
                <a:effectLst/>
                <a:latin typeface="+mn-lt"/>
                <a:ea typeface="+mn-ea"/>
                <a:cs typeface="+mn-cs"/>
              </a:rPr>
              <a:t> y sostenibles.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12.- </a:t>
            </a:r>
            <a:r>
              <a:rPr lang="es-ES" sz="1200" kern="1200" dirty="0">
                <a:solidFill>
                  <a:schemeClr val="tx1"/>
                </a:solidFill>
                <a:effectLst/>
                <a:latin typeface="+mn-lt"/>
                <a:ea typeface="+mn-ea"/>
                <a:cs typeface="+mn-cs"/>
              </a:rPr>
              <a:t>Garantizar modalidades de consumo y producción sostenible.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13.- Adoptar medidas urgentes para combatir el cambio climático.</a:t>
            </a:r>
          </a:p>
          <a:p>
            <a:r>
              <a:rPr lang="es-EC" sz="1200" kern="1200" dirty="0">
                <a:solidFill>
                  <a:schemeClr val="tx1"/>
                </a:solidFill>
                <a:effectLst/>
                <a:latin typeface="+mn-lt"/>
                <a:ea typeface="+mn-ea"/>
                <a:cs typeface="+mn-cs"/>
              </a:rPr>
              <a:t>14.- Conservar y utilizar de forma sostenible los océanos, mares y recursos marinos para el desarrollo sostenible.</a:t>
            </a:r>
          </a:p>
          <a:p>
            <a:r>
              <a:rPr lang="es-EC" sz="1200" kern="1200" dirty="0">
                <a:solidFill>
                  <a:schemeClr val="tx1"/>
                </a:solidFill>
                <a:effectLst/>
                <a:latin typeface="+mn-lt"/>
                <a:ea typeface="+mn-ea"/>
                <a:cs typeface="+mn-cs"/>
              </a:rPr>
              <a:t>15. Gestionar sosteniblemente los bosques, luchar contra la desertificación, detener e invertir la degradación de las tierras y y retr. La degradación de la tierra y detener la pérdida de biodiversidad.</a:t>
            </a:r>
          </a:p>
          <a:p>
            <a:r>
              <a:rPr lang="es-EC" sz="1200" kern="1200" dirty="0">
                <a:solidFill>
                  <a:schemeClr val="tx1"/>
                </a:solidFill>
                <a:effectLst/>
                <a:latin typeface="+mn-lt"/>
                <a:ea typeface="+mn-ea"/>
                <a:cs typeface="+mn-cs"/>
              </a:rPr>
              <a:t>16. </a:t>
            </a:r>
            <a:r>
              <a:rPr lang="es-ES" sz="1200" kern="1200" dirty="0">
                <a:solidFill>
                  <a:schemeClr val="tx1"/>
                </a:solidFill>
                <a:effectLst/>
                <a:latin typeface="+mn-lt"/>
                <a:ea typeface="+mn-ea"/>
                <a:cs typeface="+mn-cs"/>
              </a:rPr>
              <a:t>Promover sociedades justas, pacíficas e inclusivas.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17. Revitalizar la Alianza Global para el Desarrollo Sostenible.</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12</a:t>
            </a:fld>
            <a:endParaRPr lang="es-EC"/>
          </a:p>
        </p:txBody>
      </p:sp>
    </p:spTree>
    <p:extLst>
      <p:ext uri="{BB962C8B-B14F-4D97-AF65-F5344CB8AC3E}">
        <p14:creationId xmlns:p14="http://schemas.microsoft.com/office/powerpoint/2010/main" val="3287720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tx1"/>
                </a:solidFill>
                <a:latin typeface="Baskerville" panose="02020502070401020303" pitchFamily="18" charset="0"/>
                <a:ea typeface="Baskerville" panose="02020502070401020303" pitchFamily="18" charset="0"/>
              </a:rPr>
              <a:t>Las tecnologías de frontera abren grandes esperanzas a la humanidad, pues se espera puedan ser capaces de </a:t>
            </a:r>
            <a:r>
              <a:rPr lang="es-ES_tradnl" i="1" dirty="0">
                <a:solidFill>
                  <a:schemeClr val="tx1"/>
                </a:solidFill>
                <a:latin typeface="Baskerville" panose="02020502070401020303" pitchFamily="18" charset="0"/>
                <a:ea typeface="Baskerville" panose="02020502070401020303" pitchFamily="18" charset="0"/>
              </a:rPr>
              <a:t>erradicar el hambre </a:t>
            </a:r>
            <a:r>
              <a:rPr lang="es-ES" i="1" dirty="0">
                <a:solidFill>
                  <a:schemeClr val="tx1"/>
                </a:solidFill>
                <a:latin typeface="Baskerville" panose="02020502070401020303" pitchFamily="18" charset="0"/>
                <a:ea typeface="Baskerville" panose="02020502070401020303" pitchFamily="18" charset="0"/>
              </a:rPr>
              <a:t>y las epidemias, aumentar la esperanza de vida, reducir las emisiones de carbono, automatizar tareas manuales y repetitivas, crear empleos decentes, mejorar la calidad de vida y facilitar procesos de toma de decisiones cada vez más complejas. </a:t>
            </a:r>
            <a:endParaRPr lang="es-EC" i="1" dirty="0">
              <a:solidFill>
                <a:schemeClr val="tx1"/>
              </a:solidFill>
              <a:latin typeface="Baskerville" panose="02020502070401020303" pitchFamily="18" charset="0"/>
              <a:ea typeface="Baskerville" panose="02020502070401020303" pitchFamily="18" charset="0"/>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13</a:t>
            </a:fld>
            <a:endParaRPr lang="es-EC"/>
          </a:p>
        </p:txBody>
      </p:sp>
    </p:spTree>
    <p:extLst>
      <p:ext uri="{BB962C8B-B14F-4D97-AF65-F5344CB8AC3E}">
        <p14:creationId xmlns:p14="http://schemas.microsoft.com/office/powerpoint/2010/main" val="1128680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Baskerville" panose="02020502070401020303" pitchFamily="18" charset="0"/>
                <a:ea typeface="Baskerville" panose="02020502070401020303" pitchFamily="18" charset="0"/>
              </a:rPr>
              <a:t>Los datos públicos deben ser reconocidos como un activo de infraestructura. El impacto social de la inteligencia artificial y de Big Data es tan amplio como complejo. Por supuesto trasciende a la publicidad dirigida y la automatización. Las posibilidades de ninguna manera se limitan a mediciones. Big Data permite diseñar programas de desarrollo, de forma que resulta posible aprovechar </a:t>
            </a:r>
            <a:r>
              <a:rPr lang="es-EC" dirty="0">
                <a:latin typeface="Baskerville" panose="02020502070401020303" pitchFamily="18" charset="0"/>
                <a:ea typeface="Baskerville" panose="02020502070401020303" pitchFamily="18" charset="0"/>
              </a:rPr>
              <a:t>el acceso a información empírica en tiempo real. </a:t>
            </a:r>
          </a:p>
          <a:p>
            <a:endParaRPr lang="es-EC" dirty="0"/>
          </a:p>
        </p:txBody>
      </p:sp>
      <p:sp>
        <p:nvSpPr>
          <p:cNvPr id="4" name="Marcador de número de diapositiva 3"/>
          <p:cNvSpPr>
            <a:spLocks noGrp="1"/>
          </p:cNvSpPr>
          <p:nvPr>
            <p:ph type="sldNum" sz="quarter" idx="5"/>
          </p:nvPr>
        </p:nvSpPr>
        <p:spPr/>
        <p:txBody>
          <a:bodyPr/>
          <a:lstStyle/>
          <a:p>
            <a:fld id="{54E32F5E-37DD-BC4C-B207-391448C73E7D}" type="slidenum">
              <a:rPr lang="es-ES" smtClean="0"/>
              <a:t>15</a:t>
            </a:fld>
            <a:endParaRPr lang="es-ES"/>
          </a:p>
        </p:txBody>
      </p:sp>
    </p:spTree>
    <p:extLst>
      <p:ext uri="{BB962C8B-B14F-4D97-AF65-F5344CB8AC3E}">
        <p14:creationId xmlns:p14="http://schemas.microsoft.com/office/powerpoint/2010/main" val="66773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Las revoluciones suelen desvanecer los límites establecidos. En no pocas de las instituciones que ayer conferían sentido a nuestra existencia, hoy podemos advertir las grandes dificultades que enfrentan para ofrecer respuestas atinadas a las exigencias de los nuevos tiempos. El desgaste que resienten es evidente. Algunas de las organizaciones que ayer parecían poder contribuir a la coherencia, estabilidad y orden en la sociedad, como las iglesias, los partidos políticos, los sindicatos, el matrimonio, el sistema educativo, los parlamentos, los gobiernos, hoy se encuentran inmersas en profundas crisis. Ulrich </a:t>
            </a:r>
            <a:r>
              <a:rPr lang="es-ES" sz="1200" kern="1200" dirty="0" err="1">
                <a:solidFill>
                  <a:schemeClr val="tx1"/>
                </a:solidFill>
                <a:effectLst/>
                <a:latin typeface="+mn-lt"/>
                <a:ea typeface="+mn-ea"/>
                <a:cs typeface="+mn-cs"/>
              </a:rPr>
              <a:t>Bech</a:t>
            </a:r>
            <a:r>
              <a:rPr lang="es-ES" sz="1200" kern="1200" dirty="0">
                <a:solidFill>
                  <a:schemeClr val="tx1"/>
                </a:solidFill>
                <a:effectLst/>
                <a:latin typeface="+mn-lt"/>
                <a:ea typeface="+mn-ea"/>
                <a:cs typeface="+mn-cs"/>
              </a:rPr>
              <a:t> acuñó el concepto de “instituciones zombis” para designar a aquellas instituciones “que están muertas y todavía vivas”.</a:t>
            </a:r>
            <a:r>
              <a:rPr lang="es-EC" dirty="0">
                <a:effectLst/>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89925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3770858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a:t>
            </a:r>
            <a:r>
              <a:rPr lang="es-ES_tradnl" b="1" dirty="0"/>
              <a:t>mbotamiento. Narciso y narcosis</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24</a:t>
            </a:fld>
            <a:endParaRPr lang="es-ES"/>
          </a:p>
        </p:txBody>
      </p:sp>
    </p:spTree>
    <p:extLst>
      <p:ext uri="{BB962C8B-B14F-4D97-AF65-F5344CB8AC3E}">
        <p14:creationId xmlns:p14="http://schemas.microsoft.com/office/powerpoint/2010/main" val="2810812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Darwin. Las especies que sobreviven no son necesariamente las más fuertes sino las que mejor se adaptan a las condiciones de su entorno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25</a:t>
            </a:fld>
            <a:endParaRPr lang="es-ES"/>
          </a:p>
        </p:txBody>
      </p:sp>
    </p:spTree>
    <p:extLst>
      <p:ext uri="{BB962C8B-B14F-4D97-AF65-F5344CB8AC3E}">
        <p14:creationId xmlns:p14="http://schemas.microsoft.com/office/powerpoint/2010/main" val="3955537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a:t>
            </a:r>
            <a:r>
              <a:rPr lang="es-ES_tradnl" b="1" dirty="0"/>
              <a:t>mbotamiento. Narciso y narcosis</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26</a:t>
            </a:fld>
            <a:endParaRPr lang="es-ES"/>
          </a:p>
        </p:txBody>
      </p:sp>
    </p:spTree>
    <p:extLst>
      <p:ext uri="{BB962C8B-B14F-4D97-AF65-F5344CB8AC3E}">
        <p14:creationId xmlns:p14="http://schemas.microsoft.com/office/powerpoint/2010/main" val="42928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Ecología de los medios. Compleja </a:t>
            </a:r>
            <a:r>
              <a:rPr lang="es-ES" dirty="0" err="1"/>
              <a:t>metadisciplina</a:t>
            </a:r>
            <a:r>
              <a:rPr lang="es-ES" dirty="0"/>
              <a:t> que se encarga de explicar el impacto cultural de las tecnologías de información en las sociedades, desde el alfabeto fonético hasta las tecnologías de frontera. </a:t>
            </a:r>
            <a:r>
              <a:rPr lang="es-EC" sz="1200" kern="1200" dirty="0">
                <a:solidFill>
                  <a:schemeClr val="tx1"/>
                </a:solidFill>
                <a:effectLst/>
                <a:latin typeface="+mn-lt"/>
                <a:ea typeface="+mn-ea"/>
                <a:cs typeface="+mn-cs"/>
              </a:rPr>
              <a:t>El hombre admite ser comprendido como un complejo sistema de comunicación. </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28</a:t>
            </a:fld>
            <a:endParaRPr lang="es-ES"/>
          </a:p>
        </p:txBody>
      </p:sp>
    </p:spTree>
    <p:extLst>
      <p:ext uri="{BB962C8B-B14F-4D97-AF65-F5344CB8AC3E}">
        <p14:creationId xmlns:p14="http://schemas.microsoft.com/office/powerpoint/2010/main" val="2405415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Ecología de los medios. Compleja </a:t>
            </a:r>
            <a:r>
              <a:rPr lang="es-ES" dirty="0" err="1"/>
              <a:t>metadisciplina</a:t>
            </a:r>
            <a:r>
              <a:rPr lang="es-ES" dirty="0"/>
              <a:t> que se encarga de explicar el impacto cultural de las tecnologías de información en las sociedades, desde el alfabeto fonético hasta las tecnologías de frontera. </a:t>
            </a:r>
            <a:r>
              <a:rPr lang="es-EC" sz="1200" kern="1200" dirty="0">
                <a:solidFill>
                  <a:schemeClr val="tx1"/>
                </a:solidFill>
                <a:effectLst/>
                <a:latin typeface="+mn-lt"/>
                <a:ea typeface="+mn-ea"/>
                <a:cs typeface="+mn-cs"/>
              </a:rPr>
              <a:t>El hombre admite ser comprendido como un complejo sistema de comunicación. </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29</a:t>
            </a:fld>
            <a:endParaRPr lang="es-ES"/>
          </a:p>
        </p:txBody>
      </p:sp>
    </p:spTree>
    <p:extLst>
      <p:ext uri="{BB962C8B-B14F-4D97-AF65-F5344CB8AC3E}">
        <p14:creationId xmlns:p14="http://schemas.microsoft.com/office/powerpoint/2010/main" val="4111861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Darwin. Las especies que sobreviven no son necesariamente las más fuertes sino las que mejor se adaptan a las condiciones de su entorno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30</a:t>
            </a:fld>
            <a:endParaRPr lang="es-ES"/>
          </a:p>
        </p:txBody>
      </p:sp>
    </p:spTree>
    <p:extLst>
      <p:ext uri="{BB962C8B-B14F-4D97-AF65-F5344CB8AC3E}">
        <p14:creationId xmlns:p14="http://schemas.microsoft.com/office/powerpoint/2010/main" val="1845385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32</a:t>
            </a:fld>
            <a:endParaRPr lang="es-ES"/>
          </a:p>
        </p:txBody>
      </p:sp>
    </p:spTree>
    <p:extLst>
      <p:ext uri="{BB962C8B-B14F-4D97-AF65-F5344CB8AC3E}">
        <p14:creationId xmlns:p14="http://schemas.microsoft.com/office/powerpoint/2010/main" val="647051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pitchFamily="2" charset="77"/>
                <a:ea typeface="Palatino" pitchFamily="2" charset="77"/>
              </a:rPr>
              <a:t>Algo similar ocurre con otras tecnologías de comunicación, las cuales han sido el resultado de “</a:t>
            </a:r>
            <a:r>
              <a:rPr lang="es-ES_tradnl" sz="1200" dirty="0" err="1">
                <a:latin typeface="Palatino" pitchFamily="2" charset="77"/>
                <a:ea typeface="Palatino" pitchFamily="2" charset="77"/>
              </a:rPr>
              <a:t>exaptaciones</a:t>
            </a:r>
            <a:r>
              <a:rPr lang="es-ES_tradnl" sz="1200" dirty="0">
                <a:latin typeface="Palatino" pitchFamily="2" charset="77"/>
                <a:ea typeface="Palatino" pitchFamily="2" charset="77"/>
              </a:rPr>
              <a:t>” que fueron posibles gracias a ciertas condiciones del entorno, así como a la formidable visión de sus desarrolladores. </a:t>
            </a: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pitchFamily="2" charset="77"/>
                <a:ea typeface="Palatino" pitchFamily="2" charset="77"/>
              </a:rPr>
              <a:t>En la Ecología de los Medios ha sido recuperado el concepto</a:t>
            </a:r>
            <a:r>
              <a:rPr lang="es-ES_tradnl" sz="1200" i="1" dirty="0">
                <a:latin typeface="Palatino" pitchFamily="2" charset="77"/>
                <a:ea typeface="Palatino" pitchFamily="2" charset="77"/>
              </a:rPr>
              <a:t> </a:t>
            </a:r>
            <a:r>
              <a:rPr lang="es-ES_tradnl" sz="1200" i="1" dirty="0" err="1">
                <a:latin typeface="Palatino" pitchFamily="2" charset="77"/>
                <a:ea typeface="Palatino" pitchFamily="2" charset="77"/>
              </a:rPr>
              <a:t>exaptación</a:t>
            </a:r>
            <a:r>
              <a:rPr lang="es-ES_tradnl" sz="1200" i="1" dirty="0">
                <a:latin typeface="Palatino" pitchFamily="2" charset="77"/>
                <a:ea typeface="Palatino" pitchFamily="2" charset="77"/>
              </a:rPr>
              <a:t> </a:t>
            </a:r>
            <a:r>
              <a:rPr lang="es-ES_tradnl" sz="1200" dirty="0">
                <a:latin typeface="Palatino" pitchFamily="2" charset="77"/>
                <a:ea typeface="Palatino" pitchFamily="2" charset="77"/>
              </a:rPr>
              <a:t>para emprender el análisis de tecnologías, como la imprenta, el telégrafo, el teléfono, la radio, la televisión, e Internet, los cuales han producido drásticos cambios en las sociedades.  </a:t>
            </a:r>
            <a:r>
              <a:rPr lang="es-ES_tradnl" sz="1200" dirty="0" err="1">
                <a:latin typeface="Palatino" pitchFamily="2" charset="77"/>
                <a:ea typeface="Palatino" pitchFamily="2" charset="77"/>
              </a:rPr>
              <a:t>Alphabet</a:t>
            </a:r>
            <a:r>
              <a:rPr lang="es-ES_tradnl" sz="1200" dirty="0">
                <a:latin typeface="Palatino" pitchFamily="2" charset="77"/>
                <a:ea typeface="Palatino" pitchFamily="2" charset="77"/>
              </a:rPr>
              <a:t>, </a:t>
            </a:r>
            <a:r>
              <a:rPr lang="es-ES_tradnl" sz="1200" dirty="0" err="1">
                <a:latin typeface="Palatino" pitchFamily="2" charset="77"/>
                <a:ea typeface="Palatino" pitchFamily="2" charset="77"/>
              </a:rPr>
              <a:t>exaptación</a:t>
            </a:r>
            <a:r>
              <a:rPr lang="es-ES_tradnl" sz="1200" dirty="0">
                <a:latin typeface="Palatino" pitchFamily="2" charset="77"/>
                <a:ea typeface="Palatino" pitchFamily="2" charset="77"/>
              </a:rPr>
              <a:t> de Google.</a:t>
            </a:r>
            <a:endParaRPr lang="es-ES" sz="1200" dirty="0">
              <a:latin typeface="Palatino" pitchFamily="2" charset="77"/>
              <a:ea typeface="Palatino" pitchFamily="2" charset="77"/>
              <a:cs typeface="Baskerville"/>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36</a:t>
            </a:fld>
            <a:endParaRPr lang="es-ES"/>
          </a:p>
        </p:txBody>
      </p:sp>
    </p:spTree>
    <p:extLst>
      <p:ext uri="{BB962C8B-B14F-4D97-AF65-F5344CB8AC3E}">
        <p14:creationId xmlns:p14="http://schemas.microsoft.com/office/powerpoint/2010/main" val="3903564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44</a:t>
            </a:fld>
            <a:endParaRPr lang="es-ES"/>
          </a:p>
        </p:txBody>
      </p:sp>
    </p:spTree>
    <p:extLst>
      <p:ext uri="{BB962C8B-B14F-4D97-AF65-F5344CB8AC3E}">
        <p14:creationId xmlns:p14="http://schemas.microsoft.com/office/powerpoint/2010/main" val="4258153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55</a:t>
            </a:fld>
            <a:endParaRPr lang="es-ES"/>
          </a:p>
        </p:txBody>
      </p:sp>
    </p:spTree>
    <p:extLst>
      <p:ext uri="{BB962C8B-B14F-4D97-AF65-F5344CB8AC3E}">
        <p14:creationId xmlns:p14="http://schemas.microsoft.com/office/powerpoint/2010/main" val="953552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58</a:t>
            </a:fld>
            <a:endParaRPr lang="es-ES"/>
          </a:p>
        </p:txBody>
      </p:sp>
    </p:spTree>
    <p:extLst>
      <p:ext uri="{BB962C8B-B14F-4D97-AF65-F5344CB8AC3E}">
        <p14:creationId xmlns:p14="http://schemas.microsoft.com/office/powerpoint/2010/main" val="1246046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John Von Neumann (1903-1957), desarrolló los fundamentos de la teoría de los juegos a partir del teorema </a:t>
            </a:r>
            <a:r>
              <a:rPr lang="es-EC" sz="1200" i="1" kern="1200" dirty="0">
                <a:solidFill>
                  <a:schemeClr val="tx1"/>
                </a:solidFill>
                <a:effectLst/>
                <a:latin typeface="+mn-lt"/>
                <a:ea typeface="+mn-ea"/>
                <a:cs typeface="+mn-cs"/>
              </a:rPr>
              <a:t>minimax, </a:t>
            </a:r>
            <a:r>
              <a:rPr lang="es-EC" sz="1200" kern="1200" dirty="0">
                <a:solidFill>
                  <a:schemeClr val="tx1"/>
                </a:solidFill>
                <a:effectLst/>
                <a:latin typeface="+mn-lt"/>
                <a:ea typeface="+mn-ea"/>
                <a:cs typeface="+mn-cs"/>
              </a:rPr>
              <a:t>que derivó de un juego callejero conocido como “emparejar centavos”. En 1944 escribió con Oskar Morgenstein el libro </a:t>
            </a:r>
            <a:r>
              <a:rPr lang="es-EC" sz="1200" i="1" kern="1200" dirty="0">
                <a:solidFill>
                  <a:schemeClr val="tx1"/>
                </a:solidFill>
                <a:effectLst/>
                <a:latin typeface="+mn-lt"/>
                <a:ea typeface="+mn-ea"/>
                <a:cs typeface="+mn-cs"/>
              </a:rPr>
              <a:t>Theory of Games and Economic Behavior. </a:t>
            </a:r>
            <a:r>
              <a:rPr lang="es-EC" sz="1200" kern="1200" dirty="0">
                <a:solidFill>
                  <a:schemeClr val="tx1"/>
                </a:solidFill>
                <a:effectLst/>
                <a:latin typeface="+mn-lt"/>
                <a:ea typeface="+mn-ea"/>
                <a:cs typeface="+mn-cs"/>
              </a:rPr>
              <a:t>Von Neumman conoció a Morgenstein, economista, en 1938, en el Instituto de Estudios Avanzados en la Universidad de Princeton, Estados Unidos. La teoría de los juegos, apostó por crear el algoritmo del juego, el cual representó un avance fundamental en la comprensión del riesgo y la inceridumbre, y la fundamentación matemática en la toma de decisiones. La importancia de la teoría de los juegos trascendió a las matemáticas, la biología, la ciencia política, la negociación, los negocios, la admininistración, la psicología, la psiquiatría, etc., y por supuesto, a la comunicología.</a:t>
            </a:r>
          </a:p>
          <a:p>
            <a:r>
              <a:rPr lang="es-EC" sz="1200" kern="1200" dirty="0">
                <a:solidFill>
                  <a:schemeClr val="tx1"/>
                </a:solidFill>
                <a:effectLst/>
                <a:latin typeface="+mn-lt"/>
                <a:ea typeface="+mn-ea"/>
                <a:cs typeface="+mn-cs"/>
              </a:rPr>
              <a:t>Al final de la </a:t>
            </a:r>
            <a:r>
              <a:rPr lang="es-EC" sz="1200" i="1" kern="1200" dirty="0">
                <a:solidFill>
                  <a:schemeClr val="tx1"/>
                </a:solidFill>
                <a:effectLst/>
                <a:latin typeface="+mn-lt"/>
                <a:ea typeface="+mn-ea"/>
                <a:cs typeface="+mn-cs"/>
              </a:rPr>
              <a:t>Ética a Nicómaco</a:t>
            </a:r>
            <a:r>
              <a:rPr lang="es-EC" sz="1200" kern="1200" dirty="0">
                <a:solidFill>
                  <a:schemeClr val="tx1"/>
                </a:solidFill>
                <a:effectLst/>
                <a:latin typeface="+mn-lt"/>
                <a:ea typeface="+mn-ea"/>
                <a:cs typeface="+mn-cs"/>
              </a:rPr>
              <a:t>, Aristóteles anunció la formulación de una teoría destinada a estudiar el comportamiento de los hombres en función de otros hombres y con la estructura de su intimidad (psyche), a la que designó </a:t>
            </a:r>
            <a:r>
              <a:rPr lang="es-EC" sz="1200" i="1" kern="1200" dirty="0">
                <a:solidFill>
                  <a:schemeClr val="tx1"/>
                </a:solidFill>
                <a:effectLst/>
                <a:latin typeface="+mn-lt"/>
                <a:ea typeface="+mn-ea"/>
                <a:cs typeface="+mn-cs"/>
              </a:rPr>
              <a:t>anthropeia philosophia</a:t>
            </a:r>
            <a:r>
              <a:rPr lang="es-EC" sz="1200" kern="1200" dirty="0">
                <a:solidFill>
                  <a:schemeClr val="tx1"/>
                </a:solidFill>
                <a:effectLst/>
                <a:latin typeface="+mn-lt"/>
                <a:ea typeface="+mn-ea"/>
                <a:cs typeface="+mn-cs"/>
              </a:rPr>
              <a:t> (filosofía de las cosas humanas).</a:t>
            </a:r>
            <a:r>
              <a:rPr lang="es-EC" dirty="0">
                <a:effectLst/>
              </a:rPr>
              <a:t> </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60</a:t>
            </a:fld>
            <a:endParaRPr lang="es-ES"/>
          </a:p>
        </p:txBody>
      </p:sp>
    </p:spTree>
    <p:extLst>
      <p:ext uri="{BB962C8B-B14F-4D97-AF65-F5344CB8AC3E}">
        <p14:creationId xmlns:p14="http://schemas.microsoft.com/office/powerpoint/2010/main" val="375069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83</a:t>
            </a:fld>
            <a:endParaRPr lang="es-ES"/>
          </a:p>
        </p:txBody>
      </p:sp>
    </p:spTree>
    <p:extLst>
      <p:ext uri="{BB962C8B-B14F-4D97-AF65-F5344CB8AC3E}">
        <p14:creationId xmlns:p14="http://schemas.microsoft.com/office/powerpoint/2010/main" val="1069226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94</a:t>
            </a:fld>
            <a:endParaRPr lang="es-EC"/>
          </a:p>
        </p:txBody>
      </p:sp>
    </p:spTree>
    <p:extLst>
      <p:ext uri="{BB962C8B-B14F-4D97-AF65-F5344CB8AC3E}">
        <p14:creationId xmlns:p14="http://schemas.microsoft.com/office/powerpoint/2010/main" val="2233145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mailto:joseoctavio.islas@gmail.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s.wikipedia.org/w/index.php?title=Fabricaci%C3%B3n_por_adici%C3%B3n&amp;action=edit&amp;redlink=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mailto:joseoctavio.islas@gmail.com" TargetMode="External"/><Relationship Id="rId5" Type="http://schemas.openxmlformats.org/officeDocument/2006/relationships/image" Target="../media/image66.emf"/><Relationship Id="rId4" Type="http://schemas.openxmlformats.org/officeDocument/2006/relationships/image" Target="../media/image65.jpeg"/></Relationships>
</file>

<file path=ppt/slides/_rels/slide5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mailto:joseoctavio.islas@gmail.com"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hyperlink" Target="mailto:joseoctavio.islas@gmail.com" TargetMode="Externa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hyperlink" Target="mailto:joseoctavio.islas@gmail.com" TargetMode="External"/><Relationship Id="rId4" Type="http://schemas.openxmlformats.org/officeDocument/2006/relationships/image" Target="../media/image91.png"/></Relationships>
</file>

<file path=ppt/slides/_rels/slide8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youtube.com/watch?v=r-vbh3t7WVI&amp;feature=youtu.be-" TargetMode="External"/><Relationship Id="rId2" Type="http://schemas.openxmlformats.org/officeDocument/2006/relationships/image" Target="../media/image98.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0906" y="2795"/>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6" name="Picture 35">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120"/>
          <a:stretch/>
        </p:blipFill>
        <p:spPr>
          <a:xfrm flipH="1">
            <a:off x="14636" y="0"/>
            <a:ext cx="9129364" cy="6858000"/>
          </a:xfrm>
          <a:prstGeom prst="rect">
            <a:avLst/>
          </a:prstGeom>
        </p:spPr>
      </p:pic>
      <p:sp>
        <p:nvSpPr>
          <p:cNvPr id="38"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816" y="-1017"/>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6" name="Imagen 5">
            <a:extLst>
              <a:ext uri="{FF2B5EF4-FFF2-40B4-BE49-F238E27FC236}">
                <a16:creationId xmlns:a16="http://schemas.microsoft.com/office/drawing/2014/main" id="{CE12A7EB-9AF2-3B48-8725-0D92D5D77253}"/>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2299" b="2"/>
          <a:stretch/>
        </p:blipFill>
        <p:spPr>
          <a:xfrm>
            <a:off x="3580534" y="-6733"/>
            <a:ext cx="3674756" cy="2106933"/>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390658" y="1431189"/>
            <a:ext cx="3733482" cy="1090538"/>
          </a:xfrm>
        </p:spPr>
        <p:txBody>
          <a:bodyPr>
            <a:normAutofit/>
          </a:bodyPr>
          <a:lstStyle/>
          <a:p>
            <a:r>
              <a:rPr lang="es-ES_tradnl" dirty="0">
                <a:solidFill>
                  <a:srgbClr val="000000"/>
                </a:solidFill>
              </a:rPr>
              <a:t>Tecnología</a:t>
            </a: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390658" y="2645234"/>
            <a:ext cx="3733184" cy="2729467"/>
          </a:xfrm>
        </p:spPr>
        <p:txBody>
          <a:bodyPr anchor="ctr">
            <a:normAutofit/>
          </a:bodyPr>
          <a:lstStyle/>
          <a:p>
            <a:pPr marL="0" indent="0">
              <a:buNone/>
            </a:pPr>
            <a:endPar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2000" i="1" dirty="0">
                <a:solidFill>
                  <a:srgbClr val="000000"/>
                </a:solidFill>
                <a:latin typeface="Freestyle Script" panose="030804020302050B0404" pitchFamily="66" charset="77"/>
                <a:ea typeface="Batang" panose="02030600000101010101" pitchFamily="18" charset="-127"/>
              </a:rPr>
            </a:br>
            <a:r>
              <a:rPr lang="es-EC" sz="2000"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br>
              <a:rPr lang="es-EC" sz="2000"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@octavioislas</a:t>
            </a:r>
            <a:br>
              <a:rPr lang="es-EC" sz="2000" i="1"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http://octavioislas.com</a:t>
            </a:r>
            <a:endParaRPr lang="es-EC" sz="2000" dirty="0">
              <a:solidFill>
                <a:srgbClr val="000000"/>
              </a:solidFill>
              <a:latin typeface="Freestyle Script" panose="030804020302050B0404" pitchFamily="66" charset="77"/>
              <a:ea typeface="Palatino" pitchFamily="2" charset="77"/>
            </a:endParaRPr>
          </a:p>
          <a:p>
            <a:endParaRPr lang="en-US" sz="1500" dirty="0">
              <a:solidFill>
                <a:srgbClr val="000000"/>
              </a:solidFill>
            </a:endParaRPr>
          </a:p>
        </p:txBody>
      </p:sp>
      <p:sp>
        <p:nvSpPr>
          <p:cNvPr id="40"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2659" y="2912215"/>
            <a:ext cx="4956705" cy="3945298"/>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2" name="Imagen 11">
            <a:extLst>
              <a:ext uri="{FF2B5EF4-FFF2-40B4-BE49-F238E27FC236}">
                <a16:creationId xmlns:a16="http://schemas.microsoft.com/office/drawing/2014/main" id="{37ABD515-69CA-2242-A6F2-A8E8181F7B9F}"/>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t="11338" r="1" b="10813"/>
          <a:stretch/>
        </p:blipFill>
        <p:spPr>
          <a:xfrm>
            <a:off x="4336688" y="3055740"/>
            <a:ext cx="4792676" cy="3781269"/>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20806232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2284026" y="2043663"/>
            <a:ext cx="4578895" cy="2031055"/>
          </a:xfrm>
        </p:spPr>
        <p:txBody>
          <a:bodyPr vert="horz" lIns="91440" tIns="45720" rIns="91440" bIns="45720" rtlCol="0" anchor="b">
            <a:normAutofit/>
          </a:bodyPr>
          <a:lstStyle/>
          <a:p>
            <a:pPr algn="ctr" defTabSz="914400"/>
            <a:r>
              <a:rPr lang="en-US" kern="1200" dirty="0">
                <a:solidFill>
                  <a:srgbClr val="FFFFFF"/>
                </a:solidFill>
                <a:latin typeface="+mj-lt"/>
                <a:ea typeface="+mj-ea"/>
                <a:cs typeface="+mj-cs"/>
              </a:rPr>
              <a:t>La IV </a:t>
            </a:r>
            <a:r>
              <a:rPr lang="en-US" kern="1200" dirty="0" err="1">
                <a:solidFill>
                  <a:srgbClr val="FFFFFF"/>
                </a:solidFill>
                <a:latin typeface="+mj-lt"/>
                <a:ea typeface="+mj-ea"/>
                <a:cs typeface="+mj-cs"/>
              </a:rPr>
              <a:t>Revolución</a:t>
            </a:r>
            <a:r>
              <a:rPr lang="en-US" kern="1200" dirty="0">
                <a:solidFill>
                  <a:srgbClr val="FFFFFF"/>
                </a:solidFill>
                <a:latin typeface="+mj-lt"/>
                <a:ea typeface="+mj-ea"/>
                <a:cs typeface="+mj-cs"/>
              </a:rPr>
              <a:t> Industrial</a:t>
            </a:r>
          </a:p>
        </p:txBody>
      </p:sp>
    </p:spTree>
    <p:extLst>
      <p:ext uri="{BB962C8B-B14F-4D97-AF65-F5344CB8AC3E}">
        <p14:creationId xmlns:p14="http://schemas.microsoft.com/office/powerpoint/2010/main" val="2572739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491490" y="365125"/>
            <a:ext cx="3840085" cy="1692794"/>
          </a:xfrm>
        </p:spPr>
        <p:txBody>
          <a:bodyPr>
            <a:normAutofit/>
          </a:bodyPr>
          <a:lstStyle/>
          <a:p>
            <a:r>
              <a:rPr lang="es-ES_tradnl" dirty="0"/>
              <a:t>Alan Turing</a:t>
            </a:r>
          </a:p>
        </p:txBody>
      </p:sp>
      <p:sp>
        <p:nvSpPr>
          <p:cNvPr id="3" name="Marcador de contenido 2">
            <a:extLst>
              <a:ext uri="{FF2B5EF4-FFF2-40B4-BE49-F238E27FC236}">
                <a16:creationId xmlns:a16="http://schemas.microsoft.com/office/drawing/2014/main" id="{C422FD00-0E0F-444E-B528-9E61EC8E9406}"/>
              </a:ext>
            </a:extLst>
          </p:cNvPr>
          <p:cNvSpPr>
            <a:spLocks noGrp="1"/>
          </p:cNvSpPr>
          <p:nvPr>
            <p:ph idx="1"/>
          </p:nvPr>
        </p:nvSpPr>
        <p:spPr>
          <a:xfrm>
            <a:off x="371323" y="2872081"/>
            <a:ext cx="4080418" cy="3616570"/>
          </a:xfrm>
        </p:spPr>
        <p:txBody>
          <a:bodyPr>
            <a:noAutofit/>
          </a:bodyPr>
          <a:lstStyle/>
          <a:p>
            <a:pPr marL="0" indent="0">
              <a:buNone/>
            </a:pPr>
            <a:r>
              <a:rPr lang="es-EC" sz="2000" i="1" dirty="0">
                <a:latin typeface="Palatino" pitchFamily="2" charset="77"/>
                <a:ea typeface="Palatino" pitchFamily="2" charset="77"/>
              </a:rPr>
              <a:t>Las máquinas inteligentes iniciaron su despegue en el transcurso de la Segunda Guerra Mundial.</a:t>
            </a:r>
          </a:p>
        </p:txBody>
      </p:sp>
      <p:pic>
        <p:nvPicPr>
          <p:cNvPr id="5" name="Imagen 4" descr="Imagen que contiene corbata, persona, hombre, foto&#10;&#10;Descripción generada automáticamente">
            <a:extLst>
              <a:ext uri="{FF2B5EF4-FFF2-40B4-BE49-F238E27FC236}">
                <a16:creationId xmlns:a16="http://schemas.microsoft.com/office/drawing/2014/main" id="{B8A71E79-ADB6-8C4D-BB94-902E9BB8D408}"/>
              </a:ext>
            </a:extLst>
          </p:cNvPr>
          <p:cNvPicPr>
            <a:picLocks noChangeAspect="1"/>
          </p:cNvPicPr>
          <p:nvPr/>
        </p:nvPicPr>
        <p:blipFill rotWithShape="1">
          <a:blip r:embed="rId2">
            <a:extLst>
              <a:ext uri="{28A0092B-C50C-407E-A947-70E740481C1C}">
                <a14:useLocalDpi xmlns:a14="http://schemas.microsoft.com/office/drawing/2010/main" val="0"/>
              </a:ext>
            </a:extLst>
          </a:blip>
          <a:srcRect l="24395" r="3677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B25FAA97-1B14-C445-B570-7386172B946C}"/>
              </a:ext>
            </a:extLst>
          </p:cNvPr>
          <p:cNvSpPr/>
          <p:nvPr/>
        </p:nvSpPr>
        <p:spPr>
          <a:xfrm>
            <a:off x="271152" y="648865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78611336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519773" y="5029951"/>
            <a:ext cx="7803589" cy="1164697"/>
          </a:xfrm>
        </p:spPr>
        <p:txBody>
          <a:bodyPr>
            <a:normAutofit fontScale="90000"/>
          </a:bodyPr>
          <a:lstStyle/>
          <a:p>
            <a:pPr algn="r"/>
            <a:r>
              <a:rPr lang="es-ES_tradnl" sz="3600" dirty="0">
                <a:solidFill>
                  <a:schemeClr val="bg1"/>
                </a:solidFill>
              </a:rPr>
              <a:t>Alan</a:t>
            </a:r>
            <a:r>
              <a:rPr lang="es-EC" sz="2400" i="1" dirty="0">
                <a:latin typeface="Palatino" pitchFamily="2" charset="77"/>
                <a:ea typeface="Palatino" pitchFamily="2" charset="77"/>
              </a:rPr>
              <a:t>Alan Turing (1912-1954) desarrolló la “máquina de Turing”, la cual contribuyó a dar formalidad al empleo de los algoritmos y a las ciencias computacionales. </a:t>
            </a:r>
            <a:br>
              <a:rPr lang="es-EC" sz="2400" i="1" dirty="0">
                <a:latin typeface="Palatino" pitchFamily="2" charset="77"/>
                <a:ea typeface="Palatino" pitchFamily="2" charset="77"/>
              </a:rPr>
            </a:br>
            <a:r>
              <a:rPr lang="es-EC" sz="2400" i="1" dirty="0">
                <a:latin typeface="Palatino" pitchFamily="2" charset="77"/>
                <a:ea typeface="Palatino" pitchFamily="2" charset="77"/>
              </a:rPr>
              <a:t>Además, desarrolló el Test de Turing, uno de los antecedentes fundamentales en la Inteligencia Artificial (IA). </a:t>
            </a:r>
            <a:br>
              <a:rPr lang="es-ES_tradnl" sz="3600" i="1" dirty="0">
                <a:latin typeface="Palatino" pitchFamily="2" charset="77"/>
                <a:ea typeface="Palatino" pitchFamily="2" charset="77"/>
              </a:rPr>
            </a:br>
            <a:r>
              <a:rPr lang="es-ES_tradnl" sz="3600" dirty="0">
                <a:solidFill>
                  <a:schemeClr val="bg1"/>
                </a:solidFill>
              </a:rPr>
              <a:t> Turing</a:t>
            </a:r>
          </a:p>
        </p:txBody>
      </p:sp>
      <p:pic>
        <p:nvPicPr>
          <p:cNvPr id="5" name="Imagen 4" descr="Imagen que contiene hombre&#10;&#10;Descripción generada automáticamente">
            <a:extLst>
              <a:ext uri="{FF2B5EF4-FFF2-40B4-BE49-F238E27FC236}">
                <a16:creationId xmlns:a16="http://schemas.microsoft.com/office/drawing/2014/main" id="{D1E76BED-3E35-FD4E-83BB-101978362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1469" y="800945"/>
            <a:ext cx="6796706" cy="2987343"/>
          </a:xfrm>
          <a:prstGeom prst="rect">
            <a:avLst/>
          </a:prstGeom>
        </p:spPr>
      </p:pic>
      <p:sp>
        <p:nvSpPr>
          <p:cNvPr id="4" name="Rectángulo 3">
            <a:extLst>
              <a:ext uri="{FF2B5EF4-FFF2-40B4-BE49-F238E27FC236}">
                <a16:creationId xmlns:a16="http://schemas.microsoft.com/office/drawing/2014/main" id="{AB43561A-4414-284D-B024-DC9CBC05DB19}"/>
              </a:ext>
            </a:extLst>
          </p:cNvPr>
          <p:cNvSpPr/>
          <p:nvPr/>
        </p:nvSpPr>
        <p:spPr>
          <a:xfrm>
            <a:off x="116526"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42859167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17399" y="643467"/>
            <a:ext cx="8408193" cy="744836"/>
          </a:xfrm>
          <a:prstGeom prst="ellipse">
            <a:avLst/>
          </a:prstGeom>
        </p:spPr>
        <p:txBody>
          <a:bodyPr vert="horz" lIns="91440" tIns="45720" rIns="91440" bIns="45720" rtlCol="0" anchor="ctr">
            <a:normAutofit/>
          </a:bodyPr>
          <a:lstStyle/>
          <a:p>
            <a:pPr algn="ctr" defTabSz="914400"/>
            <a:r>
              <a:rPr lang="en-US" sz="2800" kern="1200">
                <a:solidFill>
                  <a:schemeClr val="bg1"/>
                </a:solidFill>
                <a:latin typeface="+mj-lt"/>
                <a:ea typeface="+mj-ea"/>
                <a:cs typeface="+mj-cs"/>
              </a:rPr>
              <a:t>Cuarta</a:t>
            </a:r>
            <a:r>
              <a:rPr lang="en-US" sz="2800" kern="1200" dirty="0">
                <a:solidFill>
                  <a:schemeClr val="bg1"/>
                </a:solidFill>
                <a:latin typeface="+mj-lt"/>
                <a:ea typeface="+mj-ea"/>
                <a:cs typeface="+mj-cs"/>
              </a:rPr>
              <a:t> </a:t>
            </a:r>
            <a:r>
              <a:rPr lang="en-US" sz="2800" kern="1200">
                <a:solidFill>
                  <a:schemeClr val="bg1"/>
                </a:solidFill>
                <a:latin typeface="+mj-lt"/>
                <a:ea typeface="+mj-ea"/>
                <a:cs typeface="+mj-cs"/>
              </a:rPr>
              <a:t>Revolución</a:t>
            </a:r>
            <a:r>
              <a:rPr lang="en-US" sz="2800" kern="1200" dirty="0">
                <a:solidFill>
                  <a:schemeClr val="bg1"/>
                </a:solidFill>
                <a:latin typeface="+mj-lt"/>
                <a:ea typeface="+mj-ea"/>
                <a:cs typeface="+mj-cs"/>
              </a:rPr>
              <a:t> Industrial</a:t>
            </a:r>
            <a:endParaRPr lang="en-US" sz="2800" kern="1200">
              <a:solidFill>
                <a:schemeClr val="bg1"/>
              </a:solidFill>
              <a:latin typeface="+mj-lt"/>
              <a:ea typeface="+mj-ea"/>
              <a:cs typeface="+mj-cs"/>
            </a:endParaRPr>
          </a:p>
        </p:txBody>
      </p:sp>
      <p:pic>
        <p:nvPicPr>
          <p:cNvPr id="41" name="Marcador de contenido 3">
            <a:extLst>
              <a:ext uri="{FF2B5EF4-FFF2-40B4-BE49-F238E27FC236}">
                <a16:creationId xmlns:a16="http://schemas.microsoft.com/office/drawing/2014/main" id="{12B8C68E-4DEF-CB46-9FAB-412A3FDAB9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0465" y="1675227"/>
            <a:ext cx="6583069" cy="4394199"/>
          </a:xfrm>
          <a:prstGeom prst="rect">
            <a:avLst/>
          </a:prstGeom>
        </p:spPr>
      </p:pic>
      <p:sp>
        <p:nvSpPr>
          <p:cNvPr id="3" name="Rectángulo 2">
            <a:extLst>
              <a:ext uri="{FF2B5EF4-FFF2-40B4-BE49-F238E27FC236}">
                <a16:creationId xmlns:a16="http://schemas.microsoft.com/office/drawing/2014/main" id="{8652D9F9-C946-F149-A63B-32A3BDA0D25B}"/>
              </a:ext>
            </a:extLst>
          </p:cNvPr>
          <p:cNvSpPr/>
          <p:nvPr/>
        </p:nvSpPr>
        <p:spPr>
          <a:xfrm>
            <a:off x="89441"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81542011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170902-8CF9-634B-B516-ECA762AAA635}"/>
              </a:ext>
            </a:extLst>
          </p:cNvPr>
          <p:cNvSpPr>
            <a:spLocks noGrp="1"/>
          </p:cNvSpPr>
          <p:nvPr>
            <p:ph type="title"/>
          </p:nvPr>
        </p:nvSpPr>
        <p:spPr>
          <a:xfrm>
            <a:off x="482600" y="643467"/>
            <a:ext cx="2522980" cy="1597315"/>
          </a:xfrm>
          <a:noFill/>
          <a:ln w="19050">
            <a:solidFill>
              <a:schemeClr val="bg1"/>
            </a:solidFill>
          </a:ln>
        </p:spPr>
        <p:txBody>
          <a:bodyPr wrap="square">
            <a:normAutofit/>
          </a:bodyPr>
          <a:lstStyle/>
          <a:p>
            <a:pPr algn="ctr"/>
            <a:r>
              <a:rPr lang="es-EC" sz="4000" dirty="0">
                <a:solidFill>
                  <a:schemeClr val="bg1"/>
                </a:solidFill>
              </a:rPr>
              <a:t>5G</a:t>
            </a:r>
          </a:p>
        </p:txBody>
      </p:sp>
      <p:sp>
        <p:nvSpPr>
          <p:cNvPr id="6" name="Marcador de contenido 5">
            <a:extLst>
              <a:ext uri="{FF2B5EF4-FFF2-40B4-BE49-F238E27FC236}">
                <a16:creationId xmlns:a16="http://schemas.microsoft.com/office/drawing/2014/main" id="{ABAFC1AA-6CDF-3D47-88B7-83882ACAA9D3}"/>
              </a:ext>
            </a:extLst>
          </p:cNvPr>
          <p:cNvSpPr>
            <a:spLocks noGrp="1"/>
          </p:cNvSpPr>
          <p:nvPr>
            <p:ph idx="1"/>
          </p:nvPr>
        </p:nvSpPr>
        <p:spPr>
          <a:xfrm>
            <a:off x="482601" y="2638044"/>
            <a:ext cx="2522979" cy="4219956"/>
          </a:xfrm>
        </p:spPr>
        <p:txBody>
          <a:bodyPr>
            <a:normAutofit/>
          </a:bodyPr>
          <a:lstStyle/>
          <a:p>
            <a:pPr marL="0" indent="0">
              <a:buNone/>
            </a:pPr>
            <a:r>
              <a:rPr lang="es-EC" sz="2400" i="1" dirty="0">
                <a:solidFill>
                  <a:schemeClr val="bg1"/>
                </a:solidFill>
                <a:latin typeface="Palatino" pitchFamily="2" charset="77"/>
                <a:ea typeface="Palatino" pitchFamily="2" charset="77"/>
              </a:rPr>
              <a:t>La </a:t>
            </a:r>
            <a:r>
              <a:rPr lang="es-EC" sz="2400" b="1" i="1" dirty="0">
                <a:solidFill>
                  <a:schemeClr val="bg1"/>
                </a:solidFill>
                <a:latin typeface="Palatino" pitchFamily="2" charset="77"/>
                <a:ea typeface="Palatino" pitchFamily="2" charset="77"/>
              </a:rPr>
              <a:t>quinta generación </a:t>
            </a:r>
            <a:r>
              <a:rPr lang="es-EC" sz="2400" i="1" dirty="0">
                <a:solidFill>
                  <a:schemeClr val="bg1"/>
                </a:solidFill>
                <a:latin typeface="Palatino" pitchFamily="2" charset="77"/>
                <a:ea typeface="Palatino" pitchFamily="2" charset="77"/>
              </a:rPr>
              <a:t>de las tecnologías y estándares de comunicación inalámbrica  es la infraestructura idónea para el desarrollo de Intenet de las cosas (IoT).  </a:t>
            </a:r>
          </a:p>
          <a:p>
            <a:pPr marL="0" indent="0">
              <a:buNone/>
            </a:pPr>
            <a:endParaRPr lang="es-EC" sz="1700" dirty="0">
              <a:solidFill>
                <a:schemeClr val="bg1"/>
              </a:solidFill>
            </a:endParaRPr>
          </a:p>
          <a:p>
            <a:endParaRPr lang="es-EC" sz="1700" dirty="0">
              <a:solidFill>
                <a:schemeClr val="bg1"/>
              </a:solidFill>
            </a:endParaRPr>
          </a:p>
        </p:txBody>
      </p:sp>
      <p:pic>
        <p:nvPicPr>
          <p:cNvPr id="7" name="Imagen 6">
            <a:extLst>
              <a:ext uri="{FF2B5EF4-FFF2-40B4-BE49-F238E27FC236}">
                <a16:creationId xmlns:a16="http://schemas.microsoft.com/office/drawing/2014/main" id="{9DB51894-2688-DA41-9234-0F98119A8920}"/>
              </a:ext>
            </a:extLst>
          </p:cNvPr>
          <p:cNvPicPr>
            <a:picLocks noChangeAspect="1"/>
          </p:cNvPicPr>
          <p:nvPr/>
        </p:nvPicPr>
        <p:blipFill>
          <a:blip r:embed="rId3"/>
          <a:stretch>
            <a:fillRect/>
          </a:stretch>
        </p:blipFill>
        <p:spPr>
          <a:xfrm>
            <a:off x="3973322" y="1074849"/>
            <a:ext cx="4688077" cy="4547434"/>
          </a:xfrm>
          <a:prstGeom prst="rect">
            <a:avLst/>
          </a:prstGeom>
        </p:spPr>
      </p:pic>
      <p:sp>
        <p:nvSpPr>
          <p:cNvPr id="3" name="Rectángulo 2">
            <a:extLst>
              <a:ext uri="{FF2B5EF4-FFF2-40B4-BE49-F238E27FC236}">
                <a16:creationId xmlns:a16="http://schemas.microsoft.com/office/drawing/2014/main" id="{0F150762-1992-4C45-8C9A-C11130CFF2DA}"/>
              </a:ext>
            </a:extLst>
          </p:cNvPr>
          <p:cNvSpPr/>
          <p:nvPr/>
        </p:nvSpPr>
        <p:spPr>
          <a:xfrm>
            <a:off x="6017823"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434018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9170902-8CF9-634B-B516-ECA762AAA635}"/>
              </a:ext>
            </a:extLst>
          </p:cNvPr>
          <p:cNvSpPr>
            <a:spLocks noGrp="1"/>
          </p:cNvSpPr>
          <p:nvPr>
            <p:ph type="title"/>
          </p:nvPr>
        </p:nvSpPr>
        <p:spPr>
          <a:xfrm>
            <a:off x="725214" y="1204108"/>
            <a:ext cx="2002054" cy="1781175"/>
          </a:xfrm>
        </p:spPr>
        <p:txBody>
          <a:bodyPr>
            <a:normAutofit/>
          </a:bodyPr>
          <a:lstStyle/>
          <a:p>
            <a:r>
              <a:rPr lang="es-EC" sz="4000" dirty="0">
                <a:solidFill>
                  <a:srgbClr val="FFFFFF"/>
                </a:solidFill>
              </a:rPr>
              <a:t>IA</a:t>
            </a:r>
          </a:p>
        </p:txBody>
      </p:sp>
      <p:sp>
        <p:nvSpPr>
          <p:cNvPr id="6" name="Marcador de contenido 5">
            <a:extLst>
              <a:ext uri="{FF2B5EF4-FFF2-40B4-BE49-F238E27FC236}">
                <a16:creationId xmlns:a16="http://schemas.microsoft.com/office/drawing/2014/main" id="{ABAFC1AA-6CDF-3D47-88B7-83882ACAA9D3}"/>
              </a:ext>
            </a:extLst>
          </p:cNvPr>
          <p:cNvSpPr>
            <a:spLocks noGrp="1"/>
          </p:cNvSpPr>
          <p:nvPr>
            <p:ph idx="1"/>
          </p:nvPr>
        </p:nvSpPr>
        <p:spPr>
          <a:xfrm>
            <a:off x="725213" y="3355130"/>
            <a:ext cx="2002055" cy="3126693"/>
          </a:xfrm>
        </p:spPr>
        <p:txBody>
          <a:bodyPr>
            <a:normAutofit/>
          </a:bodyPr>
          <a:lstStyle/>
          <a:p>
            <a:pPr marL="0" indent="0">
              <a:buNone/>
            </a:pPr>
            <a:r>
              <a:rPr lang="es-EC" sz="2800" i="1" dirty="0">
                <a:latin typeface="Palatino" pitchFamily="2" charset="77"/>
                <a:ea typeface="Palatino" pitchFamily="2" charset="77"/>
              </a:rPr>
              <a:t>Las empresas acelerarán el uso del software y los servicios de </a:t>
            </a:r>
            <a:r>
              <a:rPr lang="es-EC" sz="2800" b="1" i="1" dirty="0">
                <a:latin typeface="Palatino" pitchFamily="2" charset="77"/>
                <a:ea typeface="Palatino" pitchFamily="2" charset="77"/>
              </a:rPr>
              <a:t>IA. </a:t>
            </a:r>
          </a:p>
          <a:p>
            <a:endParaRPr lang="es-EC" sz="1400" dirty="0"/>
          </a:p>
        </p:txBody>
      </p:sp>
      <p:pic>
        <p:nvPicPr>
          <p:cNvPr id="4" name="Imagen 3" descr="Imagen que contiene texto&#10;&#10;Descripción generada automáticamente">
            <a:extLst>
              <a:ext uri="{FF2B5EF4-FFF2-40B4-BE49-F238E27FC236}">
                <a16:creationId xmlns:a16="http://schemas.microsoft.com/office/drawing/2014/main" id="{23DEDCAD-7662-DF4E-A721-1EB310F75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76" y="1005114"/>
            <a:ext cx="5177792" cy="4724734"/>
          </a:xfrm>
          <a:prstGeom prst="rect">
            <a:avLst/>
          </a:prstGeom>
        </p:spPr>
      </p:pic>
      <p:sp>
        <p:nvSpPr>
          <p:cNvPr id="3" name="Rectángulo 2">
            <a:extLst>
              <a:ext uri="{FF2B5EF4-FFF2-40B4-BE49-F238E27FC236}">
                <a16:creationId xmlns:a16="http://schemas.microsoft.com/office/drawing/2014/main" id="{21EC43C0-CCE6-BA45-8DC4-7DC3DBDE1B27}"/>
              </a:ext>
            </a:extLst>
          </p:cNvPr>
          <p:cNvSpPr/>
          <p:nvPr/>
        </p:nvSpPr>
        <p:spPr>
          <a:xfrm>
            <a:off x="5917364" y="6470539"/>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1158232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170902-8CF9-634B-B516-ECA762AAA635}"/>
              </a:ext>
            </a:extLst>
          </p:cNvPr>
          <p:cNvSpPr>
            <a:spLocks noGrp="1"/>
          </p:cNvSpPr>
          <p:nvPr>
            <p:ph type="title"/>
          </p:nvPr>
        </p:nvSpPr>
        <p:spPr>
          <a:xfrm>
            <a:off x="482600" y="643467"/>
            <a:ext cx="2522980" cy="1597315"/>
          </a:xfrm>
          <a:noFill/>
          <a:ln w="19050">
            <a:solidFill>
              <a:schemeClr val="bg1"/>
            </a:solidFill>
          </a:ln>
        </p:spPr>
        <p:txBody>
          <a:bodyPr wrap="square">
            <a:normAutofit/>
          </a:bodyPr>
          <a:lstStyle/>
          <a:p>
            <a:pPr algn="ctr"/>
            <a:r>
              <a:rPr lang="es-EC" sz="2400">
                <a:solidFill>
                  <a:schemeClr val="bg1"/>
                </a:solidFill>
              </a:rPr>
              <a:t>ALTAVOCES INTELIGENTES</a:t>
            </a:r>
          </a:p>
        </p:txBody>
      </p:sp>
      <p:sp>
        <p:nvSpPr>
          <p:cNvPr id="6" name="Marcador de contenido 5">
            <a:extLst>
              <a:ext uri="{FF2B5EF4-FFF2-40B4-BE49-F238E27FC236}">
                <a16:creationId xmlns:a16="http://schemas.microsoft.com/office/drawing/2014/main" id="{ABAFC1AA-6CDF-3D47-88B7-83882ACAA9D3}"/>
              </a:ext>
            </a:extLst>
          </p:cNvPr>
          <p:cNvSpPr>
            <a:spLocks noGrp="1"/>
          </p:cNvSpPr>
          <p:nvPr>
            <p:ph idx="1"/>
          </p:nvPr>
        </p:nvSpPr>
        <p:spPr>
          <a:xfrm>
            <a:off x="482601" y="2638044"/>
            <a:ext cx="2522980" cy="3415622"/>
          </a:xfrm>
        </p:spPr>
        <p:txBody>
          <a:bodyPr>
            <a:normAutofit fontScale="92500" lnSpcReduction="10000"/>
          </a:bodyPr>
          <a:lstStyle/>
          <a:p>
            <a:pPr marL="0" indent="0">
              <a:buNone/>
            </a:pPr>
            <a:endParaRPr lang="es-EC" sz="1700" dirty="0">
              <a:solidFill>
                <a:schemeClr val="bg1"/>
              </a:solidFill>
            </a:endParaRPr>
          </a:p>
          <a:p>
            <a:pPr marL="0" indent="0">
              <a:buNone/>
            </a:pPr>
            <a:r>
              <a:rPr lang="es-EC" sz="2400" i="1" dirty="0">
                <a:solidFill>
                  <a:schemeClr val="bg1"/>
                </a:solidFill>
              </a:rPr>
              <a:t>Los </a:t>
            </a:r>
            <a:r>
              <a:rPr lang="es-EC" sz="2400" b="1" i="1" dirty="0">
                <a:solidFill>
                  <a:schemeClr val="bg1"/>
                </a:solidFill>
              </a:rPr>
              <a:t>altavoces inteligentes </a:t>
            </a:r>
            <a:r>
              <a:rPr lang="es-EC" sz="2400" i="1" dirty="0">
                <a:solidFill>
                  <a:schemeClr val="bg1"/>
                </a:solidFill>
              </a:rPr>
              <a:t>conectados a Internet que funcionan como asistentes virtuales integrados, son los disposivos conectados que tienen el más alto crecimiento. </a:t>
            </a:r>
          </a:p>
          <a:p>
            <a:pPr marL="0" indent="0">
              <a:buNone/>
            </a:pPr>
            <a:endParaRPr lang="es-EC" sz="1700" dirty="0">
              <a:solidFill>
                <a:schemeClr val="bg1"/>
              </a:solidFill>
            </a:endParaRPr>
          </a:p>
          <a:p>
            <a:endParaRPr lang="es-EC" sz="1700" dirty="0">
              <a:solidFill>
                <a:schemeClr val="bg1"/>
              </a:solidFill>
            </a:endParaRPr>
          </a:p>
        </p:txBody>
      </p:sp>
      <p:pic>
        <p:nvPicPr>
          <p:cNvPr id="3" name="Imagen 2">
            <a:extLst>
              <a:ext uri="{FF2B5EF4-FFF2-40B4-BE49-F238E27FC236}">
                <a16:creationId xmlns:a16="http://schemas.microsoft.com/office/drawing/2014/main" id="{12D6BD38-FD23-4B49-B77E-C0BFB9956B83}"/>
              </a:ext>
            </a:extLst>
          </p:cNvPr>
          <p:cNvPicPr>
            <a:picLocks noChangeAspect="1"/>
          </p:cNvPicPr>
          <p:nvPr/>
        </p:nvPicPr>
        <p:blipFill>
          <a:blip r:embed="rId3"/>
          <a:stretch>
            <a:fillRect/>
          </a:stretch>
        </p:blipFill>
        <p:spPr>
          <a:xfrm>
            <a:off x="3973322" y="1279953"/>
            <a:ext cx="4688077" cy="4137226"/>
          </a:xfrm>
          <a:prstGeom prst="rect">
            <a:avLst/>
          </a:prstGeom>
        </p:spPr>
      </p:pic>
      <p:sp>
        <p:nvSpPr>
          <p:cNvPr id="4" name="Rectángulo 3">
            <a:extLst>
              <a:ext uri="{FF2B5EF4-FFF2-40B4-BE49-F238E27FC236}">
                <a16:creationId xmlns:a16="http://schemas.microsoft.com/office/drawing/2014/main" id="{BC1BC8E4-2D55-E049-AA42-234355DDAD70}"/>
              </a:ext>
            </a:extLst>
          </p:cNvPr>
          <p:cNvSpPr/>
          <p:nvPr/>
        </p:nvSpPr>
        <p:spPr>
          <a:xfrm>
            <a:off x="6017823" y="6593461"/>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9967506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9170902-8CF9-634B-B516-ECA762AAA635}"/>
              </a:ext>
            </a:extLst>
          </p:cNvPr>
          <p:cNvSpPr>
            <a:spLocks noGrp="1"/>
          </p:cNvSpPr>
          <p:nvPr>
            <p:ph type="title"/>
          </p:nvPr>
        </p:nvSpPr>
        <p:spPr>
          <a:xfrm>
            <a:off x="538067" y="1203767"/>
            <a:ext cx="2339672" cy="1739478"/>
          </a:xfrm>
        </p:spPr>
        <p:txBody>
          <a:bodyPr>
            <a:normAutofit/>
          </a:bodyPr>
          <a:lstStyle/>
          <a:p>
            <a:r>
              <a:rPr lang="es-EC" sz="2800" dirty="0">
                <a:solidFill>
                  <a:srgbClr val="FFFFFF"/>
                </a:solidFill>
              </a:rPr>
              <a:t>IMPRESORAS 3-D</a:t>
            </a:r>
          </a:p>
        </p:txBody>
      </p:sp>
      <p:sp>
        <p:nvSpPr>
          <p:cNvPr id="6" name="Marcador de contenido 5">
            <a:extLst>
              <a:ext uri="{FF2B5EF4-FFF2-40B4-BE49-F238E27FC236}">
                <a16:creationId xmlns:a16="http://schemas.microsoft.com/office/drawing/2014/main" id="{ABAFC1AA-6CDF-3D47-88B7-83882ACAA9D3}"/>
              </a:ext>
            </a:extLst>
          </p:cNvPr>
          <p:cNvSpPr>
            <a:spLocks noGrp="1"/>
          </p:cNvSpPr>
          <p:nvPr>
            <p:ph idx="1"/>
          </p:nvPr>
        </p:nvSpPr>
        <p:spPr>
          <a:xfrm>
            <a:off x="220386" y="3582149"/>
            <a:ext cx="3228869" cy="2841800"/>
          </a:xfrm>
        </p:spPr>
        <p:txBody>
          <a:bodyPr>
            <a:normAutofit/>
          </a:bodyPr>
          <a:lstStyle/>
          <a:p>
            <a:pPr marL="0" indent="0">
              <a:buNone/>
            </a:pPr>
            <a:r>
              <a:rPr lang="es-EC" sz="3200" i="1" dirty="0">
                <a:latin typeface="Palatino" pitchFamily="2" charset="77"/>
                <a:ea typeface="Palatino" pitchFamily="2" charset="77"/>
              </a:rPr>
              <a:t>Conjunto de tecnologías de </a:t>
            </a:r>
            <a:r>
              <a:rPr lang="es-EC" sz="3200" i="1" dirty="0">
                <a:latin typeface="Palatino" pitchFamily="2" charset="77"/>
                <a:ea typeface="Palatino" pitchFamily="2" charset="77"/>
                <a:hlinkClick r:id="rId3" tooltip="Fabricación por adición (aún no redactado)">
                  <a:extLst>
                    <a:ext uri="{A12FA001-AC4F-418D-AE19-62706E023703}">
                      <ahyp:hlinkClr xmlns:ahyp="http://schemas.microsoft.com/office/drawing/2018/hyperlinkcolor" val="tx"/>
                    </a:ext>
                  </a:extLst>
                </a:hlinkClick>
              </a:rPr>
              <a:t>fabricación por adición</a:t>
            </a:r>
            <a:r>
              <a:rPr lang="es-EC" sz="3200" i="1" dirty="0">
                <a:latin typeface="Palatino" pitchFamily="2" charset="77"/>
                <a:ea typeface="Palatino" pitchFamily="2" charset="77"/>
              </a:rPr>
              <a:t> </a:t>
            </a:r>
          </a:p>
          <a:p>
            <a:pPr marL="0" indent="0">
              <a:buNone/>
            </a:pPr>
            <a:endParaRPr lang="es-EC" sz="1400" dirty="0"/>
          </a:p>
          <a:p>
            <a:endParaRPr lang="es-EC" sz="1400" dirty="0"/>
          </a:p>
        </p:txBody>
      </p:sp>
      <p:pic>
        <p:nvPicPr>
          <p:cNvPr id="7" name="Imagen 6" descr="Imagen que contiene texto, captura de pantalla&#10;&#10;Descripción generada automáticamente">
            <a:extLst>
              <a:ext uri="{FF2B5EF4-FFF2-40B4-BE49-F238E27FC236}">
                <a16:creationId xmlns:a16="http://schemas.microsoft.com/office/drawing/2014/main" id="{9C931DD5-6A01-9C43-9CF7-FA64CDE0A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9865" y="952500"/>
            <a:ext cx="5031213" cy="4829963"/>
          </a:xfrm>
          <a:prstGeom prst="rect">
            <a:avLst/>
          </a:prstGeom>
        </p:spPr>
      </p:pic>
      <p:sp>
        <p:nvSpPr>
          <p:cNvPr id="3" name="Rectángulo 2">
            <a:extLst>
              <a:ext uri="{FF2B5EF4-FFF2-40B4-BE49-F238E27FC236}">
                <a16:creationId xmlns:a16="http://schemas.microsoft.com/office/drawing/2014/main" id="{D5258938-2BFA-564E-A0DF-6B1C27FEB4D0}"/>
              </a:ext>
            </a:extLst>
          </p:cNvPr>
          <p:cNvSpPr/>
          <p:nvPr/>
        </p:nvSpPr>
        <p:spPr>
          <a:xfrm>
            <a:off x="5939398" y="6525560"/>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15786152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170902-8CF9-634B-B516-ECA762AAA635}"/>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3600" kern="1200" dirty="0" err="1">
                <a:solidFill>
                  <a:srgbClr val="FFFFFF"/>
                </a:solidFill>
                <a:latin typeface="+mj-lt"/>
                <a:ea typeface="+mj-ea"/>
                <a:cs typeface="+mj-cs"/>
              </a:rPr>
              <a:t>Ordenadores</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cuánticos</a:t>
            </a:r>
            <a:endParaRPr lang="en-US" sz="3600" kern="1200" dirty="0">
              <a:solidFill>
                <a:srgbClr val="FFFFFF"/>
              </a:solidFill>
              <a:latin typeface="+mj-lt"/>
              <a:ea typeface="+mj-ea"/>
              <a:cs typeface="+mj-cs"/>
            </a:endParaRPr>
          </a:p>
        </p:txBody>
      </p:sp>
      <p:cxnSp>
        <p:nvCxnSpPr>
          <p:cNvPr id="14" name="Straight Connector 13">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Imagen 4">
            <a:extLst>
              <a:ext uri="{FF2B5EF4-FFF2-40B4-BE49-F238E27FC236}">
                <a16:creationId xmlns:a16="http://schemas.microsoft.com/office/drawing/2014/main" id="{E7A05925-60B3-EB46-8A92-DCC98B158DF5}"/>
              </a:ext>
            </a:extLst>
          </p:cNvPr>
          <p:cNvPicPr>
            <a:picLocks noGrp="1" noChangeAspect="1"/>
          </p:cNvPicPr>
          <p:nvPr>
            <p:ph idx="1"/>
          </p:nvPr>
        </p:nvPicPr>
        <p:blipFill rotWithShape="1">
          <a:blip r:embed="rId3"/>
          <a:srcRect t="8757" b="13118"/>
          <a:stretch/>
        </p:blipFill>
        <p:spPr>
          <a:xfrm>
            <a:off x="3865366" y="1589787"/>
            <a:ext cx="4915159" cy="3686368"/>
          </a:xfrm>
          <a:prstGeom prst="rect">
            <a:avLst/>
          </a:prstGeom>
        </p:spPr>
      </p:pic>
      <p:sp>
        <p:nvSpPr>
          <p:cNvPr id="4" name="Rectángulo 3">
            <a:extLst>
              <a:ext uri="{FF2B5EF4-FFF2-40B4-BE49-F238E27FC236}">
                <a16:creationId xmlns:a16="http://schemas.microsoft.com/office/drawing/2014/main" id="{CF044E3F-4DB3-514D-8087-F7C382F7A26B}"/>
              </a:ext>
            </a:extLst>
          </p:cNvPr>
          <p:cNvSpPr/>
          <p:nvPr/>
        </p:nvSpPr>
        <p:spPr>
          <a:xfrm>
            <a:off x="6104651"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138536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dispositivo&#10;&#10;&#10;&#10;Descripción generada automáticamente">
            <a:extLst>
              <a:ext uri="{FF2B5EF4-FFF2-40B4-BE49-F238E27FC236}">
                <a16:creationId xmlns:a16="http://schemas.microsoft.com/office/drawing/2014/main" id="{A10DABA1-752E-EF48-AB98-3DB8A2460D24}"/>
              </a:ext>
            </a:extLst>
          </p:cNvPr>
          <p:cNvPicPr>
            <a:picLocks noChangeAspect="1"/>
          </p:cNvPicPr>
          <p:nvPr/>
        </p:nvPicPr>
        <p:blipFill rotWithShape="1">
          <a:blip r:embed="rId3"/>
          <a:srcRect l="3889" r="3889"/>
          <a:stretch/>
        </p:blipFill>
        <p:spPr>
          <a:xfrm>
            <a:off x="2819399" y="1"/>
            <a:ext cx="6324601" cy="6858000"/>
          </a:xfrm>
          <a:prstGeom prst="rect">
            <a:avLst/>
          </a:prstGeom>
        </p:spPr>
      </p:pic>
      <p:sp>
        <p:nvSpPr>
          <p:cNvPr id="3" name="Marcador de contenido 2">
            <a:extLst>
              <a:ext uri="{FF2B5EF4-FFF2-40B4-BE49-F238E27FC236}">
                <a16:creationId xmlns:a16="http://schemas.microsoft.com/office/drawing/2014/main" id="{F2E926F6-E681-C943-A481-9897C4053AE6}"/>
              </a:ext>
            </a:extLst>
          </p:cNvPr>
          <p:cNvSpPr>
            <a:spLocks noGrp="1"/>
          </p:cNvSpPr>
          <p:nvPr>
            <p:ph idx="1"/>
          </p:nvPr>
        </p:nvSpPr>
        <p:spPr>
          <a:xfrm>
            <a:off x="276829" y="1400535"/>
            <a:ext cx="2350623" cy="4514127"/>
          </a:xfrm>
        </p:spPr>
        <p:txBody>
          <a:bodyPr anchor="b">
            <a:normAutofit/>
          </a:bodyPr>
          <a:lstStyle/>
          <a:p>
            <a:pPr marL="0" indent="0">
              <a:buNone/>
            </a:pPr>
            <a:r>
              <a:rPr lang="es-ES" sz="2400" b="1" i="1" dirty="0">
                <a:solidFill>
                  <a:srgbClr val="000000"/>
                </a:solidFill>
                <a:latin typeface="Palatino" pitchFamily="2" charset="77"/>
                <a:ea typeface="Palatino" pitchFamily="2" charset="77"/>
              </a:rPr>
              <a:t>La gran transformación </a:t>
            </a:r>
            <a:r>
              <a:rPr lang="es-ES" sz="2400" i="1" dirty="0">
                <a:solidFill>
                  <a:srgbClr val="000000"/>
                </a:solidFill>
                <a:latin typeface="Palatino" pitchFamily="2" charset="77"/>
                <a:ea typeface="Palatino" pitchFamily="2" charset="77"/>
              </a:rPr>
              <a:t>en marcha comprende las siguientes etapas: banda ancha, centros de datos, nube, Big Data e Internet de las cosas (</a:t>
            </a:r>
            <a:r>
              <a:rPr lang="es-ES" sz="2400" i="1" dirty="0" err="1">
                <a:solidFill>
                  <a:srgbClr val="000000"/>
                </a:solidFill>
                <a:latin typeface="Palatino" pitchFamily="2" charset="77"/>
                <a:ea typeface="Palatino" pitchFamily="2" charset="77"/>
              </a:rPr>
              <a:t>IoT</a:t>
            </a:r>
            <a:r>
              <a:rPr lang="es-ES" sz="2400" i="1" dirty="0">
                <a:solidFill>
                  <a:srgbClr val="000000"/>
                </a:solidFill>
                <a:latin typeface="Palatino" pitchFamily="2" charset="77"/>
                <a:ea typeface="Palatino" pitchFamily="2" charset="77"/>
              </a:rPr>
              <a:t>).</a:t>
            </a:r>
            <a:endParaRPr lang="es-EC" sz="2400" i="1" dirty="0">
              <a:solidFill>
                <a:srgbClr val="000000"/>
              </a:solidFill>
              <a:latin typeface="Palatino" pitchFamily="2" charset="77"/>
              <a:ea typeface="Palatino" pitchFamily="2" charset="77"/>
            </a:endParaRPr>
          </a:p>
          <a:p>
            <a:endParaRPr lang="es-EC" sz="1350" dirty="0">
              <a:solidFill>
                <a:srgbClr val="000000"/>
              </a:solidFill>
            </a:endParaRPr>
          </a:p>
        </p:txBody>
      </p:sp>
      <p:sp>
        <p:nvSpPr>
          <p:cNvPr id="2" name="Rectángulo 1">
            <a:extLst>
              <a:ext uri="{FF2B5EF4-FFF2-40B4-BE49-F238E27FC236}">
                <a16:creationId xmlns:a16="http://schemas.microsoft.com/office/drawing/2014/main" id="{00BCCE88-A546-D14B-A28B-0F782B7F6305}"/>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211347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magen 11" descr="Imagen que contiene exterior&#10;&#10;&#10;&#10;Descripción generada automáticamente">
            <a:extLst>
              <a:ext uri="{FF2B5EF4-FFF2-40B4-BE49-F238E27FC236}">
                <a16:creationId xmlns:a16="http://schemas.microsoft.com/office/drawing/2014/main" id="{67D9E69E-B321-FA40-A13B-73FE1FB9CA0C}"/>
              </a:ext>
            </a:extLst>
          </p:cNvPr>
          <p:cNvPicPr>
            <a:picLocks noChangeAspect="1"/>
          </p:cNvPicPr>
          <p:nvPr/>
        </p:nvPicPr>
        <p:blipFill rotWithShape="1">
          <a:blip r:embed="rId3"/>
          <a:srcRect l="11525" r="13475"/>
          <a:stretch/>
        </p:blipFill>
        <p:spPr>
          <a:xfrm>
            <a:off x="-1" y="10"/>
            <a:ext cx="9144000" cy="6857990"/>
          </a:xfrm>
          <a:prstGeom prst="rect">
            <a:avLst/>
          </a:prstGeom>
        </p:spPr>
      </p:pic>
      <p:sp>
        <p:nvSpPr>
          <p:cNvPr id="1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4" name="Shape 3859">
            <a:extLst>
              <a:ext uri="{FF2B5EF4-FFF2-40B4-BE49-F238E27FC236}">
                <a16:creationId xmlns:a16="http://schemas.microsoft.com/office/drawing/2014/main" id="{15DE670A-C588-A342-8D39-3A81C40A94F8}"/>
              </a:ext>
            </a:extLst>
          </p:cNvPr>
          <p:cNvSpPr txBox="1">
            <a:spLocks/>
          </p:cNvSpPr>
          <p:nvPr/>
        </p:nvSpPr>
        <p:spPr>
          <a:xfrm>
            <a:off x="422538" y="4157032"/>
            <a:ext cx="3153103" cy="1007066"/>
          </a:xfrm>
          <a:prstGeom prst="rect">
            <a:avLst/>
          </a:prstGeom>
        </p:spPr>
        <p:txBody>
          <a:bodyPr vert="horz" lIns="91440" tIns="45720" rIns="91440" bIns="45720" rtlCol="0" anchor="ctr" anchorCtr="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ctr" defTabSz="914400">
              <a:lnSpc>
                <a:spcPct val="90000"/>
              </a:lnSpc>
              <a:spcBef>
                <a:spcPct val="0"/>
              </a:spcBef>
              <a:spcAft>
                <a:spcPts val="450"/>
              </a:spcAft>
              <a:buNone/>
            </a:pPr>
            <a:r>
              <a:rPr lang="en-US" sz="3200" i="1" kern="1200" dirty="0">
                <a:solidFill>
                  <a:schemeClr val="tx1"/>
                </a:solidFill>
                <a:latin typeface="+mj-lt"/>
                <a:ea typeface="+mj-ea"/>
                <a:cs typeface="+mj-cs"/>
              </a:rPr>
              <a:t>EL MUNDO FELIZ QUE PROMETEN LAS TECNOLOGÍAS DE FRONTERA</a:t>
            </a:r>
          </a:p>
        </p:txBody>
      </p:sp>
      <p:cxnSp>
        <p:nvCxnSpPr>
          <p:cNvPr id="19" name="Straight Connector 1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807F3FE-5413-3C4F-8312-CC16A7B6D8D3}"/>
              </a:ext>
            </a:extLst>
          </p:cNvPr>
          <p:cNvSpPr>
            <a:spLocks noGrp="1"/>
          </p:cNvSpPr>
          <p:nvPr>
            <p:ph idx="1"/>
          </p:nvPr>
        </p:nvSpPr>
        <p:spPr>
          <a:xfrm>
            <a:off x="422538" y="4928048"/>
            <a:ext cx="3896074" cy="1582922"/>
          </a:xfrm>
        </p:spPr>
        <p:txBody>
          <a:bodyPr vert="horz" lIns="91440" tIns="45720" rIns="91440" bIns="45720" rtlCol="0" anchor="ctr">
            <a:normAutofit/>
          </a:bodyPr>
          <a:lstStyle/>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defTabSz="914400">
              <a:buNone/>
            </a:pPr>
            <a:endParaRPr lang="es-EC" sz="16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indent="-228600" defTabSz="914400"/>
            <a:endParaRPr lang="en-US" sz="1575" dirty="0"/>
          </a:p>
        </p:txBody>
      </p:sp>
      <p:sp>
        <p:nvSpPr>
          <p:cNvPr id="2" name="Rectángulo 1">
            <a:extLst>
              <a:ext uri="{FF2B5EF4-FFF2-40B4-BE49-F238E27FC236}">
                <a16:creationId xmlns:a16="http://schemas.microsoft.com/office/drawing/2014/main" id="{0D25DA01-96A9-E547-8754-7E2965EEE59A}"/>
              </a:ext>
            </a:extLst>
          </p:cNvPr>
          <p:cNvSpPr/>
          <p:nvPr/>
        </p:nvSpPr>
        <p:spPr>
          <a:xfrm>
            <a:off x="100458" y="6507132"/>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896567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LEGO, juguete, mesa&#10;&#10;&#10;&#10;Descripción generada automáticamente">
            <a:extLst>
              <a:ext uri="{FF2B5EF4-FFF2-40B4-BE49-F238E27FC236}">
                <a16:creationId xmlns:a16="http://schemas.microsoft.com/office/drawing/2014/main" id="{DFDC80D3-D5B3-F741-8765-609D65433F09}"/>
              </a:ext>
            </a:extLst>
          </p:cNvPr>
          <p:cNvPicPr>
            <a:picLocks noChangeAspect="1"/>
          </p:cNvPicPr>
          <p:nvPr/>
        </p:nvPicPr>
        <p:blipFill rotWithShape="1">
          <a:blip r:embed="rId3"/>
          <a:srcRect/>
          <a:stretch/>
        </p:blipFill>
        <p:spPr>
          <a:xfrm>
            <a:off x="20" y="10"/>
            <a:ext cx="914398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75D2830-11EB-D546-85C1-9B25459BDB57}"/>
              </a:ext>
            </a:extLst>
          </p:cNvPr>
          <p:cNvSpPr>
            <a:spLocks noGrp="1"/>
          </p:cNvSpPr>
          <p:nvPr>
            <p:ph idx="1"/>
          </p:nvPr>
        </p:nvSpPr>
        <p:spPr>
          <a:xfrm>
            <a:off x="417142" y="3124444"/>
            <a:ext cx="3678592" cy="3072241"/>
          </a:xfrm>
        </p:spPr>
        <p:txBody>
          <a:bodyPr anchor="ctr">
            <a:normAutofit fontScale="85000" lnSpcReduction="10000"/>
          </a:bodyPr>
          <a:lstStyle/>
          <a:p>
            <a:pPr marL="0" indent="0">
              <a:buNone/>
            </a:pPr>
            <a:r>
              <a:rPr lang="es-ES_tradnl" sz="2000" i="1" dirty="0">
                <a:latin typeface="+mj-lt"/>
                <a:ea typeface="Baskerville" panose="02020502070401020303" pitchFamily="18" charset="0"/>
              </a:rPr>
              <a:t>Debemos tener presente las </a:t>
            </a:r>
            <a:r>
              <a:rPr lang="es-ES_tradnl" sz="2000" b="1" i="1" dirty="0">
                <a:latin typeface="+mj-lt"/>
                <a:ea typeface="Baskerville" panose="02020502070401020303" pitchFamily="18" charset="0"/>
              </a:rPr>
              <a:t>tecnologías de frontera,</a:t>
            </a:r>
            <a:r>
              <a:rPr lang="es-ES_tradnl" sz="2000" i="1" dirty="0">
                <a:latin typeface="+mj-lt"/>
                <a:ea typeface="Baskerville" panose="02020502070401020303" pitchFamily="18" charset="0"/>
              </a:rPr>
              <a:t> las cuales comprenden </a:t>
            </a:r>
            <a:r>
              <a:rPr lang="es-ES" sz="2000" i="1" dirty="0">
                <a:latin typeface="+mj-lt"/>
                <a:ea typeface="Baskerville" panose="02020502070401020303" pitchFamily="18" charset="0"/>
              </a:rPr>
              <a:t>una amplia variedad de nuevos materiales, productos, aplicaciones, procesos y modelos de negocios. </a:t>
            </a:r>
          </a:p>
          <a:p>
            <a:pPr marL="0" indent="0">
              <a:buNone/>
            </a:pPr>
            <a:r>
              <a:rPr lang="es-ES" sz="2000" i="1" dirty="0">
                <a:latin typeface="+mj-lt"/>
                <a:ea typeface="Baskerville" panose="02020502070401020303" pitchFamily="18" charset="0"/>
              </a:rPr>
              <a:t>Son </a:t>
            </a:r>
            <a:r>
              <a:rPr lang="es-ES" sz="2000" b="1" i="1" dirty="0">
                <a:latin typeface="+mj-lt"/>
                <a:ea typeface="Baskerville" panose="02020502070401020303" pitchFamily="18" charset="0"/>
              </a:rPr>
              <a:t>interdependientes y pueden conectarse y reforzarse entre s</a:t>
            </a:r>
            <a:r>
              <a:rPr lang="es-ES" sz="2000" i="1" dirty="0">
                <a:latin typeface="+mj-lt"/>
                <a:ea typeface="Baskerville" panose="02020502070401020303" pitchFamily="18" charset="0"/>
              </a:rPr>
              <a:t>í. Los avances en una tecnología favorecen el progreso en otras. </a:t>
            </a:r>
          </a:p>
          <a:p>
            <a:pPr marL="0" indent="0">
              <a:buNone/>
            </a:pPr>
            <a:r>
              <a:rPr lang="es-ES" sz="2000" i="1" dirty="0">
                <a:latin typeface="+mj-lt"/>
                <a:ea typeface="Baskerville" panose="02020502070401020303" pitchFamily="18" charset="0"/>
              </a:rPr>
              <a:t>Los rápidos aumentos en el poder de la computación están permitiendo avances en genética, nanotecnología, cadenas de bloques y </a:t>
            </a:r>
            <a:r>
              <a:rPr lang="es-ES" sz="2000" i="1" dirty="0" err="1">
                <a:latin typeface="+mj-lt"/>
                <a:ea typeface="Baskerville" panose="02020502070401020303" pitchFamily="18" charset="0"/>
              </a:rPr>
              <a:t>criptomonedas</a:t>
            </a:r>
            <a:r>
              <a:rPr lang="es-ES" sz="2000" i="1" dirty="0">
                <a:latin typeface="+mj-lt"/>
                <a:ea typeface="Baskerville" panose="02020502070401020303" pitchFamily="18" charset="0"/>
              </a:rPr>
              <a:t>. </a:t>
            </a:r>
            <a:endParaRPr lang="es-EC" sz="2000" i="1" dirty="0">
              <a:latin typeface="+mj-lt"/>
              <a:ea typeface="Baskerville" panose="02020502070401020303" pitchFamily="18" charset="0"/>
            </a:endParaRPr>
          </a:p>
          <a:p>
            <a:endParaRPr lang="es-EC" sz="1100" dirty="0"/>
          </a:p>
        </p:txBody>
      </p:sp>
      <p:sp>
        <p:nvSpPr>
          <p:cNvPr id="2" name="Rectángulo 1">
            <a:extLst>
              <a:ext uri="{FF2B5EF4-FFF2-40B4-BE49-F238E27FC236}">
                <a16:creationId xmlns:a16="http://schemas.microsoft.com/office/drawing/2014/main" id="{03A1408A-5E8C-784F-A81C-3EFB9E4B1ADA}"/>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5444270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A37BB-F18F-DE4E-B976-F6C76CEFB3CD}"/>
              </a:ext>
            </a:extLst>
          </p:cNvPr>
          <p:cNvSpPr>
            <a:spLocks noGrp="1"/>
          </p:cNvSpPr>
          <p:nvPr>
            <p:ph type="title"/>
          </p:nvPr>
        </p:nvSpPr>
        <p:spPr>
          <a:xfrm>
            <a:off x="4976979" y="1459467"/>
            <a:ext cx="3733482" cy="1090538"/>
          </a:xfrm>
        </p:spPr>
        <p:txBody>
          <a:bodyPr>
            <a:normAutofit/>
          </a:bodyPr>
          <a:lstStyle/>
          <a:p>
            <a:r>
              <a:rPr lang="es-ES_tradnl">
                <a:solidFill>
                  <a:srgbClr val="000000"/>
                </a:solidFill>
              </a:rPr>
              <a:t>Tecnologías de frontera</a:t>
            </a:r>
          </a:p>
        </p:txBody>
      </p:sp>
      <p:pic>
        <p:nvPicPr>
          <p:cNvPr id="5" name="Imagen 4">
            <a:extLst>
              <a:ext uri="{FF2B5EF4-FFF2-40B4-BE49-F238E27FC236}">
                <a16:creationId xmlns:a16="http://schemas.microsoft.com/office/drawing/2014/main" id="{9D4DC346-42D2-8445-8F6E-4854B80F14A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256" r="34325"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20AC6A4C-BDD0-0E46-A41F-A1148150AA81}"/>
              </a:ext>
            </a:extLst>
          </p:cNvPr>
          <p:cNvSpPr>
            <a:spLocks noGrp="1"/>
          </p:cNvSpPr>
          <p:nvPr>
            <p:ph idx="1"/>
          </p:nvPr>
        </p:nvSpPr>
        <p:spPr>
          <a:xfrm>
            <a:off x="4974330" y="2673512"/>
            <a:ext cx="3733184" cy="272946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Integración entre Impresión 3D, robótica, Internet de las cosas, nanotecnologías, biométrica, vehículos autónomos, computación cuántica, Inteligencia Artificial</a:t>
            </a:r>
          </a:p>
        </p:txBody>
      </p:sp>
      <p:sp>
        <p:nvSpPr>
          <p:cNvPr id="4" name="Rectángulo 3">
            <a:extLst>
              <a:ext uri="{FF2B5EF4-FFF2-40B4-BE49-F238E27FC236}">
                <a16:creationId xmlns:a16="http://schemas.microsoft.com/office/drawing/2014/main" id="{D9B1450C-75D4-AB4C-B1DC-FA0DBB844811}"/>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0846131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19E74FE-48D4-B549-9D44-5601F6C1E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801562"/>
            <a:ext cx="8178799" cy="5254876"/>
          </a:xfrm>
          <a:prstGeom prst="rect">
            <a:avLst/>
          </a:prstGeom>
        </p:spPr>
      </p:pic>
      <p:sp>
        <p:nvSpPr>
          <p:cNvPr id="2" name="Rectángulo 1">
            <a:extLst>
              <a:ext uri="{FF2B5EF4-FFF2-40B4-BE49-F238E27FC236}">
                <a16:creationId xmlns:a16="http://schemas.microsoft.com/office/drawing/2014/main" id="{AE611023-CB5D-F042-8B00-A5AACB64ED8A}"/>
              </a:ext>
            </a:extLst>
          </p:cNvPr>
          <p:cNvSpPr/>
          <p:nvPr/>
        </p:nvSpPr>
        <p:spPr>
          <a:xfrm>
            <a:off x="78424"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990917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2" name="Marcador de contenido 5">
            <a:extLst>
              <a:ext uri="{FF2B5EF4-FFF2-40B4-BE49-F238E27FC236}">
                <a16:creationId xmlns:a16="http://schemas.microsoft.com/office/drawing/2014/main" id="{D1D423FB-5882-694F-BE13-514B52189FEC}"/>
              </a:ext>
            </a:extLst>
          </p:cNvPr>
          <p:cNvPicPr>
            <a:picLocks noChangeAspect="1"/>
          </p:cNvPicPr>
          <p:nvPr/>
        </p:nvPicPr>
        <p:blipFill rotWithShape="1">
          <a:blip r:embed="rId3">
            <a:extLst>
              <a:ext uri="{28A0092B-C50C-407E-A947-70E740481C1C}">
                <a14:useLocalDpi xmlns:a14="http://schemas.microsoft.com/office/drawing/2010/main" val="0"/>
              </a:ext>
            </a:extLst>
          </a:blip>
          <a:srcRect l="22521" r="8812" b="-1"/>
          <a:stretch/>
        </p:blipFill>
        <p:spPr>
          <a:xfrm>
            <a:off x="-1" y="10"/>
            <a:ext cx="9144000" cy="6857990"/>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ellipse">
            <a:avLst/>
          </a:prstGeom>
        </p:spPr>
        <p:txBody>
          <a:bodyPr vert="horz" lIns="91440" tIns="45720" rIns="91440" bIns="45720" rtlCol="0">
            <a:normAutofit/>
          </a:bodyPr>
          <a:lstStyle/>
          <a:p>
            <a:r>
              <a:rPr lang="en-US" sz="3150" kern="1200" dirty="0">
                <a:latin typeface="Cambria" panose="02040503050406030204" pitchFamily="18" charset="0"/>
              </a:rPr>
              <a:t>Ulrich </a:t>
            </a:r>
            <a:r>
              <a:rPr lang="en-US" sz="3150" kern="1200" dirty="0" err="1">
                <a:latin typeface="Cambria" panose="02040503050406030204" pitchFamily="18" charset="0"/>
              </a:rPr>
              <a:t>Bech</a:t>
            </a:r>
            <a:endParaRPr lang="en-US" sz="3150" kern="1200" dirty="0">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430421" y="4277679"/>
            <a:ext cx="3444766" cy="1964879"/>
          </a:xfrm>
        </p:spPr>
        <p:txBody>
          <a:bodyPr anchor="ctr">
            <a:normAutofit/>
          </a:bodyPr>
          <a:lstStyle/>
          <a:p>
            <a:r>
              <a:rPr lang="en-US" sz="2800" dirty="0" err="1"/>
              <a:t>instituciones</a:t>
            </a:r>
            <a:r>
              <a:rPr lang="en-US" sz="2800" dirty="0"/>
              <a:t> </a:t>
            </a:r>
            <a:r>
              <a:rPr lang="en-US" sz="2800" dirty="0" err="1"/>
              <a:t>zombis</a:t>
            </a:r>
            <a:endParaRPr lang="en-US" sz="2800" dirty="0"/>
          </a:p>
        </p:txBody>
      </p:sp>
      <p:sp>
        <p:nvSpPr>
          <p:cNvPr id="3" name="Rectángulo 2">
            <a:extLst>
              <a:ext uri="{FF2B5EF4-FFF2-40B4-BE49-F238E27FC236}">
                <a16:creationId xmlns:a16="http://schemas.microsoft.com/office/drawing/2014/main" id="{F3617EFB-993D-A34B-84EA-AB3491FCEA4E}"/>
              </a:ext>
            </a:extLst>
          </p:cNvPr>
          <p:cNvSpPr/>
          <p:nvPr/>
        </p:nvSpPr>
        <p:spPr>
          <a:xfrm>
            <a:off x="0" y="6553373"/>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3000956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r>
              <a:rPr lang="es-ES" dirty="0">
                <a:latin typeface="Georgia"/>
                <a:cs typeface="Georgia"/>
              </a:rPr>
              <a:t>Marshall </a:t>
            </a:r>
            <a:r>
              <a:rPr lang="es-ES" dirty="0" err="1">
                <a:latin typeface="Georgia"/>
                <a:cs typeface="Georgia"/>
              </a:rPr>
              <a:t>McLuhan</a:t>
            </a:r>
            <a:endParaRPr lang="es-ES" dirty="0">
              <a:latin typeface="Georgia"/>
              <a:cs typeface="Georgia"/>
            </a:endParaRPr>
          </a:p>
        </p:txBody>
      </p:sp>
      <p:sp>
        <p:nvSpPr>
          <p:cNvPr id="3" name="Marcador de contenido 2"/>
          <p:cNvSpPr>
            <a:spLocks noGrp="1"/>
          </p:cNvSpPr>
          <p:nvPr>
            <p:ph idx="1"/>
          </p:nvPr>
        </p:nvSpPr>
        <p:spPr>
          <a:xfrm>
            <a:off x="371277" y="2942283"/>
            <a:ext cx="4080510" cy="3715597"/>
          </a:xfrm>
        </p:spPr>
        <p:txBody>
          <a:bodyPr>
            <a:normAutofit/>
          </a:bodyPr>
          <a:lstStyle/>
          <a:p>
            <a:pPr marL="0" indent="0">
              <a:buNone/>
            </a:pPr>
            <a:r>
              <a:rPr lang="es-ES_tradnl" sz="2000" i="1" dirty="0">
                <a:latin typeface="Palatino" pitchFamily="2" charset="77"/>
                <a:ea typeface="Palatino" pitchFamily="2" charset="77"/>
                <a:cs typeface="Georgia"/>
              </a:rPr>
              <a:t>En 1964, </a:t>
            </a:r>
            <a:r>
              <a:rPr lang="es-ES_tradnl" sz="2000" b="1" i="1" dirty="0">
                <a:latin typeface="Palatino" pitchFamily="2" charset="77"/>
                <a:ea typeface="Palatino" pitchFamily="2" charset="77"/>
                <a:cs typeface="Georgia"/>
              </a:rPr>
              <a:t>Herbert Marshall </a:t>
            </a:r>
            <a:r>
              <a:rPr lang="es-ES_tradnl" sz="2000" b="1" i="1" dirty="0" err="1">
                <a:latin typeface="Palatino" pitchFamily="2" charset="77"/>
                <a:ea typeface="Palatino" pitchFamily="2" charset="77"/>
                <a:cs typeface="Georgia"/>
              </a:rPr>
              <a:t>McLuhan</a:t>
            </a:r>
            <a:r>
              <a:rPr lang="es-ES_tradnl" sz="2000" b="1" i="1" dirty="0">
                <a:latin typeface="Palatino" pitchFamily="2" charset="77"/>
                <a:ea typeface="Palatino" pitchFamily="2" charset="77"/>
                <a:cs typeface="Georgia"/>
              </a:rPr>
              <a:t> </a:t>
            </a:r>
            <a:r>
              <a:rPr lang="es-ES_tradnl" sz="2000" i="1" dirty="0">
                <a:latin typeface="Palatino" pitchFamily="2" charset="77"/>
                <a:ea typeface="Palatino" pitchFamily="2" charset="77"/>
                <a:cs typeface="Georgia"/>
              </a:rPr>
              <a:t>(1911-1980) publicó su cuarto libro: </a:t>
            </a:r>
            <a:r>
              <a:rPr lang="es-ES_tradnl" sz="2000" b="1" i="1" dirty="0" err="1">
                <a:latin typeface="Palatino" pitchFamily="2" charset="77"/>
                <a:ea typeface="Palatino" pitchFamily="2" charset="77"/>
                <a:cs typeface="Georgia"/>
              </a:rPr>
              <a:t>Understanding</a:t>
            </a:r>
            <a:r>
              <a:rPr lang="es-ES_tradnl" sz="2000" b="1" i="1" dirty="0">
                <a:latin typeface="Palatino" pitchFamily="2" charset="77"/>
                <a:ea typeface="Palatino" pitchFamily="2" charset="77"/>
                <a:cs typeface="Georgia"/>
              </a:rPr>
              <a:t> Media: </a:t>
            </a:r>
            <a:r>
              <a:rPr lang="es-ES_tradnl" sz="2000" b="1" i="1" dirty="0" err="1">
                <a:latin typeface="Palatino" pitchFamily="2" charset="77"/>
                <a:ea typeface="Palatino" pitchFamily="2" charset="77"/>
                <a:cs typeface="Georgia"/>
              </a:rPr>
              <a:t>The</a:t>
            </a:r>
            <a:r>
              <a:rPr lang="es-ES_tradnl" sz="2000" b="1" i="1" dirty="0">
                <a:latin typeface="Palatino" pitchFamily="2" charset="77"/>
                <a:ea typeface="Palatino" pitchFamily="2" charset="77"/>
                <a:cs typeface="Georgia"/>
              </a:rPr>
              <a:t> </a:t>
            </a:r>
            <a:r>
              <a:rPr lang="es-ES_tradnl" sz="2000" b="1" i="1" dirty="0" err="1">
                <a:latin typeface="Palatino" pitchFamily="2" charset="77"/>
                <a:ea typeface="Palatino" pitchFamily="2" charset="77"/>
                <a:cs typeface="Georgia"/>
              </a:rPr>
              <a:t>Extensions</a:t>
            </a:r>
            <a:r>
              <a:rPr lang="es-ES_tradnl" sz="2000" b="1" i="1" dirty="0">
                <a:latin typeface="Palatino" pitchFamily="2" charset="77"/>
                <a:ea typeface="Palatino" pitchFamily="2" charset="77"/>
                <a:cs typeface="Georgia"/>
              </a:rPr>
              <a:t> of </a:t>
            </a:r>
            <a:r>
              <a:rPr lang="es-ES_tradnl" sz="2000" b="1" i="1" dirty="0" err="1">
                <a:latin typeface="Palatino" pitchFamily="2" charset="77"/>
                <a:ea typeface="Palatino" pitchFamily="2" charset="77"/>
                <a:cs typeface="Georgia"/>
              </a:rPr>
              <a:t>Man</a:t>
            </a:r>
            <a:r>
              <a:rPr lang="es-ES_tradnl" sz="2000" i="1" dirty="0">
                <a:latin typeface="Palatino" pitchFamily="2" charset="77"/>
                <a:ea typeface="Palatino" pitchFamily="2" charset="77"/>
                <a:cs typeface="Georgia"/>
              </a:rPr>
              <a:t>, que le convirtió en uno de los íconos de la década de 1960 y del siglo XX. </a:t>
            </a:r>
          </a:p>
          <a:p>
            <a:pPr marL="0" indent="0">
              <a:buNone/>
            </a:pPr>
            <a:endParaRPr lang="es-ES" sz="1600" dirty="0"/>
          </a:p>
        </p:txBody>
      </p:sp>
      <p:pic>
        <p:nvPicPr>
          <p:cNvPr id="4" name="Imagen 3" descr="tumblr_nmgerwh4HR1qhoi9qo1_1280.jpg"/>
          <p:cNvPicPr>
            <a:picLocks noChangeAspect="1"/>
          </p:cNvPicPr>
          <p:nvPr/>
        </p:nvPicPr>
        <p:blipFill rotWithShape="1">
          <a:blip r:embed="rId2">
            <a:extLst>
              <a:ext uri="{28A0092B-C50C-407E-A947-70E740481C1C}">
                <a14:useLocalDpi xmlns:a14="http://schemas.microsoft.com/office/drawing/2010/main" val="0"/>
              </a:ext>
            </a:extLst>
          </a:blip>
          <a:srcRect l="9706" r="761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ángulo 4">
            <a:extLst>
              <a:ext uri="{FF2B5EF4-FFF2-40B4-BE49-F238E27FC236}">
                <a16:creationId xmlns:a16="http://schemas.microsoft.com/office/drawing/2014/main" id="{B00F93D0-13A1-4E4B-AC1A-1E698C5E3240}"/>
              </a:ext>
            </a:extLst>
          </p:cNvPr>
          <p:cNvSpPr/>
          <p:nvPr/>
        </p:nvSpPr>
        <p:spPr>
          <a:xfrm>
            <a:off x="0" y="6573273"/>
            <a:ext cx="3124573"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6641149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6696" y="629266"/>
            <a:ext cx="2738601" cy="1676603"/>
          </a:xfrm>
        </p:spPr>
        <p:txBody>
          <a:bodyPr>
            <a:normAutofit/>
          </a:bodyPr>
          <a:lstStyle/>
          <a:p>
            <a:r>
              <a:rPr lang="es-ES" dirty="0">
                <a:latin typeface="Georgia"/>
                <a:cs typeface="Georgia"/>
              </a:rPr>
              <a:t>Marshall </a:t>
            </a:r>
            <a:r>
              <a:rPr lang="es-ES" dirty="0" err="1">
                <a:latin typeface="Georgia"/>
                <a:cs typeface="Georgia"/>
              </a:rPr>
              <a:t>McLuhan</a:t>
            </a:r>
            <a:endParaRPr lang="es-ES" dirty="0">
              <a:latin typeface="Georgia"/>
              <a:cs typeface="Georgia"/>
            </a:endParaRPr>
          </a:p>
        </p:txBody>
      </p:sp>
      <p:sp>
        <p:nvSpPr>
          <p:cNvPr id="3" name="Marcador de contenido 2"/>
          <p:cNvSpPr>
            <a:spLocks noGrp="1"/>
          </p:cNvSpPr>
          <p:nvPr>
            <p:ph idx="1"/>
          </p:nvPr>
        </p:nvSpPr>
        <p:spPr>
          <a:xfrm>
            <a:off x="486698" y="2438400"/>
            <a:ext cx="2738599" cy="3785419"/>
          </a:xfrm>
        </p:spPr>
        <p:txBody>
          <a:bodyPr>
            <a:normAutofit/>
          </a:bodyPr>
          <a:lstStyle/>
          <a:p>
            <a:pPr marL="0" indent="0">
              <a:buNone/>
            </a:pPr>
            <a:r>
              <a:rPr lang="es-ES_tradnl" sz="2000" i="1" dirty="0">
                <a:latin typeface="Palatino" pitchFamily="2" charset="77"/>
                <a:ea typeface="Palatino" pitchFamily="2" charset="77"/>
                <a:cs typeface="Georgia"/>
              </a:rPr>
              <a:t>En el citado texto, el destacado filósofo de la comunicación subrayó la importancia del estudio de los medios como objetos o artefactos con características singulares, los cuales afectan a la sociedad, no tanto por su contenido, sino por su diseño, forma y estructura</a:t>
            </a:r>
            <a:endParaRPr lang="es-ES" sz="2000" i="1" dirty="0">
              <a:latin typeface="Palatino" pitchFamily="2" charset="77"/>
              <a:ea typeface="Palatino" pitchFamily="2" charset="77"/>
              <a:cs typeface="Georgia"/>
            </a:endParaRPr>
          </a:p>
        </p:txBody>
      </p:sp>
      <p:pic>
        <p:nvPicPr>
          <p:cNvPr id="4" name="Imagen 3" descr="3coleman4.jpg"/>
          <p:cNvPicPr>
            <a:picLocks noChangeAspect="1"/>
          </p:cNvPicPr>
          <p:nvPr/>
        </p:nvPicPr>
        <p:blipFill rotWithShape="1">
          <a:blip r:embed="rId2">
            <a:extLst>
              <a:ext uri="{28A0092B-C50C-407E-A947-70E740481C1C}">
                <a14:useLocalDpi xmlns:a14="http://schemas.microsoft.com/office/drawing/2010/main" val="0"/>
              </a:ext>
            </a:extLst>
          </a:blip>
          <a:srcRect l="15150" r="13402" b="1"/>
          <a:stretch/>
        </p:blipFill>
        <p:spPr>
          <a:xfrm>
            <a:off x="3479292" y="10"/>
            <a:ext cx="5664708" cy="6857990"/>
          </a:xfrm>
          <a:prstGeom prst="rect">
            <a:avLst/>
          </a:prstGeom>
          <a:effectLst/>
        </p:spPr>
      </p:pic>
      <p:sp>
        <p:nvSpPr>
          <p:cNvPr id="5" name="Rectángulo 4">
            <a:extLst>
              <a:ext uri="{FF2B5EF4-FFF2-40B4-BE49-F238E27FC236}">
                <a16:creationId xmlns:a16="http://schemas.microsoft.com/office/drawing/2014/main" id="{867CF24D-BDC0-9F49-9E0F-2C4BD2F11D47}"/>
              </a:ext>
            </a:extLst>
          </p:cNvPr>
          <p:cNvSpPr/>
          <p:nvPr/>
        </p:nvSpPr>
        <p:spPr>
          <a:xfrm>
            <a:off x="0" y="657142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986785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14C03E-E419-EE4B-8950-684942098ECC}"/>
              </a:ext>
            </a:extLst>
          </p:cNvPr>
          <p:cNvSpPr>
            <a:spLocks noGrp="1"/>
          </p:cNvSpPr>
          <p:nvPr>
            <p:ph type="title"/>
          </p:nvPr>
        </p:nvSpPr>
        <p:spPr/>
        <p:txBody>
          <a:bodyPr/>
          <a:lstStyle/>
          <a:p>
            <a:r>
              <a:rPr lang="es-ES_tradnl" dirty="0" err="1">
                <a:latin typeface="Palatino" pitchFamily="2" charset="77"/>
                <a:ea typeface="Palatino" pitchFamily="2" charset="77"/>
              </a:rPr>
              <a:t>McLuhan</a:t>
            </a:r>
            <a:endParaRPr lang="es-ES_tradnl" dirty="0">
              <a:latin typeface="Palatino" pitchFamily="2" charset="77"/>
              <a:ea typeface="Palatino" pitchFamily="2" charset="77"/>
            </a:endParaRPr>
          </a:p>
        </p:txBody>
      </p:sp>
      <p:sp>
        <p:nvSpPr>
          <p:cNvPr id="5" name="Marcador de contenido 2">
            <a:extLst>
              <a:ext uri="{FF2B5EF4-FFF2-40B4-BE49-F238E27FC236}">
                <a16:creationId xmlns:a16="http://schemas.microsoft.com/office/drawing/2014/main" id="{C1641117-86DB-B24D-A90E-0B8FAF359A6A}"/>
              </a:ext>
            </a:extLst>
          </p:cNvPr>
          <p:cNvSpPr txBox="1">
            <a:spLocks/>
          </p:cNvSpPr>
          <p:nvPr/>
        </p:nvSpPr>
        <p:spPr>
          <a:xfrm>
            <a:off x="491490" y="2575033"/>
            <a:ext cx="3917646" cy="36561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C" sz="2000" b="1" i="1">
                <a:latin typeface="Palatino" pitchFamily="2" charset="77"/>
                <a:ea typeface="Palatino" pitchFamily="2" charset="77"/>
              </a:rPr>
              <a:t>Marshall McLuhan </a:t>
            </a:r>
            <a:r>
              <a:rPr lang="es-EC" sz="2000" i="1">
                <a:latin typeface="Palatino" pitchFamily="2" charset="77"/>
                <a:ea typeface="Palatino" pitchFamily="2" charset="77"/>
              </a:rPr>
              <a:t>(1911-1980), quien es considerado fundador de la </a:t>
            </a:r>
            <a:r>
              <a:rPr lang="es-EC" sz="2000" b="1" i="1">
                <a:latin typeface="Palatino" pitchFamily="2" charset="77"/>
                <a:ea typeface="Palatino" pitchFamily="2" charset="77"/>
              </a:rPr>
              <a:t>Ecología de los Medios</a:t>
            </a:r>
            <a:r>
              <a:rPr lang="es-EC" sz="2000" i="1">
                <a:latin typeface="Palatino" pitchFamily="2" charset="77"/>
                <a:ea typeface="Palatino" pitchFamily="2" charset="77"/>
              </a:rPr>
              <a:t>, destacó la necesidad de comprender a los medios y tecnologías en general, como extensiones del hombre.</a:t>
            </a:r>
          </a:p>
          <a:p>
            <a:pPr marL="0" indent="0">
              <a:buFont typeface="Arial" panose="020B0604020202020204" pitchFamily="34" charset="0"/>
              <a:buNone/>
            </a:pPr>
            <a:endParaRPr lang="es-ES_tradnl" sz="1600" dirty="0"/>
          </a:p>
        </p:txBody>
      </p:sp>
      <p:pic>
        <p:nvPicPr>
          <p:cNvPr id="6" name="Imagen 5" descr="Imagen que contiene hombre, persona, corbata, ropa&#10;&#10;Descripción generada automáticamente">
            <a:extLst>
              <a:ext uri="{FF2B5EF4-FFF2-40B4-BE49-F238E27FC236}">
                <a16:creationId xmlns:a16="http://schemas.microsoft.com/office/drawing/2014/main" id="{5C34AD33-414A-104C-AB6D-7E606211B953}"/>
              </a:ext>
            </a:extLst>
          </p:cNvPr>
          <p:cNvPicPr>
            <a:picLocks noChangeAspect="1"/>
          </p:cNvPicPr>
          <p:nvPr/>
        </p:nvPicPr>
        <p:blipFill rotWithShape="1">
          <a:blip r:embed="rId2">
            <a:extLst>
              <a:ext uri="{28A0092B-C50C-407E-A947-70E740481C1C}">
                <a14:useLocalDpi xmlns:a14="http://schemas.microsoft.com/office/drawing/2010/main" val="0"/>
              </a:ext>
            </a:extLst>
          </a:blip>
          <a:srcRect l="25707" r="35457"/>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E8493BF3-A7B3-024C-B49C-3F40D5FE42CF}"/>
              </a:ext>
            </a:extLst>
          </p:cNvPr>
          <p:cNvSpPr/>
          <p:nvPr/>
        </p:nvSpPr>
        <p:spPr>
          <a:xfrm>
            <a:off x="125532" y="6231211"/>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97195206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5707" y="4892358"/>
            <a:ext cx="2824704" cy="1325563"/>
          </a:xfrm>
        </p:spPr>
        <p:txBody>
          <a:bodyPr>
            <a:normAutofit/>
          </a:bodyPr>
          <a:lstStyle/>
          <a:p>
            <a:pPr algn="r"/>
            <a:r>
              <a:rPr lang="es-ES" sz="2100" dirty="0">
                <a:solidFill>
                  <a:schemeClr val="bg1"/>
                </a:solidFill>
                <a:latin typeface="Georgia"/>
                <a:cs typeface="Georgia"/>
              </a:rPr>
              <a:t>Marshall </a:t>
            </a:r>
            <a:r>
              <a:rPr lang="es-ES" sz="2100" dirty="0" err="1">
                <a:solidFill>
                  <a:schemeClr val="bg1"/>
                </a:solidFill>
                <a:latin typeface="Georgia"/>
                <a:cs typeface="Georgia"/>
              </a:rPr>
              <a:t>McLuhan</a:t>
            </a:r>
            <a:endParaRPr lang="es-ES" sz="2100" dirty="0">
              <a:solidFill>
                <a:schemeClr val="bg1"/>
              </a:solidFill>
              <a:latin typeface="Georgia"/>
              <a:cs typeface="Georgia"/>
            </a:endParaRPr>
          </a:p>
        </p:txBody>
      </p:sp>
      <p:pic>
        <p:nvPicPr>
          <p:cNvPr id="4" name="Imagen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011" y="800945"/>
            <a:ext cx="7169623" cy="2987343"/>
          </a:xfrm>
          <a:prstGeom prst="rect">
            <a:avLst/>
          </a:prstGeom>
        </p:spPr>
      </p:pic>
      <p:sp>
        <p:nvSpPr>
          <p:cNvPr id="3" name="Marcador de contenido 2"/>
          <p:cNvSpPr>
            <a:spLocks noGrp="1"/>
          </p:cNvSpPr>
          <p:nvPr>
            <p:ph idx="1"/>
          </p:nvPr>
        </p:nvSpPr>
        <p:spPr>
          <a:xfrm>
            <a:off x="3659088" y="4824249"/>
            <a:ext cx="5004852" cy="1461780"/>
          </a:xfrm>
        </p:spPr>
        <p:txBody>
          <a:bodyPr anchor="ctr">
            <a:normAutofit/>
          </a:bodyPr>
          <a:lstStyle/>
          <a:p>
            <a:pPr marL="0" indent="0">
              <a:buNone/>
            </a:pPr>
            <a:r>
              <a:rPr lang="es-ES_tradnl" sz="2000" i="1" dirty="0">
                <a:solidFill>
                  <a:schemeClr val="bg1"/>
                </a:solidFill>
                <a:latin typeface="Palatino" pitchFamily="2" charset="77"/>
                <a:ea typeface="Palatino" pitchFamily="2" charset="77"/>
                <a:cs typeface="Georgia"/>
              </a:rPr>
              <a:t>Bajo la lógica del afamado profesor canadiense, cuando una tecnología, medio, instrumento o artefacto irrumpe exitosamente en una sociedad, la redefine profundamente. </a:t>
            </a:r>
            <a:endParaRPr lang="es-ES" sz="2000" i="1" dirty="0">
              <a:solidFill>
                <a:schemeClr val="bg1"/>
              </a:solidFill>
              <a:latin typeface="Palatino" pitchFamily="2" charset="77"/>
              <a:ea typeface="Palatino" pitchFamily="2" charset="77"/>
              <a:cs typeface="Georgia"/>
            </a:endParaRPr>
          </a:p>
        </p:txBody>
      </p:sp>
      <p:sp>
        <p:nvSpPr>
          <p:cNvPr id="5" name="Rectángulo 4">
            <a:extLst>
              <a:ext uri="{FF2B5EF4-FFF2-40B4-BE49-F238E27FC236}">
                <a16:creationId xmlns:a16="http://schemas.microsoft.com/office/drawing/2014/main" id="{12A26B50-CB59-854F-A0DC-8179C671C8E7}"/>
              </a:ext>
            </a:extLst>
          </p:cNvPr>
          <p:cNvSpPr/>
          <p:nvPr/>
        </p:nvSpPr>
        <p:spPr>
          <a:xfrm>
            <a:off x="78424" y="6488668"/>
            <a:ext cx="3126177"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59681201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192" y="4767072"/>
            <a:ext cx="4945641" cy="1625210"/>
          </a:xfrm>
        </p:spPr>
        <p:txBody>
          <a:bodyPr>
            <a:normAutofit/>
          </a:bodyPr>
          <a:lstStyle/>
          <a:p>
            <a:pPr algn="r"/>
            <a:r>
              <a:rPr lang="es-ES">
                <a:solidFill>
                  <a:srgbClr val="FFFFFF"/>
                </a:solidFill>
                <a:latin typeface="Georgia"/>
                <a:cs typeface="Georgia"/>
              </a:rPr>
              <a:t>Marshall McLuhan</a:t>
            </a:r>
          </a:p>
        </p:txBody>
      </p:sp>
      <p:pic>
        <p:nvPicPr>
          <p:cNvPr id="4" name="Imagen 3" descr="mcluhan_large.jpg"/>
          <p:cNvPicPr>
            <a:picLocks noChangeAspect="1"/>
          </p:cNvPicPr>
          <p:nvPr/>
        </p:nvPicPr>
        <p:blipFill rotWithShape="1">
          <a:blip r:embed="rId3">
            <a:extLst>
              <a:ext uri="{28A0092B-C50C-407E-A947-70E740481C1C}">
                <a14:useLocalDpi xmlns:a14="http://schemas.microsoft.com/office/drawing/2010/main" val="0"/>
              </a:ext>
            </a:extLst>
          </a:blip>
          <a:srcRect r="27402" b="-1"/>
          <a:stretch/>
        </p:blipFill>
        <p:spPr>
          <a:xfrm>
            <a:off x="0" y="0"/>
            <a:ext cx="9144000" cy="7094809"/>
          </a:xfrm>
          <a:prstGeom prst="rect">
            <a:avLst/>
          </a:prstGeom>
        </p:spPr>
      </p:pic>
      <p:sp>
        <p:nvSpPr>
          <p:cNvPr id="3" name="Marcador de contenido 2"/>
          <p:cNvSpPr>
            <a:spLocks noGrp="1"/>
          </p:cNvSpPr>
          <p:nvPr>
            <p:ph idx="1"/>
          </p:nvPr>
        </p:nvSpPr>
        <p:spPr>
          <a:xfrm>
            <a:off x="6021989" y="917725"/>
            <a:ext cx="2568554" cy="4852362"/>
          </a:xfrm>
        </p:spPr>
        <p:txBody>
          <a:bodyPr anchor="ctr">
            <a:normAutofit/>
          </a:bodyPr>
          <a:lstStyle/>
          <a:p>
            <a:pPr marL="0" indent="0">
              <a:buNone/>
            </a:pPr>
            <a:r>
              <a:rPr lang="es-ES_tradnl" sz="2000" i="1" dirty="0">
                <a:latin typeface="Palatino" pitchFamily="2" charset="77"/>
                <a:ea typeface="Palatino" pitchFamily="2" charset="77"/>
                <a:cs typeface="Georgia"/>
              </a:rPr>
              <a:t>Así como el cine, la radio y la televisión contribuyeron a modificar las percepciones y  hábitos de las personas en el siglo pasado, de modo similar </a:t>
            </a:r>
            <a:r>
              <a:rPr lang="es-ES_tradnl" sz="2000" b="1" i="1" dirty="0">
                <a:latin typeface="Palatino" pitchFamily="2" charset="77"/>
                <a:ea typeface="Palatino" pitchFamily="2" charset="77"/>
                <a:cs typeface="Georgia"/>
              </a:rPr>
              <a:t>las nuevas tecnologías de comunicación digital </a:t>
            </a:r>
            <a:r>
              <a:rPr lang="es-ES_tradnl" sz="2000" i="1" dirty="0">
                <a:latin typeface="Palatino" pitchFamily="2" charset="77"/>
                <a:ea typeface="Palatino" pitchFamily="2" charset="77"/>
                <a:cs typeface="Georgia"/>
              </a:rPr>
              <a:t>están reconfigurando la cultura de las sociedades.</a:t>
            </a:r>
            <a:endParaRPr lang="es-ES" sz="2000" i="1" dirty="0">
              <a:latin typeface="Palatino" pitchFamily="2" charset="77"/>
              <a:ea typeface="Palatino" pitchFamily="2" charset="77"/>
              <a:cs typeface="Georgia"/>
            </a:endParaRPr>
          </a:p>
        </p:txBody>
      </p:sp>
      <p:sp>
        <p:nvSpPr>
          <p:cNvPr id="5" name="Rectángulo 4">
            <a:extLst>
              <a:ext uri="{FF2B5EF4-FFF2-40B4-BE49-F238E27FC236}">
                <a16:creationId xmlns:a16="http://schemas.microsoft.com/office/drawing/2014/main" id="{F0AA4BD6-9814-DC4A-BE6B-AE9531D5F1EB}"/>
              </a:ext>
            </a:extLst>
          </p:cNvPr>
          <p:cNvSpPr/>
          <p:nvPr/>
        </p:nvSpPr>
        <p:spPr>
          <a:xfrm>
            <a:off x="6021989"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564770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2600" y="643467"/>
            <a:ext cx="2522980" cy="1597315"/>
          </a:xfrm>
          <a:noFill/>
          <a:ln w="19050">
            <a:solidFill>
              <a:schemeClr val="bg1"/>
            </a:solidFill>
          </a:ln>
        </p:spPr>
        <p:txBody>
          <a:bodyPr wrap="square">
            <a:normAutofit/>
          </a:bodyPr>
          <a:lstStyle/>
          <a:p>
            <a:pPr algn="ctr"/>
            <a:r>
              <a:rPr lang="es-ES" sz="2400">
                <a:solidFill>
                  <a:schemeClr val="bg1"/>
                </a:solidFill>
                <a:latin typeface="Georgia"/>
                <a:cs typeface="Georgia"/>
              </a:rPr>
              <a:t>Marshall McLuhan</a:t>
            </a:r>
          </a:p>
        </p:txBody>
      </p:sp>
      <p:sp>
        <p:nvSpPr>
          <p:cNvPr id="3" name="Marcador de contenido 2"/>
          <p:cNvSpPr>
            <a:spLocks noGrp="1"/>
          </p:cNvSpPr>
          <p:nvPr>
            <p:ph idx="1"/>
          </p:nvPr>
        </p:nvSpPr>
        <p:spPr>
          <a:xfrm>
            <a:off x="482601" y="2638044"/>
            <a:ext cx="2964934" cy="3415622"/>
          </a:xfrm>
        </p:spPr>
        <p:txBody>
          <a:bodyPr>
            <a:normAutofit/>
          </a:bodyPr>
          <a:lstStyle/>
          <a:p>
            <a:pPr marL="0" indent="0">
              <a:buNone/>
            </a:pPr>
            <a:r>
              <a:rPr lang="es-ES_tradnl" sz="2400" i="1" dirty="0">
                <a:latin typeface="Palatino" pitchFamily="2" charset="77"/>
                <a:ea typeface="Palatino" pitchFamily="2" charset="77"/>
                <a:cs typeface="Georgia"/>
              </a:rPr>
              <a:t>El tránsito a la </a:t>
            </a:r>
            <a:r>
              <a:rPr lang="es-ES_tradnl" sz="2400" b="1" i="1" dirty="0">
                <a:latin typeface="Palatino" pitchFamily="2" charset="77"/>
                <a:ea typeface="Palatino" pitchFamily="2" charset="77"/>
                <a:cs typeface="Georgia"/>
              </a:rPr>
              <a:t>edad </a:t>
            </a:r>
            <a:r>
              <a:rPr lang="es-ES_tradnl" sz="2400" b="1" i="1" dirty="0" err="1">
                <a:latin typeface="Palatino" pitchFamily="2" charset="77"/>
                <a:ea typeface="Palatino" pitchFamily="2" charset="77"/>
                <a:cs typeface="Georgia"/>
              </a:rPr>
              <a:t>posteléctrica</a:t>
            </a:r>
            <a:r>
              <a:rPr lang="es-ES_tradnl" sz="2400" b="1" i="1" dirty="0">
                <a:latin typeface="Palatino" pitchFamily="2" charset="77"/>
                <a:ea typeface="Palatino" pitchFamily="2" charset="77"/>
                <a:cs typeface="Georgia"/>
              </a:rPr>
              <a:t> </a:t>
            </a:r>
            <a:r>
              <a:rPr lang="es-ES_tradnl" sz="2400" i="1" dirty="0">
                <a:latin typeface="Palatino" pitchFamily="2" charset="77"/>
                <a:ea typeface="Palatino" pitchFamily="2" charset="77"/>
                <a:cs typeface="Georgia"/>
              </a:rPr>
              <a:t>ha implicado </a:t>
            </a:r>
            <a:r>
              <a:rPr lang="es-ES_tradnl" sz="2400" b="1" i="1" dirty="0">
                <a:latin typeface="Palatino" pitchFamily="2" charset="77"/>
                <a:ea typeface="Palatino" pitchFamily="2" charset="77"/>
                <a:cs typeface="Georgia"/>
              </a:rPr>
              <a:t>profundos cambios. </a:t>
            </a:r>
            <a:r>
              <a:rPr lang="es-ES_tradnl" sz="2400" i="1" dirty="0">
                <a:latin typeface="Palatino" pitchFamily="2" charset="77"/>
                <a:ea typeface="Palatino" pitchFamily="2" charset="77"/>
                <a:cs typeface="Georgia"/>
              </a:rPr>
              <a:t>El proceso de adaptación social, dadas las nuevas y complejas exigencias del entorno, de ninguna manera resulta sencillo. </a:t>
            </a:r>
            <a:endParaRPr lang="es-ES" sz="2400" i="1" dirty="0">
              <a:latin typeface="Palatino" pitchFamily="2" charset="77"/>
              <a:ea typeface="Palatino" pitchFamily="2" charset="77"/>
              <a:cs typeface="Georgia"/>
            </a:endParaRPr>
          </a:p>
        </p:txBody>
      </p:sp>
      <p:pic>
        <p:nvPicPr>
          <p:cNvPr id="4" name="Imagen 3" descr="marshall-mcluhan-and-woody-alle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322" y="1016307"/>
            <a:ext cx="4688077" cy="4664518"/>
          </a:xfrm>
          <a:prstGeom prst="rect">
            <a:avLst/>
          </a:prstGeom>
        </p:spPr>
      </p:pic>
      <p:sp>
        <p:nvSpPr>
          <p:cNvPr id="5" name="Rectángulo 4">
            <a:extLst>
              <a:ext uri="{FF2B5EF4-FFF2-40B4-BE49-F238E27FC236}">
                <a16:creationId xmlns:a16="http://schemas.microsoft.com/office/drawing/2014/main" id="{D9B316C1-2F22-2040-BAC9-46A249447BDD}"/>
              </a:ext>
            </a:extLst>
          </p:cNvPr>
          <p:cNvSpPr/>
          <p:nvPr/>
        </p:nvSpPr>
        <p:spPr>
          <a:xfrm>
            <a:off x="5857103" y="6488668"/>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7762599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24072" y="629268"/>
            <a:ext cx="4939868" cy="1286160"/>
          </a:xfrm>
        </p:spPr>
        <p:txBody>
          <a:bodyPr anchor="b">
            <a:normAutofit/>
          </a:bodyPr>
          <a:lstStyle/>
          <a:p>
            <a:r>
              <a:rPr lang="es-ES" dirty="0">
                <a:latin typeface="Georgia"/>
                <a:cs typeface="Georgia"/>
              </a:rPr>
              <a:t>Marshall </a:t>
            </a:r>
            <a:r>
              <a:rPr lang="es-ES" dirty="0" err="1">
                <a:latin typeface="Georgia"/>
                <a:cs typeface="Georgia"/>
              </a:rPr>
              <a:t>McLuhan</a:t>
            </a:r>
            <a:endParaRPr lang="es-ES" dirty="0">
              <a:latin typeface="Georgia"/>
              <a:cs typeface="Georgia"/>
            </a:endParaRPr>
          </a:p>
        </p:txBody>
      </p:sp>
      <p:pic>
        <p:nvPicPr>
          <p:cNvPr id="5" name="Imagen 4" descr="mansaram-mcluhan-crop.jpg"/>
          <p:cNvPicPr>
            <a:picLocks noChangeAspect="1"/>
          </p:cNvPicPr>
          <p:nvPr/>
        </p:nvPicPr>
        <p:blipFill rotWithShape="1">
          <a:blip r:embed="rId2">
            <a:extLst>
              <a:ext uri="{28A0092B-C50C-407E-A947-70E740481C1C}">
                <a14:useLocalDpi xmlns:a14="http://schemas.microsoft.com/office/drawing/2010/main" val="0"/>
              </a:ext>
            </a:extLst>
          </a:blip>
          <a:srcRect l="27740" r="25240" b="-1"/>
          <a:stretch/>
        </p:blipFill>
        <p:spPr>
          <a:xfrm>
            <a:off x="20" y="10"/>
            <a:ext cx="3476673" cy="6857990"/>
          </a:xfrm>
          <a:prstGeom prst="rect">
            <a:avLst/>
          </a:prstGeom>
          <a:effectLst/>
        </p:spPr>
      </p:pic>
      <p:sp>
        <p:nvSpPr>
          <p:cNvPr id="3" name="Marcador de contenido 2"/>
          <p:cNvSpPr>
            <a:spLocks noGrp="1"/>
          </p:cNvSpPr>
          <p:nvPr>
            <p:ph idx="1"/>
          </p:nvPr>
        </p:nvSpPr>
        <p:spPr>
          <a:xfrm>
            <a:off x="3724073" y="2438400"/>
            <a:ext cx="4939867" cy="3785419"/>
          </a:xfrm>
        </p:spPr>
        <p:txBody>
          <a:bodyPr>
            <a:normAutofit/>
          </a:bodyPr>
          <a:lstStyle/>
          <a:p>
            <a:pPr marL="0" indent="0">
              <a:buNone/>
            </a:pPr>
            <a:r>
              <a:rPr lang="es-ES_tradnl" sz="2400" b="1" i="1" dirty="0">
                <a:latin typeface="Palatino" pitchFamily="2" charset="77"/>
                <a:ea typeface="Palatino" pitchFamily="2" charset="77"/>
                <a:cs typeface="Georgia"/>
              </a:rPr>
              <a:t>Marshall </a:t>
            </a:r>
            <a:r>
              <a:rPr lang="es-ES_tradnl" sz="2400" b="1" i="1" dirty="0" err="1">
                <a:latin typeface="Palatino" pitchFamily="2" charset="77"/>
                <a:ea typeface="Palatino" pitchFamily="2" charset="77"/>
                <a:cs typeface="Georgia"/>
              </a:rPr>
              <a:t>McLuhan</a:t>
            </a:r>
            <a:r>
              <a:rPr lang="es-ES_tradnl" sz="2400" i="1" dirty="0">
                <a:latin typeface="Palatino" pitchFamily="2" charset="77"/>
                <a:ea typeface="Palatino" pitchFamily="2" charset="77"/>
                <a:cs typeface="Georgia"/>
              </a:rPr>
              <a:t>, quien en no pocas ocasiones ha sido etiquetado por sus detractores como uno de los pensadores emblemáticos del “</a:t>
            </a:r>
            <a:r>
              <a:rPr lang="es-ES_tradnl" sz="2400" b="1" i="1" dirty="0">
                <a:latin typeface="Palatino" pitchFamily="2" charset="77"/>
                <a:ea typeface="Palatino" pitchFamily="2" charset="77"/>
                <a:cs typeface="Georgia"/>
              </a:rPr>
              <a:t>tecno optimismo</a:t>
            </a:r>
            <a:r>
              <a:rPr lang="es-ES_tradnl" sz="2400" i="1" dirty="0">
                <a:latin typeface="Palatino" pitchFamily="2" charset="77"/>
                <a:ea typeface="Palatino" pitchFamily="2" charset="77"/>
                <a:cs typeface="Georgia"/>
              </a:rPr>
              <a:t>”, advirtió los efectos que producen las tecnologías en el desarrollo cultural de las sociedades. </a:t>
            </a:r>
            <a:endParaRPr lang="es-ES" sz="2400" i="1" dirty="0">
              <a:latin typeface="Palatino" pitchFamily="2" charset="77"/>
              <a:ea typeface="Palatino" pitchFamily="2" charset="77"/>
            </a:endParaRPr>
          </a:p>
        </p:txBody>
      </p:sp>
      <p:sp>
        <p:nvSpPr>
          <p:cNvPr id="4" name="Rectángulo 3">
            <a:extLst>
              <a:ext uri="{FF2B5EF4-FFF2-40B4-BE49-F238E27FC236}">
                <a16:creationId xmlns:a16="http://schemas.microsoft.com/office/drawing/2014/main" id="{C71627D9-AA55-5D49-A6F9-E6745D605205}"/>
              </a:ext>
            </a:extLst>
          </p:cNvPr>
          <p:cNvSpPr/>
          <p:nvPr/>
        </p:nvSpPr>
        <p:spPr>
          <a:xfrm>
            <a:off x="6017823" y="6562125"/>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07799079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r>
              <a:rPr lang="es-ES" dirty="0">
                <a:latin typeface="Georgia"/>
                <a:cs typeface="Georgia"/>
              </a:rPr>
              <a:t>Marshall </a:t>
            </a:r>
            <a:r>
              <a:rPr lang="es-ES" dirty="0" err="1">
                <a:latin typeface="Georgia"/>
                <a:cs typeface="Georgia"/>
              </a:rPr>
              <a:t>McLuhan</a:t>
            </a:r>
            <a:endParaRPr lang="es-ES" dirty="0">
              <a:latin typeface="Georgia"/>
              <a:cs typeface="Georgia"/>
            </a:endParaRPr>
          </a:p>
        </p:txBody>
      </p:sp>
      <p:sp>
        <p:nvSpPr>
          <p:cNvPr id="3" name="Marcador de contenido 2"/>
          <p:cNvSpPr>
            <a:spLocks noGrp="1"/>
          </p:cNvSpPr>
          <p:nvPr>
            <p:ph idx="1"/>
          </p:nvPr>
        </p:nvSpPr>
        <p:spPr>
          <a:xfrm>
            <a:off x="491490" y="2575034"/>
            <a:ext cx="3840085" cy="3462228"/>
          </a:xfrm>
        </p:spPr>
        <p:txBody>
          <a:bodyPr>
            <a:normAutofit/>
          </a:bodyPr>
          <a:lstStyle/>
          <a:p>
            <a:pPr marL="0" indent="0">
              <a:buNone/>
            </a:pPr>
            <a:r>
              <a:rPr lang="es-ES_tradnl" sz="2000" i="1" dirty="0">
                <a:latin typeface="Palatino" pitchFamily="2" charset="77"/>
                <a:ea typeface="Palatino" pitchFamily="2" charset="77"/>
                <a:cs typeface="Georgia"/>
              </a:rPr>
              <a:t>Si entendemos las </a:t>
            </a:r>
            <a:r>
              <a:rPr lang="es-ES_tradnl" sz="2000" b="1" i="1" dirty="0">
                <a:latin typeface="Palatino" pitchFamily="2" charset="77"/>
                <a:ea typeface="Palatino" pitchFamily="2" charset="77"/>
                <a:cs typeface="Georgia"/>
              </a:rPr>
              <a:t>revolucionarias transformaciones causadas </a:t>
            </a:r>
            <a:r>
              <a:rPr lang="es-ES_tradnl" sz="2000" i="1" dirty="0">
                <a:latin typeface="Palatino" pitchFamily="2" charset="77"/>
                <a:ea typeface="Palatino" pitchFamily="2" charset="77"/>
                <a:cs typeface="Georgia"/>
              </a:rPr>
              <a:t>por las </a:t>
            </a:r>
            <a:r>
              <a:rPr lang="es-ES_tradnl" sz="2000" b="1" i="1" dirty="0">
                <a:latin typeface="Palatino" pitchFamily="2" charset="77"/>
                <a:ea typeface="Palatino" pitchFamily="2" charset="77"/>
                <a:cs typeface="Georgia"/>
              </a:rPr>
              <a:t>tecnologías </a:t>
            </a:r>
            <a:r>
              <a:rPr lang="es-ES_tradnl" sz="2000" i="1" dirty="0">
                <a:latin typeface="Palatino" pitchFamily="2" charset="77"/>
                <a:ea typeface="Palatino" pitchFamily="2" charset="77"/>
                <a:cs typeface="Georgia"/>
              </a:rPr>
              <a:t>–razonaba- podremos anticiparlas, controlarlas, y adaptarnos; pero si continuamos en nuestro </a:t>
            </a:r>
            <a:r>
              <a:rPr lang="es-ES_tradnl" sz="2000" b="1" i="1" dirty="0">
                <a:latin typeface="Palatino" pitchFamily="2" charset="77"/>
                <a:ea typeface="Palatino" pitchFamily="2" charset="77"/>
                <a:cs typeface="Georgia"/>
              </a:rPr>
              <a:t>trance subliminal </a:t>
            </a:r>
            <a:r>
              <a:rPr lang="es-ES_tradnl" sz="2000" i="1" dirty="0">
                <a:latin typeface="Palatino" pitchFamily="2" charset="77"/>
                <a:ea typeface="Palatino" pitchFamily="2" charset="77"/>
                <a:cs typeface="Georgia"/>
              </a:rPr>
              <a:t>siempre seremos esclavos de los efectos tecnológicos. </a:t>
            </a:r>
            <a:endParaRPr lang="es-EC" sz="2000" i="1" dirty="0">
              <a:latin typeface="Palatino" pitchFamily="2" charset="77"/>
              <a:ea typeface="Palatino" pitchFamily="2" charset="77"/>
            </a:endParaRPr>
          </a:p>
        </p:txBody>
      </p:sp>
      <p:pic>
        <p:nvPicPr>
          <p:cNvPr id="4" name="Imagen 3" descr="e1bc7dda3a5af1b73302bcff9ff6385b.jpg"/>
          <p:cNvPicPr>
            <a:picLocks noChangeAspect="1"/>
          </p:cNvPicPr>
          <p:nvPr/>
        </p:nvPicPr>
        <p:blipFill rotWithShape="1">
          <a:blip r:embed="rId3">
            <a:extLst>
              <a:ext uri="{28A0092B-C50C-407E-A947-70E740481C1C}">
                <a14:useLocalDpi xmlns:a14="http://schemas.microsoft.com/office/drawing/2010/main" val="0"/>
              </a:ext>
            </a:extLst>
          </a:blip>
          <a:srcRect b="177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ángulo 4">
            <a:extLst>
              <a:ext uri="{FF2B5EF4-FFF2-40B4-BE49-F238E27FC236}">
                <a16:creationId xmlns:a16="http://schemas.microsoft.com/office/drawing/2014/main" id="{F2F54D38-CF72-C44E-89D4-8EB17CF89D10}"/>
              </a:ext>
            </a:extLst>
          </p:cNvPr>
          <p:cNvSpPr/>
          <p:nvPr/>
        </p:nvSpPr>
        <p:spPr>
          <a:xfrm>
            <a:off x="0" y="6593462"/>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05741937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9122A-133D-C744-A350-D97354BC381F}"/>
              </a:ext>
            </a:extLst>
          </p:cNvPr>
          <p:cNvSpPr>
            <a:spLocks noGrp="1"/>
          </p:cNvSpPr>
          <p:nvPr>
            <p:ph type="title"/>
          </p:nvPr>
        </p:nvSpPr>
        <p:spPr>
          <a:xfrm>
            <a:off x="475707" y="4892358"/>
            <a:ext cx="2824704" cy="1325563"/>
          </a:xfrm>
        </p:spPr>
        <p:txBody>
          <a:bodyPr>
            <a:normAutofit/>
          </a:bodyPr>
          <a:lstStyle/>
          <a:p>
            <a:pPr algn="r"/>
            <a:r>
              <a:rPr lang="es-EC" sz="4000" dirty="0"/>
              <a:t>Exaptación</a:t>
            </a:r>
          </a:p>
        </p:txBody>
      </p:sp>
      <p:sp>
        <p:nvSpPr>
          <p:cNvPr id="3" name="Marcador de contenido 2">
            <a:extLst>
              <a:ext uri="{FF2B5EF4-FFF2-40B4-BE49-F238E27FC236}">
                <a16:creationId xmlns:a16="http://schemas.microsoft.com/office/drawing/2014/main" id="{20C287D7-E62C-6C44-9C4E-55283B58A349}"/>
              </a:ext>
            </a:extLst>
          </p:cNvPr>
          <p:cNvSpPr>
            <a:spLocks noGrp="1"/>
          </p:cNvSpPr>
          <p:nvPr>
            <p:ph idx="1"/>
          </p:nvPr>
        </p:nvSpPr>
        <p:spPr>
          <a:xfrm>
            <a:off x="3659088" y="4824249"/>
            <a:ext cx="5004852" cy="1461780"/>
          </a:xfrm>
        </p:spPr>
        <p:txBody>
          <a:bodyPr anchor="ctr">
            <a:normAutofit/>
          </a:bodyPr>
          <a:lstStyle/>
          <a:p>
            <a:pPr marL="0" indent="0">
              <a:buNone/>
            </a:pPr>
            <a:r>
              <a:rPr lang="es-ES_tradnl" sz="2400" i="1" dirty="0">
                <a:latin typeface="Palatino" pitchFamily="2" charset="77"/>
                <a:ea typeface="Palatino" pitchFamily="2" charset="77"/>
                <a:cs typeface="Baskerville"/>
              </a:rPr>
              <a:t>El proceso de adaptación no es suficiente para explicar la </a:t>
            </a:r>
            <a:r>
              <a:rPr lang="es-ES_tradnl" sz="2400" b="1" i="1" dirty="0">
                <a:latin typeface="Palatino" pitchFamily="2" charset="77"/>
                <a:ea typeface="Palatino" pitchFamily="2" charset="77"/>
                <a:cs typeface="Baskerville"/>
              </a:rPr>
              <a:t>complejidad de los cambios tecnológicos.</a:t>
            </a:r>
            <a:r>
              <a:rPr lang="es-ES_tradnl" sz="2400" i="1" dirty="0">
                <a:latin typeface="Palatino" pitchFamily="2" charset="77"/>
                <a:ea typeface="Palatino" pitchFamily="2" charset="77"/>
                <a:cs typeface="Baskerville"/>
              </a:rPr>
              <a:t> </a:t>
            </a:r>
          </a:p>
        </p:txBody>
      </p:sp>
      <p:pic>
        <p:nvPicPr>
          <p:cNvPr id="4" name="Imagen 3" descr="download.jpg">
            <a:extLst>
              <a:ext uri="{FF2B5EF4-FFF2-40B4-BE49-F238E27FC236}">
                <a16:creationId xmlns:a16="http://schemas.microsoft.com/office/drawing/2014/main" id="{2FE097DA-7301-8B42-810B-35DAE3617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56" y="921586"/>
            <a:ext cx="7946933" cy="2746060"/>
          </a:xfrm>
          <a:prstGeom prst="rect">
            <a:avLst/>
          </a:prstGeom>
        </p:spPr>
      </p:pic>
      <p:sp>
        <p:nvSpPr>
          <p:cNvPr id="5" name="Rectángulo 4">
            <a:extLst>
              <a:ext uri="{FF2B5EF4-FFF2-40B4-BE49-F238E27FC236}">
                <a16:creationId xmlns:a16="http://schemas.microsoft.com/office/drawing/2014/main" id="{CE03E4EB-830D-D745-ABCC-A59AB0C388E3}"/>
              </a:ext>
            </a:extLst>
          </p:cNvPr>
          <p:cNvSpPr/>
          <p:nvPr/>
        </p:nvSpPr>
        <p:spPr>
          <a:xfrm>
            <a:off x="0" y="657142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9358359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r>
              <a:rPr lang="es-ES" dirty="0">
                <a:latin typeface="Georgia"/>
                <a:cs typeface="Georgia"/>
              </a:rPr>
              <a:t>Marshall </a:t>
            </a:r>
            <a:r>
              <a:rPr lang="es-ES" dirty="0" err="1">
                <a:latin typeface="Georgia"/>
                <a:cs typeface="Georgia"/>
              </a:rPr>
              <a:t>McLuhan</a:t>
            </a:r>
            <a:endParaRPr lang="es-ES" dirty="0">
              <a:latin typeface="Georgia"/>
              <a:cs typeface="Georgia"/>
            </a:endParaRPr>
          </a:p>
        </p:txBody>
      </p:sp>
      <p:sp>
        <p:nvSpPr>
          <p:cNvPr id="3" name="Marcador de contenido 2"/>
          <p:cNvSpPr>
            <a:spLocks noGrp="1"/>
          </p:cNvSpPr>
          <p:nvPr>
            <p:ph idx="1"/>
          </p:nvPr>
        </p:nvSpPr>
        <p:spPr>
          <a:xfrm>
            <a:off x="491490" y="2575034"/>
            <a:ext cx="3840085" cy="3462228"/>
          </a:xfrm>
        </p:spPr>
        <p:txBody>
          <a:bodyPr>
            <a:normAutofit/>
          </a:bodyPr>
          <a:lstStyle/>
          <a:p>
            <a:pPr marL="0" indent="0">
              <a:buNone/>
            </a:pPr>
            <a:r>
              <a:rPr lang="es-ES_tradnl" sz="2000" i="1" dirty="0">
                <a:latin typeface="Palatino" pitchFamily="2" charset="77"/>
                <a:ea typeface="Palatino" pitchFamily="2" charset="77"/>
                <a:cs typeface="Georgia"/>
              </a:rPr>
              <a:t>Si entendemos las </a:t>
            </a:r>
            <a:r>
              <a:rPr lang="es-ES_tradnl" sz="2000" b="1" i="1" dirty="0">
                <a:latin typeface="Palatino" pitchFamily="2" charset="77"/>
                <a:ea typeface="Palatino" pitchFamily="2" charset="77"/>
                <a:cs typeface="Georgia"/>
              </a:rPr>
              <a:t>revolucionarias transformaciones causadas </a:t>
            </a:r>
            <a:r>
              <a:rPr lang="es-ES_tradnl" sz="2000" i="1" dirty="0">
                <a:latin typeface="Palatino" pitchFamily="2" charset="77"/>
                <a:ea typeface="Palatino" pitchFamily="2" charset="77"/>
                <a:cs typeface="Georgia"/>
              </a:rPr>
              <a:t>por las </a:t>
            </a:r>
            <a:r>
              <a:rPr lang="es-ES_tradnl" sz="2000" b="1" i="1" dirty="0">
                <a:latin typeface="Palatino" pitchFamily="2" charset="77"/>
                <a:ea typeface="Palatino" pitchFamily="2" charset="77"/>
                <a:cs typeface="Georgia"/>
              </a:rPr>
              <a:t>tecnologías </a:t>
            </a:r>
            <a:r>
              <a:rPr lang="es-ES_tradnl" sz="2000" i="1" dirty="0">
                <a:latin typeface="Palatino" pitchFamily="2" charset="77"/>
                <a:ea typeface="Palatino" pitchFamily="2" charset="77"/>
                <a:cs typeface="Georgia"/>
              </a:rPr>
              <a:t>–razonaba- podremos anticiparlas, controlarlas, y adaptarnos; pero si continuamos en nuestro </a:t>
            </a:r>
            <a:r>
              <a:rPr lang="es-ES_tradnl" sz="2000" b="1" i="1" dirty="0">
                <a:latin typeface="Palatino" pitchFamily="2" charset="77"/>
                <a:ea typeface="Palatino" pitchFamily="2" charset="77"/>
                <a:cs typeface="Georgia"/>
              </a:rPr>
              <a:t>trance subliminal </a:t>
            </a:r>
            <a:r>
              <a:rPr lang="es-ES_tradnl" sz="2000" i="1" dirty="0">
                <a:latin typeface="Palatino" pitchFamily="2" charset="77"/>
                <a:ea typeface="Palatino" pitchFamily="2" charset="77"/>
                <a:cs typeface="Georgia"/>
              </a:rPr>
              <a:t>siempre seremos esclavos de los efectos tecnológicos. </a:t>
            </a:r>
            <a:endParaRPr lang="es-EC" sz="2000" i="1" dirty="0">
              <a:latin typeface="Palatino" pitchFamily="2" charset="77"/>
              <a:ea typeface="Palatino" pitchFamily="2" charset="77"/>
            </a:endParaRPr>
          </a:p>
        </p:txBody>
      </p:sp>
      <p:pic>
        <p:nvPicPr>
          <p:cNvPr id="4" name="Imagen 3" descr="e1bc7dda3a5af1b73302bcff9ff6385b.jpg"/>
          <p:cNvPicPr>
            <a:picLocks noChangeAspect="1"/>
          </p:cNvPicPr>
          <p:nvPr/>
        </p:nvPicPr>
        <p:blipFill rotWithShape="1">
          <a:blip r:embed="rId3">
            <a:extLst>
              <a:ext uri="{28A0092B-C50C-407E-A947-70E740481C1C}">
                <a14:useLocalDpi xmlns:a14="http://schemas.microsoft.com/office/drawing/2010/main" val="0"/>
              </a:ext>
            </a:extLst>
          </a:blip>
          <a:srcRect b="177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ángulo 4">
            <a:extLst>
              <a:ext uri="{FF2B5EF4-FFF2-40B4-BE49-F238E27FC236}">
                <a16:creationId xmlns:a16="http://schemas.microsoft.com/office/drawing/2014/main" id="{F2F54D38-CF72-C44E-89D4-8EB17CF89D10}"/>
              </a:ext>
            </a:extLst>
          </p:cNvPr>
          <p:cNvSpPr/>
          <p:nvPr/>
        </p:nvSpPr>
        <p:spPr>
          <a:xfrm>
            <a:off x="0" y="6593462"/>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1643268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marshall-mcluhan-future.jpg">
            <a:extLst>
              <a:ext uri="{FF2B5EF4-FFF2-40B4-BE49-F238E27FC236}">
                <a16:creationId xmlns:a16="http://schemas.microsoft.com/office/drawing/2014/main" id="{EED00ECD-0E1B-8F4A-858D-B983E6B86550}"/>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r="32826"/>
          <a:stretch/>
        </p:blipFill>
        <p:spPr>
          <a:xfrm>
            <a:off x="4562839" y="-168318"/>
            <a:ext cx="4695998" cy="3932313"/>
          </a:xfrm>
          <a:prstGeom prst="rect">
            <a:avLst/>
          </a:prstGeom>
          <a:effectLst>
            <a:softEdge rad="533400"/>
          </a:effectLst>
        </p:spPr>
      </p:pic>
      <p:pic>
        <p:nvPicPr>
          <p:cNvPr id="4" name="Imagen 3" descr="Adaptación.jpg"/>
          <p:cNvPicPr>
            <a:picLocks noChangeAspect="1"/>
          </p:cNvPicPr>
          <p:nvPr/>
        </p:nvPicPr>
        <p:blipFill rotWithShape="1">
          <a:blip r:embed="rId3">
            <a:extLst>
              <a:ext uri="{28A0092B-C50C-407E-A947-70E740481C1C}">
                <a14:useLocalDpi xmlns:a14="http://schemas.microsoft.com/office/drawing/2010/main" val="0"/>
              </a:ext>
            </a:extLst>
          </a:blip>
          <a:srcRect r="-3" b="7490"/>
          <a:stretch/>
        </p:blipFill>
        <p:spPr>
          <a:xfrm>
            <a:off x="4567428" y="2487168"/>
            <a:ext cx="4697730" cy="4215384"/>
          </a:xfrm>
          <a:prstGeom prst="rect">
            <a:avLst/>
          </a:prstGeom>
          <a:effectLst>
            <a:softEdge rad="533400"/>
          </a:effectLst>
        </p:spPr>
      </p:pic>
      <p:sp>
        <p:nvSpPr>
          <p:cNvPr id="2" name="Título 1"/>
          <p:cNvSpPr>
            <a:spLocks noGrp="1"/>
          </p:cNvSpPr>
          <p:nvPr>
            <p:ph type="title"/>
          </p:nvPr>
        </p:nvSpPr>
        <p:spPr>
          <a:xfrm>
            <a:off x="603748" y="798445"/>
            <a:ext cx="3602727" cy="1311664"/>
          </a:xfrm>
        </p:spPr>
        <p:txBody>
          <a:bodyPr>
            <a:normAutofit/>
          </a:bodyPr>
          <a:lstStyle/>
          <a:p>
            <a:r>
              <a:rPr lang="es-ES" sz="3500" dirty="0">
                <a:solidFill>
                  <a:srgbClr val="000000"/>
                </a:solidFill>
                <a:latin typeface="Georgia"/>
                <a:cs typeface="Georgia"/>
              </a:rPr>
              <a:t>Marshall </a:t>
            </a:r>
            <a:r>
              <a:rPr lang="es-ES" sz="3500" dirty="0" err="1">
                <a:solidFill>
                  <a:srgbClr val="000000"/>
                </a:solidFill>
                <a:latin typeface="Georgia"/>
                <a:cs typeface="Georgia"/>
              </a:rPr>
              <a:t>McLuhan</a:t>
            </a:r>
            <a:endParaRPr lang="es-ES" sz="3500" dirty="0">
              <a:solidFill>
                <a:srgbClr val="000000"/>
              </a:solidFill>
              <a:latin typeface="Georgia"/>
              <a:cs typeface="Georgia"/>
            </a:endParaRPr>
          </a:p>
        </p:txBody>
      </p:sp>
      <p:sp>
        <p:nvSpPr>
          <p:cNvPr id="3" name="Marcador de contenido 2"/>
          <p:cNvSpPr>
            <a:spLocks noGrp="1"/>
          </p:cNvSpPr>
          <p:nvPr>
            <p:ph idx="1"/>
          </p:nvPr>
        </p:nvSpPr>
        <p:spPr>
          <a:xfrm>
            <a:off x="603747" y="2272143"/>
            <a:ext cx="3602728" cy="3788830"/>
          </a:xfrm>
        </p:spPr>
        <p:txBody>
          <a:bodyPr anchor="ctr">
            <a:normAutofit/>
          </a:bodyPr>
          <a:lstStyle/>
          <a:p>
            <a:pPr marL="0" indent="0">
              <a:buNone/>
            </a:pPr>
            <a:r>
              <a:rPr lang="es-ES_tradnl" sz="2000" i="1" dirty="0">
                <a:solidFill>
                  <a:srgbClr val="000000"/>
                </a:solidFill>
                <a:latin typeface="Palatino" pitchFamily="2" charset="77"/>
                <a:ea typeface="Palatino" pitchFamily="2" charset="77"/>
                <a:cs typeface="Georgia"/>
              </a:rPr>
              <a:t>Es importante tener presente que el proceso de </a:t>
            </a:r>
            <a:r>
              <a:rPr lang="es-ES_tradnl" sz="2000" b="1" i="1" dirty="0">
                <a:solidFill>
                  <a:srgbClr val="000000"/>
                </a:solidFill>
                <a:latin typeface="Palatino" pitchFamily="2" charset="77"/>
                <a:ea typeface="Palatino" pitchFamily="2" charset="77"/>
                <a:cs typeface="Georgia"/>
              </a:rPr>
              <a:t>adaptación</a:t>
            </a:r>
            <a:r>
              <a:rPr lang="es-ES_tradnl" sz="2000" i="1" dirty="0">
                <a:solidFill>
                  <a:srgbClr val="000000"/>
                </a:solidFill>
                <a:latin typeface="Palatino" pitchFamily="2" charset="77"/>
                <a:ea typeface="Palatino" pitchFamily="2" charset="77"/>
                <a:cs typeface="Georgia"/>
              </a:rPr>
              <a:t> </a:t>
            </a:r>
            <a:r>
              <a:rPr lang="es-ES_tradnl" sz="2000" b="1" i="1" dirty="0">
                <a:solidFill>
                  <a:srgbClr val="000000"/>
                </a:solidFill>
                <a:latin typeface="Palatino" pitchFamily="2" charset="77"/>
                <a:ea typeface="Palatino" pitchFamily="2" charset="77"/>
                <a:cs typeface="Georgia"/>
              </a:rPr>
              <a:t>no es suficiente </a:t>
            </a:r>
            <a:r>
              <a:rPr lang="es-ES_tradnl" sz="2000" i="1" dirty="0">
                <a:solidFill>
                  <a:srgbClr val="000000"/>
                </a:solidFill>
                <a:latin typeface="Palatino" pitchFamily="2" charset="77"/>
                <a:ea typeface="Palatino" pitchFamily="2" charset="77"/>
                <a:cs typeface="Georgia"/>
              </a:rPr>
              <a:t>para explicar la complejidad de los cambios tecnológicos. </a:t>
            </a:r>
            <a:endParaRPr lang="es-EC" sz="2000" i="1" dirty="0">
              <a:solidFill>
                <a:srgbClr val="000000"/>
              </a:solidFill>
              <a:latin typeface="Palatino" pitchFamily="2" charset="77"/>
              <a:ea typeface="Palatino" pitchFamily="2" charset="77"/>
              <a:cs typeface="Georgia"/>
            </a:endParaRPr>
          </a:p>
        </p:txBody>
      </p:sp>
      <p:sp>
        <p:nvSpPr>
          <p:cNvPr id="6" name="Rectángulo 5">
            <a:extLst>
              <a:ext uri="{FF2B5EF4-FFF2-40B4-BE49-F238E27FC236}">
                <a16:creationId xmlns:a16="http://schemas.microsoft.com/office/drawing/2014/main" id="{3DF93088-313C-2944-B8A9-921FAE72AD7B}"/>
              </a:ext>
            </a:extLst>
          </p:cNvPr>
          <p:cNvSpPr/>
          <p:nvPr/>
        </p:nvSpPr>
        <p:spPr>
          <a:xfrm>
            <a:off x="166559" y="6569685"/>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9690297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R-9490798-1481483046-1247.jpeg.jpg"/>
          <p:cNvPicPr>
            <a:picLocks noChangeAspect="1"/>
          </p:cNvPicPr>
          <p:nvPr/>
        </p:nvPicPr>
        <p:blipFill rotWithShape="1">
          <a:blip r:embed="rId3">
            <a:extLst>
              <a:ext uri="{28A0092B-C50C-407E-A947-70E740481C1C}">
                <a14:useLocalDpi xmlns:a14="http://schemas.microsoft.com/office/drawing/2010/main" val="0"/>
              </a:ext>
            </a:extLst>
          </a:blip>
          <a:srcRect t="22173" b="2827"/>
          <a:stretch/>
        </p:blipFill>
        <p:spPr>
          <a:xfrm>
            <a:off x="-1" y="10"/>
            <a:ext cx="9144000" cy="6857990"/>
          </a:xfrm>
          <a:prstGeom prst="rect">
            <a:avLst/>
          </a:prstGeom>
        </p:spPr>
      </p:pic>
      <p:sp>
        <p:nvSpPr>
          <p:cNvPr id="5" name="Título 4"/>
          <p:cNvSpPr>
            <a:spLocks noGrp="1"/>
          </p:cNvSpPr>
          <p:nvPr>
            <p:ph type="title"/>
          </p:nvPr>
        </p:nvSpPr>
        <p:spPr>
          <a:xfrm>
            <a:off x="568370" y="3149961"/>
            <a:ext cx="3153103" cy="1007066"/>
          </a:xfrm>
        </p:spPr>
        <p:txBody>
          <a:bodyPr>
            <a:normAutofit/>
          </a:bodyPr>
          <a:lstStyle/>
          <a:p>
            <a:pPr algn="ctr"/>
            <a:r>
              <a:rPr lang="es-ES" sz="3150" dirty="0">
                <a:latin typeface="Baskerville"/>
                <a:cs typeface="Baskerville"/>
              </a:rPr>
              <a:t>Marshall </a:t>
            </a:r>
            <a:r>
              <a:rPr lang="es-ES" sz="3150" dirty="0" err="1">
                <a:latin typeface="Baskerville"/>
                <a:cs typeface="Baskerville"/>
              </a:rPr>
              <a:t>McLuhan</a:t>
            </a:r>
            <a:endParaRPr lang="es-ES" sz="3150" dirty="0">
              <a:latin typeface="Baskerville"/>
              <a:cs typeface="Baskerville"/>
            </a:endParaRPr>
          </a:p>
        </p:txBody>
      </p:sp>
      <p:sp>
        <p:nvSpPr>
          <p:cNvPr id="3" name="Marcador de contenido 2"/>
          <p:cNvSpPr>
            <a:spLocks noGrp="1"/>
          </p:cNvSpPr>
          <p:nvPr>
            <p:ph idx="1"/>
          </p:nvPr>
        </p:nvSpPr>
        <p:spPr>
          <a:xfrm>
            <a:off x="430421" y="4277679"/>
            <a:ext cx="3444766" cy="1964879"/>
          </a:xfrm>
        </p:spPr>
        <p:txBody>
          <a:bodyPr anchor="ctr">
            <a:normAutofit/>
          </a:bodyPr>
          <a:lstStyle/>
          <a:p>
            <a:pPr marL="0" indent="0">
              <a:buNone/>
            </a:pPr>
            <a:r>
              <a:rPr lang="es-ES" sz="3200" i="1" dirty="0">
                <a:latin typeface="Palatino" pitchFamily="2" charset="77"/>
                <a:ea typeface="Palatino" pitchFamily="2" charset="77"/>
                <a:cs typeface="Baskerville"/>
              </a:rPr>
              <a:t>La Ecología de los Medios</a:t>
            </a:r>
          </a:p>
        </p:txBody>
      </p:sp>
    </p:spTree>
    <p:extLst>
      <p:ext uri="{BB962C8B-B14F-4D97-AF65-F5344CB8AC3E}">
        <p14:creationId xmlns:p14="http://schemas.microsoft.com/office/powerpoint/2010/main" val="235633313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R-9490798-1481483046-1247.jpeg.jpg"/>
          <p:cNvPicPr>
            <a:picLocks noChangeAspect="1"/>
          </p:cNvPicPr>
          <p:nvPr/>
        </p:nvPicPr>
        <p:blipFill rotWithShape="1">
          <a:blip r:embed="rId3">
            <a:extLst>
              <a:ext uri="{28A0092B-C50C-407E-A947-70E740481C1C}">
                <a14:useLocalDpi xmlns:a14="http://schemas.microsoft.com/office/drawing/2010/main" val="0"/>
              </a:ext>
            </a:extLst>
          </a:blip>
          <a:srcRect t="22173" b="2827"/>
          <a:stretch/>
        </p:blipFill>
        <p:spPr>
          <a:xfrm>
            <a:off x="-1" y="10"/>
            <a:ext cx="9144000" cy="6857990"/>
          </a:xfrm>
          <a:prstGeom prst="rect">
            <a:avLst/>
          </a:prstGeom>
        </p:spPr>
      </p:pic>
      <p:sp>
        <p:nvSpPr>
          <p:cNvPr id="5" name="Título 4"/>
          <p:cNvSpPr>
            <a:spLocks noGrp="1"/>
          </p:cNvSpPr>
          <p:nvPr>
            <p:ph type="title"/>
          </p:nvPr>
        </p:nvSpPr>
        <p:spPr>
          <a:xfrm>
            <a:off x="568370" y="3149961"/>
            <a:ext cx="3153103" cy="1007066"/>
          </a:xfrm>
        </p:spPr>
        <p:txBody>
          <a:bodyPr>
            <a:normAutofit/>
          </a:bodyPr>
          <a:lstStyle/>
          <a:p>
            <a:pPr algn="ctr"/>
            <a:r>
              <a:rPr lang="es-ES" sz="3150" dirty="0">
                <a:latin typeface="Baskerville"/>
                <a:cs typeface="Baskerville"/>
              </a:rPr>
              <a:t>Marshall </a:t>
            </a:r>
            <a:r>
              <a:rPr lang="es-ES" sz="3150" dirty="0" err="1">
                <a:latin typeface="Baskerville"/>
                <a:cs typeface="Baskerville"/>
              </a:rPr>
              <a:t>McLuhan</a:t>
            </a:r>
            <a:endParaRPr lang="es-ES" sz="3150" dirty="0">
              <a:latin typeface="Baskerville"/>
              <a:cs typeface="Baskerville"/>
            </a:endParaRPr>
          </a:p>
        </p:txBody>
      </p:sp>
      <p:sp>
        <p:nvSpPr>
          <p:cNvPr id="3" name="Marcador de contenido 2"/>
          <p:cNvSpPr>
            <a:spLocks noGrp="1"/>
          </p:cNvSpPr>
          <p:nvPr>
            <p:ph idx="1"/>
          </p:nvPr>
        </p:nvSpPr>
        <p:spPr>
          <a:xfrm>
            <a:off x="430421" y="4277679"/>
            <a:ext cx="3444766" cy="1964879"/>
          </a:xfrm>
        </p:spPr>
        <p:txBody>
          <a:bodyPr anchor="ctr">
            <a:normAutofit/>
          </a:bodyPr>
          <a:lstStyle/>
          <a:p>
            <a:pPr marL="0" indent="0">
              <a:buNone/>
            </a:pPr>
            <a:r>
              <a:rPr lang="es-ES" sz="3200" i="1" dirty="0">
                <a:latin typeface="Palatino" pitchFamily="2" charset="77"/>
                <a:ea typeface="Palatino" pitchFamily="2" charset="77"/>
                <a:cs typeface="Baskerville"/>
              </a:rPr>
              <a:t>La Ecología de los Medios</a:t>
            </a:r>
          </a:p>
        </p:txBody>
      </p:sp>
    </p:spTree>
    <p:extLst>
      <p:ext uri="{BB962C8B-B14F-4D97-AF65-F5344CB8AC3E}">
        <p14:creationId xmlns:p14="http://schemas.microsoft.com/office/powerpoint/2010/main" val="124839785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0C287D7-E62C-6C44-9C4E-55283B58A349}"/>
              </a:ext>
            </a:extLst>
          </p:cNvPr>
          <p:cNvSpPr>
            <a:spLocks noGrp="1"/>
          </p:cNvSpPr>
          <p:nvPr>
            <p:ph idx="1"/>
          </p:nvPr>
        </p:nvSpPr>
        <p:spPr>
          <a:xfrm>
            <a:off x="491490" y="2575034"/>
            <a:ext cx="3840085" cy="3462228"/>
          </a:xfrm>
        </p:spPr>
        <p:txBody>
          <a:bodyPr>
            <a:normAutofit/>
          </a:bodyPr>
          <a:lstStyle/>
          <a:p>
            <a:pPr marL="0" indent="0">
              <a:buNone/>
            </a:pPr>
            <a:r>
              <a:rPr lang="es-ES_tradnl" sz="2000" i="1" dirty="0">
                <a:latin typeface="Palatino" pitchFamily="2" charset="77"/>
                <a:ea typeface="Palatino" pitchFamily="2" charset="77"/>
              </a:rPr>
              <a:t>En el libro </a:t>
            </a:r>
            <a:r>
              <a:rPr lang="es-ES_tradnl" sz="2000" b="1" i="1" dirty="0">
                <a:latin typeface="Palatino" pitchFamily="2" charset="77"/>
                <a:ea typeface="Palatino" pitchFamily="2" charset="77"/>
              </a:rPr>
              <a:t>El Origen de las Especies por Medio de la Selección Natural, o la Preservación de las Razas Favorecidas en la Lucha por la Vida</a:t>
            </a:r>
            <a:r>
              <a:rPr lang="es-ES_tradnl" sz="2000" i="1" dirty="0">
                <a:latin typeface="Palatino" pitchFamily="2" charset="77"/>
                <a:ea typeface="Palatino" pitchFamily="2" charset="77"/>
              </a:rPr>
              <a:t> (1859), </a:t>
            </a:r>
            <a:r>
              <a:rPr lang="es-ES_tradnl" sz="2000" b="1" i="1" dirty="0">
                <a:latin typeface="Palatino" pitchFamily="2" charset="77"/>
                <a:ea typeface="Palatino" pitchFamily="2" charset="77"/>
              </a:rPr>
              <a:t>Charles Darwin </a:t>
            </a:r>
            <a:r>
              <a:rPr lang="es-ES_tradnl" sz="2000" i="1" dirty="0">
                <a:latin typeface="Palatino" pitchFamily="2" charset="77"/>
                <a:ea typeface="Palatino" pitchFamily="2" charset="77"/>
              </a:rPr>
              <a:t>destacó que para que una especie pueda experimentar alguna modificación importante, una variedad ya formada tiene que variar de nuevo. </a:t>
            </a:r>
            <a:r>
              <a:rPr lang="es-ES_tradnl" sz="2000" dirty="0">
                <a:latin typeface="Palatino" pitchFamily="2" charset="77"/>
                <a:ea typeface="Palatino" pitchFamily="2" charset="77"/>
                <a:cs typeface="Baskerville"/>
              </a:rPr>
              <a:t> </a:t>
            </a:r>
          </a:p>
        </p:txBody>
      </p:sp>
      <p:pic>
        <p:nvPicPr>
          <p:cNvPr id="6" name="Imagen 5" descr="15-grandes-frases-de-Charles-Darwin-para-reflexionar-5.jpg">
            <a:extLst>
              <a:ext uri="{FF2B5EF4-FFF2-40B4-BE49-F238E27FC236}">
                <a16:creationId xmlns:a16="http://schemas.microsoft.com/office/drawing/2014/main" id="{3239AEDE-73BC-7B4A-BDE6-C90A5EF1607F}"/>
              </a:ext>
            </a:extLst>
          </p:cNvPr>
          <p:cNvPicPr>
            <a:picLocks noChangeAspect="1"/>
          </p:cNvPicPr>
          <p:nvPr/>
        </p:nvPicPr>
        <p:blipFill rotWithShape="1">
          <a:blip r:embed="rId3">
            <a:extLst>
              <a:ext uri="{28A0092B-C50C-407E-A947-70E740481C1C}">
                <a14:useLocalDpi xmlns:a14="http://schemas.microsoft.com/office/drawing/2010/main" val="0"/>
              </a:ext>
            </a:extLst>
          </a:blip>
          <a:srcRect l="25753" r="25572"/>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Rectángulo 1">
            <a:extLst>
              <a:ext uri="{FF2B5EF4-FFF2-40B4-BE49-F238E27FC236}">
                <a16:creationId xmlns:a16="http://schemas.microsoft.com/office/drawing/2014/main" id="{4FD6DA9C-12E7-9049-A6D8-7917F3A74111}"/>
              </a:ext>
            </a:extLst>
          </p:cNvPr>
          <p:cNvSpPr/>
          <p:nvPr/>
        </p:nvSpPr>
        <p:spPr>
          <a:xfrm>
            <a:off x="100458"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5769011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p:cNvSpPr>
            <a:spLocks noGrp="1"/>
          </p:cNvSpPr>
          <p:nvPr>
            <p:ph type="title"/>
          </p:nvPr>
        </p:nvSpPr>
        <p:spPr>
          <a:xfrm>
            <a:off x="720737" y="498143"/>
            <a:ext cx="7702210" cy="1278902"/>
          </a:xfrm>
        </p:spPr>
        <p:txBody>
          <a:bodyPr>
            <a:normAutofit/>
          </a:bodyPr>
          <a:lstStyle/>
          <a:p>
            <a:r>
              <a:rPr lang="es-ES">
                <a:solidFill>
                  <a:schemeClr val="bg1"/>
                </a:solidFill>
                <a:latin typeface="Georgia"/>
                <a:cs typeface="Georgia"/>
              </a:rPr>
              <a:t>Gould</a:t>
            </a:r>
          </a:p>
        </p:txBody>
      </p:sp>
      <p:pic>
        <p:nvPicPr>
          <p:cNvPr id="4" name="Imagen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738" y="3404332"/>
            <a:ext cx="2329758" cy="1773793"/>
          </a:xfrm>
          <a:prstGeom prst="rect">
            <a:avLst/>
          </a:prstGeom>
          <a:effectLst/>
        </p:spPr>
      </p:pic>
      <p:sp>
        <p:nvSpPr>
          <p:cNvPr id="3" name="Marcador de contenido 2"/>
          <p:cNvSpPr>
            <a:spLocks noGrp="1"/>
          </p:cNvSpPr>
          <p:nvPr>
            <p:ph idx="1"/>
          </p:nvPr>
        </p:nvSpPr>
        <p:spPr>
          <a:xfrm>
            <a:off x="3291796" y="2944460"/>
            <a:ext cx="5131151" cy="2866318"/>
          </a:xfrm>
        </p:spPr>
        <p:txBody>
          <a:bodyPr>
            <a:normAutofit/>
          </a:bodyPr>
          <a:lstStyle/>
          <a:p>
            <a:pPr marL="0" indent="0">
              <a:buNone/>
            </a:pPr>
            <a:r>
              <a:rPr lang="es-ES_tradnl" i="1" dirty="0">
                <a:latin typeface="Palatino" pitchFamily="2" charset="77"/>
                <a:ea typeface="Palatino" pitchFamily="2" charset="77"/>
                <a:cs typeface="Georgia"/>
              </a:rPr>
              <a:t>Stephen </a:t>
            </a:r>
            <a:r>
              <a:rPr lang="es-ES_tradnl" i="1" dirty="0" err="1">
                <a:latin typeface="Palatino" pitchFamily="2" charset="77"/>
                <a:ea typeface="Palatino" pitchFamily="2" charset="77"/>
                <a:cs typeface="Georgia"/>
              </a:rPr>
              <a:t>Jay</a:t>
            </a:r>
            <a:r>
              <a:rPr lang="es-ES_tradnl" i="1" dirty="0">
                <a:latin typeface="Palatino" pitchFamily="2" charset="77"/>
                <a:ea typeface="Palatino" pitchFamily="2" charset="77"/>
                <a:cs typeface="Georgia"/>
              </a:rPr>
              <a:t> </a:t>
            </a:r>
            <a:r>
              <a:rPr lang="es-ES_tradnl" i="1" dirty="0" err="1">
                <a:latin typeface="Palatino" pitchFamily="2" charset="77"/>
                <a:ea typeface="Palatino" pitchFamily="2" charset="77"/>
                <a:cs typeface="Georgia"/>
              </a:rPr>
              <a:t>Gould</a:t>
            </a:r>
            <a:r>
              <a:rPr lang="es-ES_tradnl" i="1" dirty="0">
                <a:latin typeface="Palatino" pitchFamily="2" charset="77"/>
                <a:ea typeface="Palatino" pitchFamily="2" charset="77"/>
                <a:cs typeface="Georgia"/>
              </a:rPr>
              <a:t> (1941-2002) designó ese complejo proceso como </a:t>
            </a:r>
            <a:r>
              <a:rPr lang="es-ES_tradnl" b="1" i="1" dirty="0" err="1">
                <a:latin typeface="Palatino" pitchFamily="2" charset="77"/>
                <a:ea typeface="Palatino" pitchFamily="2" charset="77"/>
                <a:cs typeface="Georgia"/>
              </a:rPr>
              <a:t>exaptación</a:t>
            </a:r>
            <a:r>
              <a:rPr lang="es-ES_tradnl" i="1" dirty="0">
                <a:latin typeface="Palatino" pitchFamily="2" charset="77"/>
                <a:ea typeface="Palatino" pitchFamily="2" charset="77"/>
                <a:cs typeface="Georgia"/>
              </a:rPr>
              <a:t>, y usó ese término para referirse a toda aquella característica, presente en una especie, pero que originalmente cumplía un rol distinto al que actualmente desempeña.</a:t>
            </a:r>
            <a:endParaRPr lang="es-ES" i="1" dirty="0">
              <a:latin typeface="Palatino" pitchFamily="2" charset="77"/>
              <a:ea typeface="Palatino" pitchFamily="2" charset="77"/>
              <a:cs typeface="Georgia"/>
            </a:endParaRPr>
          </a:p>
        </p:txBody>
      </p:sp>
      <p:sp>
        <p:nvSpPr>
          <p:cNvPr id="5" name="Rectángulo 4">
            <a:extLst>
              <a:ext uri="{FF2B5EF4-FFF2-40B4-BE49-F238E27FC236}">
                <a16:creationId xmlns:a16="http://schemas.microsoft.com/office/drawing/2014/main" id="{F56502A8-1886-E545-A9A3-3E761585576D}"/>
              </a:ext>
            </a:extLst>
          </p:cNvPr>
          <p:cNvSpPr/>
          <p:nvPr/>
        </p:nvSpPr>
        <p:spPr>
          <a:xfrm>
            <a:off x="6017823"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5107822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5C0918F-8EBF-7A4B-A185-66952C06D915}"/>
              </a:ext>
            </a:extLst>
          </p:cNvPr>
          <p:cNvPicPr>
            <a:picLocks noChangeAspect="1"/>
          </p:cNvPicPr>
          <p:nvPr/>
        </p:nvPicPr>
        <p:blipFill rotWithShape="1">
          <a:blip r:embed="rId3">
            <a:extLst>
              <a:ext uri="{28A0092B-C50C-407E-A947-70E740481C1C}">
                <a14:useLocalDpi xmlns:a14="http://schemas.microsoft.com/office/drawing/2010/main" val="0"/>
              </a:ext>
            </a:extLst>
          </a:blip>
          <a:srcRect t="12053" b="12054"/>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7C29D04F-23EA-534E-966B-E35EE35FB8B4}"/>
              </a:ext>
            </a:extLst>
          </p:cNvPr>
          <p:cNvSpPr>
            <a:spLocks noGrp="1"/>
          </p:cNvSpPr>
          <p:nvPr>
            <p:ph idx="1"/>
          </p:nvPr>
        </p:nvSpPr>
        <p:spPr>
          <a:xfrm>
            <a:off x="1342663" y="4537276"/>
            <a:ext cx="7276358" cy="2152891"/>
          </a:xfrm>
        </p:spPr>
        <p:txBody>
          <a:bodyPr anchor="ctr">
            <a:normAutofit/>
          </a:bodyPr>
          <a:lstStyle/>
          <a:p>
            <a:pPr marL="0" indent="0">
              <a:buNone/>
            </a:pPr>
            <a:r>
              <a:rPr lang="es-ES_tradnl" sz="2800" i="1" dirty="0">
                <a:solidFill>
                  <a:srgbClr val="000000"/>
                </a:solidFill>
                <a:latin typeface="Baskerville" panose="02020502070401020303" pitchFamily="18" charset="0"/>
                <a:ea typeface="Baskerville" panose="02020502070401020303" pitchFamily="18" charset="0"/>
              </a:rPr>
              <a:t>El concepto </a:t>
            </a:r>
            <a:r>
              <a:rPr lang="es-ES_tradnl" sz="2800" b="1" i="1" dirty="0" err="1">
                <a:solidFill>
                  <a:srgbClr val="000000"/>
                </a:solidFill>
                <a:latin typeface="Baskerville" panose="02020502070401020303" pitchFamily="18" charset="0"/>
                <a:ea typeface="Baskerville" panose="02020502070401020303" pitchFamily="18" charset="0"/>
              </a:rPr>
              <a:t>exaptación</a:t>
            </a:r>
            <a:r>
              <a:rPr lang="es-ES_tradnl" sz="2800" b="1" i="1" dirty="0">
                <a:solidFill>
                  <a:srgbClr val="000000"/>
                </a:solidFill>
                <a:latin typeface="Baskerville" panose="02020502070401020303" pitchFamily="18" charset="0"/>
                <a:ea typeface="Baskerville" panose="02020502070401020303" pitchFamily="18" charset="0"/>
              </a:rPr>
              <a:t> </a:t>
            </a:r>
            <a:r>
              <a:rPr lang="es-ES_tradnl" sz="2800" i="1" dirty="0">
                <a:solidFill>
                  <a:srgbClr val="000000"/>
                </a:solidFill>
                <a:latin typeface="Baskerville" panose="02020502070401020303" pitchFamily="18" charset="0"/>
                <a:ea typeface="Baskerville" panose="02020502070401020303" pitchFamily="18" charset="0"/>
              </a:rPr>
              <a:t>ha trascendido las fronteras teórico-conceptuales de la biología evolutiva. </a:t>
            </a:r>
            <a:endParaRPr lang="es-ES" sz="2800" i="1" dirty="0">
              <a:solidFill>
                <a:srgbClr val="000000"/>
              </a:solidFill>
              <a:latin typeface="Baskerville" panose="02020502070401020303" pitchFamily="18" charset="0"/>
              <a:ea typeface="Baskerville" panose="02020502070401020303" pitchFamily="18" charset="0"/>
              <a:cs typeface="Baskerville"/>
            </a:endParaRPr>
          </a:p>
          <a:p>
            <a:endParaRPr lang="es-EC" sz="1600" dirty="0">
              <a:solidFill>
                <a:srgbClr val="000000"/>
              </a:solidFill>
            </a:endParaRPr>
          </a:p>
        </p:txBody>
      </p:sp>
      <p:sp>
        <p:nvSpPr>
          <p:cNvPr id="2" name="Rectángulo 1">
            <a:extLst>
              <a:ext uri="{FF2B5EF4-FFF2-40B4-BE49-F238E27FC236}">
                <a16:creationId xmlns:a16="http://schemas.microsoft.com/office/drawing/2014/main" id="{E49B8F84-92BA-604F-8E4C-4DEC13C4408E}"/>
              </a:ext>
            </a:extLst>
          </p:cNvPr>
          <p:cNvSpPr/>
          <p:nvPr/>
        </p:nvSpPr>
        <p:spPr>
          <a:xfrm>
            <a:off x="0" y="651617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3276808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latin typeface="Georgia"/>
                <a:cs typeface="Georgia"/>
              </a:rPr>
              <a:t>Exaptación</a:t>
            </a:r>
            <a:endParaRPr lang="es-ES" dirty="0">
              <a:latin typeface="Georgia"/>
              <a:cs typeface="Georgia"/>
            </a:endParaRPr>
          </a:p>
        </p:txBody>
      </p:sp>
      <p:sp>
        <p:nvSpPr>
          <p:cNvPr id="3" name="Marcador de contenido 2"/>
          <p:cNvSpPr>
            <a:spLocks noGrp="1"/>
          </p:cNvSpPr>
          <p:nvPr>
            <p:ph idx="1"/>
          </p:nvPr>
        </p:nvSpPr>
        <p:spPr>
          <a:xfrm>
            <a:off x="445469" y="1985141"/>
            <a:ext cx="5115593" cy="3992563"/>
          </a:xfrm>
        </p:spPr>
        <p:txBody>
          <a:bodyPr>
            <a:normAutofit/>
          </a:bodyPr>
          <a:lstStyle/>
          <a:p>
            <a:pPr marL="0" indent="0" algn="just">
              <a:buNone/>
            </a:pPr>
            <a:r>
              <a:rPr lang="es-ES_tradnl" i="1" dirty="0">
                <a:latin typeface="Georgia"/>
                <a:cs typeface="Georgia"/>
              </a:rPr>
              <a:t>Podemos definir la </a:t>
            </a:r>
            <a:r>
              <a:rPr lang="es-ES_tradnl" b="1" i="1" dirty="0" err="1">
                <a:latin typeface="Georgia"/>
                <a:cs typeface="Georgia"/>
              </a:rPr>
              <a:t>exaptación</a:t>
            </a:r>
            <a:r>
              <a:rPr lang="es-ES_tradnl" i="1" dirty="0">
                <a:latin typeface="Georgia"/>
                <a:cs typeface="Georgia"/>
              </a:rPr>
              <a:t> como un complejo proceso de evolución. Se parte de un rasgo original, el cual favorece la adaptación a determinadas condiciones, pero una vez que la </a:t>
            </a:r>
            <a:r>
              <a:rPr lang="es-ES_tradnl" b="1" i="1" dirty="0">
                <a:latin typeface="Georgia"/>
                <a:cs typeface="Georgia"/>
              </a:rPr>
              <a:t>adaptación </a:t>
            </a:r>
            <a:r>
              <a:rPr lang="es-ES_tradnl" i="1" dirty="0">
                <a:latin typeface="Georgia"/>
                <a:cs typeface="Georgia"/>
              </a:rPr>
              <a:t>realizada se ha consolidado, ésta evoluciona para responder a otras finalidades.</a:t>
            </a:r>
            <a:endParaRPr lang="es-ES" i="1" dirty="0"/>
          </a:p>
        </p:txBody>
      </p:sp>
      <p:pic>
        <p:nvPicPr>
          <p:cNvPr id="4" name="Imagen 3" descr="Deinonychus_BW.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3128" y="3699786"/>
            <a:ext cx="3405403" cy="2680468"/>
          </a:xfrm>
          <a:prstGeom prst="rect">
            <a:avLst/>
          </a:prstGeom>
        </p:spPr>
      </p:pic>
      <p:sp>
        <p:nvSpPr>
          <p:cNvPr id="5" name="Rectángulo 4">
            <a:extLst>
              <a:ext uri="{FF2B5EF4-FFF2-40B4-BE49-F238E27FC236}">
                <a16:creationId xmlns:a16="http://schemas.microsoft.com/office/drawing/2014/main" id="{06245C6C-B043-3646-AB1F-61F45DEE10B7}"/>
              </a:ext>
            </a:extLst>
          </p:cNvPr>
          <p:cNvSpPr/>
          <p:nvPr/>
        </p:nvSpPr>
        <p:spPr>
          <a:xfrm>
            <a:off x="6017823" y="6496813"/>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7443919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latin typeface="Georgia"/>
                <a:cs typeface="Georgia"/>
              </a:rPr>
              <a:t>Exaptación</a:t>
            </a:r>
            <a:endParaRPr lang="es-ES" dirty="0">
              <a:latin typeface="Georgia"/>
              <a:cs typeface="Georgia"/>
            </a:endParaRPr>
          </a:p>
        </p:txBody>
      </p:sp>
      <p:sp>
        <p:nvSpPr>
          <p:cNvPr id="3" name="Marcador de contenido 2"/>
          <p:cNvSpPr>
            <a:spLocks noGrp="1"/>
          </p:cNvSpPr>
          <p:nvPr>
            <p:ph idx="1"/>
          </p:nvPr>
        </p:nvSpPr>
        <p:spPr>
          <a:xfrm>
            <a:off x="445470" y="1985141"/>
            <a:ext cx="5212058" cy="4695532"/>
          </a:xfrm>
        </p:spPr>
        <p:txBody>
          <a:bodyPr>
            <a:normAutofit/>
          </a:bodyPr>
          <a:lstStyle/>
          <a:p>
            <a:pPr algn="just">
              <a:buFont typeface="Wingdings" charset="2"/>
              <a:buChar char="ü"/>
            </a:pPr>
            <a:r>
              <a:rPr lang="es-ES_tradnl" dirty="0">
                <a:latin typeface="Georgia"/>
                <a:cs typeface="Georgia"/>
              </a:rPr>
              <a:t>El concepto </a:t>
            </a:r>
            <a:r>
              <a:rPr lang="es-ES_tradnl" dirty="0" err="1">
                <a:solidFill>
                  <a:srgbClr val="FFA366"/>
                </a:solidFill>
                <a:latin typeface="Georgia"/>
                <a:cs typeface="Georgia"/>
              </a:rPr>
              <a:t>exaptación</a:t>
            </a:r>
            <a:r>
              <a:rPr lang="es-ES_tradnl" dirty="0">
                <a:latin typeface="Georgia"/>
                <a:cs typeface="Georgia"/>
              </a:rPr>
              <a:t> ha trascendido las fronteras teórico-conceptuales de la </a:t>
            </a:r>
            <a:r>
              <a:rPr lang="es-ES_tradnl" dirty="0">
                <a:solidFill>
                  <a:srgbClr val="FFA366"/>
                </a:solidFill>
                <a:latin typeface="Georgia"/>
                <a:cs typeface="Georgia"/>
              </a:rPr>
              <a:t>biología evolutiva. </a:t>
            </a:r>
            <a:r>
              <a:rPr lang="es-ES_tradnl" dirty="0">
                <a:latin typeface="Georgia"/>
                <a:cs typeface="Georgia"/>
              </a:rPr>
              <a:t>La Ecología de los Medios lo ha recuperado para </a:t>
            </a:r>
            <a:r>
              <a:rPr lang="es-ES_tradnl" dirty="0">
                <a:solidFill>
                  <a:srgbClr val="FFA366"/>
                </a:solidFill>
                <a:latin typeface="Georgia"/>
                <a:cs typeface="Georgia"/>
              </a:rPr>
              <a:t>emprender el análisis de tecnologías, </a:t>
            </a:r>
            <a:r>
              <a:rPr lang="es-ES_tradnl" dirty="0">
                <a:latin typeface="Georgia"/>
                <a:cs typeface="Georgia"/>
              </a:rPr>
              <a:t>como la imprenta, el telégrafo, el teléfono, la radio, la televisión, e Internet, </a:t>
            </a:r>
            <a:r>
              <a:rPr lang="es-ES_tradnl" dirty="0">
                <a:solidFill>
                  <a:srgbClr val="FFA366"/>
                </a:solidFill>
                <a:latin typeface="Georgia"/>
                <a:cs typeface="Georgia"/>
              </a:rPr>
              <a:t>los cuales han producido drásticos cambios en las sociedades. </a:t>
            </a:r>
            <a:endParaRPr lang="es-ES" dirty="0">
              <a:solidFill>
                <a:srgbClr val="FFA366"/>
              </a:solidFill>
              <a:latin typeface="Georgia"/>
              <a:cs typeface="Georgia"/>
            </a:endParaRPr>
          </a:p>
        </p:txBody>
      </p:sp>
      <p:pic>
        <p:nvPicPr>
          <p:cNvPr id="4" name="Imagen 3" descr="el-dios-cerebr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0892" y="2505519"/>
            <a:ext cx="3283108" cy="2210626"/>
          </a:xfrm>
          <a:prstGeom prst="rect">
            <a:avLst/>
          </a:prstGeom>
        </p:spPr>
      </p:pic>
      <p:pic>
        <p:nvPicPr>
          <p:cNvPr id="5" name="Imagen 4" descr="Deinonychus_BW.jpg">
            <a:extLst>
              <a:ext uri="{FF2B5EF4-FFF2-40B4-BE49-F238E27FC236}">
                <a16:creationId xmlns:a16="http://schemas.microsoft.com/office/drawing/2014/main" id="{F4E2DB21-B812-C748-A730-ED4D925BC104}"/>
              </a:ext>
            </a:extLst>
          </p:cNvPr>
          <p:cNvPicPr>
            <a:picLocks noChangeAspect="1"/>
          </p:cNvPicPr>
          <p:nvPr/>
        </p:nvPicPr>
        <p:blipFill rotWithShape="1">
          <a:blip r:embed="rId3">
            <a:extLst>
              <a:ext uri="{28A0092B-C50C-407E-A947-70E740481C1C}">
                <a14:useLocalDpi xmlns:a14="http://schemas.microsoft.com/office/drawing/2010/main" val="0"/>
              </a:ext>
            </a:extLst>
          </a:blip>
          <a:srcRect t="25527" b="9663"/>
          <a:stretch/>
        </p:blipFill>
        <p:spPr>
          <a:xfrm>
            <a:off x="0" y="-128637"/>
            <a:ext cx="9143980" cy="4666928"/>
          </a:xfrm>
          <a:prstGeom prst="rect">
            <a:avLst/>
          </a:prstGeom>
        </p:spPr>
      </p:pic>
      <p:pic>
        <p:nvPicPr>
          <p:cNvPr id="6" name="Picture 8">
            <a:extLst>
              <a:ext uri="{FF2B5EF4-FFF2-40B4-BE49-F238E27FC236}">
                <a16:creationId xmlns:a16="http://schemas.microsoft.com/office/drawing/2014/main" id="{46FB4570-5138-2343-936F-F11F092640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Oval 10">
            <a:extLst>
              <a:ext uri="{FF2B5EF4-FFF2-40B4-BE49-F238E27FC236}">
                <a16:creationId xmlns:a16="http://schemas.microsoft.com/office/drawing/2014/main" id="{CA11D68D-7C40-AA49-8B94-667D5247B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arcador de contenido 2">
            <a:extLst>
              <a:ext uri="{FF2B5EF4-FFF2-40B4-BE49-F238E27FC236}">
                <a16:creationId xmlns:a16="http://schemas.microsoft.com/office/drawing/2014/main" id="{05401DB2-F66F-6D40-8ECF-7F69AAD54240}"/>
              </a:ext>
            </a:extLst>
          </p:cNvPr>
          <p:cNvSpPr txBox="1">
            <a:spLocks/>
          </p:cNvSpPr>
          <p:nvPr/>
        </p:nvSpPr>
        <p:spPr>
          <a:xfrm>
            <a:off x="763092" y="4423897"/>
            <a:ext cx="7419372" cy="1757465"/>
          </a:xfrm>
          <a:prstGeom prst="rect">
            <a:avLst/>
          </a:prstGeom>
        </p:spPr>
        <p:txBody>
          <a:bodyPr vert="horz" lIns="91440" tIns="45720" rIns="91440" bIns="45720" rtlCol="0" anchor="ct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s-ES_tradnl" sz="1500">
              <a:solidFill>
                <a:srgbClr val="000000"/>
              </a:solidFill>
              <a:latin typeface="Baskerville" panose="02020502070401020303" pitchFamily="18" charset="0"/>
              <a:ea typeface="Baskerville" panose="02020502070401020303" pitchFamily="18" charset="0"/>
              <a:cs typeface="Georgia"/>
            </a:endParaRPr>
          </a:p>
          <a:p>
            <a:pPr marL="0" indent="0">
              <a:buFont typeface="Arial" panose="020B0604020202020204" pitchFamily="34" charset="0"/>
              <a:buNone/>
            </a:pPr>
            <a:r>
              <a:rPr lang="es-ES_tradnl" sz="2800" i="1">
                <a:solidFill>
                  <a:srgbClr val="000000"/>
                </a:solidFill>
                <a:latin typeface="Baskerville" panose="02020502070401020303" pitchFamily="18" charset="0"/>
                <a:ea typeface="Baskerville" panose="02020502070401020303" pitchFamily="18" charset="0"/>
                <a:cs typeface="Georgia"/>
              </a:rPr>
              <a:t>Un ejemplo: las plumas de las aves, las cuales primero permitieron regular la temperatura, y con el paso del tiempo evolucionaron hasta permitir la realización de una función mucho más compleja: </a:t>
            </a:r>
            <a:r>
              <a:rPr lang="es-ES_tradnl" sz="2800" b="1" i="1">
                <a:solidFill>
                  <a:srgbClr val="000000"/>
                </a:solidFill>
                <a:latin typeface="Baskerville" panose="02020502070401020303" pitchFamily="18" charset="0"/>
                <a:ea typeface="Baskerville" panose="02020502070401020303" pitchFamily="18" charset="0"/>
                <a:cs typeface="Georgia"/>
              </a:rPr>
              <a:t>VOLAR</a:t>
            </a:r>
            <a:endParaRPr lang="es-ES_tradnl" sz="2800" b="1" i="1">
              <a:solidFill>
                <a:srgbClr val="000000"/>
              </a:solidFill>
              <a:latin typeface="Baskerville" panose="02020502070401020303" pitchFamily="18" charset="0"/>
              <a:ea typeface="Baskerville" panose="02020502070401020303" pitchFamily="18" charset="0"/>
            </a:endParaRPr>
          </a:p>
          <a:p>
            <a:endParaRPr lang="es-EC" sz="1500" dirty="0">
              <a:solidFill>
                <a:srgbClr val="000000"/>
              </a:solidFill>
            </a:endParaRPr>
          </a:p>
        </p:txBody>
      </p:sp>
      <p:sp>
        <p:nvSpPr>
          <p:cNvPr id="9" name="Rectángulo 8">
            <a:extLst>
              <a:ext uri="{FF2B5EF4-FFF2-40B4-BE49-F238E27FC236}">
                <a16:creationId xmlns:a16="http://schemas.microsoft.com/office/drawing/2014/main" id="{E3DAD95B-863F-3540-8CC9-50A7A44A5E58}"/>
              </a:ext>
            </a:extLst>
          </p:cNvPr>
          <p:cNvSpPr/>
          <p:nvPr/>
        </p:nvSpPr>
        <p:spPr>
          <a:xfrm>
            <a:off x="147178" y="651617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198033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8">
            <a:extLst>
              <a:ext uri="{FF2B5EF4-FFF2-40B4-BE49-F238E27FC236}">
                <a16:creationId xmlns:a16="http://schemas.microsoft.com/office/drawing/2014/main" id="{8A5C5BED-299B-A54A-AFF8-900BD21C6F9A}"/>
              </a:ext>
            </a:extLst>
          </p:cNvPr>
          <p:cNvSpPr txBox="1">
            <a:spLocks/>
          </p:cNvSpPr>
          <p:nvPr/>
        </p:nvSpPr>
        <p:spPr>
          <a:xfrm>
            <a:off x="367041" y="1007277"/>
            <a:ext cx="3796497" cy="608828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_tradnl" sz="2400" i="1" dirty="0">
                <a:latin typeface="Palatino" pitchFamily="2" charset="77"/>
                <a:ea typeface="Palatino" pitchFamily="2" charset="77"/>
              </a:rPr>
              <a:t>La </a:t>
            </a:r>
            <a:r>
              <a:rPr lang="es-ES_tradnl" sz="2400" b="1" i="1" dirty="0">
                <a:latin typeface="Palatino" pitchFamily="2" charset="77"/>
                <a:ea typeface="Palatino" pitchFamily="2" charset="77"/>
              </a:rPr>
              <a:t>imprenta</a:t>
            </a:r>
            <a:r>
              <a:rPr lang="es-ES_tradnl" sz="2400" i="1" dirty="0">
                <a:latin typeface="Palatino" pitchFamily="2" charset="77"/>
                <a:ea typeface="Palatino" pitchFamily="2" charset="77"/>
              </a:rPr>
              <a:t> de Johannes Gutenberg no fue resultado de una adaptación, sino de la </a:t>
            </a:r>
            <a:r>
              <a:rPr lang="es-ES_tradnl" sz="2400" i="1" dirty="0" err="1">
                <a:latin typeface="Palatino" pitchFamily="2" charset="77"/>
                <a:ea typeface="Palatino" pitchFamily="2" charset="77"/>
              </a:rPr>
              <a:t>exaptación</a:t>
            </a:r>
            <a:r>
              <a:rPr lang="es-ES_tradnl" sz="2400" i="1" dirty="0">
                <a:latin typeface="Palatino" pitchFamily="2" charset="77"/>
                <a:ea typeface="Palatino" pitchFamily="2" charset="77"/>
              </a:rPr>
              <a:t> de las prensas utilizadas para exprimir el jugo de uva en la elaboración del vino.</a:t>
            </a:r>
          </a:p>
          <a:p>
            <a:pPr marL="0" indent="0">
              <a:buFont typeface="Arial" panose="020B0604020202020204" pitchFamily="34" charset="0"/>
              <a:buNone/>
            </a:pPr>
            <a:br>
              <a:rPr lang="es-ES_tradnl" sz="2400" i="1" dirty="0">
                <a:latin typeface="Palatino" pitchFamily="2" charset="77"/>
                <a:ea typeface="Palatino" pitchFamily="2" charset="77"/>
              </a:rPr>
            </a:br>
            <a:r>
              <a:rPr lang="es-ES_tradnl" sz="2400" b="1" i="1" dirty="0">
                <a:latin typeface="Palatino" pitchFamily="2" charset="77"/>
                <a:ea typeface="Palatino" pitchFamily="2" charset="77"/>
              </a:rPr>
              <a:t>Gutenberg</a:t>
            </a:r>
            <a:r>
              <a:rPr lang="es-ES_tradnl" sz="2400" i="1" dirty="0">
                <a:latin typeface="Palatino" pitchFamily="2" charset="77"/>
                <a:ea typeface="Palatino" pitchFamily="2" charset="77"/>
              </a:rPr>
              <a:t> experimentó con artefactos que ya existían, como el “tipo móvil” y la prensa vinícola, hasta conseguir la imprenta mecánica.</a:t>
            </a:r>
          </a:p>
          <a:p>
            <a:endParaRPr lang="es-EC" sz="1600" dirty="0"/>
          </a:p>
        </p:txBody>
      </p:sp>
      <p:sp>
        <p:nvSpPr>
          <p:cNvPr id="5" name="Freeform: Shape 13">
            <a:extLst>
              <a:ext uri="{FF2B5EF4-FFF2-40B4-BE49-F238E27FC236}">
                <a16:creationId xmlns:a16="http://schemas.microsoft.com/office/drawing/2014/main" id="{77329EFB-871F-3849-87A5-F9EA114FC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413" y="0"/>
            <a:ext cx="4629587"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A8542BB5-D2C1-BB40-B1FC-4B0B72D808B0}"/>
              </a:ext>
            </a:extLst>
          </p:cNvPr>
          <p:cNvPicPr>
            <a:picLocks noChangeAspect="1"/>
          </p:cNvPicPr>
          <p:nvPr/>
        </p:nvPicPr>
        <p:blipFill rotWithShape="1">
          <a:blip r:embed="rId2">
            <a:extLst>
              <a:ext uri="{28A0092B-C50C-407E-A947-70E740481C1C}">
                <a14:useLocalDpi xmlns:a14="http://schemas.microsoft.com/office/drawing/2010/main" val="0"/>
              </a:ext>
            </a:extLst>
          </a:blip>
          <a:srcRect l="18644" r="9010"/>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7" name="Rectángulo 6">
            <a:extLst>
              <a:ext uri="{FF2B5EF4-FFF2-40B4-BE49-F238E27FC236}">
                <a16:creationId xmlns:a16="http://schemas.microsoft.com/office/drawing/2014/main" id="{B2C323BD-580B-9241-AE56-1E2A8A5E1A3C}"/>
              </a:ext>
            </a:extLst>
          </p:cNvPr>
          <p:cNvSpPr/>
          <p:nvPr/>
        </p:nvSpPr>
        <p:spPr>
          <a:xfrm>
            <a:off x="111474"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483511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79273A7-D2C2-504D-AF5E-057D4B592DA0}"/>
              </a:ext>
            </a:extLst>
          </p:cNvPr>
          <p:cNvPicPr>
            <a:picLocks noChangeAspect="1"/>
          </p:cNvPicPr>
          <p:nvPr/>
        </p:nvPicPr>
        <p:blipFill rotWithShape="1">
          <a:blip r:embed="rId3">
            <a:extLst>
              <a:ext uri="{28A0092B-C50C-407E-A947-70E740481C1C}">
                <a14:useLocalDpi xmlns:a14="http://schemas.microsoft.com/office/drawing/2010/main" val="0"/>
              </a:ext>
            </a:extLst>
          </a:blip>
          <a:srcRect l="2966" r="25034"/>
          <a:stretch/>
        </p:blipFill>
        <p:spPr>
          <a:xfrm>
            <a:off x="-1" y="10"/>
            <a:ext cx="9144000" cy="6857990"/>
          </a:xfrm>
          <a:prstGeom prst="rect">
            <a:avLst/>
          </a:prstGeom>
        </p:spPr>
      </p:pic>
      <p:sp>
        <p:nvSpPr>
          <p:cNvPr id="3" name="Marcador de contenido 2">
            <a:extLst>
              <a:ext uri="{FF2B5EF4-FFF2-40B4-BE49-F238E27FC236}">
                <a16:creationId xmlns:a16="http://schemas.microsoft.com/office/drawing/2014/main" id="{981E22F6-6516-BC46-82D4-AFC6D4E4FF69}"/>
              </a:ext>
            </a:extLst>
          </p:cNvPr>
          <p:cNvSpPr>
            <a:spLocks noGrp="1"/>
          </p:cNvSpPr>
          <p:nvPr>
            <p:ph idx="1"/>
          </p:nvPr>
        </p:nvSpPr>
        <p:spPr/>
        <p:txBody>
          <a:bodyPr/>
          <a:lstStyle/>
          <a:p>
            <a:endParaRPr lang="es-EC" dirty="0"/>
          </a:p>
        </p:txBody>
      </p:sp>
      <p:sp>
        <p:nvSpPr>
          <p:cNvPr id="2" name="Rectángulo 1">
            <a:extLst>
              <a:ext uri="{FF2B5EF4-FFF2-40B4-BE49-F238E27FC236}">
                <a16:creationId xmlns:a16="http://schemas.microsoft.com/office/drawing/2014/main" id="{C6FF4208-522B-0A4A-B461-C78032B191C3}"/>
              </a:ext>
            </a:extLst>
          </p:cNvPr>
          <p:cNvSpPr/>
          <p:nvPr/>
        </p:nvSpPr>
        <p:spPr>
          <a:xfrm>
            <a:off x="0"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03075349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985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93192" y="4767072"/>
            <a:ext cx="4945641" cy="1625210"/>
          </a:xfrm>
        </p:spPr>
        <p:txBody>
          <a:bodyPr>
            <a:normAutofit/>
          </a:bodyPr>
          <a:lstStyle/>
          <a:p>
            <a:pPr algn="r"/>
            <a:r>
              <a:rPr lang="es-ES" dirty="0">
                <a:solidFill>
                  <a:srgbClr val="FFFFFF"/>
                </a:solidFill>
                <a:latin typeface="Georgia"/>
                <a:cs typeface="Georgia"/>
              </a:rPr>
              <a:t>Telégrafo </a:t>
            </a:r>
          </a:p>
        </p:txBody>
      </p:sp>
      <p:pic>
        <p:nvPicPr>
          <p:cNvPr id="4" name="Imagen 3" descr="images.jpeg"/>
          <p:cNvPicPr>
            <a:picLocks noChangeAspect="1"/>
          </p:cNvPicPr>
          <p:nvPr/>
        </p:nvPicPr>
        <p:blipFill rotWithShape="1">
          <a:blip r:embed="rId2">
            <a:extLst>
              <a:ext uri="{28A0092B-C50C-407E-A947-70E740481C1C}">
                <a14:useLocalDpi xmlns:a14="http://schemas.microsoft.com/office/drawing/2010/main" val="0"/>
              </a:ext>
            </a:extLst>
          </a:blip>
          <a:srcRect l="17627" r="9282"/>
          <a:stretch/>
        </p:blipFill>
        <p:spPr>
          <a:xfrm>
            <a:off x="245660" y="321733"/>
            <a:ext cx="5293729"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6021989" y="917725"/>
            <a:ext cx="2568554" cy="4852362"/>
          </a:xfrm>
        </p:spPr>
        <p:txBody>
          <a:bodyPr anchor="ctr">
            <a:normAutofit/>
          </a:bodyPr>
          <a:lstStyle/>
          <a:p>
            <a:pPr marL="0" indent="0">
              <a:buNone/>
            </a:pPr>
            <a:r>
              <a:rPr lang="es-ES_tradnl" sz="2000" i="1" dirty="0">
                <a:solidFill>
                  <a:srgbClr val="FFFFFF"/>
                </a:solidFill>
                <a:latin typeface="Palatino" pitchFamily="2" charset="77"/>
                <a:ea typeface="Palatino" pitchFamily="2" charset="77"/>
                <a:cs typeface="Georgia"/>
              </a:rPr>
              <a:t>Pavel Schilling 1786-1837 y Samuel Morse 1791-1872.</a:t>
            </a:r>
            <a:endParaRPr lang="es-ES" sz="2000" i="1" dirty="0">
              <a:solidFill>
                <a:srgbClr val="FFFFFF"/>
              </a:solidFill>
              <a:latin typeface="Palatino" pitchFamily="2" charset="77"/>
              <a:ea typeface="Palatino" pitchFamily="2" charset="77"/>
            </a:endParaRPr>
          </a:p>
        </p:txBody>
      </p:sp>
      <p:sp>
        <p:nvSpPr>
          <p:cNvPr id="5" name="Rectángulo 4">
            <a:extLst>
              <a:ext uri="{FF2B5EF4-FFF2-40B4-BE49-F238E27FC236}">
                <a16:creationId xmlns:a16="http://schemas.microsoft.com/office/drawing/2014/main" id="{C580812A-A60D-EB44-BF4A-3C00DF4D724C}"/>
              </a:ext>
            </a:extLst>
          </p:cNvPr>
          <p:cNvSpPr/>
          <p:nvPr/>
        </p:nvSpPr>
        <p:spPr>
          <a:xfrm>
            <a:off x="5776524" y="6550023"/>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0186920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9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93192" y="4767072"/>
            <a:ext cx="4945641" cy="1625210"/>
          </a:xfrm>
        </p:spPr>
        <p:txBody>
          <a:bodyPr>
            <a:normAutofit/>
          </a:bodyPr>
          <a:lstStyle/>
          <a:p>
            <a:pPr algn="r"/>
            <a:r>
              <a:rPr lang="es-ES">
                <a:solidFill>
                  <a:srgbClr val="FFFFFF"/>
                </a:solidFill>
                <a:latin typeface="Georgia"/>
                <a:cs typeface="Georgia"/>
              </a:rPr>
              <a:t>Medios </a:t>
            </a:r>
          </a:p>
        </p:txBody>
      </p:sp>
      <p:pic>
        <p:nvPicPr>
          <p:cNvPr id="4" name="Imagen 3" descr="images.jpeg"/>
          <p:cNvPicPr>
            <a:picLocks noChangeAspect="1"/>
          </p:cNvPicPr>
          <p:nvPr/>
        </p:nvPicPr>
        <p:blipFill rotWithShape="1">
          <a:blip r:embed="rId2">
            <a:extLst>
              <a:ext uri="{28A0092B-C50C-407E-A947-70E740481C1C}">
                <a14:useLocalDpi xmlns:a14="http://schemas.microsoft.com/office/drawing/2010/main" val="0"/>
              </a:ext>
            </a:extLst>
          </a:blip>
          <a:srcRect l="7217" r="7018" b="1"/>
          <a:stretch/>
        </p:blipFill>
        <p:spPr>
          <a:xfrm>
            <a:off x="245660" y="321733"/>
            <a:ext cx="5293729"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6021989" y="917725"/>
            <a:ext cx="2568554" cy="4852362"/>
          </a:xfrm>
        </p:spPr>
        <p:txBody>
          <a:bodyPr anchor="ctr">
            <a:normAutofit/>
          </a:bodyPr>
          <a:lstStyle/>
          <a:p>
            <a:pPr marL="0" indent="0">
              <a:buNone/>
            </a:pPr>
            <a:r>
              <a:rPr lang="es-ES_tradnl" sz="2000" i="1" dirty="0" err="1">
                <a:solidFill>
                  <a:srgbClr val="FFFFFF"/>
                </a:solidFill>
                <a:latin typeface="Palatino" pitchFamily="2" charset="77"/>
                <a:ea typeface="Palatino" pitchFamily="2" charset="77"/>
                <a:cs typeface="Georgia"/>
              </a:rPr>
              <a:t>Guglielmo</a:t>
            </a:r>
            <a:r>
              <a:rPr lang="es-ES_tradnl" sz="2000" i="1" dirty="0">
                <a:solidFill>
                  <a:srgbClr val="FFFFFF"/>
                </a:solidFill>
                <a:latin typeface="Palatino" pitchFamily="2" charset="77"/>
                <a:ea typeface="Palatino" pitchFamily="2" charset="77"/>
                <a:cs typeface="Georgia"/>
              </a:rPr>
              <a:t> Marconi 1874-1937.</a:t>
            </a:r>
            <a:endParaRPr lang="es-ES" sz="2000" i="1" dirty="0">
              <a:solidFill>
                <a:srgbClr val="FFFFFF"/>
              </a:solidFill>
              <a:latin typeface="Palatino" pitchFamily="2" charset="77"/>
              <a:ea typeface="Palatino" pitchFamily="2" charset="77"/>
            </a:endParaRPr>
          </a:p>
        </p:txBody>
      </p:sp>
      <p:sp>
        <p:nvSpPr>
          <p:cNvPr id="5" name="Rectángulo 4">
            <a:extLst>
              <a:ext uri="{FF2B5EF4-FFF2-40B4-BE49-F238E27FC236}">
                <a16:creationId xmlns:a16="http://schemas.microsoft.com/office/drawing/2014/main" id="{C23B46AC-326D-3144-9559-6BBCDAC33839}"/>
              </a:ext>
            </a:extLst>
          </p:cNvPr>
          <p:cNvSpPr/>
          <p:nvPr/>
        </p:nvSpPr>
        <p:spPr>
          <a:xfrm>
            <a:off x="6021989" y="6550023"/>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4232578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latin typeface="Georgia"/>
                <a:cs typeface="Georgia"/>
              </a:rPr>
              <a:t>Televisión</a:t>
            </a:r>
          </a:p>
        </p:txBody>
      </p:sp>
      <p:sp>
        <p:nvSpPr>
          <p:cNvPr id="3" name="Marcador de contenido 2"/>
          <p:cNvSpPr>
            <a:spLocks noGrp="1"/>
          </p:cNvSpPr>
          <p:nvPr>
            <p:ph idx="1"/>
          </p:nvPr>
        </p:nvSpPr>
        <p:spPr>
          <a:xfrm>
            <a:off x="445470" y="1985141"/>
            <a:ext cx="8136416" cy="4563569"/>
          </a:xfrm>
        </p:spPr>
        <p:txBody>
          <a:bodyPr>
            <a:normAutofit/>
          </a:bodyPr>
          <a:lstStyle/>
          <a:p>
            <a:pPr marL="0" indent="0" algn="just">
              <a:buNone/>
            </a:pPr>
            <a:r>
              <a:rPr lang="es-ES_tradnl" dirty="0">
                <a:latin typeface="Georgia"/>
                <a:cs typeface="Georgia"/>
              </a:rPr>
              <a:t>John </a:t>
            </a:r>
            <a:r>
              <a:rPr lang="es-ES_tradnl" dirty="0" err="1">
                <a:latin typeface="Georgia"/>
                <a:cs typeface="Georgia"/>
              </a:rPr>
              <a:t>Logie</a:t>
            </a:r>
            <a:r>
              <a:rPr lang="es-ES_tradnl" dirty="0">
                <a:latin typeface="Georgia"/>
                <a:cs typeface="Georgia"/>
              </a:rPr>
              <a:t> </a:t>
            </a:r>
            <a:r>
              <a:rPr lang="es-ES_tradnl" dirty="0" err="1">
                <a:latin typeface="Georgia"/>
                <a:cs typeface="Georgia"/>
              </a:rPr>
              <a:t>Baird</a:t>
            </a:r>
            <a:r>
              <a:rPr lang="es-ES_tradnl" dirty="0">
                <a:latin typeface="Georgia"/>
                <a:cs typeface="Georgia"/>
              </a:rPr>
              <a:t> 1888-1946.</a:t>
            </a:r>
            <a:endParaRPr lang="es-ES" dirty="0"/>
          </a:p>
        </p:txBody>
      </p:sp>
      <p:pic>
        <p:nvPicPr>
          <p:cNvPr id="4" name="Imagen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452" y="2873754"/>
            <a:ext cx="7320141" cy="3011715"/>
          </a:xfrm>
          <a:prstGeom prst="rect">
            <a:avLst/>
          </a:prstGeom>
        </p:spPr>
      </p:pic>
      <p:sp>
        <p:nvSpPr>
          <p:cNvPr id="5" name="Rectángulo 4">
            <a:extLst>
              <a:ext uri="{FF2B5EF4-FFF2-40B4-BE49-F238E27FC236}">
                <a16:creationId xmlns:a16="http://schemas.microsoft.com/office/drawing/2014/main" id="{AF263438-C8C1-B242-83C9-BFD07223AF5A}"/>
              </a:ext>
            </a:extLst>
          </p:cNvPr>
          <p:cNvSpPr/>
          <p:nvPr/>
        </p:nvSpPr>
        <p:spPr>
          <a:xfrm>
            <a:off x="6017823" y="6497094"/>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8527146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4385066"/>
            <a:ext cx="8192729" cy="1317643"/>
          </a:xfrm>
        </p:spPr>
        <p:txBody>
          <a:bodyPr vert="horz" lIns="91440" tIns="45720" rIns="91440" bIns="45720" rtlCol="0" anchor="b">
            <a:normAutofit/>
          </a:bodyPr>
          <a:lstStyle/>
          <a:p>
            <a:pPr defTabSz="914400"/>
            <a:r>
              <a:rPr lang="en-US" sz="6000" kern="1200">
                <a:solidFill>
                  <a:schemeClr val="tx1"/>
                </a:solidFill>
                <a:latin typeface="+mj-lt"/>
                <a:ea typeface="+mj-ea"/>
                <a:cs typeface="+mj-cs"/>
              </a:rPr>
              <a:t>Internet</a:t>
            </a:r>
          </a:p>
        </p:txBody>
      </p:sp>
      <p:sp>
        <p:nvSpPr>
          <p:cNvPr id="3" name="Marcador de contenido 2"/>
          <p:cNvSpPr>
            <a:spLocks noGrp="1"/>
          </p:cNvSpPr>
          <p:nvPr>
            <p:ph idx="1"/>
          </p:nvPr>
        </p:nvSpPr>
        <p:spPr>
          <a:xfrm>
            <a:off x="457200" y="5702709"/>
            <a:ext cx="8192728" cy="521109"/>
          </a:xfrm>
        </p:spPr>
        <p:txBody>
          <a:bodyPr vert="horz" lIns="91440" tIns="45720" rIns="91440" bIns="45720" rtlCol="0">
            <a:normAutofit/>
          </a:bodyPr>
          <a:lstStyle/>
          <a:p>
            <a:pPr marL="0" indent="0" defTabSz="914400">
              <a:spcBef>
                <a:spcPts val="1000"/>
              </a:spcBef>
              <a:buNone/>
            </a:pPr>
            <a:r>
              <a:rPr lang="en-US" sz="2400" kern="1200">
                <a:solidFill>
                  <a:schemeClr val="tx1"/>
                </a:solidFill>
                <a:latin typeface="+mn-lt"/>
                <a:ea typeface="+mn-ea"/>
                <a:cs typeface="+mn-cs"/>
              </a:rPr>
              <a:t>Vinton Cerf  (1943 - ).</a:t>
            </a:r>
          </a:p>
        </p:txBody>
      </p:sp>
      <p:pic>
        <p:nvPicPr>
          <p:cNvPr id="6" name="Imagen 5" descr="Imagen que contiene persona, hombre, pared, traje&#10;&#10;Descripción generada automáticamente">
            <a:extLst>
              <a:ext uri="{FF2B5EF4-FFF2-40B4-BE49-F238E27FC236}">
                <a16:creationId xmlns:a16="http://schemas.microsoft.com/office/drawing/2014/main" id="{28774EC1-7EAC-3143-9AF3-A877CB06D449}"/>
              </a:ext>
            </a:extLst>
          </p:cNvPr>
          <p:cNvPicPr>
            <a:picLocks noChangeAspect="1"/>
          </p:cNvPicPr>
          <p:nvPr/>
        </p:nvPicPr>
        <p:blipFill rotWithShape="1">
          <a:blip r:embed="rId2">
            <a:extLst>
              <a:ext uri="{28A0092B-C50C-407E-A947-70E740481C1C}">
                <a14:useLocalDpi xmlns:a14="http://schemas.microsoft.com/office/drawing/2010/main" val="0"/>
              </a:ext>
            </a:extLst>
          </a:blip>
          <a:srcRect l="20328" r="21078"/>
          <a:stretch/>
        </p:blipFill>
        <p:spPr>
          <a:xfrm>
            <a:off x="20" y="10"/>
            <a:ext cx="4571975" cy="4252522"/>
          </a:xfrm>
          <a:prstGeom prst="rect">
            <a:avLst/>
          </a:prstGeom>
        </p:spPr>
      </p:pic>
      <p:pic>
        <p:nvPicPr>
          <p:cNvPr id="4" name="Imagen 3" descr="desconectar-para-conectar.jpg"/>
          <p:cNvPicPr>
            <a:picLocks noChangeAspect="1"/>
          </p:cNvPicPr>
          <p:nvPr/>
        </p:nvPicPr>
        <p:blipFill rotWithShape="1">
          <a:blip r:embed="rId3">
            <a:extLst>
              <a:ext uri="{28A0092B-C50C-407E-A947-70E740481C1C}">
                <a14:useLocalDpi xmlns:a14="http://schemas.microsoft.com/office/drawing/2010/main" val="0"/>
              </a:ext>
            </a:extLst>
          </a:blip>
          <a:srcRect l="11764" r="12183"/>
          <a:stretch/>
        </p:blipFill>
        <p:spPr>
          <a:xfrm>
            <a:off x="4571999" y="-681"/>
            <a:ext cx="4572001" cy="4253215"/>
          </a:xfrm>
          <a:prstGeom prst="rect">
            <a:avLst/>
          </a:prstGeom>
        </p:spPr>
      </p:pic>
      <p:cxnSp>
        <p:nvCxnSpPr>
          <p:cNvPr id="14" name="Straight Connector 10">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4242136"/>
            <a:ext cx="9144001"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47D1D241-3A1E-514C-9211-DE6951CD25BC}"/>
              </a:ext>
            </a:extLst>
          </p:cNvPr>
          <p:cNvSpPr/>
          <p:nvPr/>
        </p:nvSpPr>
        <p:spPr>
          <a:xfrm>
            <a:off x="6017823"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38385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sir_tim_berners-lee_web-INVENTOR.jpg"/>
          <p:cNvPicPr>
            <a:picLocks noChangeAspect="1"/>
          </p:cNvPicPr>
          <p:nvPr/>
        </p:nvPicPr>
        <p:blipFill rotWithShape="1">
          <a:blip r:embed="rId2">
            <a:extLst>
              <a:ext uri="{28A0092B-C50C-407E-A947-70E740481C1C}">
                <a14:useLocalDpi xmlns:a14="http://schemas.microsoft.com/office/drawing/2010/main" val="0"/>
              </a:ext>
            </a:extLst>
          </a:blip>
          <a:srcRect b="8039"/>
          <a:stretch/>
        </p:blipFill>
        <p:spPr>
          <a:xfrm>
            <a:off x="20" y="10"/>
            <a:ext cx="9143980" cy="4666928"/>
          </a:xfrm>
          <a:prstGeom prst="rect">
            <a:avLst/>
          </a:prstGeom>
        </p:spPr>
      </p:pic>
      <p:pic>
        <p:nvPicPr>
          <p:cNvPr id="9" name="Picture 8">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Oval 10">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03748" y="4551037"/>
            <a:ext cx="3766337" cy="1509931"/>
          </a:xfrm>
        </p:spPr>
        <p:txBody>
          <a:bodyPr>
            <a:normAutofit/>
          </a:bodyPr>
          <a:lstStyle/>
          <a:p>
            <a:r>
              <a:rPr lang="es-ES" sz="3500">
                <a:solidFill>
                  <a:srgbClr val="000000"/>
                </a:solidFill>
                <a:latin typeface="Georgia"/>
                <a:cs typeface="Georgia"/>
              </a:rPr>
              <a:t>Exaptación</a:t>
            </a:r>
          </a:p>
        </p:txBody>
      </p:sp>
      <p:sp>
        <p:nvSpPr>
          <p:cNvPr id="3" name="Marcador de contenido 2"/>
          <p:cNvSpPr>
            <a:spLocks noGrp="1"/>
          </p:cNvSpPr>
          <p:nvPr>
            <p:ph idx="1"/>
          </p:nvPr>
        </p:nvSpPr>
        <p:spPr>
          <a:xfrm>
            <a:off x="4852685" y="4551037"/>
            <a:ext cx="3694808" cy="1509935"/>
          </a:xfrm>
        </p:spPr>
        <p:txBody>
          <a:bodyPr anchor="ctr">
            <a:normAutofit/>
          </a:bodyPr>
          <a:lstStyle/>
          <a:p>
            <a:pPr marL="0" indent="0">
              <a:buNone/>
            </a:pPr>
            <a:r>
              <a:rPr lang="es-ES_tradnl" sz="2000" i="1" dirty="0">
                <a:solidFill>
                  <a:srgbClr val="000000"/>
                </a:solidFill>
                <a:latin typeface="Palatino" pitchFamily="2" charset="77"/>
                <a:ea typeface="Palatino" pitchFamily="2" charset="77"/>
                <a:cs typeface="Georgia"/>
              </a:rPr>
              <a:t>Cada uno de los referidos medios tomó algo de lo que existía.</a:t>
            </a:r>
            <a:r>
              <a:rPr lang="en-US" sz="2000" i="1" dirty="0">
                <a:solidFill>
                  <a:srgbClr val="000000"/>
                </a:solidFill>
                <a:latin typeface="Palatino" pitchFamily="2" charset="77"/>
                <a:ea typeface="Palatino" pitchFamily="2" charset="77"/>
                <a:cs typeface="Georgia"/>
              </a:rPr>
              <a:t> </a:t>
            </a:r>
          </a:p>
          <a:p>
            <a:pPr marL="0" indent="0">
              <a:buNone/>
            </a:pPr>
            <a:endParaRPr lang="es-ES" sz="1600" dirty="0">
              <a:solidFill>
                <a:srgbClr val="000000"/>
              </a:solidFill>
            </a:endParaRPr>
          </a:p>
        </p:txBody>
      </p:sp>
      <p:sp>
        <p:nvSpPr>
          <p:cNvPr id="5" name="Rectángulo 4">
            <a:extLst>
              <a:ext uri="{FF2B5EF4-FFF2-40B4-BE49-F238E27FC236}">
                <a16:creationId xmlns:a16="http://schemas.microsoft.com/office/drawing/2014/main" id="{0BDC31AA-57B2-1E4B-BB89-FF51D0D151CD}"/>
              </a:ext>
            </a:extLst>
          </p:cNvPr>
          <p:cNvSpPr/>
          <p:nvPr/>
        </p:nvSpPr>
        <p:spPr>
          <a:xfrm>
            <a:off x="6017823" y="651617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8078467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diversity.jpg"/>
          <p:cNvPicPr>
            <a:picLocks noChangeAspect="1"/>
          </p:cNvPicPr>
          <p:nvPr/>
        </p:nvPicPr>
        <p:blipFill rotWithShape="1">
          <a:blip r:embed="rId2">
            <a:extLst>
              <a:ext uri="{28A0092B-C50C-407E-A947-70E740481C1C}">
                <a14:useLocalDpi xmlns:a14="http://schemas.microsoft.com/office/drawing/2010/main" val="0"/>
              </a:ext>
            </a:extLst>
          </a:blip>
          <a:srcRect t="3161" b="9287"/>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03748" y="4551037"/>
            <a:ext cx="3766337" cy="1509931"/>
          </a:xfrm>
        </p:spPr>
        <p:txBody>
          <a:bodyPr>
            <a:normAutofit/>
          </a:bodyPr>
          <a:lstStyle/>
          <a:p>
            <a:r>
              <a:rPr lang="es-ES" sz="3500">
                <a:solidFill>
                  <a:srgbClr val="000000"/>
                </a:solidFill>
                <a:latin typeface="Georgia"/>
                <a:cs typeface="Georgia"/>
              </a:rPr>
              <a:t>Exaptación</a:t>
            </a:r>
          </a:p>
        </p:txBody>
      </p:sp>
      <p:sp>
        <p:nvSpPr>
          <p:cNvPr id="3" name="Marcador de contenido 2"/>
          <p:cNvSpPr>
            <a:spLocks noGrp="1"/>
          </p:cNvSpPr>
          <p:nvPr>
            <p:ph idx="1"/>
          </p:nvPr>
        </p:nvSpPr>
        <p:spPr>
          <a:xfrm>
            <a:off x="4858537" y="4805273"/>
            <a:ext cx="3694808" cy="1509935"/>
          </a:xfrm>
        </p:spPr>
        <p:txBody>
          <a:bodyPr anchor="ctr">
            <a:noAutofit/>
          </a:bodyPr>
          <a:lstStyle/>
          <a:p>
            <a:pPr marL="0" indent="0">
              <a:buNone/>
            </a:pPr>
            <a:r>
              <a:rPr lang="es-ES_tradnl" sz="2000" i="1" dirty="0">
                <a:solidFill>
                  <a:srgbClr val="000000"/>
                </a:solidFill>
                <a:latin typeface="Palatino" pitchFamily="2" charset="77"/>
                <a:ea typeface="Palatino" pitchFamily="2" charset="77"/>
                <a:cs typeface="Georgia"/>
              </a:rPr>
              <a:t>En el libro </a:t>
            </a:r>
            <a:r>
              <a:rPr lang="es-ES_tradnl" sz="2000" b="1" i="1" dirty="0" err="1">
                <a:solidFill>
                  <a:srgbClr val="000000"/>
                </a:solidFill>
                <a:latin typeface="Palatino" pitchFamily="2" charset="77"/>
                <a:ea typeface="Palatino" pitchFamily="2" charset="77"/>
                <a:cs typeface="Georgia"/>
              </a:rPr>
              <a:t>Mind</a:t>
            </a:r>
            <a:r>
              <a:rPr lang="es-ES_tradnl" sz="2000" b="1" i="1" dirty="0">
                <a:solidFill>
                  <a:srgbClr val="000000"/>
                </a:solidFill>
                <a:latin typeface="Palatino" pitchFamily="2" charset="77"/>
                <a:ea typeface="Palatino" pitchFamily="2" charset="77"/>
                <a:cs typeface="Georgia"/>
              </a:rPr>
              <a:t> </a:t>
            </a:r>
            <a:r>
              <a:rPr lang="es-ES_tradnl" sz="2000" b="1" i="1" dirty="0" err="1">
                <a:solidFill>
                  <a:srgbClr val="000000"/>
                </a:solidFill>
                <a:latin typeface="Palatino" pitchFamily="2" charset="77"/>
                <a:ea typeface="Palatino" pitchFamily="2" charset="77"/>
                <a:cs typeface="Georgia"/>
              </a:rPr>
              <a:t>Amplifier</a:t>
            </a:r>
            <a:r>
              <a:rPr lang="es-ES_tradnl" sz="2000" b="1" i="1" dirty="0">
                <a:solidFill>
                  <a:srgbClr val="000000"/>
                </a:solidFill>
                <a:latin typeface="Palatino" pitchFamily="2" charset="77"/>
                <a:ea typeface="Palatino" pitchFamily="2" charset="77"/>
                <a:cs typeface="Georgia"/>
              </a:rPr>
              <a:t>: Can </a:t>
            </a:r>
            <a:r>
              <a:rPr lang="es-ES_tradnl" sz="2000" b="1" i="1" dirty="0" err="1">
                <a:solidFill>
                  <a:srgbClr val="000000"/>
                </a:solidFill>
                <a:latin typeface="Palatino" pitchFamily="2" charset="77"/>
                <a:ea typeface="Palatino" pitchFamily="2" charset="77"/>
                <a:cs typeface="Georgia"/>
              </a:rPr>
              <a:t>Our</a:t>
            </a:r>
            <a:r>
              <a:rPr lang="es-ES_tradnl" sz="2000" b="1" i="1" dirty="0">
                <a:solidFill>
                  <a:srgbClr val="000000"/>
                </a:solidFill>
                <a:latin typeface="Palatino" pitchFamily="2" charset="77"/>
                <a:ea typeface="Palatino" pitchFamily="2" charset="77"/>
                <a:cs typeface="Georgia"/>
              </a:rPr>
              <a:t> Digital Tools </a:t>
            </a:r>
            <a:r>
              <a:rPr lang="es-ES_tradnl" sz="2000" b="1" i="1" dirty="0" err="1">
                <a:solidFill>
                  <a:srgbClr val="000000"/>
                </a:solidFill>
                <a:latin typeface="Palatino" pitchFamily="2" charset="77"/>
                <a:ea typeface="Palatino" pitchFamily="2" charset="77"/>
                <a:cs typeface="Georgia"/>
              </a:rPr>
              <a:t>Make</a:t>
            </a:r>
            <a:r>
              <a:rPr lang="es-ES_tradnl" sz="2000" b="1" i="1" dirty="0">
                <a:solidFill>
                  <a:srgbClr val="000000"/>
                </a:solidFill>
                <a:latin typeface="Palatino" pitchFamily="2" charset="77"/>
                <a:ea typeface="Palatino" pitchFamily="2" charset="77"/>
                <a:cs typeface="Georgia"/>
              </a:rPr>
              <a:t> </a:t>
            </a:r>
            <a:r>
              <a:rPr lang="es-ES_tradnl" sz="2000" b="1" i="1" dirty="0" err="1">
                <a:solidFill>
                  <a:srgbClr val="000000"/>
                </a:solidFill>
                <a:latin typeface="Palatino" pitchFamily="2" charset="77"/>
                <a:ea typeface="Palatino" pitchFamily="2" charset="77"/>
                <a:cs typeface="Georgia"/>
              </a:rPr>
              <a:t>Us</a:t>
            </a:r>
            <a:r>
              <a:rPr lang="es-ES_tradnl" sz="2000" b="1" i="1" dirty="0">
                <a:solidFill>
                  <a:srgbClr val="000000"/>
                </a:solidFill>
                <a:latin typeface="Palatino" pitchFamily="2" charset="77"/>
                <a:ea typeface="Palatino" pitchFamily="2" charset="77"/>
                <a:cs typeface="Georgia"/>
              </a:rPr>
              <a:t> </a:t>
            </a:r>
            <a:r>
              <a:rPr lang="es-ES_tradnl" sz="2000" b="1" i="1" dirty="0" err="1">
                <a:solidFill>
                  <a:srgbClr val="000000"/>
                </a:solidFill>
                <a:latin typeface="Palatino" pitchFamily="2" charset="77"/>
                <a:ea typeface="Palatino" pitchFamily="2" charset="77"/>
                <a:cs typeface="Georgia"/>
              </a:rPr>
              <a:t>Smarter</a:t>
            </a:r>
            <a:r>
              <a:rPr lang="es-ES_tradnl" sz="2000" i="1" dirty="0">
                <a:solidFill>
                  <a:srgbClr val="000000"/>
                </a:solidFill>
                <a:latin typeface="Palatino" pitchFamily="2" charset="77"/>
                <a:ea typeface="Palatino" pitchFamily="2" charset="77"/>
                <a:cs typeface="Georgia"/>
              </a:rPr>
              <a:t>? (2013), </a:t>
            </a:r>
            <a:r>
              <a:rPr lang="es-ES_tradnl" sz="2000" b="1" i="1" dirty="0">
                <a:solidFill>
                  <a:srgbClr val="000000"/>
                </a:solidFill>
                <a:latin typeface="Palatino" pitchFamily="2" charset="77"/>
                <a:ea typeface="Palatino" pitchFamily="2" charset="77"/>
                <a:cs typeface="Georgia"/>
              </a:rPr>
              <a:t>Howard </a:t>
            </a:r>
            <a:r>
              <a:rPr lang="es-ES_tradnl" sz="2000" b="1" i="1" dirty="0" err="1">
                <a:solidFill>
                  <a:srgbClr val="000000"/>
                </a:solidFill>
                <a:latin typeface="Palatino" pitchFamily="2" charset="77"/>
                <a:ea typeface="Palatino" pitchFamily="2" charset="77"/>
                <a:cs typeface="Georgia"/>
              </a:rPr>
              <a:t>Rheingold</a:t>
            </a:r>
            <a:r>
              <a:rPr lang="es-ES_tradnl" sz="2000" b="1" i="1" dirty="0">
                <a:solidFill>
                  <a:srgbClr val="000000"/>
                </a:solidFill>
                <a:latin typeface="Palatino" pitchFamily="2" charset="77"/>
                <a:ea typeface="Palatino" pitchFamily="2" charset="77"/>
                <a:cs typeface="Georgia"/>
              </a:rPr>
              <a:t> </a:t>
            </a:r>
            <a:r>
              <a:rPr lang="es-ES_tradnl" sz="2000" i="1" dirty="0">
                <a:solidFill>
                  <a:srgbClr val="000000"/>
                </a:solidFill>
                <a:latin typeface="Palatino" pitchFamily="2" charset="77"/>
                <a:ea typeface="Palatino" pitchFamily="2" charset="77"/>
                <a:cs typeface="Georgia"/>
              </a:rPr>
              <a:t>(1947 - ), principal referente en el estudio de las narrativas </a:t>
            </a:r>
            <a:r>
              <a:rPr lang="es-ES_tradnl" sz="2000" i="1" dirty="0" err="1">
                <a:solidFill>
                  <a:srgbClr val="000000"/>
                </a:solidFill>
                <a:latin typeface="Palatino" pitchFamily="2" charset="77"/>
                <a:ea typeface="Palatino" pitchFamily="2" charset="77"/>
                <a:cs typeface="Georgia"/>
              </a:rPr>
              <a:t>transmedia</a:t>
            </a:r>
            <a:r>
              <a:rPr lang="es-ES_tradnl" sz="2000" i="1" dirty="0">
                <a:solidFill>
                  <a:srgbClr val="000000"/>
                </a:solidFill>
                <a:latin typeface="Palatino" pitchFamily="2" charset="77"/>
                <a:ea typeface="Palatino" pitchFamily="2" charset="77"/>
                <a:cs typeface="Georgia"/>
              </a:rPr>
              <a:t>, destaca que la </a:t>
            </a:r>
            <a:r>
              <a:rPr lang="es-ES_tradnl" sz="2000" b="1" i="1" dirty="0" err="1">
                <a:solidFill>
                  <a:srgbClr val="000000"/>
                </a:solidFill>
                <a:latin typeface="Palatino" pitchFamily="2" charset="77"/>
                <a:ea typeface="Palatino" pitchFamily="2" charset="77"/>
                <a:cs typeface="Georgia"/>
              </a:rPr>
              <a:t>exaptación</a:t>
            </a:r>
            <a:r>
              <a:rPr lang="es-ES_tradnl" sz="2000" i="1" dirty="0">
                <a:solidFill>
                  <a:srgbClr val="000000"/>
                </a:solidFill>
                <a:latin typeface="Palatino" pitchFamily="2" charset="77"/>
                <a:ea typeface="Palatino" pitchFamily="2" charset="77"/>
                <a:cs typeface="Georgia"/>
              </a:rPr>
              <a:t> puede ser entendida como un factor de innovación conveniente. </a:t>
            </a:r>
            <a:endParaRPr lang="es-ES" sz="2000" i="1" dirty="0">
              <a:solidFill>
                <a:srgbClr val="000000"/>
              </a:solidFill>
              <a:latin typeface="Palatino" pitchFamily="2" charset="77"/>
              <a:ea typeface="Palatino" pitchFamily="2" charset="77"/>
            </a:endParaRPr>
          </a:p>
        </p:txBody>
      </p:sp>
      <p:sp>
        <p:nvSpPr>
          <p:cNvPr id="4" name="Rectángulo 3">
            <a:extLst>
              <a:ext uri="{FF2B5EF4-FFF2-40B4-BE49-F238E27FC236}">
                <a16:creationId xmlns:a16="http://schemas.microsoft.com/office/drawing/2014/main" id="{F020DADC-783C-B044-9C96-C1987A5916B7}"/>
              </a:ext>
            </a:extLst>
          </p:cNvPr>
          <p:cNvSpPr/>
          <p:nvPr/>
        </p:nvSpPr>
        <p:spPr>
          <a:xfrm>
            <a:off x="66101" y="6557836"/>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791946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725214" y="1204108"/>
            <a:ext cx="2002054" cy="1781175"/>
          </a:xfrm>
        </p:spPr>
        <p:txBody>
          <a:bodyPr>
            <a:normAutofit/>
          </a:bodyPr>
          <a:lstStyle/>
          <a:p>
            <a:r>
              <a:rPr lang="es-ES" sz="2800">
                <a:solidFill>
                  <a:srgbClr val="FFFFFF"/>
                </a:solidFill>
                <a:latin typeface="Georgia"/>
                <a:cs typeface="Georgia"/>
              </a:rPr>
              <a:t>Exaptación</a:t>
            </a:r>
          </a:p>
        </p:txBody>
      </p:sp>
      <p:sp>
        <p:nvSpPr>
          <p:cNvPr id="3" name="Marcador de contenido 2"/>
          <p:cNvSpPr>
            <a:spLocks noGrp="1"/>
          </p:cNvSpPr>
          <p:nvPr>
            <p:ph idx="1"/>
          </p:nvPr>
        </p:nvSpPr>
        <p:spPr>
          <a:xfrm>
            <a:off x="725213" y="3355130"/>
            <a:ext cx="2319736" cy="3155839"/>
          </a:xfrm>
        </p:spPr>
        <p:txBody>
          <a:bodyPr>
            <a:normAutofit/>
          </a:bodyPr>
          <a:lstStyle/>
          <a:p>
            <a:pPr marL="0" indent="0">
              <a:buNone/>
            </a:pPr>
            <a:r>
              <a:rPr lang="es-ES_tradnl" sz="2000" i="1" dirty="0">
                <a:latin typeface="Palatino" pitchFamily="2" charset="77"/>
                <a:ea typeface="Palatino" pitchFamily="2" charset="77"/>
                <a:cs typeface="Georgia"/>
              </a:rPr>
              <a:t>Las </a:t>
            </a:r>
            <a:r>
              <a:rPr lang="es-ES_tradnl" sz="2000" b="1" i="1" dirty="0">
                <a:latin typeface="Palatino" pitchFamily="2" charset="77"/>
                <a:ea typeface="Palatino" pitchFamily="2" charset="77"/>
                <a:cs typeface="Georgia"/>
              </a:rPr>
              <a:t>principales innovaciones </a:t>
            </a:r>
            <a:r>
              <a:rPr lang="es-ES_tradnl" sz="2000" i="1" dirty="0">
                <a:latin typeface="Palatino" pitchFamily="2" charset="77"/>
                <a:ea typeface="Palatino" pitchFamily="2" charset="77"/>
                <a:cs typeface="Georgia"/>
              </a:rPr>
              <a:t>que se han presentado durante el siglo XXI son el resultado de </a:t>
            </a:r>
            <a:r>
              <a:rPr lang="es-ES_tradnl" sz="2000" b="1" i="1" dirty="0">
                <a:latin typeface="Palatino" pitchFamily="2" charset="77"/>
                <a:ea typeface="Palatino" pitchFamily="2" charset="77"/>
                <a:cs typeface="Georgia"/>
              </a:rPr>
              <a:t>“</a:t>
            </a:r>
            <a:r>
              <a:rPr lang="es-ES_tradnl" sz="2000" b="1" i="1" dirty="0" err="1">
                <a:latin typeface="Palatino" pitchFamily="2" charset="77"/>
                <a:ea typeface="Palatino" pitchFamily="2" charset="77"/>
                <a:cs typeface="Georgia"/>
              </a:rPr>
              <a:t>exaptaciones</a:t>
            </a:r>
            <a:r>
              <a:rPr lang="es-ES_tradnl" sz="2000" b="1" i="1" dirty="0">
                <a:latin typeface="Palatino" pitchFamily="2" charset="77"/>
                <a:ea typeface="Palatino" pitchFamily="2" charset="77"/>
                <a:cs typeface="Georgia"/>
              </a:rPr>
              <a:t>” </a:t>
            </a:r>
            <a:r>
              <a:rPr lang="es-ES_tradnl" sz="2000" i="1" dirty="0">
                <a:latin typeface="Palatino" pitchFamily="2" charset="77"/>
                <a:ea typeface="Palatino" pitchFamily="2" charset="77"/>
                <a:cs typeface="Georgia"/>
              </a:rPr>
              <a:t>que se han manifestado en el entorno digital. </a:t>
            </a:r>
            <a:endParaRPr lang="es-EC" sz="2000" i="1" dirty="0">
              <a:latin typeface="Palatino" pitchFamily="2" charset="77"/>
              <a:ea typeface="Palatino" pitchFamily="2" charset="77"/>
              <a:cs typeface="Georgia"/>
            </a:endParaRPr>
          </a:p>
          <a:p>
            <a:pPr marL="0" indent="0">
              <a:buNone/>
            </a:pPr>
            <a:endParaRPr lang="es-ES" sz="1400" dirty="0"/>
          </a:p>
        </p:txBody>
      </p:sp>
      <p:pic>
        <p:nvPicPr>
          <p:cNvPr id="4" name="Imagen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6576" y="1917700"/>
            <a:ext cx="5177792" cy="2899563"/>
          </a:xfrm>
          <a:prstGeom prst="rect">
            <a:avLst/>
          </a:prstGeom>
        </p:spPr>
      </p:pic>
      <p:sp>
        <p:nvSpPr>
          <p:cNvPr id="5" name="Rectángulo 4">
            <a:extLst>
              <a:ext uri="{FF2B5EF4-FFF2-40B4-BE49-F238E27FC236}">
                <a16:creationId xmlns:a16="http://schemas.microsoft.com/office/drawing/2014/main" id="{3FC3AA55-6D2E-1C42-98B8-DB5B01A5D1C5}"/>
              </a:ext>
            </a:extLst>
          </p:cNvPr>
          <p:cNvSpPr/>
          <p:nvPr/>
        </p:nvSpPr>
        <p:spPr>
          <a:xfrm>
            <a:off x="6017823" y="6510969"/>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9834960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3" name="Picture 3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35" name="Freeform: Shape 3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Imagen 6">
            <a:extLst>
              <a:ext uri="{FF2B5EF4-FFF2-40B4-BE49-F238E27FC236}">
                <a16:creationId xmlns:a16="http://schemas.microsoft.com/office/drawing/2014/main" id="{E6D1DD6B-AA8E-024C-908E-B1104689DD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8858" y="1739565"/>
            <a:ext cx="5421465" cy="3378870"/>
          </a:xfrm>
          <a:prstGeom prst="rect">
            <a:avLst/>
          </a:prstGeom>
        </p:spPr>
      </p:pic>
      <p:sp>
        <p:nvSpPr>
          <p:cNvPr id="2" name="Rectángulo 1">
            <a:extLst>
              <a:ext uri="{FF2B5EF4-FFF2-40B4-BE49-F238E27FC236}">
                <a16:creationId xmlns:a16="http://schemas.microsoft.com/office/drawing/2014/main" id="{9895CB0F-213D-8341-B2D6-C50F19B24EDD}"/>
              </a:ext>
            </a:extLst>
          </p:cNvPr>
          <p:cNvSpPr/>
          <p:nvPr/>
        </p:nvSpPr>
        <p:spPr>
          <a:xfrm>
            <a:off x="5820096" y="2177715"/>
            <a:ext cx="1940272" cy="369332"/>
          </a:xfrm>
          <a:prstGeom prst="rect">
            <a:avLst/>
          </a:prstGeom>
        </p:spPr>
        <p:txBody>
          <a:bodyPr wrap="square">
            <a:spAutoFit/>
          </a:bodyPr>
          <a:lstStyle/>
          <a:p>
            <a:pPr lvl="0" algn="just">
              <a:spcAft>
                <a:spcPts val="600"/>
              </a:spcAft>
              <a:buNone/>
            </a:pPr>
            <a:r>
              <a:rPr lang="es-ES_tradnl" i="1" dirty="0">
                <a:latin typeface="Baskerville" panose="02020502070401020303" pitchFamily="18" charset="0"/>
                <a:ea typeface="Baskerville" panose="02020502070401020303" pitchFamily="18" charset="0"/>
              </a:rPr>
              <a:t>	</a:t>
            </a:r>
            <a:endParaRPr lang="en" i="1">
              <a:latin typeface="Baskerville" panose="02020502070401020303" pitchFamily="18" charset="0"/>
              <a:ea typeface="Baskerville" panose="02020502070401020303" pitchFamily="18" charset="0"/>
            </a:endParaRPr>
          </a:p>
        </p:txBody>
      </p:sp>
      <p:sp>
        <p:nvSpPr>
          <p:cNvPr id="5" name="Rectángulo 4">
            <a:extLst>
              <a:ext uri="{FF2B5EF4-FFF2-40B4-BE49-F238E27FC236}">
                <a16:creationId xmlns:a16="http://schemas.microsoft.com/office/drawing/2014/main" id="{51AB358F-5D0F-0D4F-91CE-A051C33C7A5E}"/>
              </a:ext>
            </a:extLst>
          </p:cNvPr>
          <p:cNvSpPr/>
          <p:nvPr/>
        </p:nvSpPr>
        <p:spPr>
          <a:xfrm>
            <a:off x="2141316" y="5118435"/>
            <a:ext cx="5312779" cy="1200329"/>
          </a:xfrm>
          <a:prstGeom prst="rect">
            <a:avLst/>
          </a:prstGeom>
        </p:spPr>
        <p:txBody>
          <a:bodyPr wrap="square">
            <a:spAutoFit/>
          </a:bodyPr>
          <a:lstStyle/>
          <a:p>
            <a:r>
              <a:rPr lang="es-ES_tradnl" sz="2400" i="1" dirty="0">
                <a:latin typeface="Baskerville" panose="02020502070401020303" pitchFamily="18" charset="0"/>
                <a:ea typeface="Baskerville" panose="02020502070401020303" pitchFamily="18" charset="0"/>
              </a:rPr>
              <a:t>Los desarrolladores de cada uno de los referidos medios tomaron algo que ya existía, procediendo a utilizarlo de forma distinta y para otro propósito. </a:t>
            </a:r>
            <a:endParaRPr lang="es-EC" sz="2400" dirty="0"/>
          </a:p>
        </p:txBody>
      </p:sp>
      <p:sp>
        <p:nvSpPr>
          <p:cNvPr id="3" name="Rectángulo 2">
            <a:extLst>
              <a:ext uri="{FF2B5EF4-FFF2-40B4-BE49-F238E27FC236}">
                <a16:creationId xmlns:a16="http://schemas.microsoft.com/office/drawing/2014/main" id="{067356C8-1494-D64A-81E3-77D2CDA77A98}"/>
              </a:ext>
            </a:extLst>
          </p:cNvPr>
          <p:cNvSpPr/>
          <p:nvPr/>
        </p:nvSpPr>
        <p:spPr>
          <a:xfrm>
            <a:off x="6017823" y="6507929"/>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81515101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01007" y="303591"/>
            <a:ext cx="4301693"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794448" y="640263"/>
            <a:ext cx="3915950" cy="1344975"/>
          </a:xfrm>
        </p:spPr>
        <p:txBody>
          <a:bodyPr>
            <a:normAutofit/>
          </a:bodyPr>
          <a:lstStyle/>
          <a:p>
            <a:pPr algn="ctr"/>
            <a:r>
              <a:rPr lang="es-ES" sz="3500">
                <a:latin typeface="Georgia"/>
                <a:cs typeface="Georgia"/>
              </a:rPr>
              <a:t>Exaptación</a:t>
            </a:r>
          </a:p>
        </p:txBody>
      </p:sp>
      <p:pic>
        <p:nvPicPr>
          <p:cNvPr id="5" name="Imagen 4" descr="middl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74" y="821136"/>
            <a:ext cx="3845052" cy="5060278"/>
          </a:xfrm>
          <a:prstGeom prst="rect">
            <a:avLst/>
          </a:prstGeom>
        </p:spPr>
      </p:pic>
      <p:sp>
        <p:nvSpPr>
          <p:cNvPr id="3" name="Marcador de contenido 2"/>
          <p:cNvSpPr>
            <a:spLocks noGrp="1"/>
          </p:cNvSpPr>
          <p:nvPr>
            <p:ph idx="1"/>
          </p:nvPr>
        </p:nvSpPr>
        <p:spPr>
          <a:xfrm>
            <a:off x="4793927" y="2121763"/>
            <a:ext cx="3926617" cy="3773010"/>
          </a:xfrm>
        </p:spPr>
        <p:txBody>
          <a:bodyPr>
            <a:normAutofit/>
          </a:bodyPr>
          <a:lstStyle/>
          <a:p>
            <a:pPr marL="0" indent="0">
              <a:buNone/>
            </a:pPr>
            <a:r>
              <a:rPr lang="es-ES_tradnl" sz="2000" i="1" dirty="0">
                <a:latin typeface="Palatino" pitchFamily="2" charset="77"/>
                <a:ea typeface="Palatino" pitchFamily="2" charset="77"/>
                <a:cs typeface="Georgia"/>
              </a:rPr>
              <a:t>La </a:t>
            </a:r>
            <a:r>
              <a:rPr lang="es-ES_tradnl" sz="2000" b="1" i="1" dirty="0" err="1">
                <a:latin typeface="Palatino" pitchFamily="2" charset="77"/>
                <a:ea typeface="Palatino" pitchFamily="2" charset="77"/>
                <a:cs typeface="Georgia"/>
              </a:rPr>
              <a:t>exaptación</a:t>
            </a:r>
            <a:r>
              <a:rPr lang="es-ES_tradnl" sz="2000" i="1" dirty="0">
                <a:latin typeface="Palatino" pitchFamily="2" charset="77"/>
                <a:ea typeface="Palatino" pitchFamily="2" charset="77"/>
                <a:cs typeface="Georgia"/>
              </a:rPr>
              <a:t> los ha llevado a un nivel de innovación compleja. Mientras la adaptación cumple útiles funciones que permiten la supervivencia de una especie en un entorno determinado, la </a:t>
            </a:r>
            <a:r>
              <a:rPr lang="es-ES_tradnl" sz="2000" b="1" i="1" dirty="0" err="1">
                <a:latin typeface="Palatino" pitchFamily="2" charset="77"/>
                <a:ea typeface="Palatino" pitchFamily="2" charset="77"/>
                <a:cs typeface="Georgia"/>
              </a:rPr>
              <a:t>exaptación</a:t>
            </a:r>
            <a:r>
              <a:rPr lang="es-ES_tradnl" sz="2000" b="1" i="1" dirty="0">
                <a:latin typeface="Palatino" pitchFamily="2" charset="77"/>
                <a:ea typeface="Palatino" pitchFamily="2" charset="77"/>
                <a:cs typeface="Georgia"/>
              </a:rPr>
              <a:t> </a:t>
            </a:r>
            <a:r>
              <a:rPr lang="es-ES_tradnl" sz="2000" i="1" dirty="0">
                <a:latin typeface="Palatino" pitchFamily="2" charset="77"/>
                <a:ea typeface="Palatino" pitchFamily="2" charset="77"/>
                <a:cs typeface="Georgia"/>
              </a:rPr>
              <a:t>contribuye a la gran transformación evolutiva de los seres y las tecnologías más allá de sus ambientes específicos</a:t>
            </a:r>
            <a:endParaRPr lang="es-ES" sz="2000" i="1" dirty="0">
              <a:latin typeface="Palatino" pitchFamily="2" charset="77"/>
              <a:ea typeface="Palatino" pitchFamily="2" charset="77"/>
              <a:cs typeface="Georgia"/>
            </a:endParaRPr>
          </a:p>
        </p:txBody>
      </p:sp>
      <p:sp>
        <p:nvSpPr>
          <p:cNvPr id="4" name="Rectángulo 3">
            <a:extLst>
              <a:ext uri="{FF2B5EF4-FFF2-40B4-BE49-F238E27FC236}">
                <a16:creationId xmlns:a16="http://schemas.microsoft.com/office/drawing/2014/main" id="{75660C29-CE1D-B94F-AC24-D67674DECB87}"/>
              </a:ext>
            </a:extLst>
          </p:cNvPr>
          <p:cNvSpPr/>
          <p:nvPr/>
        </p:nvSpPr>
        <p:spPr>
          <a:xfrm>
            <a:off x="0"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991129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D6B1CAA-A98E-BD40-94F8-610E65E28141}"/>
              </a:ext>
            </a:extLst>
          </p:cNvPr>
          <p:cNvPicPr>
            <a:picLocks noChangeAspect="1"/>
          </p:cNvPicPr>
          <p:nvPr/>
        </p:nvPicPr>
        <p:blipFill rotWithShape="1">
          <a:blip r:embed="rId2">
            <a:extLst>
              <a:ext uri="{28A0092B-C50C-407E-A947-70E740481C1C}">
                <a14:useLocalDpi xmlns:a14="http://schemas.microsoft.com/office/drawing/2010/main" val="0"/>
              </a:ext>
            </a:extLst>
          </a:blip>
          <a:srcRect b="5956"/>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p:cNvSpPr>
            <a:spLocks noGrp="1"/>
          </p:cNvSpPr>
          <p:nvPr>
            <p:ph type="title"/>
          </p:nvPr>
        </p:nvSpPr>
        <p:spPr>
          <a:xfrm>
            <a:off x="568370" y="3149961"/>
            <a:ext cx="3153103" cy="1007066"/>
          </a:xfrm>
        </p:spPr>
        <p:txBody>
          <a:bodyPr>
            <a:normAutofit/>
          </a:bodyPr>
          <a:lstStyle/>
          <a:p>
            <a:pPr algn="ctr"/>
            <a:r>
              <a:rPr lang="es-ES" sz="3150">
                <a:latin typeface="Georgia"/>
                <a:cs typeface="Georgia"/>
              </a:rPr>
              <a:t>Exaptación</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430421" y="4277679"/>
            <a:ext cx="3444766" cy="1964879"/>
          </a:xfrm>
        </p:spPr>
        <p:txBody>
          <a:bodyPr anchor="ctr">
            <a:noAutofit/>
          </a:bodyPr>
          <a:lstStyle/>
          <a:p>
            <a:pPr marL="0" indent="0">
              <a:buNone/>
            </a:pPr>
            <a:r>
              <a:rPr lang="es-ES_tradnl" sz="2000" i="1" dirty="0">
                <a:latin typeface="Palatino" pitchFamily="2" charset="77"/>
                <a:ea typeface="Palatino" pitchFamily="2" charset="77"/>
                <a:cs typeface="Georgia"/>
              </a:rPr>
              <a:t>El concepto </a:t>
            </a:r>
            <a:r>
              <a:rPr lang="es-ES_tradnl" sz="2000" b="1" i="1" dirty="0" err="1">
                <a:latin typeface="Palatino" pitchFamily="2" charset="77"/>
                <a:ea typeface="Palatino" pitchFamily="2" charset="77"/>
                <a:cs typeface="Georgia"/>
              </a:rPr>
              <a:t>exaptación</a:t>
            </a:r>
            <a:r>
              <a:rPr lang="es-ES_tradnl" sz="2000" i="1" dirty="0">
                <a:latin typeface="Palatino" pitchFamily="2" charset="77"/>
                <a:ea typeface="Palatino" pitchFamily="2" charset="77"/>
                <a:cs typeface="Georgia"/>
              </a:rPr>
              <a:t> es complejo, pues es superior al de la adaptación, y resulta necesario para asegurar el desarrollo de un sistema determinado en un </a:t>
            </a:r>
            <a:r>
              <a:rPr lang="es-ES_tradnl" sz="2000" b="1" i="1" dirty="0">
                <a:latin typeface="Palatino" pitchFamily="2" charset="77"/>
                <a:ea typeface="Palatino" pitchFamily="2" charset="77"/>
                <a:cs typeface="Georgia"/>
              </a:rPr>
              <a:t>entorno dinámico.</a:t>
            </a:r>
            <a:endParaRPr lang="es-ES" sz="2000" b="1" i="1" dirty="0">
              <a:latin typeface="Palatino" pitchFamily="2" charset="77"/>
              <a:ea typeface="Palatino" pitchFamily="2" charset="77"/>
            </a:endParaRPr>
          </a:p>
        </p:txBody>
      </p:sp>
      <p:sp>
        <p:nvSpPr>
          <p:cNvPr id="6" name="Rectángulo 5">
            <a:extLst>
              <a:ext uri="{FF2B5EF4-FFF2-40B4-BE49-F238E27FC236}">
                <a16:creationId xmlns:a16="http://schemas.microsoft.com/office/drawing/2014/main" id="{3492C846-EAE0-D545-9987-F2B8E8D05553}"/>
              </a:ext>
            </a:extLst>
          </p:cNvPr>
          <p:cNvSpPr/>
          <p:nvPr/>
        </p:nvSpPr>
        <p:spPr>
          <a:xfrm>
            <a:off x="568370" y="651406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481409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p:cNvSpPr>
            <a:spLocks noGrp="1"/>
          </p:cNvSpPr>
          <p:nvPr>
            <p:ph type="title"/>
          </p:nvPr>
        </p:nvSpPr>
        <p:spPr>
          <a:xfrm>
            <a:off x="4976979" y="1459467"/>
            <a:ext cx="3733482" cy="1090538"/>
          </a:xfrm>
        </p:spPr>
        <p:txBody>
          <a:bodyPr>
            <a:normAutofit/>
          </a:bodyPr>
          <a:lstStyle/>
          <a:p>
            <a:r>
              <a:rPr lang="es-ES">
                <a:solidFill>
                  <a:srgbClr val="000000"/>
                </a:solidFill>
                <a:latin typeface="Georgia"/>
                <a:cs typeface="Georgia"/>
              </a:rPr>
              <a:t>Ciencia, tecnología y sociedad</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texto, mapa&#10;&#10;Descripción generada automáticamente">
            <a:extLst>
              <a:ext uri="{FF2B5EF4-FFF2-40B4-BE49-F238E27FC236}">
                <a16:creationId xmlns:a16="http://schemas.microsoft.com/office/drawing/2014/main" id="{C55E0ACA-62D9-CB49-86CE-6B162B3C4E0A}"/>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1352" r="20145"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p:cNvSpPr>
            <a:spLocks noGrp="1"/>
          </p:cNvSpPr>
          <p:nvPr>
            <p:ph idx="1"/>
          </p:nvPr>
        </p:nvSpPr>
        <p:spPr>
          <a:xfrm>
            <a:off x="4974330" y="2673512"/>
            <a:ext cx="3733184" cy="2729467"/>
          </a:xfrm>
        </p:spPr>
        <p:txBody>
          <a:bodyPr anchor="ctr">
            <a:normAutofit/>
          </a:bodyPr>
          <a:lstStyle/>
          <a:p>
            <a:pPr marL="0" indent="0">
              <a:buNone/>
            </a:pPr>
            <a:r>
              <a:rPr lang="es-ES_tradnl" sz="2000" i="1" dirty="0">
                <a:solidFill>
                  <a:srgbClr val="000000"/>
                </a:solidFill>
                <a:latin typeface="Palatino" pitchFamily="2" charset="77"/>
                <a:ea typeface="Palatino" pitchFamily="2" charset="77"/>
                <a:cs typeface="Georgia"/>
              </a:rPr>
              <a:t>La historia nos ha enseñado que la ciencia y la tecnología no siempre han estado juntos. Han transitado por senderos separados. </a:t>
            </a:r>
            <a:endParaRPr lang="es-ES" sz="2000" i="1" dirty="0">
              <a:solidFill>
                <a:srgbClr val="000000"/>
              </a:solidFill>
              <a:latin typeface="Palatino" pitchFamily="2" charset="77"/>
              <a:ea typeface="Palatino" pitchFamily="2" charset="77"/>
              <a:cs typeface="Georgia"/>
            </a:endParaRPr>
          </a:p>
        </p:txBody>
      </p:sp>
      <p:sp>
        <p:nvSpPr>
          <p:cNvPr id="6" name="Rectángulo 5">
            <a:extLst>
              <a:ext uri="{FF2B5EF4-FFF2-40B4-BE49-F238E27FC236}">
                <a16:creationId xmlns:a16="http://schemas.microsoft.com/office/drawing/2014/main" id="{61359518-C7A5-1D42-9094-CD991B63625D}"/>
              </a:ext>
            </a:extLst>
          </p:cNvPr>
          <p:cNvSpPr/>
          <p:nvPr/>
        </p:nvSpPr>
        <p:spPr>
          <a:xfrm>
            <a:off x="6017823" y="6516983"/>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41362086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82600" y="643467"/>
            <a:ext cx="2522980" cy="1597315"/>
          </a:xfrm>
          <a:noFill/>
          <a:ln w="19050">
            <a:solidFill>
              <a:schemeClr val="bg1"/>
            </a:solidFill>
          </a:ln>
        </p:spPr>
        <p:txBody>
          <a:bodyPr wrap="square">
            <a:normAutofit/>
          </a:bodyPr>
          <a:lstStyle/>
          <a:p>
            <a:pPr algn="ctr"/>
            <a:r>
              <a:rPr lang="es-ES" sz="2400">
                <a:solidFill>
                  <a:schemeClr val="bg1"/>
                </a:solidFill>
                <a:latin typeface="Georgia"/>
                <a:cs typeface="Georgia"/>
              </a:rPr>
              <a:t>Ciencia, tecnología y sociedad</a:t>
            </a:r>
          </a:p>
        </p:txBody>
      </p:sp>
      <p:sp>
        <p:nvSpPr>
          <p:cNvPr id="3" name="Marcador de contenido 2"/>
          <p:cNvSpPr>
            <a:spLocks noGrp="1"/>
          </p:cNvSpPr>
          <p:nvPr>
            <p:ph idx="1"/>
          </p:nvPr>
        </p:nvSpPr>
        <p:spPr>
          <a:xfrm>
            <a:off x="482601" y="2638044"/>
            <a:ext cx="2522980" cy="3415622"/>
          </a:xfrm>
        </p:spPr>
        <p:txBody>
          <a:bodyPr>
            <a:normAutofit/>
          </a:bodyPr>
          <a:lstStyle/>
          <a:p>
            <a:pPr marL="0" indent="0">
              <a:buNone/>
            </a:pPr>
            <a:r>
              <a:rPr lang="es-ES_tradnl" sz="1700" i="1">
                <a:solidFill>
                  <a:schemeClr val="bg1"/>
                </a:solidFill>
                <a:latin typeface="Georgia"/>
                <a:cs typeface="Georgia"/>
              </a:rPr>
              <a:t>La </a:t>
            </a:r>
            <a:r>
              <a:rPr lang="es-ES_tradnl" sz="1700" b="1" i="1">
                <a:solidFill>
                  <a:schemeClr val="bg1"/>
                </a:solidFill>
                <a:latin typeface="Georgia"/>
                <a:cs typeface="Georgia"/>
              </a:rPr>
              <a:t>tecnología</a:t>
            </a:r>
            <a:r>
              <a:rPr lang="es-ES_tradnl" sz="1700" i="1">
                <a:solidFill>
                  <a:schemeClr val="bg1"/>
                </a:solidFill>
                <a:latin typeface="Georgia"/>
                <a:cs typeface="Georgia"/>
              </a:rPr>
              <a:t> siempre ha estado presente en la historia de la humanidad, desde la creación del </a:t>
            </a:r>
            <a:r>
              <a:rPr lang="es-ES_tradnl" sz="1700" b="1" i="1">
                <a:solidFill>
                  <a:schemeClr val="bg1"/>
                </a:solidFill>
                <a:latin typeface="Georgia"/>
                <a:cs typeface="Georgia"/>
              </a:rPr>
              <a:t>alfabeto fonético</a:t>
            </a:r>
            <a:r>
              <a:rPr lang="es-ES_tradnl" sz="1700" i="1">
                <a:solidFill>
                  <a:schemeClr val="bg1"/>
                </a:solidFill>
                <a:latin typeface="Georgia"/>
                <a:cs typeface="Georgia"/>
              </a:rPr>
              <a:t>, como destaca Bob Logan (2004), y se ha desarrollado con relativa independencia de la ciencia. </a:t>
            </a:r>
            <a:endParaRPr lang="es-ES" sz="1700" i="1">
              <a:solidFill>
                <a:schemeClr val="bg1"/>
              </a:solidFill>
              <a:latin typeface="Georgia"/>
              <a:cs typeface="Georgia"/>
            </a:endParaRPr>
          </a:p>
        </p:txBody>
      </p:sp>
      <p:pic>
        <p:nvPicPr>
          <p:cNvPr id="6" name="Imagen 5">
            <a:extLst>
              <a:ext uri="{FF2B5EF4-FFF2-40B4-BE49-F238E27FC236}">
                <a16:creationId xmlns:a16="http://schemas.microsoft.com/office/drawing/2014/main" id="{394E33D4-2019-7B45-9A1F-1B8423FA8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322" y="1004528"/>
            <a:ext cx="4688077" cy="4688077"/>
          </a:xfrm>
          <a:prstGeom prst="rect">
            <a:avLst/>
          </a:prstGeom>
        </p:spPr>
      </p:pic>
      <p:sp>
        <p:nvSpPr>
          <p:cNvPr id="4" name="Rectángulo 3">
            <a:extLst>
              <a:ext uri="{FF2B5EF4-FFF2-40B4-BE49-F238E27FC236}">
                <a16:creationId xmlns:a16="http://schemas.microsoft.com/office/drawing/2014/main" id="{E8CA6B45-7A13-0945-B510-CFDCBFE989CD}"/>
              </a:ext>
            </a:extLst>
          </p:cNvPr>
          <p:cNvSpPr/>
          <p:nvPr/>
        </p:nvSpPr>
        <p:spPr>
          <a:xfrm>
            <a:off x="6017823" y="6492874"/>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83934326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interior, pared, pequeño&#10;&#10;Descripción generada automáticamente">
            <a:extLst>
              <a:ext uri="{FF2B5EF4-FFF2-40B4-BE49-F238E27FC236}">
                <a16:creationId xmlns:a16="http://schemas.microsoft.com/office/drawing/2014/main" id="{04454FC0-8FFB-F742-9BC3-EB31CB2D1860}"/>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5000"/>
          <a:stretch/>
        </p:blipFill>
        <p:spPr>
          <a:xfrm>
            <a:off x="20" y="1"/>
            <a:ext cx="9143980" cy="6857999"/>
          </a:xfrm>
          <a:prstGeom prst="rect">
            <a:avLst/>
          </a:prstGeom>
        </p:spPr>
      </p:pic>
      <p:sp>
        <p:nvSpPr>
          <p:cNvPr id="2" name="Título 1"/>
          <p:cNvSpPr>
            <a:spLocks noGrp="1"/>
          </p:cNvSpPr>
          <p:nvPr>
            <p:ph type="title"/>
          </p:nvPr>
        </p:nvSpPr>
        <p:spPr>
          <a:xfrm>
            <a:off x="628650" y="1065862"/>
            <a:ext cx="2484873" cy="4726276"/>
          </a:xfrm>
        </p:spPr>
        <p:txBody>
          <a:bodyPr>
            <a:normAutofit/>
          </a:bodyPr>
          <a:lstStyle/>
          <a:p>
            <a:pPr algn="r"/>
            <a:r>
              <a:rPr lang="es-ES" sz="3500">
                <a:solidFill>
                  <a:srgbClr val="FFFFFF"/>
                </a:solidFill>
                <a:latin typeface="Georgia"/>
                <a:cs typeface="Georgia"/>
              </a:rPr>
              <a:t>Ciencia, tecnología y sociedad</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3866534" y="1065862"/>
            <a:ext cx="4308514" cy="4726276"/>
          </a:xfrm>
        </p:spPr>
        <p:txBody>
          <a:bodyPr anchor="ctr">
            <a:normAutofit/>
          </a:bodyPr>
          <a:lstStyle/>
          <a:p>
            <a:pPr marL="0" indent="0">
              <a:buNone/>
            </a:pPr>
            <a:r>
              <a:rPr lang="es-ES_tradnl" sz="2000" i="1" dirty="0">
                <a:solidFill>
                  <a:srgbClr val="FFFFFF"/>
                </a:solidFill>
                <a:latin typeface="Palatino" pitchFamily="2" charset="77"/>
                <a:ea typeface="Palatino" pitchFamily="2" charset="77"/>
                <a:cs typeface="Georgia"/>
              </a:rPr>
              <a:t>La tecnología también ha sido clave para la comprobación de teorías que dieron lugar a nuevas formas de conocimiento. </a:t>
            </a:r>
          </a:p>
          <a:p>
            <a:pPr marL="0" indent="0">
              <a:buNone/>
            </a:pPr>
            <a:r>
              <a:rPr lang="es-ES_tradnl" sz="2000" i="1" dirty="0">
                <a:solidFill>
                  <a:srgbClr val="FFFFFF"/>
                </a:solidFill>
                <a:latin typeface="Palatino" pitchFamily="2" charset="77"/>
                <a:ea typeface="Palatino" pitchFamily="2" charset="77"/>
                <a:cs typeface="Georgia"/>
              </a:rPr>
              <a:t>Por ejemplo, el telescopio (tecnología) posibilitó el estudio de los astros, favoreció la indispensable separación de la astronomía (ciencia) de la astrología, y permitió la comprobación empírica de diversas teorías sobre el espacio.  </a:t>
            </a:r>
            <a:endParaRPr lang="es-ES" sz="2000" i="1" dirty="0">
              <a:solidFill>
                <a:srgbClr val="FFFFFF"/>
              </a:solidFill>
              <a:latin typeface="Palatino" pitchFamily="2" charset="77"/>
              <a:ea typeface="Palatino" pitchFamily="2" charset="77"/>
              <a:cs typeface="Georgia"/>
            </a:endParaRPr>
          </a:p>
        </p:txBody>
      </p:sp>
      <p:sp>
        <p:nvSpPr>
          <p:cNvPr id="6" name="Rectángulo 5">
            <a:extLst>
              <a:ext uri="{FF2B5EF4-FFF2-40B4-BE49-F238E27FC236}">
                <a16:creationId xmlns:a16="http://schemas.microsoft.com/office/drawing/2014/main" id="{37D4A505-992D-A54C-8042-BDCC9D033073}"/>
              </a:ext>
            </a:extLst>
          </p:cNvPr>
          <p:cNvSpPr/>
          <p:nvPr/>
        </p:nvSpPr>
        <p:spPr>
          <a:xfrm>
            <a:off x="6017803" y="6488667"/>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7613703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31801" y="1339093"/>
            <a:ext cx="3985902" cy="1144007"/>
          </a:xfrm>
        </p:spPr>
        <p:txBody>
          <a:bodyPr>
            <a:normAutofit/>
          </a:bodyPr>
          <a:lstStyle/>
          <a:p>
            <a:r>
              <a:rPr lang="es-ES" dirty="0">
                <a:latin typeface="Georgia"/>
                <a:cs typeface="Georgia"/>
              </a:rPr>
              <a:t>Ciencia, tecnología y sociedad</a:t>
            </a:r>
          </a:p>
        </p:txBody>
      </p:sp>
      <p:sp>
        <p:nvSpPr>
          <p:cNvPr id="3" name="Marcador de contenido 2"/>
          <p:cNvSpPr>
            <a:spLocks noGrp="1"/>
          </p:cNvSpPr>
          <p:nvPr>
            <p:ph idx="1"/>
          </p:nvPr>
        </p:nvSpPr>
        <p:spPr>
          <a:xfrm>
            <a:off x="586093" y="3186012"/>
            <a:ext cx="3985907" cy="2913536"/>
          </a:xfrm>
        </p:spPr>
        <p:txBody>
          <a:bodyPr anchor="t">
            <a:normAutofit/>
          </a:bodyPr>
          <a:lstStyle/>
          <a:p>
            <a:pPr marL="0" indent="0">
              <a:buNone/>
            </a:pPr>
            <a:r>
              <a:rPr lang="es-ES_tradnl" sz="2400" i="1" dirty="0">
                <a:latin typeface="Palatino" pitchFamily="2" charset="77"/>
                <a:ea typeface="Palatino" pitchFamily="2" charset="77"/>
                <a:cs typeface="Georgia"/>
              </a:rPr>
              <a:t>En no pocas ocasiones el desarrollo de la ciencia y la tecnología se han desligado del contexto social. </a:t>
            </a:r>
            <a:endParaRPr lang="es-ES" sz="2400" i="1" dirty="0">
              <a:latin typeface="Palatino" pitchFamily="2" charset="77"/>
              <a:ea typeface="Palatino" pitchFamily="2" charset="77"/>
              <a:cs typeface="Georgia"/>
            </a:endParaRPr>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Imagen 5" descr="Imagen que contiene naturaleza, puesta de sol&#10;&#10;Descripción generada automáticamente">
            <a:extLst>
              <a:ext uri="{FF2B5EF4-FFF2-40B4-BE49-F238E27FC236}">
                <a16:creationId xmlns:a16="http://schemas.microsoft.com/office/drawing/2014/main" id="{55DF4B23-0E7B-3848-8FF5-46452E85FF2E}"/>
              </a:ext>
            </a:extLst>
          </p:cNvPr>
          <p:cNvPicPr>
            <a:picLocks noChangeAspect="1"/>
          </p:cNvPicPr>
          <p:nvPr/>
        </p:nvPicPr>
        <p:blipFill rotWithShape="1">
          <a:blip r:embed="rId2">
            <a:extLst>
              <a:ext uri="{28A0092B-C50C-407E-A947-70E740481C1C}">
                <a14:useLocalDpi xmlns:a14="http://schemas.microsoft.com/office/drawing/2010/main" val="0"/>
              </a:ext>
            </a:extLst>
          </a:blip>
          <a:srcRect l="27661" r="23459"/>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7450F494-EEC5-1E49-9E8F-5EF0F4E576DC}"/>
              </a:ext>
            </a:extLst>
          </p:cNvPr>
          <p:cNvSpPr/>
          <p:nvPr/>
        </p:nvSpPr>
        <p:spPr>
          <a:xfrm>
            <a:off x="89441"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3145187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93192" y="4767072"/>
            <a:ext cx="4945641" cy="1625210"/>
          </a:xfrm>
        </p:spPr>
        <p:txBody>
          <a:bodyPr>
            <a:normAutofit/>
          </a:bodyPr>
          <a:lstStyle/>
          <a:p>
            <a:pPr algn="r"/>
            <a:r>
              <a:rPr lang="es-ES">
                <a:solidFill>
                  <a:srgbClr val="FFFFFF"/>
                </a:solidFill>
                <a:latin typeface="Georgia"/>
                <a:cs typeface="Georgia"/>
              </a:rPr>
              <a:t>Ciencia, tecnología y sociedad</a:t>
            </a:r>
          </a:p>
        </p:txBody>
      </p:sp>
      <p:pic>
        <p:nvPicPr>
          <p:cNvPr id="5" name="Imagen 4" descr="Imagen que contiene interior, objeto&#10;&#10;Descripción generada automáticamente">
            <a:extLst>
              <a:ext uri="{FF2B5EF4-FFF2-40B4-BE49-F238E27FC236}">
                <a16:creationId xmlns:a16="http://schemas.microsoft.com/office/drawing/2014/main" id="{16AC65F6-F358-934C-8686-6DFD8FF2B480}"/>
              </a:ext>
            </a:extLst>
          </p:cNvPr>
          <p:cNvPicPr>
            <a:picLocks noChangeAspect="1"/>
          </p:cNvPicPr>
          <p:nvPr/>
        </p:nvPicPr>
        <p:blipFill rotWithShape="1">
          <a:blip r:embed="rId2">
            <a:extLst>
              <a:ext uri="{28A0092B-C50C-407E-A947-70E740481C1C}">
                <a14:useLocalDpi xmlns:a14="http://schemas.microsoft.com/office/drawing/2010/main" val="0"/>
              </a:ext>
            </a:extLst>
          </a:blip>
          <a:srcRect l="18853" r="28949"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6021989" y="917725"/>
            <a:ext cx="2568554" cy="4852362"/>
          </a:xfrm>
        </p:spPr>
        <p:txBody>
          <a:bodyPr anchor="ctr">
            <a:normAutofit/>
          </a:bodyPr>
          <a:lstStyle/>
          <a:p>
            <a:pPr marL="0" indent="0">
              <a:buNone/>
            </a:pPr>
            <a:r>
              <a:rPr lang="es-ES_tradnl" sz="1700">
                <a:solidFill>
                  <a:srgbClr val="FFFFFF"/>
                </a:solidFill>
                <a:latin typeface="Georgia"/>
                <a:cs typeface="Georgia"/>
              </a:rPr>
              <a:t>Un ejemplo de la indispensable armonía que debe prevalecer entre ciencia, tecnología y sociedad lo representan las llamadas “</a:t>
            </a:r>
            <a:r>
              <a:rPr lang="es-ES_tradnl" sz="1700" b="1">
                <a:solidFill>
                  <a:srgbClr val="FFFFFF"/>
                </a:solidFill>
                <a:latin typeface="Georgia"/>
                <a:cs typeface="Georgia"/>
              </a:rPr>
              <a:t>tres leyes de la robótica”, </a:t>
            </a:r>
            <a:r>
              <a:rPr lang="es-ES_tradnl" sz="1700">
                <a:solidFill>
                  <a:srgbClr val="FFFFFF"/>
                </a:solidFill>
                <a:latin typeface="Georgia"/>
                <a:cs typeface="Georgia"/>
              </a:rPr>
              <a:t>definidas por </a:t>
            </a:r>
            <a:r>
              <a:rPr lang="es-ES_tradnl" sz="1700" b="1">
                <a:solidFill>
                  <a:srgbClr val="FFFFFF"/>
                </a:solidFill>
                <a:latin typeface="Georgia"/>
                <a:cs typeface="Georgia"/>
              </a:rPr>
              <a:t>Isaac Asimov </a:t>
            </a:r>
            <a:r>
              <a:rPr lang="es-ES_tradnl" sz="1700">
                <a:solidFill>
                  <a:srgbClr val="FFFFFF"/>
                </a:solidFill>
                <a:latin typeface="Georgia"/>
                <a:cs typeface="Georgia"/>
              </a:rPr>
              <a:t>en el relato </a:t>
            </a:r>
            <a:r>
              <a:rPr lang="es-ES_tradnl" sz="1700" i="1">
                <a:solidFill>
                  <a:srgbClr val="FFFFFF"/>
                </a:solidFill>
                <a:latin typeface="Georgia"/>
                <a:cs typeface="Georgia"/>
              </a:rPr>
              <a:t>Runaround</a:t>
            </a:r>
            <a:r>
              <a:rPr lang="es-ES_tradnl" sz="1700">
                <a:solidFill>
                  <a:srgbClr val="FFFFFF"/>
                </a:solidFill>
                <a:latin typeface="Georgia"/>
                <a:cs typeface="Georgia"/>
              </a:rPr>
              <a:t> (1942). </a:t>
            </a:r>
            <a:endParaRPr lang="es-ES" sz="1700">
              <a:solidFill>
                <a:srgbClr val="FFFFFF"/>
              </a:solidFill>
              <a:latin typeface="Georgia"/>
              <a:cs typeface="Georgia"/>
            </a:endParaRPr>
          </a:p>
        </p:txBody>
      </p:sp>
      <p:sp>
        <p:nvSpPr>
          <p:cNvPr id="6" name="Rectángulo 5">
            <a:extLst>
              <a:ext uri="{FF2B5EF4-FFF2-40B4-BE49-F238E27FC236}">
                <a16:creationId xmlns:a16="http://schemas.microsoft.com/office/drawing/2014/main" id="{19A2313B-1E3C-064A-847B-51A250F7591A}"/>
              </a:ext>
            </a:extLst>
          </p:cNvPr>
          <p:cNvSpPr/>
          <p:nvPr/>
        </p:nvSpPr>
        <p:spPr>
          <a:xfrm>
            <a:off x="5888126"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0576233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r>
              <a:rPr lang="es-ES">
                <a:latin typeface="Georgia"/>
                <a:cs typeface="Georgia"/>
              </a:rPr>
              <a:t>Ciencia, tecnología y sociedad</a:t>
            </a:r>
            <a:endParaRPr lang="es-ES" dirty="0">
              <a:latin typeface="Georgia"/>
              <a:cs typeface="Georgia"/>
            </a:endParaRPr>
          </a:p>
        </p:txBody>
      </p:sp>
      <p:cxnSp>
        <p:nvCxnSpPr>
          <p:cNvPr id="14"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491490" y="2575034"/>
            <a:ext cx="3840085" cy="3462228"/>
          </a:xfrm>
        </p:spPr>
        <p:txBody>
          <a:bodyPr>
            <a:normAutofit/>
          </a:bodyPr>
          <a:lstStyle/>
          <a:p>
            <a:pPr marL="0" indent="0">
              <a:buNone/>
            </a:pPr>
            <a:r>
              <a:rPr lang="es-ES_tradnl" sz="2000" dirty="0">
                <a:latin typeface="Palatino" pitchFamily="2" charset="77"/>
                <a:ea typeface="Palatino" pitchFamily="2" charset="77"/>
                <a:cs typeface="Georgia"/>
              </a:rPr>
              <a:t>Las referidas leyes son "formulaciones matemáticas impresas en los senderos </a:t>
            </a:r>
            <a:r>
              <a:rPr lang="es-ES_tradnl" sz="2000" dirty="0" err="1">
                <a:latin typeface="Palatino" pitchFamily="2" charset="77"/>
                <a:ea typeface="Palatino" pitchFamily="2" charset="77"/>
                <a:cs typeface="Georgia"/>
              </a:rPr>
              <a:t>positronicos</a:t>
            </a:r>
            <a:r>
              <a:rPr lang="es-ES_tradnl" sz="2000" dirty="0">
                <a:latin typeface="Palatino" pitchFamily="2" charset="77"/>
                <a:ea typeface="Palatino" pitchFamily="2" charset="77"/>
                <a:cs typeface="Georgia"/>
              </a:rPr>
              <a:t> del cerebro de los robots”, y que </a:t>
            </a:r>
            <a:r>
              <a:rPr lang="es-ES_tradnl" sz="2000" b="1" dirty="0">
                <a:latin typeface="Palatino" pitchFamily="2" charset="77"/>
                <a:ea typeface="Palatino" pitchFamily="2" charset="77"/>
                <a:cs typeface="Georgia"/>
              </a:rPr>
              <a:t>en todo momento y lugar deben regular su creación y desarrollo. </a:t>
            </a:r>
          </a:p>
          <a:p>
            <a:endParaRPr lang="es-ES" sz="1600" dirty="0">
              <a:latin typeface="Georgia"/>
              <a:cs typeface="Georgia"/>
            </a:endParaRPr>
          </a:p>
        </p:txBody>
      </p:sp>
      <p:pic>
        <p:nvPicPr>
          <p:cNvPr id="5" name="Imagen 4" descr="Imagen que contiene objeto, interior, copa, autómata&#10;&#10;Descripción generada automáticamente">
            <a:extLst>
              <a:ext uri="{FF2B5EF4-FFF2-40B4-BE49-F238E27FC236}">
                <a16:creationId xmlns:a16="http://schemas.microsoft.com/office/drawing/2014/main" id="{79C63472-4CEB-9F4F-95C8-AA1D2D24DC09}"/>
              </a:ext>
            </a:extLst>
          </p:cNvPr>
          <p:cNvPicPr>
            <a:picLocks noChangeAspect="1"/>
          </p:cNvPicPr>
          <p:nvPr/>
        </p:nvPicPr>
        <p:blipFill rotWithShape="1">
          <a:blip r:embed="rId2">
            <a:extLst>
              <a:ext uri="{28A0092B-C50C-407E-A947-70E740481C1C}">
                <a14:useLocalDpi xmlns:a14="http://schemas.microsoft.com/office/drawing/2010/main" val="0"/>
              </a:ext>
            </a:extLst>
          </a:blip>
          <a:srcRect l="33086" r="2825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C0165B6F-77A6-8F43-8769-50B632ABC167}"/>
              </a:ext>
            </a:extLst>
          </p:cNvPr>
          <p:cNvSpPr/>
          <p:nvPr/>
        </p:nvSpPr>
        <p:spPr>
          <a:xfrm>
            <a:off x="117430" y="6492875"/>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7543896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r>
              <a:rPr lang="es-ES" dirty="0">
                <a:latin typeface="Georgia"/>
                <a:cs typeface="Georgia"/>
              </a:rPr>
              <a:t>Ciencia, tecnología y sociedad</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491490" y="2575034"/>
            <a:ext cx="3840085" cy="3462228"/>
          </a:xfrm>
        </p:spPr>
        <p:txBody>
          <a:bodyPr>
            <a:normAutofit fontScale="92500" lnSpcReduction="10000"/>
          </a:bodyPr>
          <a:lstStyle/>
          <a:p>
            <a:pPr marL="0" indent="0">
              <a:buNone/>
            </a:pPr>
            <a:r>
              <a:rPr lang="es-ES_tradnl" sz="2000" dirty="0">
                <a:latin typeface="Palatino" pitchFamily="2" charset="77"/>
                <a:ea typeface="Palatino" pitchFamily="2" charset="77"/>
                <a:cs typeface="Georgia"/>
              </a:rPr>
              <a:t>1. Un</a:t>
            </a:r>
            <a:r>
              <a:rPr lang="es-ES_tradnl" sz="2000" b="1" dirty="0">
                <a:latin typeface="Palatino" pitchFamily="2" charset="77"/>
                <a:ea typeface="Palatino" pitchFamily="2" charset="77"/>
                <a:cs typeface="Georgia"/>
              </a:rPr>
              <a:t> robot </a:t>
            </a:r>
            <a:r>
              <a:rPr lang="es-ES_tradnl" sz="2000" dirty="0">
                <a:latin typeface="Palatino" pitchFamily="2" charset="77"/>
                <a:ea typeface="Palatino" pitchFamily="2" charset="77"/>
                <a:cs typeface="Georgia"/>
              </a:rPr>
              <a:t>no hará daño a un ser humano o, por inacción, permitir que un ser </a:t>
            </a:r>
            <a:r>
              <a:rPr lang="es-ES_tradnl" sz="2000" b="1" dirty="0">
                <a:latin typeface="Palatino" pitchFamily="2" charset="77"/>
                <a:ea typeface="Palatino" pitchFamily="2" charset="77"/>
                <a:cs typeface="Georgia"/>
              </a:rPr>
              <a:t>humano</a:t>
            </a:r>
            <a:r>
              <a:rPr lang="es-ES_tradnl" sz="2000" dirty="0">
                <a:latin typeface="Palatino" pitchFamily="2" charset="77"/>
                <a:ea typeface="Palatino" pitchFamily="2" charset="77"/>
                <a:cs typeface="Georgia"/>
              </a:rPr>
              <a:t> sufra daño.</a:t>
            </a:r>
          </a:p>
          <a:p>
            <a:pPr marL="0" indent="0">
              <a:buNone/>
            </a:pPr>
            <a:r>
              <a:rPr lang="es-ES_tradnl" sz="2000" dirty="0">
                <a:latin typeface="Palatino" pitchFamily="2" charset="77"/>
                <a:ea typeface="Palatino" pitchFamily="2" charset="77"/>
                <a:cs typeface="Georgia"/>
              </a:rPr>
              <a:t>2.- Un</a:t>
            </a:r>
            <a:r>
              <a:rPr lang="es-ES_tradnl" sz="2000" b="1" dirty="0">
                <a:latin typeface="Palatino" pitchFamily="2" charset="77"/>
                <a:ea typeface="Palatino" pitchFamily="2" charset="77"/>
                <a:cs typeface="Georgia"/>
              </a:rPr>
              <a:t> robot </a:t>
            </a:r>
            <a:r>
              <a:rPr lang="es-ES_tradnl" sz="2000" dirty="0">
                <a:latin typeface="Palatino" pitchFamily="2" charset="77"/>
                <a:ea typeface="Palatino" pitchFamily="2" charset="77"/>
                <a:cs typeface="Georgia"/>
              </a:rPr>
              <a:t>debe realizar las órdenes dadas por los seres humanos, excepto si estas órdenes entrasen en conflicto con la Primera Ley.</a:t>
            </a:r>
          </a:p>
          <a:p>
            <a:pPr marL="0" indent="0">
              <a:buNone/>
            </a:pPr>
            <a:r>
              <a:rPr lang="es-ES_tradnl" sz="2000" dirty="0">
                <a:latin typeface="Palatino" pitchFamily="2" charset="77"/>
                <a:ea typeface="Palatino" pitchFamily="2" charset="77"/>
                <a:cs typeface="Georgia"/>
              </a:rPr>
              <a:t>3.- Un</a:t>
            </a:r>
            <a:r>
              <a:rPr lang="es-ES_tradnl" sz="2000" b="1" dirty="0">
                <a:latin typeface="Palatino" pitchFamily="2" charset="77"/>
                <a:ea typeface="Palatino" pitchFamily="2" charset="77"/>
                <a:cs typeface="Georgia"/>
              </a:rPr>
              <a:t> robot </a:t>
            </a:r>
            <a:r>
              <a:rPr lang="es-ES_tradnl" sz="2000" dirty="0">
                <a:latin typeface="Palatino" pitchFamily="2" charset="77"/>
                <a:ea typeface="Palatino" pitchFamily="2" charset="77"/>
                <a:cs typeface="Georgia"/>
              </a:rPr>
              <a:t>debe proteger su propia existencia en la medida en que esta protección no entre en conflicto con la </a:t>
            </a:r>
            <a:r>
              <a:rPr lang="es-ES_tradnl" sz="2000" b="1" dirty="0">
                <a:latin typeface="Palatino" pitchFamily="2" charset="77"/>
                <a:ea typeface="Palatino" pitchFamily="2" charset="77"/>
                <a:cs typeface="Georgia"/>
              </a:rPr>
              <a:t>Primera o la Segunda Ley. </a:t>
            </a:r>
          </a:p>
          <a:p>
            <a:pPr marL="0" indent="0">
              <a:buNone/>
            </a:pPr>
            <a:endParaRPr lang="es-ES_tradnl" sz="1600" dirty="0">
              <a:latin typeface="Georgia"/>
              <a:cs typeface="Georgia"/>
            </a:endParaRPr>
          </a:p>
          <a:p>
            <a:pPr>
              <a:buFont typeface="Wingdings" charset="2"/>
              <a:buChar char="ü"/>
            </a:pPr>
            <a:endParaRPr lang="es-ES_tradnl" sz="1600" dirty="0">
              <a:latin typeface="Georgia"/>
              <a:cs typeface="Georgia"/>
            </a:endParaRPr>
          </a:p>
          <a:p>
            <a:pPr marL="0" indent="0">
              <a:buNone/>
            </a:pPr>
            <a:endParaRPr lang="es-EC" sz="1600" dirty="0">
              <a:latin typeface="Georgia"/>
              <a:cs typeface="Georgia"/>
            </a:endParaRPr>
          </a:p>
          <a:p>
            <a:endParaRPr lang="es-ES" sz="1600" dirty="0">
              <a:latin typeface="Georgia"/>
              <a:cs typeface="Georgia"/>
            </a:endParaRPr>
          </a:p>
        </p:txBody>
      </p:sp>
      <p:pic>
        <p:nvPicPr>
          <p:cNvPr id="5" name="Imagen 4" descr="Imagen que contiene persona, pared, interior, cielo&#10;&#10;Descripción generada automáticamente">
            <a:extLst>
              <a:ext uri="{FF2B5EF4-FFF2-40B4-BE49-F238E27FC236}">
                <a16:creationId xmlns:a16="http://schemas.microsoft.com/office/drawing/2014/main" id="{4D52FD65-2DD1-0E4B-B1CB-F24113951B0B}"/>
              </a:ext>
            </a:extLst>
          </p:cNvPr>
          <p:cNvPicPr>
            <a:picLocks noChangeAspect="1"/>
          </p:cNvPicPr>
          <p:nvPr/>
        </p:nvPicPr>
        <p:blipFill rotWithShape="1">
          <a:blip r:embed="rId2">
            <a:extLst>
              <a:ext uri="{28A0092B-C50C-407E-A947-70E740481C1C}">
                <a14:useLocalDpi xmlns:a14="http://schemas.microsoft.com/office/drawing/2010/main" val="0"/>
              </a:ext>
            </a:extLst>
          </a:blip>
          <a:srcRect l="19123" r="29096"/>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2315F08E-0F3F-9046-AB98-6514F1F5D71A}"/>
              </a:ext>
            </a:extLst>
          </p:cNvPr>
          <p:cNvSpPr/>
          <p:nvPr/>
        </p:nvSpPr>
        <p:spPr>
          <a:xfrm>
            <a:off x="10131" y="6488665"/>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13728947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8C4D84F-72C4-4147-84D3-52DF47FBC57C}"/>
              </a:ext>
            </a:extLst>
          </p:cNvPr>
          <p:cNvPicPr>
            <a:picLocks noChangeAspect="1"/>
          </p:cNvPicPr>
          <p:nvPr/>
        </p:nvPicPr>
        <p:blipFill rotWithShape="1">
          <a:blip r:embed="rId2">
            <a:extLst>
              <a:ext uri="{28A0092B-C50C-407E-A947-70E740481C1C}">
                <a14:useLocalDpi xmlns:a14="http://schemas.microsoft.com/office/drawing/2010/main" val="0"/>
              </a:ext>
            </a:extLst>
          </a:blip>
          <a:srcRect r="10850" b="-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03748" y="4551037"/>
            <a:ext cx="3766337" cy="1509931"/>
          </a:xfrm>
        </p:spPr>
        <p:txBody>
          <a:bodyPr>
            <a:normAutofit/>
          </a:bodyPr>
          <a:lstStyle/>
          <a:p>
            <a:r>
              <a:rPr lang="es-ES" sz="3200">
                <a:solidFill>
                  <a:srgbClr val="000000"/>
                </a:solidFill>
                <a:latin typeface="Georgia"/>
                <a:cs typeface="Georgia"/>
              </a:rPr>
              <a:t>Ciencia, tecnología y sociedad</a:t>
            </a:r>
          </a:p>
        </p:txBody>
      </p:sp>
      <p:sp>
        <p:nvSpPr>
          <p:cNvPr id="3" name="Marcador de contenido 2"/>
          <p:cNvSpPr>
            <a:spLocks noGrp="1"/>
          </p:cNvSpPr>
          <p:nvPr>
            <p:ph idx="1"/>
          </p:nvPr>
        </p:nvSpPr>
        <p:spPr>
          <a:xfrm>
            <a:off x="4852685" y="4551037"/>
            <a:ext cx="3694808" cy="1509935"/>
          </a:xfrm>
        </p:spPr>
        <p:txBody>
          <a:bodyPr anchor="ctr">
            <a:normAutofit/>
          </a:bodyPr>
          <a:lstStyle/>
          <a:p>
            <a:pPr marL="0" indent="0">
              <a:buNone/>
            </a:pPr>
            <a:r>
              <a:rPr lang="es-ES_tradnl" sz="1600" i="1">
                <a:solidFill>
                  <a:srgbClr val="000000"/>
                </a:solidFill>
                <a:latin typeface="Georgia"/>
                <a:cs typeface="Georgia"/>
              </a:rPr>
              <a:t>De las referidas leyes propuestas por Asimov derivó la llamada ley cero de la Robótica –Zeroth Law-: “</a:t>
            </a:r>
            <a:r>
              <a:rPr lang="es-ES_tradnl" sz="1600" b="1" i="1">
                <a:solidFill>
                  <a:srgbClr val="000000"/>
                </a:solidFill>
                <a:latin typeface="Georgia"/>
                <a:cs typeface="Georgia"/>
              </a:rPr>
              <a:t>Un robot no hará daño a la humanidad y no permitirá que la humanidad sufra daño”.</a:t>
            </a:r>
            <a:endParaRPr lang="es-EC" sz="1600" b="1" i="1">
              <a:solidFill>
                <a:srgbClr val="000000"/>
              </a:solidFill>
              <a:latin typeface="Georgia"/>
              <a:cs typeface="Georgia"/>
            </a:endParaRPr>
          </a:p>
          <a:p>
            <a:endParaRPr lang="es-ES" sz="1600">
              <a:solidFill>
                <a:srgbClr val="000000"/>
              </a:solidFill>
              <a:latin typeface="Georgia"/>
              <a:cs typeface="Georgia"/>
            </a:endParaRPr>
          </a:p>
        </p:txBody>
      </p:sp>
      <p:sp>
        <p:nvSpPr>
          <p:cNvPr id="6" name="Rectángulo 5">
            <a:extLst>
              <a:ext uri="{FF2B5EF4-FFF2-40B4-BE49-F238E27FC236}">
                <a16:creationId xmlns:a16="http://schemas.microsoft.com/office/drawing/2014/main" id="{9D735240-0168-1143-86C0-8A98978B96F5}"/>
              </a:ext>
            </a:extLst>
          </p:cNvPr>
          <p:cNvSpPr/>
          <p:nvPr/>
        </p:nvSpPr>
        <p:spPr>
          <a:xfrm>
            <a:off x="0" y="6516177"/>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960484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foto, hombre, interior&#10;&#10;Descripción generada automáticamente">
            <a:extLst>
              <a:ext uri="{FF2B5EF4-FFF2-40B4-BE49-F238E27FC236}">
                <a16:creationId xmlns:a16="http://schemas.microsoft.com/office/drawing/2014/main" id="{03FE4588-C18A-B94C-81EE-731FFD1C65A3}"/>
              </a:ext>
            </a:extLst>
          </p:cNvPr>
          <p:cNvPicPr>
            <a:picLocks noChangeAspect="1"/>
          </p:cNvPicPr>
          <p:nvPr/>
        </p:nvPicPr>
        <p:blipFill rotWithShape="1">
          <a:blip r:embed="rId3">
            <a:extLst>
              <a:ext uri="{28A0092B-C50C-407E-A947-70E740481C1C}">
                <a14:useLocalDpi xmlns:a14="http://schemas.microsoft.com/office/drawing/2010/main" val="0"/>
              </a:ext>
            </a:extLst>
          </a:blip>
          <a:srcRect l="1450" r="11550" b="1"/>
          <a:stretch/>
        </p:blipFill>
        <p:spPr>
          <a:xfrm>
            <a:off x="-1" y="10"/>
            <a:ext cx="9144000" cy="6857990"/>
          </a:xfrm>
          <a:prstGeom prst="rect">
            <a:avLst/>
          </a:prstGeom>
        </p:spPr>
      </p:pic>
      <p:sp>
        <p:nvSpPr>
          <p:cNvPr id="2" name="Título 1">
            <a:extLst>
              <a:ext uri="{FF2B5EF4-FFF2-40B4-BE49-F238E27FC236}">
                <a16:creationId xmlns:a16="http://schemas.microsoft.com/office/drawing/2014/main" id="{4719AC1B-3EE5-F34E-ADE4-5FD4C9FA0DB7}"/>
              </a:ext>
            </a:extLst>
          </p:cNvPr>
          <p:cNvSpPr>
            <a:spLocks noGrp="1"/>
          </p:cNvSpPr>
          <p:nvPr>
            <p:ph type="title"/>
          </p:nvPr>
        </p:nvSpPr>
        <p:spPr>
          <a:xfrm>
            <a:off x="568370" y="3149961"/>
            <a:ext cx="3153103" cy="1007066"/>
          </a:xfrm>
        </p:spPr>
        <p:txBody>
          <a:bodyPr>
            <a:normAutofit/>
          </a:bodyPr>
          <a:lstStyle/>
          <a:p>
            <a:pPr algn="ctr"/>
            <a:r>
              <a:rPr lang="es-ES_tradnl" sz="3150" dirty="0"/>
              <a:t>1996</a:t>
            </a:r>
          </a:p>
        </p:txBody>
      </p:sp>
      <p:sp>
        <p:nvSpPr>
          <p:cNvPr id="3" name="Marcador de contenido 2">
            <a:extLst>
              <a:ext uri="{FF2B5EF4-FFF2-40B4-BE49-F238E27FC236}">
                <a16:creationId xmlns:a16="http://schemas.microsoft.com/office/drawing/2014/main" id="{0C270BA8-58A8-B947-AC20-547918EC5327}"/>
              </a:ext>
            </a:extLst>
          </p:cNvPr>
          <p:cNvSpPr>
            <a:spLocks noGrp="1"/>
          </p:cNvSpPr>
          <p:nvPr>
            <p:ph idx="1"/>
          </p:nvPr>
        </p:nvSpPr>
        <p:spPr>
          <a:xfrm>
            <a:off x="3371925" y="3357968"/>
            <a:ext cx="3444766" cy="1964879"/>
          </a:xfrm>
        </p:spPr>
        <p:txBody>
          <a:bodyPr anchor="ctr">
            <a:normAutofit/>
          </a:bodyPr>
          <a:lstStyle/>
          <a:p>
            <a:pPr marL="0" indent="0">
              <a:buNone/>
            </a:pPr>
            <a:endParaRPr lang="es-ES_tradnl" sz="1575" i="1" dirty="0">
              <a:latin typeface="Palatino" pitchFamily="2" charset="77"/>
              <a:ea typeface="Palatino" pitchFamily="2" charset="77"/>
            </a:endParaRPr>
          </a:p>
          <a:p>
            <a:pPr marL="0" indent="0">
              <a:buNone/>
            </a:pPr>
            <a:r>
              <a:rPr lang="es-ES_tradnl" sz="2000" b="1" i="1" dirty="0">
                <a:solidFill>
                  <a:schemeClr val="bg1"/>
                </a:solidFill>
                <a:latin typeface="Palatino" pitchFamily="2" charset="77"/>
                <a:ea typeface="Palatino" pitchFamily="2" charset="77"/>
              </a:rPr>
              <a:t>Deep Blue de IBM vence a Gary </a:t>
            </a:r>
            <a:r>
              <a:rPr lang="es-ES_tradnl" sz="2000" b="1" i="1" dirty="0" err="1">
                <a:solidFill>
                  <a:schemeClr val="bg1"/>
                </a:solidFill>
                <a:latin typeface="Palatino" pitchFamily="2" charset="77"/>
                <a:ea typeface="Palatino" pitchFamily="2" charset="77"/>
              </a:rPr>
              <a:t>Kaspárov</a:t>
            </a:r>
            <a:r>
              <a:rPr lang="es-ES_tradnl" sz="2000" b="1" i="1" dirty="0">
                <a:solidFill>
                  <a:schemeClr val="bg1"/>
                </a:solidFill>
                <a:latin typeface="Palatino" pitchFamily="2" charset="77"/>
                <a:ea typeface="Palatino" pitchFamily="2" charset="77"/>
              </a:rPr>
              <a:t>, campeón mundial de ajedrez</a:t>
            </a:r>
          </a:p>
        </p:txBody>
      </p:sp>
      <p:sp>
        <p:nvSpPr>
          <p:cNvPr id="4" name="Rectángulo 3">
            <a:extLst>
              <a:ext uri="{FF2B5EF4-FFF2-40B4-BE49-F238E27FC236}">
                <a16:creationId xmlns:a16="http://schemas.microsoft.com/office/drawing/2014/main" id="{626CD1B0-214F-1244-9ADF-23E2AA995FCB}"/>
              </a:ext>
            </a:extLst>
          </p:cNvPr>
          <p:cNvSpPr/>
          <p:nvPr/>
        </p:nvSpPr>
        <p:spPr>
          <a:xfrm>
            <a:off x="56837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1738774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3EC592BD-AFE7-E349-B7F7-083A0749C3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6201" y="643467"/>
            <a:ext cx="7631597" cy="5571066"/>
          </a:xfrm>
          <a:prstGeom prst="rect">
            <a:avLst/>
          </a:prstGeom>
        </p:spPr>
      </p:pic>
      <p:sp>
        <p:nvSpPr>
          <p:cNvPr id="2" name="Rectángulo 1">
            <a:extLst>
              <a:ext uri="{FF2B5EF4-FFF2-40B4-BE49-F238E27FC236}">
                <a16:creationId xmlns:a16="http://schemas.microsoft.com/office/drawing/2014/main" id="{15A83E39-C868-704F-BE52-8C16AE160530}"/>
              </a:ext>
            </a:extLst>
          </p:cNvPr>
          <p:cNvSpPr/>
          <p:nvPr/>
        </p:nvSpPr>
        <p:spPr>
          <a:xfrm>
            <a:off x="148722"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459349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D160763-DFA1-384E-A491-22C65A3B887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7221" r="17992" b="-1"/>
          <a:stretch/>
        </p:blipFill>
        <p:spPr>
          <a:xfrm>
            <a:off x="4562839" y="-168318"/>
            <a:ext cx="4695998" cy="3932313"/>
          </a:xfrm>
          <a:prstGeom prst="rect">
            <a:avLst/>
          </a:prstGeom>
          <a:effectLst>
            <a:softEdge rad="533400"/>
          </a:effectLst>
        </p:spPr>
      </p:pic>
      <p:pic>
        <p:nvPicPr>
          <p:cNvPr id="7" name="Imagen 6">
            <a:extLst>
              <a:ext uri="{FF2B5EF4-FFF2-40B4-BE49-F238E27FC236}">
                <a16:creationId xmlns:a16="http://schemas.microsoft.com/office/drawing/2014/main" id="{8486CA05-3312-594E-B755-A4AB42124C43}"/>
              </a:ext>
            </a:extLst>
          </p:cNvPr>
          <p:cNvPicPr>
            <a:picLocks noChangeAspect="1"/>
          </p:cNvPicPr>
          <p:nvPr/>
        </p:nvPicPr>
        <p:blipFill rotWithShape="1">
          <a:blip r:embed="rId3">
            <a:extLst>
              <a:ext uri="{28A0092B-C50C-407E-A947-70E740481C1C}">
                <a14:useLocalDpi xmlns:a14="http://schemas.microsoft.com/office/drawing/2010/main" val="0"/>
              </a:ext>
            </a:extLst>
          </a:blip>
          <a:srcRect l="27710" r="27713" b="1"/>
          <a:stretch/>
        </p:blipFill>
        <p:spPr>
          <a:xfrm>
            <a:off x="4567428" y="2487168"/>
            <a:ext cx="4697730" cy="4215384"/>
          </a:xfrm>
          <a:prstGeom prst="rect">
            <a:avLst/>
          </a:prstGeom>
          <a:effectLst>
            <a:softEdge rad="533400"/>
          </a:effectLst>
        </p:spPr>
      </p:pic>
      <p:sp>
        <p:nvSpPr>
          <p:cNvPr id="2" name="Título 1">
            <a:extLst>
              <a:ext uri="{FF2B5EF4-FFF2-40B4-BE49-F238E27FC236}">
                <a16:creationId xmlns:a16="http://schemas.microsoft.com/office/drawing/2014/main" id="{FFFD446F-AE95-C948-9C9A-8F0FB4E2E903}"/>
              </a:ext>
            </a:extLst>
          </p:cNvPr>
          <p:cNvSpPr>
            <a:spLocks noGrp="1"/>
          </p:cNvSpPr>
          <p:nvPr>
            <p:ph type="title"/>
          </p:nvPr>
        </p:nvSpPr>
        <p:spPr>
          <a:xfrm>
            <a:off x="603748" y="798445"/>
            <a:ext cx="3602727" cy="1311664"/>
          </a:xfrm>
        </p:spPr>
        <p:txBody>
          <a:bodyPr vert="horz" lIns="91440" tIns="45720" rIns="91440" bIns="45720" rtlCol="0">
            <a:normAutofit/>
          </a:bodyPr>
          <a:lstStyle/>
          <a:p>
            <a:pPr defTabSz="914400"/>
            <a:r>
              <a:rPr lang="en-US" sz="3500" kern="1200">
                <a:solidFill>
                  <a:srgbClr val="000000"/>
                </a:solidFill>
                <a:latin typeface="+mj-lt"/>
                <a:ea typeface="+mj-ea"/>
                <a:cs typeface="+mj-cs"/>
              </a:rPr>
              <a:t>2011</a:t>
            </a:r>
          </a:p>
        </p:txBody>
      </p:sp>
      <p:sp>
        <p:nvSpPr>
          <p:cNvPr id="3" name="Marcador de contenido 2">
            <a:extLst>
              <a:ext uri="{FF2B5EF4-FFF2-40B4-BE49-F238E27FC236}">
                <a16:creationId xmlns:a16="http://schemas.microsoft.com/office/drawing/2014/main" id="{FDE5B87C-0058-DB40-9329-6BDBE7AE698A}"/>
              </a:ext>
            </a:extLst>
          </p:cNvPr>
          <p:cNvSpPr>
            <a:spLocks noGrp="1"/>
          </p:cNvSpPr>
          <p:nvPr>
            <p:ph idx="1"/>
          </p:nvPr>
        </p:nvSpPr>
        <p:spPr>
          <a:xfrm>
            <a:off x="603747" y="2272143"/>
            <a:ext cx="3602728" cy="3788830"/>
          </a:xfrm>
        </p:spPr>
        <p:txBody>
          <a:bodyPr vert="horz" lIns="91440" tIns="45720" rIns="91440" bIns="45720" rtlCol="0" anchor="ctr">
            <a:normAutofit/>
          </a:bodyPr>
          <a:lstStyle/>
          <a:p>
            <a:pPr marL="0" indent="0" defTabSz="914400">
              <a:spcBef>
                <a:spcPts val="1000"/>
              </a:spcBef>
              <a:buNone/>
            </a:pPr>
            <a:r>
              <a:rPr lang="en-US" sz="2000" i="1" kern="1200" dirty="0">
                <a:solidFill>
                  <a:srgbClr val="000000"/>
                </a:solidFill>
                <a:latin typeface="Palatino" pitchFamily="2" charset="77"/>
                <a:ea typeface="Palatino" pitchFamily="2" charset="77"/>
              </a:rPr>
              <a:t>Watson, de IBM </a:t>
            </a:r>
            <a:r>
              <a:rPr lang="en-US" sz="2000" i="1" kern="1200" dirty="0" err="1">
                <a:solidFill>
                  <a:srgbClr val="000000"/>
                </a:solidFill>
                <a:latin typeface="Palatino" pitchFamily="2" charset="77"/>
                <a:ea typeface="Palatino" pitchFamily="2" charset="77"/>
              </a:rPr>
              <a:t>venció</a:t>
            </a:r>
            <a:r>
              <a:rPr lang="en-US" sz="2000" i="1" kern="1200" dirty="0">
                <a:solidFill>
                  <a:srgbClr val="000000"/>
                </a:solidFill>
                <a:latin typeface="Palatino" pitchFamily="2" charset="77"/>
                <a:ea typeface="Palatino" pitchFamily="2" charset="77"/>
              </a:rPr>
              <a:t> a los </a:t>
            </a:r>
            <a:r>
              <a:rPr lang="en-US" sz="2000" i="1" kern="1200" dirty="0" err="1">
                <a:solidFill>
                  <a:srgbClr val="000000"/>
                </a:solidFill>
                <a:latin typeface="Palatino" pitchFamily="2" charset="77"/>
                <a:ea typeface="Palatino" pitchFamily="2" charset="77"/>
              </a:rPr>
              <a:t>mejores</a:t>
            </a:r>
            <a:r>
              <a:rPr lang="en-US" sz="2000" i="1" kern="1200" dirty="0">
                <a:solidFill>
                  <a:srgbClr val="000000"/>
                </a:solidFill>
                <a:latin typeface="Palatino" pitchFamily="2" charset="77"/>
                <a:ea typeface="Palatino" pitchFamily="2" charset="77"/>
              </a:rPr>
              <a:t> </a:t>
            </a:r>
            <a:r>
              <a:rPr lang="en-US" sz="2000" i="1" kern="1200" dirty="0" err="1">
                <a:solidFill>
                  <a:srgbClr val="000000"/>
                </a:solidFill>
                <a:latin typeface="Palatino" pitchFamily="2" charset="77"/>
                <a:ea typeface="Palatino" pitchFamily="2" charset="77"/>
              </a:rPr>
              <a:t>jugadores</a:t>
            </a:r>
            <a:r>
              <a:rPr lang="en-US" sz="2000" i="1" kern="1200" dirty="0">
                <a:solidFill>
                  <a:srgbClr val="000000"/>
                </a:solidFill>
                <a:latin typeface="Palatino" pitchFamily="2" charset="77"/>
                <a:ea typeface="Palatino" pitchFamily="2" charset="77"/>
              </a:rPr>
              <a:t> de Jeopardy.</a:t>
            </a:r>
          </a:p>
        </p:txBody>
      </p:sp>
      <p:sp>
        <p:nvSpPr>
          <p:cNvPr id="4" name="Rectángulo 3">
            <a:extLst>
              <a:ext uri="{FF2B5EF4-FFF2-40B4-BE49-F238E27FC236}">
                <a16:creationId xmlns:a16="http://schemas.microsoft.com/office/drawing/2014/main" id="{17A1644C-814D-9F4A-9CD0-698C1BCEC521}"/>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475795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8E516-8C15-DA4B-9790-60B24D79FBAB}"/>
              </a:ext>
            </a:extLst>
          </p:cNvPr>
          <p:cNvSpPr>
            <a:spLocks noGrp="1"/>
          </p:cNvSpPr>
          <p:nvPr>
            <p:ph type="title"/>
          </p:nvPr>
        </p:nvSpPr>
        <p:spPr>
          <a:xfrm>
            <a:off x="1143000" y="2245810"/>
            <a:ext cx="6858000" cy="1355750"/>
          </a:xfrm>
        </p:spPr>
        <p:txBody>
          <a:bodyPr vert="horz" lIns="91440" tIns="45720" rIns="91440" bIns="45720" rtlCol="0" anchor="b">
            <a:normAutofit/>
          </a:bodyPr>
          <a:lstStyle/>
          <a:p>
            <a:pPr defTabSz="914400"/>
            <a:r>
              <a:rPr lang="en-US" sz="4700" kern="1200">
                <a:solidFill>
                  <a:schemeClr val="tx1"/>
                </a:solidFill>
                <a:latin typeface="+mj-lt"/>
                <a:ea typeface="+mj-ea"/>
                <a:cs typeface="+mj-cs"/>
              </a:rPr>
              <a:t>2016</a:t>
            </a:r>
          </a:p>
        </p:txBody>
      </p:sp>
      <p:sp>
        <p:nvSpPr>
          <p:cNvPr id="3" name="Marcador de contenido 2">
            <a:extLst>
              <a:ext uri="{FF2B5EF4-FFF2-40B4-BE49-F238E27FC236}">
                <a16:creationId xmlns:a16="http://schemas.microsoft.com/office/drawing/2014/main" id="{273237B3-5EFD-AA4F-97F9-921845BA651B}"/>
              </a:ext>
            </a:extLst>
          </p:cNvPr>
          <p:cNvSpPr>
            <a:spLocks noGrp="1"/>
          </p:cNvSpPr>
          <p:nvPr>
            <p:ph idx="1"/>
          </p:nvPr>
        </p:nvSpPr>
        <p:spPr>
          <a:xfrm>
            <a:off x="1143000" y="3608516"/>
            <a:ext cx="6858000" cy="911117"/>
          </a:xfrm>
        </p:spPr>
        <p:txBody>
          <a:bodyPr vert="horz" lIns="91440" tIns="45720" rIns="91440" bIns="45720" rtlCol="0">
            <a:normAutofit/>
          </a:bodyPr>
          <a:lstStyle/>
          <a:p>
            <a:pPr marL="0" indent="0" defTabSz="914400">
              <a:spcBef>
                <a:spcPts val="1000"/>
              </a:spcBef>
              <a:buNone/>
            </a:pPr>
            <a:r>
              <a:rPr lang="es-ES_tradnl" sz="2800" kern="1200" dirty="0" err="1">
                <a:solidFill>
                  <a:schemeClr val="tx1"/>
                </a:solidFill>
                <a:latin typeface="+mn-lt"/>
                <a:ea typeface="+mn-ea"/>
                <a:cs typeface="+mn-cs"/>
              </a:rPr>
              <a:t>DeepMind</a:t>
            </a:r>
            <a:r>
              <a:rPr lang="es-ES_tradnl" sz="2800" kern="1200" dirty="0">
                <a:solidFill>
                  <a:schemeClr val="tx1"/>
                </a:solidFill>
                <a:latin typeface="+mn-lt"/>
                <a:ea typeface="+mn-ea"/>
                <a:cs typeface="+mn-cs"/>
              </a:rPr>
              <a:t> de Google venció al mejor jugador de </a:t>
            </a:r>
            <a:r>
              <a:rPr lang="es-ES_tradnl" sz="2800" kern="1200" dirty="0" err="1">
                <a:solidFill>
                  <a:schemeClr val="tx1"/>
                </a:solidFill>
                <a:latin typeface="+mn-lt"/>
                <a:ea typeface="+mn-ea"/>
                <a:cs typeface="+mn-cs"/>
              </a:rPr>
              <a:t>Go</a:t>
            </a:r>
            <a:r>
              <a:rPr lang="es-ES_tradnl" sz="2800" kern="1200" dirty="0">
                <a:solidFill>
                  <a:schemeClr val="tx1"/>
                </a:solidFill>
                <a:latin typeface="+mn-lt"/>
                <a:ea typeface="+mn-ea"/>
                <a:cs typeface="+mn-cs"/>
              </a:rPr>
              <a:t> en el mundo.</a:t>
            </a:r>
          </a:p>
        </p:txBody>
      </p:sp>
      <p:pic>
        <p:nvPicPr>
          <p:cNvPr id="7" name="Imagen 6" descr="Imagen que contiene electrónica&#10;&#10;Descripción generada automáticamente">
            <a:extLst>
              <a:ext uri="{FF2B5EF4-FFF2-40B4-BE49-F238E27FC236}">
                <a16:creationId xmlns:a16="http://schemas.microsoft.com/office/drawing/2014/main" id="{55A4CA10-C2AC-704E-8DF5-F344D25FC6D9}"/>
              </a:ext>
            </a:extLst>
          </p:cNvPr>
          <p:cNvPicPr>
            <a:picLocks noChangeAspect="1"/>
          </p:cNvPicPr>
          <p:nvPr/>
        </p:nvPicPr>
        <p:blipFill rotWithShape="1">
          <a:blip r:embed="rId3">
            <a:extLst>
              <a:ext uri="{28A0092B-C50C-407E-A947-70E740481C1C}">
                <a14:useLocalDpi xmlns:a14="http://schemas.microsoft.com/office/drawing/2010/main" val="0"/>
              </a:ext>
            </a:extLst>
          </a:blip>
          <a:srcRect t="22376" r="-1" b="27654"/>
          <a:stretch/>
        </p:blipFill>
        <p:spPr>
          <a:xfrm>
            <a:off x="2736988" y="10"/>
            <a:ext cx="6407012" cy="2130463"/>
          </a:xfrm>
          <a:custGeom>
            <a:avLst/>
            <a:gdLst>
              <a:gd name="connsiteX0" fmla="*/ 986689 w 8542682"/>
              <a:gd name="connsiteY0" fmla="*/ 0 h 2130473"/>
              <a:gd name="connsiteX1" fmla="*/ 8542682 w 8542682"/>
              <a:gd name="connsiteY1" fmla="*/ 0 h 2130473"/>
              <a:gd name="connsiteX2" fmla="*/ 8542682 w 8542682"/>
              <a:gd name="connsiteY2" fmla="*/ 2130473 h 2130473"/>
              <a:gd name="connsiteX3" fmla="*/ 0 w 8542682"/>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8542682" h="2130473">
                <a:moveTo>
                  <a:pt x="986689" y="0"/>
                </a:moveTo>
                <a:lnTo>
                  <a:pt x="8542682" y="0"/>
                </a:lnTo>
                <a:lnTo>
                  <a:pt x="8542682" y="2130473"/>
                </a:lnTo>
                <a:lnTo>
                  <a:pt x="0" y="2130473"/>
                </a:lnTo>
                <a:close/>
              </a:path>
            </a:pathLst>
          </a:custGeom>
        </p:spPr>
      </p:pic>
      <p:pic>
        <p:nvPicPr>
          <p:cNvPr id="5" name="Imagen 4" descr="Imagen que contiene naturaleza&#10;&#10;Descripción generada automáticamente">
            <a:extLst>
              <a:ext uri="{FF2B5EF4-FFF2-40B4-BE49-F238E27FC236}">
                <a16:creationId xmlns:a16="http://schemas.microsoft.com/office/drawing/2014/main" id="{1498B124-0F36-BB42-848B-32AEB2DE9799}"/>
              </a:ext>
            </a:extLst>
          </p:cNvPr>
          <p:cNvPicPr>
            <a:picLocks noChangeAspect="1"/>
          </p:cNvPicPr>
          <p:nvPr/>
        </p:nvPicPr>
        <p:blipFill rotWithShape="1">
          <a:blip r:embed="rId4">
            <a:extLst>
              <a:ext uri="{28A0092B-C50C-407E-A947-70E740481C1C}">
                <a14:useLocalDpi xmlns:a14="http://schemas.microsoft.com/office/drawing/2010/main" val="0"/>
              </a:ext>
            </a:extLst>
          </a:blip>
          <a:srcRect t="18210" r="2" b="14056"/>
          <a:stretch/>
        </p:blipFill>
        <p:spPr>
          <a:xfrm>
            <a:off x="20" y="4682840"/>
            <a:ext cx="6422512" cy="2175160"/>
          </a:xfrm>
          <a:custGeom>
            <a:avLst/>
            <a:gdLst>
              <a:gd name="connsiteX0" fmla="*/ 0 w 8563376"/>
              <a:gd name="connsiteY0" fmla="*/ 0 h 2175160"/>
              <a:gd name="connsiteX1" fmla="*/ 8563376 w 8563376"/>
              <a:gd name="connsiteY1" fmla="*/ 0 h 2175160"/>
              <a:gd name="connsiteX2" fmla="*/ 7555992 w 8563376"/>
              <a:gd name="connsiteY2" fmla="*/ 2175160 h 2175160"/>
              <a:gd name="connsiteX3" fmla="*/ 0 w 8563376"/>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8563376" h="2175160">
                <a:moveTo>
                  <a:pt x="0" y="0"/>
                </a:moveTo>
                <a:lnTo>
                  <a:pt x="8563376" y="0"/>
                </a:lnTo>
                <a:lnTo>
                  <a:pt x="7555992" y="2175160"/>
                </a:lnTo>
                <a:lnTo>
                  <a:pt x="0" y="2175160"/>
                </a:lnTo>
                <a:close/>
              </a:path>
            </a:pathLst>
          </a:custGeom>
        </p:spPr>
      </p:pic>
      <p:pic>
        <p:nvPicPr>
          <p:cNvPr id="8" name="Imagen 7">
            <a:extLst>
              <a:ext uri="{FF2B5EF4-FFF2-40B4-BE49-F238E27FC236}">
                <a16:creationId xmlns:a16="http://schemas.microsoft.com/office/drawing/2014/main" id="{5B37E3A4-B5C2-9C4C-8E5E-51AB04A441AC}"/>
              </a:ext>
            </a:extLst>
          </p:cNvPr>
          <p:cNvPicPr>
            <a:picLocks noChangeAspect="1"/>
          </p:cNvPicPr>
          <p:nvPr/>
        </p:nvPicPr>
        <p:blipFill>
          <a:blip r:embed="rId5"/>
          <a:stretch>
            <a:fillRect/>
          </a:stretch>
        </p:blipFill>
        <p:spPr>
          <a:xfrm>
            <a:off x="0" y="0"/>
            <a:ext cx="9144000" cy="6858000"/>
          </a:xfrm>
          <a:prstGeom prst="rect">
            <a:avLst/>
          </a:prstGeom>
        </p:spPr>
      </p:pic>
      <p:sp>
        <p:nvSpPr>
          <p:cNvPr id="4" name="Rectángulo 3">
            <a:extLst>
              <a:ext uri="{FF2B5EF4-FFF2-40B4-BE49-F238E27FC236}">
                <a16:creationId xmlns:a16="http://schemas.microsoft.com/office/drawing/2014/main" id="{5B478156-89C3-F746-AE80-EC014B950708}"/>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6">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95437837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D2C29-EFF7-BA40-8A83-9095F11AB236}"/>
              </a:ext>
            </a:extLst>
          </p:cNvPr>
          <p:cNvSpPr>
            <a:spLocks noGrp="1"/>
          </p:cNvSpPr>
          <p:nvPr>
            <p:ph type="title"/>
          </p:nvPr>
        </p:nvSpPr>
        <p:spPr>
          <a:xfrm>
            <a:off x="491490" y="365125"/>
            <a:ext cx="3840085" cy="1692794"/>
          </a:xfrm>
        </p:spPr>
        <p:txBody>
          <a:bodyPr>
            <a:normAutofit/>
          </a:bodyPr>
          <a:lstStyle/>
          <a:p>
            <a:r>
              <a:rPr lang="es-ES_tradnl" dirty="0"/>
              <a:t>2017</a:t>
            </a:r>
          </a:p>
        </p:txBody>
      </p:sp>
      <p:sp>
        <p:nvSpPr>
          <p:cNvPr id="3" name="Marcador de contenido 2">
            <a:extLst>
              <a:ext uri="{FF2B5EF4-FFF2-40B4-BE49-F238E27FC236}">
                <a16:creationId xmlns:a16="http://schemas.microsoft.com/office/drawing/2014/main" id="{9144034C-7678-D746-8F9C-12AF229600D1}"/>
              </a:ext>
            </a:extLst>
          </p:cNvPr>
          <p:cNvSpPr>
            <a:spLocks noGrp="1"/>
          </p:cNvSpPr>
          <p:nvPr>
            <p:ph idx="1"/>
          </p:nvPr>
        </p:nvSpPr>
        <p:spPr>
          <a:xfrm>
            <a:off x="491490" y="2575033"/>
            <a:ext cx="3840085" cy="3917831"/>
          </a:xfrm>
        </p:spPr>
        <p:txBody>
          <a:bodyPr>
            <a:normAutofit/>
          </a:bodyPr>
          <a:lstStyle/>
          <a:p>
            <a:pPr marL="0" indent="0">
              <a:buNone/>
            </a:pPr>
            <a:r>
              <a:rPr lang="es-ES_tradnl" sz="2000" i="1" dirty="0" err="1">
                <a:latin typeface="Palatino" pitchFamily="2" charset="77"/>
                <a:ea typeface="Palatino" pitchFamily="2" charset="77"/>
              </a:rPr>
              <a:t>AlphaGo</a:t>
            </a:r>
            <a:r>
              <a:rPr lang="es-ES_tradnl" sz="2000" i="1" dirty="0">
                <a:latin typeface="Palatino" pitchFamily="2" charset="77"/>
                <a:ea typeface="Palatino" pitchFamily="2" charset="77"/>
              </a:rPr>
              <a:t> Zero, desarrollado por Deep </a:t>
            </a:r>
            <a:r>
              <a:rPr lang="es-ES_tradnl" sz="2000" i="1" dirty="0" err="1">
                <a:latin typeface="Palatino" pitchFamily="2" charset="77"/>
                <a:ea typeface="Palatino" pitchFamily="2" charset="77"/>
              </a:rPr>
              <a:t>Mind</a:t>
            </a:r>
            <a:r>
              <a:rPr lang="es-ES_tradnl" sz="2000" i="1" dirty="0">
                <a:latin typeface="Palatino" pitchFamily="2" charset="77"/>
                <a:ea typeface="Palatino" pitchFamily="2" charset="77"/>
              </a:rPr>
              <a:t>, alcanzó el nivel más alto de </a:t>
            </a:r>
            <a:r>
              <a:rPr lang="es-ES_tradnl" sz="2000" i="1" dirty="0" err="1">
                <a:latin typeface="Palatino" pitchFamily="2" charset="77"/>
                <a:ea typeface="Palatino" pitchFamily="2" charset="77"/>
              </a:rPr>
              <a:t>Go</a:t>
            </a:r>
            <a:r>
              <a:rPr lang="es-ES_tradnl" sz="2000" i="1" dirty="0">
                <a:latin typeface="Palatino" pitchFamily="2" charset="77"/>
                <a:ea typeface="Palatino" pitchFamily="2" charset="77"/>
              </a:rPr>
              <a:t> sin la introducción de ningún dato humano, simplemente se enseñó a sí mismo a jugar.</a:t>
            </a:r>
          </a:p>
        </p:txBody>
      </p:sp>
      <p:pic>
        <p:nvPicPr>
          <p:cNvPr id="5" name="Imagen 4">
            <a:extLst>
              <a:ext uri="{FF2B5EF4-FFF2-40B4-BE49-F238E27FC236}">
                <a16:creationId xmlns:a16="http://schemas.microsoft.com/office/drawing/2014/main" id="{A663A04A-1D8F-AE4B-8B3D-2CAFEAA13261}"/>
              </a:ext>
            </a:extLst>
          </p:cNvPr>
          <p:cNvPicPr>
            <a:picLocks noChangeAspect="1"/>
          </p:cNvPicPr>
          <p:nvPr/>
        </p:nvPicPr>
        <p:blipFill rotWithShape="1">
          <a:blip r:embed="rId2">
            <a:extLst>
              <a:ext uri="{28A0092B-C50C-407E-A947-70E740481C1C}">
                <a14:useLocalDpi xmlns:a14="http://schemas.microsoft.com/office/drawing/2010/main" val="0"/>
              </a:ext>
            </a:extLst>
          </a:blip>
          <a:srcRect l="31183" r="2998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5DA6FF96-B137-DB40-835C-4AA54D383233}"/>
              </a:ext>
            </a:extLst>
          </p:cNvPr>
          <p:cNvSpPr/>
          <p:nvPr/>
        </p:nvSpPr>
        <p:spPr>
          <a:xfrm>
            <a:off x="104654" y="655437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25963040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2A2EDB-D223-4D40-A8D5-2F6BF463061B}"/>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2017</a:t>
            </a:r>
          </a:p>
        </p:txBody>
      </p:sp>
      <p:pic>
        <p:nvPicPr>
          <p:cNvPr id="5" name="Imagen 4" descr="Imagen que contiene persona, interior, mesa&#10;&#10;Descripción generada automáticamente">
            <a:extLst>
              <a:ext uri="{FF2B5EF4-FFF2-40B4-BE49-F238E27FC236}">
                <a16:creationId xmlns:a16="http://schemas.microsoft.com/office/drawing/2014/main" id="{D717CDF2-6A52-F244-9500-D958D882E309}"/>
              </a:ext>
            </a:extLst>
          </p:cNvPr>
          <p:cNvPicPr>
            <a:picLocks noChangeAspect="1"/>
          </p:cNvPicPr>
          <p:nvPr/>
        </p:nvPicPr>
        <p:blipFill rotWithShape="1">
          <a:blip r:embed="rId3">
            <a:extLst>
              <a:ext uri="{28A0092B-C50C-407E-A947-70E740481C1C}">
                <a14:useLocalDpi xmlns:a14="http://schemas.microsoft.com/office/drawing/2010/main" val="0"/>
              </a:ext>
            </a:extLst>
          </a:blip>
          <a:srcRect l="3338" r="-2" b="-2"/>
          <a:stretch/>
        </p:blipFill>
        <p:spPr>
          <a:xfrm>
            <a:off x="245660" y="321733"/>
            <a:ext cx="5293729" cy="4107392"/>
          </a:xfrm>
          <a:prstGeom prst="rect">
            <a:avLst/>
          </a:prstGeom>
        </p:spPr>
      </p:pic>
      <p:sp>
        <p:nvSpPr>
          <p:cNvPr id="3" name="Marcador de contenido 2">
            <a:extLst>
              <a:ext uri="{FF2B5EF4-FFF2-40B4-BE49-F238E27FC236}">
                <a16:creationId xmlns:a16="http://schemas.microsoft.com/office/drawing/2014/main" id="{FC699E16-E68B-9D4F-8D0A-85D010DEA7CA}"/>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err="1">
                <a:latin typeface="Palatino" pitchFamily="2" charset="77"/>
                <a:ea typeface="Palatino" pitchFamily="2" charset="77"/>
              </a:rPr>
              <a:t>Libratus</a:t>
            </a:r>
            <a:r>
              <a:rPr lang="es-ES_tradnl" sz="2000" i="1" dirty="0">
                <a:latin typeface="Palatino" pitchFamily="2" charset="77"/>
                <a:ea typeface="Palatino" pitchFamily="2" charset="77"/>
              </a:rPr>
              <a:t>, programa de inteligencia artificial desarrollado por la Universidad de </a:t>
            </a:r>
            <a:r>
              <a:rPr lang="es-ES_tradnl" sz="2000" i="1" dirty="0" err="1">
                <a:latin typeface="Palatino" pitchFamily="2" charset="77"/>
                <a:ea typeface="Palatino" pitchFamily="2" charset="77"/>
              </a:rPr>
              <a:t>Carnagie</a:t>
            </a: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Melon</a:t>
            </a:r>
            <a:r>
              <a:rPr lang="es-ES_tradnl" sz="2000" i="1" dirty="0">
                <a:latin typeface="Palatino" pitchFamily="2" charset="77"/>
                <a:ea typeface="Palatino" pitchFamily="2" charset="77"/>
              </a:rPr>
              <a:t>, venció a los mejores jugadores de Póker </a:t>
            </a:r>
            <a:r>
              <a:rPr lang="es-ES_tradnl" sz="2000" i="1" dirty="0">
                <a:solidFill>
                  <a:srgbClr val="FFFFFF"/>
                </a:solidFill>
                <a:latin typeface="Palatino" pitchFamily="2" charset="77"/>
                <a:ea typeface="Palatino" pitchFamily="2" charset="77"/>
              </a:rPr>
              <a:t>en el mundo.</a:t>
            </a:r>
          </a:p>
        </p:txBody>
      </p:sp>
      <p:sp>
        <p:nvSpPr>
          <p:cNvPr id="4" name="Rectángulo 3">
            <a:extLst>
              <a:ext uri="{FF2B5EF4-FFF2-40B4-BE49-F238E27FC236}">
                <a16:creationId xmlns:a16="http://schemas.microsoft.com/office/drawing/2014/main" id="{BA6475D6-8374-9041-BE35-C4DABF6339B0}"/>
              </a:ext>
            </a:extLst>
          </p:cNvPr>
          <p:cNvSpPr/>
          <p:nvPr/>
        </p:nvSpPr>
        <p:spPr>
          <a:xfrm>
            <a:off x="159739" y="653626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204330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75BDA2A-737C-BC45-BFB6-F27E2DABE9CB}"/>
              </a:ext>
            </a:extLst>
          </p:cNvPr>
          <p:cNvPicPr>
            <a:picLocks noChangeAspect="1"/>
          </p:cNvPicPr>
          <p:nvPr/>
        </p:nvPicPr>
        <p:blipFill rotWithShape="1">
          <a:blip r:embed="rId2">
            <a:extLst>
              <a:ext uri="{28A0092B-C50C-407E-A947-70E740481C1C}">
                <a14:useLocalDpi xmlns:a14="http://schemas.microsoft.com/office/drawing/2010/main" val="0"/>
              </a:ext>
            </a:extLst>
          </a:blip>
          <a:srcRect l="27426" r="3240"/>
          <a:stretch/>
        </p:blipFill>
        <p:spPr>
          <a:xfrm>
            <a:off x="-1" y="10"/>
            <a:ext cx="9144000" cy="6857990"/>
          </a:xfrm>
          <a:prstGeom prst="rect">
            <a:avLst/>
          </a:prstGeom>
        </p:spPr>
      </p:pic>
      <p:sp>
        <p:nvSpPr>
          <p:cNvPr id="2" name="Título 1">
            <a:extLst>
              <a:ext uri="{FF2B5EF4-FFF2-40B4-BE49-F238E27FC236}">
                <a16:creationId xmlns:a16="http://schemas.microsoft.com/office/drawing/2014/main" id="{0AA813BE-CE9C-CD48-B857-5200D6A39E8D}"/>
              </a:ext>
            </a:extLst>
          </p:cNvPr>
          <p:cNvSpPr>
            <a:spLocks noGrp="1"/>
          </p:cNvSpPr>
          <p:nvPr>
            <p:ph type="title"/>
          </p:nvPr>
        </p:nvSpPr>
        <p:spPr>
          <a:xfrm>
            <a:off x="568370" y="3149961"/>
            <a:ext cx="3153103" cy="1007066"/>
          </a:xfrm>
        </p:spPr>
        <p:txBody>
          <a:bodyPr>
            <a:normAutofit/>
          </a:bodyPr>
          <a:lstStyle/>
          <a:p>
            <a:pPr algn="ctr"/>
            <a:endParaRPr lang="es-ES_tradnl" sz="3150" dirty="0"/>
          </a:p>
        </p:txBody>
      </p:sp>
      <p:sp>
        <p:nvSpPr>
          <p:cNvPr id="3" name="Marcador de contenido 2">
            <a:extLst>
              <a:ext uri="{FF2B5EF4-FFF2-40B4-BE49-F238E27FC236}">
                <a16:creationId xmlns:a16="http://schemas.microsoft.com/office/drawing/2014/main" id="{8922A22D-A35E-F740-95D9-46AAC17E3C99}"/>
              </a:ext>
            </a:extLst>
          </p:cNvPr>
          <p:cNvSpPr>
            <a:spLocks noGrp="1"/>
          </p:cNvSpPr>
          <p:nvPr>
            <p:ph idx="1"/>
          </p:nvPr>
        </p:nvSpPr>
        <p:spPr>
          <a:xfrm>
            <a:off x="6217527" y="3026393"/>
            <a:ext cx="2669059" cy="1964879"/>
          </a:xfrm>
        </p:spPr>
        <p:txBody>
          <a:bodyPr anchor="ctr">
            <a:noAutofit/>
          </a:bodyPr>
          <a:lstStyle/>
          <a:p>
            <a:pPr marL="0" indent="0">
              <a:buNone/>
            </a:pPr>
            <a:r>
              <a:rPr lang="es-ES_tradnl" sz="2000" i="1" dirty="0">
                <a:solidFill>
                  <a:schemeClr val="bg1"/>
                </a:solidFill>
                <a:latin typeface="Palatino" pitchFamily="2" charset="77"/>
                <a:ea typeface="Palatino" pitchFamily="2" charset="77"/>
              </a:rPr>
              <a:t>La Inteligencia Artificial (IA) es la capacidad de las máquinas para usar algoritmos, aprender de los datos y usar lo aprendido en la toma de decisiones.</a:t>
            </a:r>
          </a:p>
        </p:txBody>
      </p:sp>
      <p:sp>
        <p:nvSpPr>
          <p:cNvPr id="4" name="Rectángulo 3">
            <a:extLst>
              <a:ext uri="{FF2B5EF4-FFF2-40B4-BE49-F238E27FC236}">
                <a16:creationId xmlns:a16="http://schemas.microsoft.com/office/drawing/2014/main" id="{6040A66D-9961-BC4D-BBBF-83FAADF923FE}"/>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95075964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BDF9187-F062-F142-AA1D-9770A906A8C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4890" r="23067" b="2"/>
          <a:stretch/>
        </p:blipFill>
        <p:spPr>
          <a:xfrm>
            <a:off x="4348157" y="10"/>
            <a:ext cx="4795614" cy="5143490"/>
          </a:xfrm>
          <a:prstGeom prst="rect">
            <a:avLst/>
          </a:prstGeom>
        </p:spPr>
      </p:pic>
      <p:sp>
        <p:nvSpPr>
          <p:cNvPr id="2" name="Título 1">
            <a:extLst>
              <a:ext uri="{FF2B5EF4-FFF2-40B4-BE49-F238E27FC236}">
                <a16:creationId xmlns:a16="http://schemas.microsoft.com/office/drawing/2014/main" id="{4252D575-8881-F44E-B05C-687EE16604F3}"/>
              </a:ext>
            </a:extLst>
          </p:cNvPr>
          <p:cNvSpPr>
            <a:spLocks noGrp="1"/>
          </p:cNvSpPr>
          <p:nvPr>
            <p:ph type="title"/>
          </p:nvPr>
        </p:nvSpPr>
        <p:spPr>
          <a:xfrm>
            <a:off x="603749" y="806450"/>
            <a:ext cx="3602727" cy="1633382"/>
          </a:xfrm>
        </p:spPr>
        <p:txBody>
          <a:bodyPr>
            <a:normAutofit/>
          </a:bodyPr>
          <a:lstStyle/>
          <a:p>
            <a:r>
              <a:rPr lang="es-ES_tradnl" dirty="0">
                <a:solidFill>
                  <a:srgbClr val="000000"/>
                </a:solidFill>
              </a:rPr>
              <a:t>IA</a:t>
            </a:r>
          </a:p>
        </p:txBody>
      </p:sp>
      <p:sp>
        <p:nvSpPr>
          <p:cNvPr id="3" name="Marcador de contenido 2">
            <a:extLst>
              <a:ext uri="{FF2B5EF4-FFF2-40B4-BE49-F238E27FC236}">
                <a16:creationId xmlns:a16="http://schemas.microsoft.com/office/drawing/2014/main" id="{53B7CE7E-FBB1-7B4E-9F4D-1201A94B2335}"/>
              </a:ext>
            </a:extLst>
          </p:cNvPr>
          <p:cNvSpPr>
            <a:spLocks noGrp="1"/>
          </p:cNvSpPr>
          <p:nvPr>
            <p:ph idx="1"/>
          </p:nvPr>
        </p:nvSpPr>
        <p:spPr>
          <a:xfrm>
            <a:off x="603748" y="2561357"/>
            <a:ext cx="3602726" cy="3045693"/>
          </a:xfrm>
        </p:spPr>
        <p:txBody>
          <a:bodyPr anchor="ctr">
            <a:normAutofit/>
          </a:bodyPr>
          <a:lstStyle/>
          <a:p>
            <a:pPr marL="0" indent="0">
              <a:buNone/>
            </a:pPr>
            <a:r>
              <a:rPr lang="es-ES_tradnl" sz="2000" i="1" dirty="0">
                <a:solidFill>
                  <a:srgbClr val="000000"/>
                </a:solidFill>
              </a:rPr>
              <a:t>La inteligencia artificial (IA) transformará cada sector e industria. actuales. La forma como operan las empresas cambiará para siempre.</a:t>
            </a:r>
          </a:p>
        </p:txBody>
      </p:sp>
      <p:sp>
        <p:nvSpPr>
          <p:cNvPr id="4" name="Rectángulo 3">
            <a:extLst>
              <a:ext uri="{FF2B5EF4-FFF2-40B4-BE49-F238E27FC236}">
                <a16:creationId xmlns:a16="http://schemas.microsoft.com/office/drawing/2014/main" id="{8D45832F-C2FB-2348-91D8-10ADD34BB081}"/>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3300647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2B78BA-544F-0845-B7C4-75FA150A93EA}"/>
              </a:ext>
            </a:extLst>
          </p:cNvPr>
          <p:cNvSpPr>
            <a:spLocks noGrp="1"/>
          </p:cNvSpPr>
          <p:nvPr>
            <p:ph type="title"/>
          </p:nvPr>
        </p:nvSpPr>
        <p:spPr>
          <a:xfrm>
            <a:off x="4976979" y="1459467"/>
            <a:ext cx="3733482" cy="1090538"/>
          </a:xfrm>
        </p:spPr>
        <p:txBody>
          <a:bodyPr>
            <a:normAutofit/>
          </a:bodyPr>
          <a:lstStyle/>
          <a:p>
            <a:r>
              <a:rPr lang="es-ES_tradnl" sz="4000" dirty="0">
                <a:solidFill>
                  <a:srgbClr val="000000"/>
                </a:solidFill>
              </a:rPr>
              <a:t>Niveles de IA</a:t>
            </a:r>
          </a:p>
        </p:txBody>
      </p:sp>
      <p:pic>
        <p:nvPicPr>
          <p:cNvPr id="7" name="Imagen 6" descr="Imagen que contiene objeto&#10;&#10;Descripción generada automáticamente">
            <a:extLst>
              <a:ext uri="{FF2B5EF4-FFF2-40B4-BE49-F238E27FC236}">
                <a16:creationId xmlns:a16="http://schemas.microsoft.com/office/drawing/2014/main" id="{1CD1B480-CD06-7945-80BB-599DF87E7FC6}"/>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185" r="27236"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E3E019F7-88AC-B749-AF92-9818122AE111}"/>
              </a:ext>
            </a:extLst>
          </p:cNvPr>
          <p:cNvSpPr>
            <a:spLocks noGrp="1"/>
          </p:cNvSpPr>
          <p:nvPr>
            <p:ph idx="1"/>
          </p:nvPr>
        </p:nvSpPr>
        <p:spPr>
          <a:xfrm>
            <a:off x="4530111" y="2550005"/>
            <a:ext cx="4180350" cy="3310024"/>
          </a:xfrm>
        </p:spPr>
        <p:txBody>
          <a:bodyPr anchor="ctr">
            <a:normAutofit fontScale="85000" lnSpcReduction="20000"/>
          </a:bodyPr>
          <a:lstStyle/>
          <a:p>
            <a:pPr marL="0" indent="0">
              <a:lnSpc>
                <a:spcPct val="120000"/>
              </a:lnSpc>
              <a:spcBef>
                <a:spcPts val="0"/>
              </a:spcBef>
              <a:buNone/>
            </a:pPr>
            <a:endParaRPr lang="es-ES_tradnl" sz="2800" dirty="0">
              <a:solidFill>
                <a:srgbClr val="000000"/>
              </a:solidFill>
            </a:endParaRP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a).- Débil: la actual. Aplicaciones básicas, recomendaciones de productos, automóviles autónomos.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b).- General. No se ha alcanzado, máquinas pensantes.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c). </a:t>
            </a:r>
            <a:r>
              <a:rPr lang="es-ES_tradnl" sz="2600" i="1" dirty="0" err="1">
                <a:solidFill>
                  <a:srgbClr val="000000"/>
                </a:solidFill>
                <a:latin typeface="Palatino" pitchFamily="2" charset="77"/>
                <a:ea typeface="Palatino" pitchFamily="2" charset="77"/>
              </a:rPr>
              <a:t>Súperinteligencia</a:t>
            </a:r>
            <a:r>
              <a:rPr lang="es-ES_tradnl" sz="2600" i="1" dirty="0">
                <a:solidFill>
                  <a:srgbClr val="000000"/>
                </a:solidFill>
                <a:latin typeface="Palatino" pitchFamily="2" charset="77"/>
                <a:ea typeface="Palatino" pitchFamily="2" charset="77"/>
              </a:rPr>
              <a:t> artificial. Máquinas más inteligentes que el hombre</a:t>
            </a:r>
            <a:r>
              <a:rPr lang="es-ES_tradnl" sz="2600" dirty="0">
                <a:solidFill>
                  <a:srgbClr val="000000"/>
                </a:solidFill>
                <a:latin typeface="Palatino" pitchFamily="2" charset="77"/>
                <a:ea typeface="Palatino" pitchFamily="2" charset="77"/>
              </a:rPr>
              <a:t>.</a:t>
            </a:r>
          </a:p>
        </p:txBody>
      </p:sp>
      <p:sp>
        <p:nvSpPr>
          <p:cNvPr id="4" name="Rectángulo 3">
            <a:extLst>
              <a:ext uri="{FF2B5EF4-FFF2-40B4-BE49-F238E27FC236}">
                <a16:creationId xmlns:a16="http://schemas.microsoft.com/office/drawing/2014/main" id="{9F477779-6879-D945-839C-FC89B6779D01}"/>
              </a:ext>
            </a:extLst>
          </p:cNvPr>
          <p:cNvSpPr/>
          <p:nvPr/>
        </p:nvSpPr>
        <p:spPr>
          <a:xfrm>
            <a:off x="5547504"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3693551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mesa, interior, comida, persona&#10;&#10;Descripción generada automáticamente">
            <a:extLst>
              <a:ext uri="{FF2B5EF4-FFF2-40B4-BE49-F238E27FC236}">
                <a16:creationId xmlns:a16="http://schemas.microsoft.com/office/drawing/2014/main" id="{2E581278-5BBD-AE4B-8CB6-C1676549AEAE}"/>
              </a:ext>
            </a:extLst>
          </p:cNvPr>
          <p:cNvPicPr>
            <a:picLocks noChangeAspect="1"/>
          </p:cNvPicPr>
          <p:nvPr/>
        </p:nvPicPr>
        <p:blipFill rotWithShape="1">
          <a:blip r:embed="rId2">
            <a:extLst>
              <a:ext uri="{28A0092B-C50C-407E-A947-70E740481C1C}">
                <a14:useLocalDpi xmlns:a14="http://schemas.microsoft.com/office/drawing/2010/main" val="0"/>
              </a:ext>
            </a:extLst>
          </a:blip>
          <a:srcRect l="514" r="1522" b="2"/>
          <a:stretch/>
        </p:blipFill>
        <p:spPr>
          <a:xfrm>
            <a:off x="20" y="10"/>
            <a:ext cx="9143980" cy="4666928"/>
          </a:xfrm>
          <a:prstGeom prst="rect">
            <a:avLst/>
          </a:prstGeom>
        </p:spPr>
      </p:pic>
      <p:sp>
        <p:nvSpPr>
          <p:cNvPr id="2" name="Título 1">
            <a:extLst>
              <a:ext uri="{FF2B5EF4-FFF2-40B4-BE49-F238E27FC236}">
                <a16:creationId xmlns:a16="http://schemas.microsoft.com/office/drawing/2014/main" id="{46CAF062-8B39-3B49-AA4D-F7BE0168207C}"/>
              </a:ext>
            </a:extLst>
          </p:cNvPr>
          <p:cNvSpPr>
            <a:spLocks noGrp="1"/>
          </p:cNvSpPr>
          <p:nvPr>
            <p:ph type="title"/>
          </p:nvPr>
        </p:nvSpPr>
        <p:spPr>
          <a:xfrm>
            <a:off x="805663" y="5070021"/>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A812F175-E77A-0D41-88A8-8C93A584735C}"/>
              </a:ext>
            </a:extLst>
          </p:cNvPr>
          <p:cNvSpPr>
            <a:spLocks noGrp="1"/>
          </p:cNvSpPr>
          <p:nvPr>
            <p:ph idx="1"/>
          </p:nvPr>
        </p:nvSpPr>
        <p:spPr>
          <a:xfrm>
            <a:off x="4909638" y="4822835"/>
            <a:ext cx="3694808" cy="1509935"/>
          </a:xfrm>
        </p:spPr>
        <p:txBody>
          <a:bodyPr anchor="ctr">
            <a:normAutofit/>
          </a:bodyPr>
          <a:lstStyle/>
          <a:p>
            <a:pPr marL="0" lvl="0" indent="0">
              <a:buNone/>
            </a:pPr>
            <a:r>
              <a:rPr lang="es-ES_tradnl" sz="2000" i="1" dirty="0">
                <a:solidFill>
                  <a:srgbClr val="000000"/>
                </a:solidFill>
                <a:latin typeface="Palatino" pitchFamily="2" charset="77"/>
                <a:ea typeface="Palatino" pitchFamily="2" charset="77"/>
              </a:rPr>
              <a:t>En un futuro próximo, las máquinas harán las tareas y trabajos que anteriormente eran exclusivas del hombre.</a:t>
            </a:r>
          </a:p>
        </p:txBody>
      </p:sp>
      <p:sp>
        <p:nvSpPr>
          <p:cNvPr id="4" name="Rectángulo 3">
            <a:extLst>
              <a:ext uri="{FF2B5EF4-FFF2-40B4-BE49-F238E27FC236}">
                <a16:creationId xmlns:a16="http://schemas.microsoft.com/office/drawing/2014/main" id="{2A05CA53-290A-624E-A997-972A82A1BE86}"/>
              </a:ext>
            </a:extLst>
          </p:cNvPr>
          <p:cNvSpPr/>
          <p:nvPr/>
        </p:nvSpPr>
        <p:spPr>
          <a:xfrm>
            <a:off x="578504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461188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0B2634-53FF-DC43-947A-8F34E7B4BC2D}"/>
              </a:ext>
            </a:extLst>
          </p:cNvPr>
          <p:cNvSpPr>
            <a:spLocks noGrp="1"/>
          </p:cNvSpPr>
          <p:nvPr>
            <p:ph type="title"/>
          </p:nvPr>
        </p:nvSpPr>
        <p:spPr>
          <a:xfrm>
            <a:off x="491490" y="365125"/>
            <a:ext cx="3840085" cy="1692794"/>
          </a:xfrm>
        </p:spPr>
        <p:txBody>
          <a:bodyPr>
            <a:normAutofit/>
          </a:bodyPr>
          <a:lstStyle/>
          <a:p>
            <a:r>
              <a:rPr lang="es-ES_tradnl" dirty="0"/>
              <a:t>IA General </a:t>
            </a:r>
          </a:p>
        </p:txBody>
      </p:sp>
      <p:sp>
        <p:nvSpPr>
          <p:cNvPr id="3" name="Marcador de contenido 2">
            <a:extLst>
              <a:ext uri="{FF2B5EF4-FFF2-40B4-BE49-F238E27FC236}">
                <a16:creationId xmlns:a16="http://schemas.microsoft.com/office/drawing/2014/main" id="{A19A6D20-C24E-8F4F-8A0B-0844284B6EB8}"/>
              </a:ext>
            </a:extLst>
          </p:cNvPr>
          <p:cNvSpPr>
            <a:spLocks noGrp="1"/>
          </p:cNvSpPr>
          <p:nvPr>
            <p:ph idx="1"/>
          </p:nvPr>
        </p:nvSpPr>
        <p:spPr>
          <a:xfrm>
            <a:off x="491490" y="2174789"/>
            <a:ext cx="3840085" cy="3862473"/>
          </a:xfrm>
        </p:spPr>
        <p:txBody>
          <a:bodyPr>
            <a:noAutofit/>
          </a:bodyPr>
          <a:lstStyle/>
          <a:p>
            <a:pPr>
              <a:buFont typeface="Wingdings" pitchFamily="2" charset="2"/>
              <a:buChar char="ü"/>
            </a:pPr>
            <a:r>
              <a:rPr lang="es-ES_tradnl" sz="2000" i="1" dirty="0">
                <a:latin typeface="Palatino" pitchFamily="2" charset="77"/>
                <a:ea typeface="Palatino" pitchFamily="2" charset="77"/>
              </a:rPr>
              <a:t> Mejor servicio al cliente.</a:t>
            </a:r>
          </a:p>
          <a:p>
            <a:pPr>
              <a:buFont typeface="Wingdings" pitchFamily="2" charset="2"/>
              <a:buChar char="ü"/>
            </a:pPr>
            <a:r>
              <a:rPr lang="es-ES_tradnl" sz="2000" i="1" dirty="0">
                <a:latin typeface="Palatino" pitchFamily="2" charset="77"/>
                <a:ea typeface="Palatino" pitchFamily="2" charset="77"/>
              </a:rPr>
              <a:t> Servicios financieros e inversiones.</a:t>
            </a:r>
          </a:p>
          <a:p>
            <a:pPr>
              <a:buFont typeface="Wingdings" pitchFamily="2" charset="2"/>
              <a:buChar char="ü"/>
            </a:pPr>
            <a:r>
              <a:rPr lang="es-ES_tradnl" sz="2000" i="1" dirty="0">
                <a:latin typeface="Palatino" pitchFamily="2" charset="77"/>
                <a:ea typeface="Palatino" pitchFamily="2" charset="77"/>
              </a:rPr>
              <a:t> Educación.</a:t>
            </a:r>
          </a:p>
          <a:p>
            <a:pPr>
              <a:buFont typeface="Wingdings" pitchFamily="2" charset="2"/>
              <a:buChar char="ü"/>
            </a:pP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Telemercadeo</a:t>
            </a:r>
            <a:r>
              <a:rPr lang="es-ES_tradnl" sz="2000" i="1" dirty="0">
                <a:latin typeface="Palatino" pitchFamily="2" charset="77"/>
                <a:ea typeface="Palatino" pitchFamily="2" charset="77"/>
              </a:rPr>
              <a:t>.</a:t>
            </a:r>
          </a:p>
          <a:p>
            <a:pPr>
              <a:buFont typeface="Wingdings" pitchFamily="2" charset="2"/>
              <a:buChar char="ü"/>
            </a:pPr>
            <a:r>
              <a:rPr lang="es-ES_tradnl" sz="2000" i="1" dirty="0">
                <a:latin typeface="Palatino" pitchFamily="2" charset="77"/>
                <a:ea typeface="Palatino" pitchFamily="2" charset="77"/>
              </a:rPr>
              <a:t> Turismo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en agencias de viajes, asistentes virtuales en hoteles.</a:t>
            </a:r>
          </a:p>
          <a:p>
            <a:pPr>
              <a:buFont typeface="Wingdings" pitchFamily="2" charset="2"/>
              <a:buChar char="ü"/>
            </a:pPr>
            <a:r>
              <a:rPr lang="es-ES_tradnl" sz="2000" i="1" dirty="0">
                <a:latin typeface="Palatino" pitchFamily="2" charset="77"/>
                <a:ea typeface="Palatino" pitchFamily="2" charset="77"/>
              </a:rPr>
              <a:t> Salud. Diagnóstico y tratamiento de enfermedades.</a:t>
            </a:r>
          </a:p>
        </p:txBody>
      </p:sp>
      <p:pic>
        <p:nvPicPr>
          <p:cNvPr id="5" name="Imagen 4" descr="Imagen que contiene pared, interior, persona&#10;&#10;Descripción generada automáticamente">
            <a:extLst>
              <a:ext uri="{FF2B5EF4-FFF2-40B4-BE49-F238E27FC236}">
                <a16:creationId xmlns:a16="http://schemas.microsoft.com/office/drawing/2014/main" id="{66734238-4244-8248-8FB2-DE855F5D4DE8}"/>
              </a:ext>
            </a:extLst>
          </p:cNvPr>
          <p:cNvPicPr>
            <a:picLocks noChangeAspect="1"/>
          </p:cNvPicPr>
          <p:nvPr/>
        </p:nvPicPr>
        <p:blipFill rotWithShape="1">
          <a:blip r:embed="rId2">
            <a:extLst>
              <a:ext uri="{28A0092B-C50C-407E-A947-70E740481C1C}">
                <a14:useLocalDpi xmlns:a14="http://schemas.microsoft.com/office/drawing/2010/main" val="0"/>
              </a:ext>
            </a:extLst>
          </a:blip>
          <a:srcRect l="22126" r="2208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3F578C5F-76F5-E74A-8995-30BBD52539ED}"/>
              </a:ext>
            </a:extLst>
          </p:cNvPr>
          <p:cNvSpPr/>
          <p:nvPr/>
        </p:nvSpPr>
        <p:spPr>
          <a:xfrm>
            <a:off x="0" y="6492875"/>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8805437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suelo, interior, pared&#10;&#10;Descripción generada automáticamente">
            <a:extLst>
              <a:ext uri="{FF2B5EF4-FFF2-40B4-BE49-F238E27FC236}">
                <a16:creationId xmlns:a16="http://schemas.microsoft.com/office/drawing/2014/main" id="{63A57CDA-5311-AB47-94D6-2108D81DDF39}"/>
              </a:ext>
            </a:extLst>
          </p:cNvPr>
          <p:cNvPicPr>
            <a:picLocks noChangeAspect="1"/>
          </p:cNvPicPr>
          <p:nvPr/>
        </p:nvPicPr>
        <p:blipFill rotWithShape="1">
          <a:blip r:embed="rId2">
            <a:extLst>
              <a:ext uri="{28A0092B-C50C-407E-A947-70E740481C1C}">
                <a14:useLocalDpi xmlns:a14="http://schemas.microsoft.com/office/drawing/2010/main" val="0"/>
              </a:ext>
            </a:extLst>
          </a:blip>
          <a:srcRect t="5485"/>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812489-4449-534C-968B-0B1B24BE5B2F}"/>
              </a:ext>
            </a:extLst>
          </p:cNvPr>
          <p:cNvSpPr>
            <a:spLocks noGrp="1"/>
          </p:cNvSpPr>
          <p:nvPr>
            <p:ph type="title"/>
          </p:nvPr>
        </p:nvSpPr>
        <p:spPr>
          <a:xfrm>
            <a:off x="603748" y="4551037"/>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BD01AF7E-DE28-B34E-A8F1-C296A30AFA7F}"/>
              </a:ext>
            </a:extLst>
          </p:cNvPr>
          <p:cNvSpPr>
            <a:spLocks noGrp="1"/>
          </p:cNvSpPr>
          <p:nvPr>
            <p:ph idx="1"/>
          </p:nvPr>
        </p:nvSpPr>
        <p:spPr>
          <a:xfrm>
            <a:off x="4773917" y="4822835"/>
            <a:ext cx="3694808" cy="1509935"/>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Cirugía asistida por robot.</a:t>
            </a:r>
          </a:p>
          <a:p>
            <a:pPr marL="0" indent="0">
              <a:buNone/>
            </a:pPr>
            <a:r>
              <a:rPr lang="es-ES_tradnl" sz="2000" i="1" dirty="0">
                <a:solidFill>
                  <a:srgbClr val="000000"/>
                </a:solidFill>
                <a:latin typeface="Palatino" pitchFamily="2" charset="77"/>
                <a:ea typeface="Palatino" pitchFamily="2" charset="77"/>
              </a:rPr>
              <a:t>Asistentes de enfermería virtuales.</a:t>
            </a:r>
          </a:p>
          <a:p>
            <a:pPr marL="0" indent="0">
              <a:buNone/>
            </a:pPr>
            <a:r>
              <a:rPr lang="es-ES_tradnl" sz="2000" i="1" dirty="0">
                <a:solidFill>
                  <a:srgbClr val="000000"/>
                </a:solidFill>
                <a:latin typeface="Palatino" pitchFamily="2" charset="77"/>
                <a:ea typeface="Palatino" pitchFamily="2" charset="77"/>
              </a:rPr>
              <a:t>Trabajo administrativo, seguridad, limpieza.</a:t>
            </a:r>
          </a:p>
        </p:txBody>
      </p:sp>
      <p:sp>
        <p:nvSpPr>
          <p:cNvPr id="4" name="Rectángulo 3">
            <a:extLst>
              <a:ext uri="{FF2B5EF4-FFF2-40B4-BE49-F238E27FC236}">
                <a16:creationId xmlns:a16="http://schemas.microsoft.com/office/drawing/2014/main" id="{B8BD7544-A552-EA44-9355-3915C86BD64B}"/>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040194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queño, persona&#10;&#10;Descripción generada automáticamente">
            <a:extLst>
              <a:ext uri="{FF2B5EF4-FFF2-40B4-BE49-F238E27FC236}">
                <a16:creationId xmlns:a16="http://schemas.microsoft.com/office/drawing/2014/main" id="{62D9056C-7698-5141-96F1-52ABFBE04BA4}"/>
              </a:ext>
            </a:extLst>
          </p:cNvPr>
          <p:cNvPicPr>
            <a:picLocks noChangeAspect="1"/>
          </p:cNvPicPr>
          <p:nvPr/>
        </p:nvPicPr>
        <p:blipFill rotWithShape="1">
          <a:blip r:embed="rId2">
            <a:extLst>
              <a:ext uri="{28A0092B-C50C-407E-A947-70E740481C1C}">
                <a14:useLocalDpi xmlns:a14="http://schemas.microsoft.com/office/drawing/2010/main" val="0"/>
              </a:ext>
            </a:extLst>
          </a:blip>
          <a:srcRect t="17011"/>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928A6087-EB0B-C04B-8244-8BBDF40E1854}"/>
              </a:ext>
            </a:extLst>
          </p:cNvPr>
          <p:cNvSpPr>
            <a:spLocks noGrp="1"/>
          </p:cNvSpPr>
          <p:nvPr>
            <p:ph idx="1"/>
          </p:nvPr>
        </p:nvSpPr>
        <p:spPr>
          <a:xfrm>
            <a:off x="603748" y="4551037"/>
            <a:ext cx="7949597" cy="1764171"/>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Los coches serán autónomos y no necesitarán conductor. </a:t>
            </a:r>
          </a:p>
          <a:p>
            <a:pPr marL="0" indent="0">
              <a:buNone/>
            </a:pPr>
            <a:r>
              <a:rPr lang="es-ES_tradnl" sz="2000" i="1" dirty="0">
                <a:solidFill>
                  <a:srgbClr val="000000"/>
                </a:solidFill>
                <a:latin typeface="Palatino" pitchFamily="2" charset="77"/>
                <a:ea typeface="Palatino" pitchFamily="2" charset="77"/>
              </a:rPr>
              <a:t>Esta nueva realidad cambiará por siempre la forma como nos desplazamos en las ciudades.</a:t>
            </a:r>
          </a:p>
        </p:txBody>
      </p:sp>
      <p:sp>
        <p:nvSpPr>
          <p:cNvPr id="2" name="Rectángulo 1">
            <a:extLst>
              <a:ext uri="{FF2B5EF4-FFF2-40B4-BE49-F238E27FC236}">
                <a16:creationId xmlns:a16="http://schemas.microsoft.com/office/drawing/2014/main" id="{10C5068F-23A4-9E44-A3A5-71C729520B9F}"/>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08960337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E7304E-F5CB-4E42-AB0A-ADEBC4B5F322}"/>
              </a:ext>
            </a:extLst>
          </p:cNvPr>
          <p:cNvSpPr>
            <a:spLocks noGrp="1"/>
          </p:cNvSpPr>
          <p:nvPr>
            <p:ph type="title"/>
          </p:nvPr>
        </p:nvSpPr>
        <p:spPr/>
        <p:txBody>
          <a:bodyPr/>
          <a:lstStyle/>
          <a:p>
            <a:r>
              <a:rPr lang="es-ES_tradnl" dirty="0"/>
              <a:t>Tienda Amazon</a:t>
            </a:r>
          </a:p>
        </p:txBody>
      </p:sp>
      <p:pic>
        <p:nvPicPr>
          <p:cNvPr id="5" name="Marcador de contenido 4" descr="Imagen que contiene interior, suelo, edificio, mesa&#10;&#10;Descripción generada automáticamente">
            <a:extLst>
              <a:ext uri="{FF2B5EF4-FFF2-40B4-BE49-F238E27FC236}">
                <a16:creationId xmlns:a16="http://schemas.microsoft.com/office/drawing/2014/main" id="{80640D0D-66D2-BA4A-BDBE-CE60B7BA98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7050" y="1536700"/>
            <a:ext cx="6159500" cy="3784600"/>
          </a:xfrm>
        </p:spPr>
      </p:pic>
      <p:sp>
        <p:nvSpPr>
          <p:cNvPr id="6" name="Rectángulo 5">
            <a:extLst>
              <a:ext uri="{FF2B5EF4-FFF2-40B4-BE49-F238E27FC236}">
                <a16:creationId xmlns:a16="http://schemas.microsoft.com/office/drawing/2014/main" id="{894B3921-C355-7E49-900D-801AC3BFE0FE}"/>
              </a:ext>
            </a:extLst>
          </p:cNvPr>
          <p:cNvSpPr/>
          <p:nvPr/>
        </p:nvSpPr>
        <p:spPr>
          <a:xfrm>
            <a:off x="2393092" y="5553144"/>
            <a:ext cx="4572000" cy="707886"/>
          </a:xfrm>
          <a:prstGeom prst="rect">
            <a:avLst/>
          </a:prstGeom>
        </p:spPr>
        <p:txBody>
          <a:bodyPr>
            <a:spAutoFit/>
          </a:bodyPr>
          <a:lstStyle/>
          <a:p>
            <a:r>
              <a:rPr lang="es-ES_tradnl" sz="2000" i="1" dirty="0">
                <a:latin typeface="Palatino" pitchFamily="2" charset="77"/>
                <a:ea typeface="Palatino" pitchFamily="2" charset="77"/>
              </a:rPr>
              <a:t>Sin cajeros, sin personal. </a:t>
            </a:r>
          </a:p>
          <a:p>
            <a:r>
              <a:rPr lang="es-ES_tradnl" sz="2000" i="1" dirty="0">
                <a:latin typeface="Palatino" pitchFamily="2" charset="77"/>
                <a:ea typeface="Palatino" pitchFamily="2" charset="77"/>
              </a:rPr>
              <a:t>Pago automático con tarjeta de crédito.</a:t>
            </a:r>
          </a:p>
        </p:txBody>
      </p:sp>
      <p:sp>
        <p:nvSpPr>
          <p:cNvPr id="3" name="Rectángulo 2">
            <a:extLst>
              <a:ext uri="{FF2B5EF4-FFF2-40B4-BE49-F238E27FC236}">
                <a16:creationId xmlns:a16="http://schemas.microsoft.com/office/drawing/2014/main" id="{9ADEF060-CD58-7546-BA60-918781B7CD73}"/>
              </a:ext>
            </a:extLst>
          </p:cNvPr>
          <p:cNvSpPr/>
          <p:nvPr/>
        </p:nvSpPr>
        <p:spPr>
          <a:xfrm>
            <a:off x="5960115" y="649287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2550198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7940B-CBB5-0B47-A61E-55ED5644E158}"/>
              </a:ext>
            </a:extLst>
          </p:cNvPr>
          <p:cNvSpPr>
            <a:spLocks noGrp="1"/>
          </p:cNvSpPr>
          <p:nvPr>
            <p:ph type="title"/>
          </p:nvPr>
        </p:nvSpPr>
        <p:spPr>
          <a:xfrm>
            <a:off x="324852" y="5091762"/>
            <a:ext cx="5875644" cy="1264588"/>
          </a:xfrm>
        </p:spPr>
        <p:txBody>
          <a:bodyPr vert="horz" lIns="91440" tIns="45720" rIns="91440" bIns="45720" rtlCol="0" anchor="ctr">
            <a:normAutofit/>
          </a:bodyPr>
          <a:lstStyle/>
          <a:p>
            <a:pPr algn="r" defTabSz="914400"/>
            <a:r>
              <a:rPr lang="en-US" sz="6000" dirty="0"/>
              <a:t>GLN</a:t>
            </a:r>
          </a:p>
        </p:txBody>
      </p:sp>
      <p:sp>
        <p:nvSpPr>
          <p:cNvPr id="3" name="Marcador de contenido 2">
            <a:extLst>
              <a:ext uri="{FF2B5EF4-FFF2-40B4-BE49-F238E27FC236}">
                <a16:creationId xmlns:a16="http://schemas.microsoft.com/office/drawing/2014/main" id="{063F5862-A72C-B243-B485-AE7D2369893C}"/>
              </a:ext>
            </a:extLst>
          </p:cNvPr>
          <p:cNvSpPr>
            <a:spLocks noGrp="1"/>
          </p:cNvSpPr>
          <p:nvPr>
            <p:ph idx="1"/>
          </p:nvPr>
        </p:nvSpPr>
        <p:spPr>
          <a:xfrm>
            <a:off x="6374330" y="5091763"/>
            <a:ext cx="2230655" cy="1264587"/>
          </a:xfrm>
        </p:spPr>
        <p:txBody>
          <a:bodyPr vert="horz" lIns="91440" tIns="45720" rIns="91440" bIns="45720" rtlCol="0" anchor="ctr">
            <a:normAutofit/>
          </a:bodyPr>
          <a:lstStyle/>
          <a:p>
            <a:pPr marL="0" indent="0" defTabSz="914400">
              <a:spcBef>
                <a:spcPts val="1000"/>
              </a:spcBef>
              <a:buNone/>
            </a:pPr>
            <a:r>
              <a:rPr lang="en-US" sz="1700" i="1" dirty="0" err="1"/>
              <a:t>Puede</a:t>
            </a:r>
            <a:r>
              <a:rPr lang="en-US" sz="1700" i="1" dirty="0"/>
              <a:t> </a:t>
            </a:r>
            <a:r>
              <a:rPr lang="en-US" sz="1700" i="1" dirty="0" err="1"/>
              <a:t>transformar</a:t>
            </a:r>
            <a:r>
              <a:rPr lang="en-US" sz="1700" i="1" dirty="0"/>
              <a:t> </a:t>
            </a:r>
            <a:r>
              <a:rPr lang="en-US" sz="1700" i="1" dirty="0" err="1"/>
              <a:t>fragmentos</a:t>
            </a:r>
            <a:r>
              <a:rPr lang="en-US" sz="1700" i="1" dirty="0"/>
              <a:t> de </a:t>
            </a:r>
            <a:r>
              <a:rPr lang="en-US" sz="1700" i="1" dirty="0" err="1"/>
              <a:t>datos</a:t>
            </a:r>
            <a:r>
              <a:rPr lang="en-US" sz="1700" i="1" dirty="0"/>
              <a:t> </a:t>
            </a:r>
            <a:r>
              <a:rPr lang="en-US" sz="1700" i="1" dirty="0" err="1"/>
              <a:t>en</a:t>
            </a:r>
            <a:r>
              <a:rPr lang="en-US" sz="1700" i="1" dirty="0"/>
              <a:t> </a:t>
            </a:r>
            <a:r>
              <a:rPr lang="en-US" sz="1700" i="1" dirty="0" err="1"/>
              <a:t>textos</a:t>
            </a:r>
            <a:r>
              <a:rPr lang="en-US" sz="1700" i="1" dirty="0"/>
              <a:t> </a:t>
            </a:r>
            <a:r>
              <a:rPr lang="en-US" sz="1700" i="1" dirty="0" err="1"/>
              <a:t>legibles</a:t>
            </a:r>
            <a:endParaRPr lang="en-US" sz="1700" i="1" dirty="0"/>
          </a:p>
        </p:txBody>
      </p:sp>
      <p:pic>
        <p:nvPicPr>
          <p:cNvPr id="5" name="Imagen 4" descr="Imagen que contiene mesa, objeto, interior, sentado&#10;&#10;Descripción generada automáticamente">
            <a:extLst>
              <a:ext uri="{FF2B5EF4-FFF2-40B4-BE49-F238E27FC236}">
                <a16:creationId xmlns:a16="http://schemas.microsoft.com/office/drawing/2014/main" id="{6608CB75-2A22-4144-9480-DFA36407FC47}"/>
              </a:ext>
            </a:extLst>
          </p:cNvPr>
          <p:cNvPicPr>
            <a:picLocks noChangeAspect="1"/>
          </p:cNvPicPr>
          <p:nvPr/>
        </p:nvPicPr>
        <p:blipFill rotWithShape="1">
          <a:blip r:embed="rId2">
            <a:extLst>
              <a:ext uri="{28A0092B-C50C-407E-A947-70E740481C1C}">
                <a14:useLocalDpi xmlns:a14="http://schemas.microsoft.com/office/drawing/2010/main" val="0"/>
              </a:ext>
            </a:extLst>
          </a:blip>
          <a:srcRect t="5535" r="-2" b="5534"/>
          <a:stretch/>
        </p:blipFill>
        <p:spPr>
          <a:xfrm>
            <a:off x="-2987" y="10"/>
            <a:ext cx="9143999" cy="4571990"/>
          </a:xfrm>
          <a:prstGeom prst="rect">
            <a:avLst/>
          </a:prstGeom>
        </p:spPr>
      </p:pic>
      <p:sp>
        <p:nvSpPr>
          <p:cNvPr id="4" name="Rectángulo 3">
            <a:extLst>
              <a:ext uri="{FF2B5EF4-FFF2-40B4-BE49-F238E27FC236}">
                <a16:creationId xmlns:a16="http://schemas.microsoft.com/office/drawing/2014/main" id="{EDB44EB5-2151-CD46-9C07-7F229ED485E3}"/>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264626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19823-6D82-A54F-BB72-66D530ECA647}"/>
              </a:ext>
            </a:extLst>
          </p:cNvPr>
          <p:cNvSpPr>
            <a:spLocks noGrp="1"/>
          </p:cNvSpPr>
          <p:nvPr>
            <p:ph type="title"/>
          </p:nvPr>
        </p:nvSpPr>
        <p:spPr>
          <a:xfrm>
            <a:off x="573711" y="3499076"/>
            <a:ext cx="4540169" cy="2424774"/>
          </a:xfrm>
        </p:spPr>
        <p:txBody>
          <a:bodyPr vert="horz" lIns="91440" tIns="45720" rIns="91440" bIns="45720" rtlCol="0" anchor="ctr">
            <a:normAutofit/>
          </a:bodyPr>
          <a:lstStyle/>
          <a:p>
            <a:pPr defTabSz="914400"/>
            <a:r>
              <a:rPr lang="en-US" sz="4400" kern="1200" dirty="0">
                <a:solidFill>
                  <a:srgbClr val="FFFFFF"/>
                </a:solidFill>
                <a:latin typeface="+mj-lt"/>
                <a:ea typeface="+mj-ea"/>
                <a:cs typeface="+mj-cs"/>
              </a:rPr>
              <a:t>e-learning</a:t>
            </a:r>
          </a:p>
        </p:txBody>
      </p:sp>
      <p:sp>
        <p:nvSpPr>
          <p:cNvPr id="7" name="CuadroTexto 6">
            <a:extLst>
              <a:ext uri="{FF2B5EF4-FFF2-40B4-BE49-F238E27FC236}">
                <a16:creationId xmlns:a16="http://schemas.microsoft.com/office/drawing/2014/main" id="{338E9E88-DE12-1F48-8A0B-06F05848E017}"/>
              </a:ext>
            </a:extLst>
          </p:cNvPr>
          <p:cNvSpPr txBox="1"/>
          <p:nvPr/>
        </p:nvSpPr>
        <p:spPr>
          <a:xfrm>
            <a:off x="6289604" y="3143438"/>
            <a:ext cx="2605966" cy="2780412"/>
          </a:xfrm>
          <a:prstGeom prst="rect">
            <a:avLst/>
          </a:prstGeom>
        </p:spPr>
        <p:txBody>
          <a:bodyPr vert="horz" lIns="91440" tIns="45720" rIns="91440" bIns="45720" rtlCol="0" anchor="ctr">
            <a:noAutofit/>
          </a:bodyPr>
          <a:lstStyle/>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Tutores e-</a:t>
            </a:r>
            <a:r>
              <a:rPr lang="es-ES_tradnl" sz="2000" i="1" dirty="0" err="1">
                <a:latin typeface="Palatino" pitchFamily="2" charset="77"/>
                <a:ea typeface="Palatino" pitchFamily="2" charset="77"/>
              </a:rPr>
              <a:t>learning</a:t>
            </a:r>
            <a:r>
              <a:rPr lang="es-ES_tradnl" sz="2000" i="1" dirty="0">
                <a:latin typeface="Palatino" pitchFamily="2" charset="77"/>
                <a:ea typeface="Palatino" pitchFamily="2" charset="77"/>
              </a:rPr>
              <a:t> personalizados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Experiencias de aprendizaje más agradables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Juegos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Sistemas de reconocimiento facial para identificar el grado de participación de los alumnos.</a:t>
            </a:r>
          </a:p>
        </p:txBody>
      </p:sp>
      <p:sp>
        <p:nvSpPr>
          <p:cNvPr id="3" name="Rectángulo 2">
            <a:extLst>
              <a:ext uri="{FF2B5EF4-FFF2-40B4-BE49-F238E27FC236}">
                <a16:creationId xmlns:a16="http://schemas.microsoft.com/office/drawing/2014/main" id="{5C9B0EC6-39DE-AD47-B6B6-8A54A99B6017}"/>
              </a:ext>
            </a:extLst>
          </p:cNvPr>
          <p:cNvSpPr/>
          <p:nvPr/>
        </p:nvSpPr>
        <p:spPr>
          <a:xfrm>
            <a:off x="6855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2">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pic>
        <p:nvPicPr>
          <p:cNvPr id="8" name="Imagen 7">
            <a:extLst>
              <a:ext uri="{FF2B5EF4-FFF2-40B4-BE49-F238E27FC236}">
                <a16:creationId xmlns:a16="http://schemas.microsoft.com/office/drawing/2014/main" id="{1D128675-5BB3-FB4D-8CE5-463D98534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434" y="1156901"/>
            <a:ext cx="5428423" cy="2780412"/>
          </a:xfrm>
          <a:prstGeom prst="rect">
            <a:avLst/>
          </a:prstGeom>
        </p:spPr>
      </p:pic>
    </p:spTree>
    <p:extLst>
      <p:ext uri="{BB962C8B-B14F-4D97-AF65-F5344CB8AC3E}">
        <p14:creationId xmlns:p14="http://schemas.microsoft.com/office/powerpoint/2010/main" val="186323033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hierba, exterior, árbol, cielo&#10;&#10;Descripción generada automáticamente">
            <a:extLst>
              <a:ext uri="{FF2B5EF4-FFF2-40B4-BE49-F238E27FC236}">
                <a16:creationId xmlns:a16="http://schemas.microsoft.com/office/drawing/2014/main" id="{637C2680-8A81-CA46-850B-508239D03DB8}"/>
              </a:ext>
            </a:extLst>
          </p:cNvPr>
          <p:cNvPicPr>
            <a:picLocks noChangeAspect="1"/>
          </p:cNvPicPr>
          <p:nvPr/>
        </p:nvPicPr>
        <p:blipFill rotWithShape="1">
          <a:blip r:embed="rId2">
            <a:extLst>
              <a:ext uri="{28A0092B-C50C-407E-A947-70E740481C1C}">
                <a14:useLocalDpi xmlns:a14="http://schemas.microsoft.com/office/drawing/2010/main" val="0"/>
              </a:ext>
            </a:extLst>
          </a:blip>
          <a:srcRect t="6912" b="15757"/>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AB52BEBE-E450-894B-9D37-5BA285B931FF}"/>
              </a:ext>
            </a:extLst>
          </p:cNvPr>
          <p:cNvSpPr>
            <a:spLocks noGrp="1"/>
          </p:cNvSpPr>
          <p:nvPr>
            <p:ph idx="1"/>
          </p:nvPr>
        </p:nvSpPr>
        <p:spPr>
          <a:xfrm>
            <a:off x="4065373" y="5029200"/>
            <a:ext cx="4920985" cy="146071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El 70% del agua dulce se utiliza para la agricultura.</a:t>
            </a:r>
          </a:p>
          <a:p>
            <a:pPr marL="0" indent="0">
              <a:buNone/>
            </a:pPr>
            <a:r>
              <a:rPr lang="es-ES_tradnl" sz="2000" i="1" dirty="0">
                <a:solidFill>
                  <a:srgbClr val="000000"/>
                </a:solidFill>
                <a:latin typeface="Palatino" pitchFamily="2" charset="77"/>
                <a:ea typeface="Palatino" pitchFamily="2" charset="77"/>
              </a:rPr>
              <a:t>Tractores autónomos.</a:t>
            </a:r>
          </a:p>
          <a:p>
            <a:pPr marL="0" indent="0">
              <a:buNone/>
            </a:pPr>
            <a:r>
              <a:rPr lang="es-ES_tradnl" sz="2000" i="1" dirty="0">
                <a:solidFill>
                  <a:srgbClr val="000000"/>
                </a:solidFill>
                <a:latin typeface="Palatino" pitchFamily="2" charset="77"/>
                <a:ea typeface="Palatino" pitchFamily="2" charset="77"/>
              </a:rPr>
              <a:t>Agricultura vertical con IA.</a:t>
            </a:r>
          </a:p>
        </p:txBody>
      </p:sp>
      <p:sp>
        <p:nvSpPr>
          <p:cNvPr id="2" name="Rectángulo 1">
            <a:extLst>
              <a:ext uri="{FF2B5EF4-FFF2-40B4-BE49-F238E27FC236}">
                <a16:creationId xmlns:a16="http://schemas.microsoft.com/office/drawing/2014/main" id="{6F6637D4-149F-434C-8117-885AA8381762}"/>
              </a:ext>
            </a:extLst>
          </p:cNvPr>
          <p:cNvSpPr/>
          <p:nvPr/>
        </p:nvSpPr>
        <p:spPr>
          <a:xfrm>
            <a:off x="542973" y="5624319"/>
            <a:ext cx="3420295" cy="584775"/>
          </a:xfrm>
          <a:prstGeom prst="rect">
            <a:avLst/>
          </a:prstGeom>
        </p:spPr>
        <p:txBody>
          <a:bodyPr wrap="none">
            <a:spAutoFit/>
          </a:bodyPr>
          <a:lstStyle/>
          <a:p>
            <a:r>
              <a:rPr lang="es-ES_tradnl" sz="3200" dirty="0">
                <a:solidFill>
                  <a:srgbClr val="000000"/>
                </a:solidFill>
                <a:latin typeface="Palatino" pitchFamily="2" charset="77"/>
                <a:ea typeface="Palatino" pitchFamily="2" charset="77"/>
              </a:rPr>
              <a:t>Drones agrícolas </a:t>
            </a:r>
          </a:p>
        </p:txBody>
      </p:sp>
      <p:sp>
        <p:nvSpPr>
          <p:cNvPr id="6" name="Rectángulo 5">
            <a:extLst>
              <a:ext uri="{FF2B5EF4-FFF2-40B4-BE49-F238E27FC236}">
                <a16:creationId xmlns:a16="http://schemas.microsoft.com/office/drawing/2014/main" id="{F8E1342C-A746-E142-9619-16CA976B43B2}"/>
              </a:ext>
            </a:extLst>
          </p:cNvPr>
          <p:cNvSpPr/>
          <p:nvPr/>
        </p:nvSpPr>
        <p:spPr>
          <a:xfrm>
            <a:off x="5960115" y="6510180"/>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96020623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55C8A-8751-3940-BFA2-E85643B9F214}"/>
              </a:ext>
            </a:extLst>
          </p:cNvPr>
          <p:cNvSpPr>
            <a:spLocks noGrp="1"/>
          </p:cNvSpPr>
          <p:nvPr>
            <p:ph type="title"/>
          </p:nvPr>
        </p:nvSpPr>
        <p:spPr>
          <a:xfrm>
            <a:off x="431801" y="1339093"/>
            <a:ext cx="3985902" cy="1144007"/>
          </a:xfrm>
        </p:spPr>
        <p:txBody>
          <a:bodyPr>
            <a:normAutofit/>
          </a:bodyPr>
          <a:lstStyle/>
          <a:p>
            <a:r>
              <a:rPr lang="es-ES_tradnl" dirty="0"/>
              <a:t>Aprendizaje profundo</a:t>
            </a:r>
          </a:p>
        </p:txBody>
      </p:sp>
      <p:sp>
        <p:nvSpPr>
          <p:cNvPr id="3" name="Marcador de contenido 2">
            <a:extLst>
              <a:ext uri="{FF2B5EF4-FFF2-40B4-BE49-F238E27FC236}">
                <a16:creationId xmlns:a16="http://schemas.microsoft.com/office/drawing/2014/main" id="{B8A28198-B0F8-244E-BFFF-3851A9D981C7}"/>
              </a:ext>
            </a:extLst>
          </p:cNvPr>
          <p:cNvSpPr>
            <a:spLocks noGrp="1"/>
          </p:cNvSpPr>
          <p:nvPr>
            <p:ph idx="1"/>
          </p:nvPr>
        </p:nvSpPr>
        <p:spPr>
          <a:xfrm>
            <a:off x="561750" y="3026631"/>
            <a:ext cx="3985907" cy="2913536"/>
          </a:xfrm>
        </p:spPr>
        <p:txBody>
          <a:bodyPr anchor="t">
            <a:normAutofit/>
          </a:bodyPr>
          <a:lstStyle/>
          <a:p>
            <a:pPr>
              <a:buFont typeface="Wingdings" pitchFamily="2" charset="2"/>
              <a:buChar char="ü"/>
            </a:pPr>
            <a:r>
              <a:rPr lang="es-ES_tradnl" sz="2000" i="1" dirty="0">
                <a:latin typeface="Palatino" pitchFamily="2" charset="77"/>
                <a:ea typeface="Palatino" pitchFamily="2" charset="77"/>
              </a:rPr>
              <a:t>Grandes cantidades de datos. </a:t>
            </a:r>
            <a:br>
              <a:rPr lang="es-ES_tradnl" sz="2000" i="1" dirty="0">
                <a:latin typeface="Palatino" pitchFamily="2" charset="77"/>
                <a:ea typeface="Palatino" pitchFamily="2" charset="77"/>
              </a:rPr>
            </a:br>
            <a:r>
              <a:rPr lang="es-ES_tradnl" sz="2000" i="1" dirty="0">
                <a:latin typeface="Palatino" pitchFamily="2" charset="77"/>
                <a:ea typeface="Palatino" pitchFamily="2" charset="77"/>
              </a:rPr>
              <a:t>Resolver problemas muy complejos.</a:t>
            </a:r>
          </a:p>
          <a:p>
            <a:pPr>
              <a:buFont typeface="Wingdings" pitchFamily="2" charset="2"/>
              <a:buChar char="ü"/>
            </a:pPr>
            <a:r>
              <a:rPr lang="es-ES_tradnl" sz="2000" i="1" dirty="0">
                <a:latin typeface="Palatino" pitchFamily="2" charset="77"/>
                <a:ea typeface="Palatino" pitchFamily="2" charset="77"/>
              </a:rPr>
              <a:t>Facebook, 4,500 millones de traducciones diarias.</a:t>
            </a:r>
          </a:p>
        </p:txBody>
      </p:sp>
      <p:pic>
        <p:nvPicPr>
          <p:cNvPr id="5" name="Imagen 4" descr="Imagen que contiene objeto, telescopio&#10;&#10;Descripción generada automáticamente">
            <a:extLst>
              <a:ext uri="{FF2B5EF4-FFF2-40B4-BE49-F238E27FC236}">
                <a16:creationId xmlns:a16="http://schemas.microsoft.com/office/drawing/2014/main" id="{01D4A841-AD45-EF44-AD5A-159193CE5209}"/>
              </a:ext>
            </a:extLst>
          </p:cNvPr>
          <p:cNvPicPr>
            <a:picLocks noChangeAspect="1"/>
          </p:cNvPicPr>
          <p:nvPr/>
        </p:nvPicPr>
        <p:blipFill rotWithShape="1">
          <a:blip r:embed="rId2">
            <a:extLst>
              <a:ext uri="{28A0092B-C50C-407E-A947-70E740481C1C}">
                <a14:useLocalDpi xmlns:a14="http://schemas.microsoft.com/office/drawing/2010/main" val="0"/>
              </a:ext>
            </a:extLst>
          </a:blip>
          <a:srcRect l="27777" r="28717"/>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110A34C9-6DF5-7341-892A-C840F8B15F8A}"/>
              </a:ext>
            </a:extLst>
          </p:cNvPr>
          <p:cNvSpPr/>
          <p:nvPr/>
        </p:nvSpPr>
        <p:spPr>
          <a:xfrm>
            <a:off x="5960115" y="648716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6773552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interior, hombre&#10;&#10;Descripción generada automáticamente">
            <a:extLst>
              <a:ext uri="{FF2B5EF4-FFF2-40B4-BE49-F238E27FC236}">
                <a16:creationId xmlns:a16="http://schemas.microsoft.com/office/drawing/2014/main" id="{89891041-7B1E-6F40-A2A4-3959B42A059C}"/>
              </a:ext>
            </a:extLst>
          </p:cNvPr>
          <p:cNvPicPr>
            <a:picLocks noChangeAspect="1"/>
          </p:cNvPicPr>
          <p:nvPr/>
        </p:nvPicPr>
        <p:blipFill rotWithShape="1">
          <a:blip r:embed="rId2">
            <a:extLst>
              <a:ext uri="{28A0092B-C50C-407E-A947-70E740481C1C}">
                <a14:useLocalDpi xmlns:a14="http://schemas.microsoft.com/office/drawing/2010/main" val="0"/>
              </a:ext>
            </a:extLst>
          </a:blip>
          <a:srcRect l="26853" r="22479" b="-1"/>
          <a:stretch/>
        </p:blipFill>
        <p:spPr>
          <a:xfrm>
            <a:off x="-1" y="10"/>
            <a:ext cx="9144000" cy="6857990"/>
          </a:xfrm>
          <a:prstGeom prst="rect">
            <a:avLst/>
          </a:prstGeom>
        </p:spPr>
      </p:pic>
      <p:sp>
        <p:nvSpPr>
          <p:cNvPr id="2" name="Título 1">
            <a:extLst>
              <a:ext uri="{FF2B5EF4-FFF2-40B4-BE49-F238E27FC236}">
                <a16:creationId xmlns:a16="http://schemas.microsoft.com/office/drawing/2014/main" id="{457F9F4E-30F8-854D-9F00-F7325C629D0F}"/>
              </a:ext>
            </a:extLst>
          </p:cNvPr>
          <p:cNvSpPr>
            <a:spLocks noGrp="1"/>
          </p:cNvSpPr>
          <p:nvPr>
            <p:ph type="title"/>
          </p:nvPr>
        </p:nvSpPr>
        <p:spPr>
          <a:xfrm>
            <a:off x="568370" y="3149961"/>
            <a:ext cx="3153103" cy="1007066"/>
          </a:xfrm>
        </p:spPr>
        <p:txBody>
          <a:bodyPr>
            <a:normAutofit/>
          </a:bodyPr>
          <a:lstStyle/>
          <a:p>
            <a:pPr algn="ctr"/>
            <a:r>
              <a:rPr lang="es-ES_tradnl" sz="4000" dirty="0"/>
              <a:t>IA</a:t>
            </a:r>
          </a:p>
        </p:txBody>
      </p:sp>
      <p:sp>
        <p:nvSpPr>
          <p:cNvPr id="3" name="Marcador de contenido 2">
            <a:extLst>
              <a:ext uri="{FF2B5EF4-FFF2-40B4-BE49-F238E27FC236}">
                <a16:creationId xmlns:a16="http://schemas.microsoft.com/office/drawing/2014/main" id="{98EAB870-8BD4-B64B-A0EA-3F7B71217B4A}"/>
              </a:ext>
            </a:extLst>
          </p:cNvPr>
          <p:cNvSpPr>
            <a:spLocks noGrp="1"/>
          </p:cNvSpPr>
          <p:nvPr>
            <p:ph idx="1"/>
          </p:nvPr>
        </p:nvSpPr>
        <p:spPr>
          <a:xfrm>
            <a:off x="430421" y="4277679"/>
            <a:ext cx="3444766" cy="1964879"/>
          </a:xfrm>
        </p:spPr>
        <p:txBody>
          <a:bodyPr anchor="ctr">
            <a:normAutofit/>
          </a:bodyPr>
          <a:lstStyle/>
          <a:p>
            <a:pPr marL="0" indent="0">
              <a:buNone/>
            </a:pPr>
            <a:r>
              <a:rPr lang="es-ES_tradnl" sz="2000" i="1" dirty="0">
                <a:solidFill>
                  <a:schemeClr val="bg1"/>
                </a:solidFill>
                <a:latin typeface="Palatino" pitchFamily="2" charset="77"/>
                <a:ea typeface="Palatino" pitchFamily="2" charset="77"/>
              </a:rPr>
              <a:t>Tendrán mejores ventajas competitivas las empresas e instituciones que reparen en la necesidad de incorporar IA y aplicarla.</a:t>
            </a:r>
          </a:p>
        </p:txBody>
      </p:sp>
      <p:sp>
        <p:nvSpPr>
          <p:cNvPr id="4" name="Rectángulo 3">
            <a:extLst>
              <a:ext uri="{FF2B5EF4-FFF2-40B4-BE49-F238E27FC236}">
                <a16:creationId xmlns:a16="http://schemas.microsoft.com/office/drawing/2014/main" id="{E186E746-63A2-984B-BC28-0A0426DE04F8}"/>
              </a:ext>
            </a:extLst>
          </p:cNvPr>
          <p:cNvSpPr/>
          <p:nvPr/>
        </p:nvSpPr>
        <p:spPr>
          <a:xfrm>
            <a:off x="596011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99568394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interior, pared, blanco, electrónica&#10;&#10;Descripción generada automáticamente">
            <a:extLst>
              <a:ext uri="{FF2B5EF4-FFF2-40B4-BE49-F238E27FC236}">
                <a16:creationId xmlns:a16="http://schemas.microsoft.com/office/drawing/2014/main" id="{B7B7506C-32BA-0E47-A30C-4BAA2A3E68C2}"/>
              </a:ext>
            </a:extLst>
          </p:cNvPr>
          <p:cNvPicPr>
            <a:picLocks noChangeAspect="1"/>
          </p:cNvPicPr>
          <p:nvPr/>
        </p:nvPicPr>
        <p:blipFill rotWithShape="1">
          <a:blip r:embed="rId2">
            <a:extLst>
              <a:ext uri="{28A0092B-C50C-407E-A947-70E740481C1C}">
                <a14:useLocalDpi xmlns:a14="http://schemas.microsoft.com/office/drawing/2010/main" val="0"/>
              </a:ext>
            </a:extLst>
          </a:blip>
          <a:srcRect t="25001" r="-2" b="-2"/>
          <a:stretch/>
        </p:blipFill>
        <p:spPr>
          <a:xfrm>
            <a:off x="0" y="10"/>
            <a:ext cx="9144000" cy="6857990"/>
          </a:xfrm>
          <a:prstGeom prst="rect">
            <a:avLst/>
          </a:prstGeom>
        </p:spPr>
      </p:pic>
      <p:sp>
        <p:nvSpPr>
          <p:cNvPr id="2" name="Título 1">
            <a:extLst>
              <a:ext uri="{FF2B5EF4-FFF2-40B4-BE49-F238E27FC236}">
                <a16:creationId xmlns:a16="http://schemas.microsoft.com/office/drawing/2014/main" id="{3EF45F75-7230-7A43-8A90-D554B9BF925C}"/>
              </a:ext>
            </a:extLst>
          </p:cNvPr>
          <p:cNvSpPr>
            <a:spLocks noGrp="1"/>
          </p:cNvSpPr>
          <p:nvPr>
            <p:ph type="title"/>
          </p:nvPr>
        </p:nvSpPr>
        <p:spPr>
          <a:xfrm>
            <a:off x="430421" y="1859806"/>
            <a:ext cx="3153103" cy="1007066"/>
          </a:xfrm>
        </p:spPr>
        <p:txBody>
          <a:bodyPr>
            <a:noAutofit/>
          </a:bodyPr>
          <a:lstStyle/>
          <a:p>
            <a:pPr algn="ctr"/>
            <a:r>
              <a:rPr lang="es-ES_tradnl" sz="3600" dirty="0">
                <a:latin typeface="Palatino" pitchFamily="2" charset="77"/>
                <a:ea typeface="Palatino" pitchFamily="2" charset="77"/>
              </a:rPr>
              <a:t>Asistentes personales virtuales inteligentes y parlantes inteligentes</a:t>
            </a:r>
          </a:p>
        </p:txBody>
      </p:sp>
      <p:sp>
        <p:nvSpPr>
          <p:cNvPr id="3" name="Marcador de contenido 2">
            <a:extLst>
              <a:ext uri="{FF2B5EF4-FFF2-40B4-BE49-F238E27FC236}">
                <a16:creationId xmlns:a16="http://schemas.microsoft.com/office/drawing/2014/main" id="{00FD3BAB-0941-8D41-8E7C-5D7E2BCC02A4}"/>
              </a:ext>
            </a:extLst>
          </p:cNvPr>
          <p:cNvSpPr>
            <a:spLocks noGrp="1"/>
          </p:cNvSpPr>
          <p:nvPr>
            <p:ph idx="1"/>
          </p:nvPr>
        </p:nvSpPr>
        <p:spPr>
          <a:xfrm>
            <a:off x="430421" y="4277679"/>
            <a:ext cx="3444766" cy="1964879"/>
          </a:xfrm>
        </p:spPr>
        <p:txBody>
          <a:bodyPr anchor="ctr">
            <a:normAutofit/>
          </a:bodyPr>
          <a:lstStyle/>
          <a:p>
            <a:pPr>
              <a:buFont typeface="Wingdings" pitchFamily="2" charset="2"/>
              <a:buChar char="ü"/>
            </a:pPr>
            <a:r>
              <a:rPr lang="es-ES_tradnl" sz="2000" dirty="0">
                <a:latin typeface="Palatino" pitchFamily="2" charset="77"/>
                <a:ea typeface="Palatino" pitchFamily="2" charset="77"/>
              </a:rPr>
              <a:t> </a:t>
            </a:r>
            <a:r>
              <a:rPr lang="es-ES_tradnl" sz="2000" i="1" dirty="0" err="1">
                <a:latin typeface="Palatino" pitchFamily="2" charset="77"/>
                <a:ea typeface="Palatino" pitchFamily="2" charset="77"/>
              </a:rPr>
              <a:t>Siri</a:t>
            </a:r>
            <a:r>
              <a:rPr lang="es-ES_tradnl" sz="2000" i="1" dirty="0">
                <a:latin typeface="Palatino" pitchFamily="2" charset="77"/>
                <a:ea typeface="Palatino" pitchFamily="2" charset="77"/>
              </a:rPr>
              <a:t>, Apple</a:t>
            </a:r>
          </a:p>
          <a:p>
            <a:pPr>
              <a:buFont typeface="Wingdings" pitchFamily="2" charset="2"/>
              <a:buChar char="ü"/>
            </a:pPr>
            <a:r>
              <a:rPr lang="es-ES_tradnl" sz="2000" i="1" dirty="0">
                <a:latin typeface="Palatino" pitchFamily="2" charset="77"/>
                <a:ea typeface="Palatino" pitchFamily="2" charset="77"/>
              </a:rPr>
              <a:t> Cortana, Microsoft</a:t>
            </a:r>
          </a:p>
          <a:p>
            <a:pPr>
              <a:buFont typeface="Wingdings" pitchFamily="2" charset="2"/>
              <a:buChar char="ü"/>
            </a:pPr>
            <a:r>
              <a:rPr lang="es-ES_tradnl" sz="2000" i="1" dirty="0">
                <a:latin typeface="Palatino" pitchFamily="2" charset="77"/>
                <a:ea typeface="Palatino" pitchFamily="2" charset="77"/>
              </a:rPr>
              <a:t> Alexa, Amazon</a:t>
            </a:r>
          </a:p>
          <a:p>
            <a:pPr>
              <a:buFont typeface="Wingdings" pitchFamily="2" charset="2"/>
              <a:buChar char="ü"/>
            </a:pPr>
            <a:r>
              <a:rPr lang="es-ES_tradnl" sz="2000" i="1" dirty="0">
                <a:latin typeface="Palatino" pitchFamily="2" charset="77"/>
                <a:ea typeface="Palatino" pitchFamily="2" charset="77"/>
              </a:rPr>
              <a:t> Google Home</a:t>
            </a:r>
          </a:p>
        </p:txBody>
      </p:sp>
      <p:sp>
        <p:nvSpPr>
          <p:cNvPr id="4" name="Rectángulo 3">
            <a:extLst>
              <a:ext uri="{FF2B5EF4-FFF2-40B4-BE49-F238E27FC236}">
                <a16:creationId xmlns:a16="http://schemas.microsoft.com/office/drawing/2014/main" id="{490DC8BC-B372-4A4C-B06F-81D4878D1BC0}"/>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86996888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texto&#10;&#10;Descripción generada automáticamente">
            <a:extLst>
              <a:ext uri="{FF2B5EF4-FFF2-40B4-BE49-F238E27FC236}">
                <a16:creationId xmlns:a16="http://schemas.microsoft.com/office/drawing/2014/main" id="{D10113EC-B0D0-5041-A9A6-24948A5E3078}"/>
              </a:ext>
            </a:extLst>
          </p:cNvPr>
          <p:cNvPicPr>
            <a:picLocks noChangeAspect="1"/>
          </p:cNvPicPr>
          <p:nvPr/>
        </p:nvPicPr>
        <p:blipFill rotWithShape="1">
          <a:blip r:embed="rId2">
            <a:extLst>
              <a:ext uri="{28A0092B-C50C-407E-A947-70E740481C1C}">
                <a14:useLocalDpi xmlns:a14="http://schemas.microsoft.com/office/drawing/2010/main" val="0"/>
              </a:ext>
            </a:extLst>
          </a:blip>
          <a:srcRect l="33876" r="2" b="2"/>
          <a:stretch/>
        </p:blipFill>
        <p:spPr>
          <a:xfrm>
            <a:off x="2418941" y="80930"/>
            <a:ext cx="2613961" cy="1498725"/>
          </a:xfrm>
          <a:prstGeom prst="rect">
            <a:avLst/>
          </a:prstGeom>
        </p:spPr>
      </p:pic>
      <p:pic>
        <p:nvPicPr>
          <p:cNvPr id="7" name="Imagen 6">
            <a:extLst>
              <a:ext uri="{FF2B5EF4-FFF2-40B4-BE49-F238E27FC236}">
                <a16:creationId xmlns:a16="http://schemas.microsoft.com/office/drawing/2014/main" id="{143CED28-30B9-6B41-A53F-3638CD79773B}"/>
              </a:ext>
            </a:extLst>
          </p:cNvPr>
          <p:cNvPicPr>
            <a:picLocks noChangeAspect="1"/>
          </p:cNvPicPr>
          <p:nvPr/>
        </p:nvPicPr>
        <p:blipFill rotWithShape="1">
          <a:blip r:embed="rId3">
            <a:extLst>
              <a:ext uri="{28A0092B-C50C-407E-A947-70E740481C1C}">
                <a14:useLocalDpi xmlns:a14="http://schemas.microsoft.com/office/drawing/2010/main" val="0"/>
              </a:ext>
            </a:extLst>
          </a:blip>
          <a:srcRect l="8231" r="-2" b="-2"/>
          <a:stretch/>
        </p:blipFill>
        <p:spPr>
          <a:xfrm>
            <a:off x="544165" y="3953379"/>
            <a:ext cx="3384728" cy="2670429"/>
          </a:xfrm>
          <a:prstGeom prst="rect">
            <a:avLst/>
          </a:prstGeom>
        </p:spPr>
      </p:pic>
      <p:sp>
        <p:nvSpPr>
          <p:cNvPr id="3" name="Marcador de contenido 2">
            <a:extLst>
              <a:ext uri="{FF2B5EF4-FFF2-40B4-BE49-F238E27FC236}">
                <a16:creationId xmlns:a16="http://schemas.microsoft.com/office/drawing/2014/main" id="{35D7DC76-0882-BE47-A01F-9880135EA9DA}"/>
              </a:ext>
            </a:extLst>
          </p:cNvPr>
          <p:cNvSpPr>
            <a:spLocks noGrp="1"/>
          </p:cNvSpPr>
          <p:nvPr>
            <p:ph idx="1"/>
          </p:nvPr>
        </p:nvSpPr>
        <p:spPr>
          <a:xfrm>
            <a:off x="4965328" y="2674509"/>
            <a:ext cx="3733184" cy="2729467"/>
          </a:xfrm>
        </p:spPr>
        <p:txBody>
          <a:bodyPr anchor="ctr">
            <a:normAutofit/>
          </a:bodyPr>
          <a:lstStyle/>
          <a:p>
            <a:pPr marL="0" indent="0">
              <a:lnSpc>
                <a:spcPct val="100000"/>
              </a:lnSpc>
              <a:spcBef>
                <a:spcPts val="0"/>
              </a:spcBef>
              <a:buNone/>
            </a:pPr>
            <a:r>
              <a:rPr lang="es-ES_tradnl" sz="2000" i="1" dirty="0">
                <a:solidFill>
                  <a:srgbClr val="000000"/>
                </a:solidFill>
                <a:latin typeface="Palatino" pitchFamily="2" charset="77"/>
                <a:ea typeface="Palatino" pitchFamily="2" charset="77"/>
              </a:rPr>
              <a:t>IA es prioridad de las grandes empresas tecnológicas como Google, Facebook, Amazon, Apple, Microsoft, IBM.</a:t>
            </a:r>
          </a:p>
        </p:txBody>
      </p:sp>
      <p:sp>
        <p:nvSpPr>
          <p:cNvPr id="2" name="Rectángulo 1">
            <a:extLst>
              <a:ext uri="{FF2B5EF4-FFF2-40B4-BE49-F238E27FC236}">
                <a16:creationId xmlns:a16="http://schemas.microsoft.com/office/drawing/2014/main" id="{21BF654E-B073-4E4E-A9C8-C4C1560CCAAB}"/>
              </a:ext>
            </a:extLst>
          </p:cNvPr>
          <p:cNvSpPr/>
          <p:nvPr/>
        </p:nvSpPr>
        <p:spPr>
          <a:xfrm>
            <a:off x="5960114" y="648587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5149954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1134704" y="1302815"/>
            <a:ext cx="3604497" cy="972836"/>
          </a:xfrm>
        </p:spPr>
        <p:txBody>
          <a:bodyPr vert="horz" lIns="91440" tIns="45720" rIns="91440" bIns="45720" rtlCol="0" anchor="t">
            <a:normAutofit/>
          </a:bodyPr>
          <a:lstStyle/>
          <a:p>
            <a:pPr defTabSz="914400"/>
            <a:r>
              <a:rPr lang="en-US" sz="4400" kern="1200" dirty="0">
                <a:solidFill>
                  <a:srgbClr val="000000"/>
                </a:solidFill>
                <a:latin typeface="+mj-lt"/>
                <a:ea typeface="+mj-ea"/>
                <a:cs typeface="+mj-cs"/>
              </a:rPr>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307030" y="3429000"/>
            <a:ext cx="3604268" cy="629123"/>
          </a:xfrm>
        </p:spPr>
        <p:txBody>
          <a:bodyPr vert="horz" lIns="91440" tIns="45720" rIns="91440" bIns="45720" rtlCol="0" anchor="b">
            <a:noAutofit/>
          </a:bodyPr>
          <a:lstStyle/>
          <a:p>
            <a:pPr marL="0" indent="0" defTabSz="914400">
              <a:spcBef>
                <a:spcPts val="1000"/>
              </a:spcBef>
              <a:buNone/>
            </a:pPr>
            <a:r>
              <a:rPr lang="es-ES_tradnl" sz="2000" i="1" kern="1200" dirty="0">
                <a:solidFill>
                  <a:srgbClr val="000000"/>
                </a:solidFill>
                <a:latin typeface="Palatino" pitchFamily="2" charset="77"/>
                <a:ea typeface="Palatino" pitchFamily="2" charset="77"/>
              </a:rPr>
              <a:t>Las empresas más poderosas en el mundo son las que tienen acceso a la mayor cantidad de datos.</a:t>
            </a:r>
          </a:p>
        </p:txBody>
      </p:sp>
      <p:pic>
        <p:nvPicPr>
          <p:cNvPr id="5" name="Imagen 4">
            <a:extLst>
              <a:ext uri="{FF2B5EF4-FFF2-40B4-BE49-F238E27FC236}">
                <a16:creationId xmlns:a16="http://schemas.microsoft.com/office/drawing/2014/main" id="{29239159-B710-084A-A60B-424A31589993}"/>
              </a:ext>
            </a:extLst>
          </p:cNvPr>
          <p:cNvPicPr>
            <a:picLocks noChangeAspect="1"/>
          </p:cNvPicPr>
          <p:nvPr/>
        </p:nvPicPr>
        <p:blipFill rotWithShape="1">
          <a:blip r:embed="rId2">
            <a:extLst>
              <a:ext uri="{28A0092B-C50C-407E-A947-70E740481C1C}">
                <a14:useLocalDpi xmlns:a14="http://schemas.microsoft.com/office/drawing/2010/main" val="0"/>
              </a:ext>
            </a:extLst>
          </a:blip>
          <a:srcRect l="20111" r="25230" b="-2"/>
          <a:stretch/>
        </p:blipFill>
        <p:spPr>
          <a:xfrm>
            <a:off x="5565779" y="2609425"/>
            <a:ext cx="3181770" cy="3661418"/>
          </a:xfrm>
          <a:prstGeom prst="rect">
            <a:avLst/>
          </a:prstGeom>
        </p:spPr>
      </p:pic>
      <p:sp>
        <p:nvSpPr>
          <p:cNvPr id="4" name="Rectángulo 3">
            <a:extLst>
              <a:ext uri="{FF2B5EF4-FFF2-40B4-BE49-F238E27FC236}">
                <a16:creationId xmlns:a16="http://schemas.microsoft.com/office/drawing/2014/main" id="{3383DF6E-57F4-6D4C-816B-8DCD66715A44}"/>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4181052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E6C4D0-6EAE-BB4A-BA12-5B021C678801}"/>
              </a:ext>
            </a:extLst>
          </p:cNvPr>
          <p:cNvSpPr>
            <a:spLocks noGrp="1"/>
          </p:cNvSpPr>
          <p:nvPr>
            <p:ph type="title"/>
          </p:nvPr>
        </p:nvSpPr>
        <p:spPr/>
        <p:txBody>
          <a:bodyPr/>
          <a:lstStyle/>
          <a:p>
            <a:r>
              <a:rPr lang="es-ES_tradnl" dirty="0" err="1">
                <a:latin typeface="Palatino" pitchFamily="2" charset="77"/>
                <a:ea typeface="Palatino" pitchFamily="2" charset="77"/>
              </a:rPr>
              <a:t>Duplex</a:t>
            </a:r>
            <a:endParaRPr lang="es-ES_tradnl" dirty="0">
              <a:latin typeface="Palatino" pitchFamily="2" charset="77"/>
              <a:ea typeface="Palatino" pitchFamily="2" charset="77"/>
            </a:endParaRPr>
          </a:p>
        </p:txBody>
      </p:sp>
      <p:pic>
        <p:nvPicPr>
          <p:cNvPr id="4" name="Elementos multimedia en línea 3" descr="Así agendará Google tus citas usando el asistente virtual.mov">
            <a:hlinkClick r:id="" action="ppaction://media"/>
            <a:extLst>
              <a:ext uri="{FF2B5EF4-FFF2-40B4-BE49-F238E27FC236}">
                <a16:creationId xmlns:a16="http://schemas.microsoft.com/office/drawing/2014/main" id="{E30E19B6-2DF6-6249-862E-7A3ADDDF469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479458" y="0"/>
            <a:ext cx="6206835" cy="6206836"/>
          </a:xfrm>
        </p:spPr>
      </p:pic>
      <p:sp>
        <p:nvSpPr>
          <p:cNvPr id="3" name="Rectángulo 2">
            <a:extLst>
              <a:ext uri="{FF2B5EF4-FFF2-40B4-BE49-F238E27FC236}">
                <a16:creationId xmlns:a16="http://schemas.microsoft.com/office/drawing/2014/main" id="{2FD8F9F7-555A-E04D-8E93-3A79C4DE408A}"/>
              </a:ext>
            </a:extLst>
          </p:cNvPr>
          <p:cNvSpPr/>
          <p:nvPr/>
        </p:nvSpPr>
        <p:spPr>
          <a:xfrm>
            <a:off x="125646"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559034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6A8A04-3CEE-7C48-9AC5-666AB607E29A}"/>
              </a:ext>
            </a:extLst>
          </p:cNvPr>
          <p:cNvSpPr>
            <a:spLocks noGrp="1"/>
          </p:cNvSpPr>
          <p:nvPr>
            <p:ph idx="1"/>
          </p:nvPr>
        </p:nvSpPr>
        <p:spPr>
          <a:xfrm>
            <a:off x="604157" y="2871982"/>
            <a:ext cx="3754752" cy="3181684"/>
          </a:xfrm>
        </p:spPr>
        <p:txBody>
          <a:bodyPr anchor="t">
            <a:normAutofit/>
          </a:bodyPr>
          <a:lstStyle/>
          <a:p>
            <a:pPr marL="0" indent="0">
              <a:buNone/>
            </a:pPr>
            <a:r>
              <a:rPr lang="es-ES_tradnl" sz="2000" i="1" dirty="0">
                <a:latin typeface="Palatino" pitchFamily="2" charset="77"/>
                <a:ea typeface="Palatino" pitchFamily="2" charset="77"/>
              </a:rPr>
              <a:t>Exigir a las grandes empresas que compartan la gran cantidad de datos que tienen, indispensables para el desarrollo de un nuevo tipo de políticas públicas. </a:t>
            </a:r>
          </a:p>
        </p:txBody>
      </p:sp>
      <p:pic>
        <p:nvPicPr>
          <p:cNvPr id="5" name="Imagen 4">
            <a:extLst>
              <a:ext uri="{FF2B5EF4-FFF2-40B4-BE49-F238E27FC236}">
                <a16:creationId xmlns:a16="http://schemas.microsoft.com/office/drawing/2014/main" id="{F5EC3E96-8AF2-424E-B6E0-2325E736B1E1}"/>
              </a:ext>
            </a:extLst>
          </p:cNvPr>
          <p:cNvPicPr>
            <a:picLocks noChangeAspect="1"/>
          </p:cNvPicPr>
          <p:nvPr/>
        </p:nvPicPr>
        <p:blipFill rotWithShape="1">
          <a:blip r:embed="rId2">
            <a:extLst>
              <a:ext uri="{28A0092B-C50C-407E-A947-70E740481C1C}">
                <a14:useLocalDpi xmlns:a14="http://schemas.microsoft.com/office/drawing/2010/main" val="0"/>
              </a:ext>
            </a:extLst>
          </a:blip>
          <a:srcRect l="18687" r="15725"/>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4" name="Rectángulo 3">
            <a:extLst>
              <a:ext uri="{FF2B5EF4-FFF2-40B4-BE49-F238E27FC236}">
                <a16:creationId xmlns:a16="http://schemas.microsoft.com/office/drawing/2014/main" id="{4BD97F47-7F8D-A64D-BB8A-9D0E5695D480}"/>
              </a:ext>
            </a:extLst>
          </p:cNvPr>
          <p:cNvSpPr/>
          <p:nvPr/>
        </p:nvSpPr>
        <p:spPr>
          <a:xfrm>
            <a:off x="125647"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959248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431801" y="1339093"/>
            <a:ext cx="3985902" cy="1144007"/>
          </a:xfrm>
        </p:spPr>
        <p:txBody>
          <a:bodyPr>
            <a:normAutofit/>
          </a:bodyPr>
          <a:lstStyle/>
          <a:p>
            <a:r>
              <a:rPr lang="es-ES_tradnl" sz="4400" dirty="0"/>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431801" y="2445864"/>
            <a:ext cx="3985907" cy="2913536"/>
          </a:xfrm>
        </p:spPr>
        <p:txBody>
          <a:bodyPr anchor="t">
            <a:normAutofit/>
          </a:bodyPr>
          <a:lstStyle/>
          <a:p>
            <a:pPr marL="0" indent="0">
              <a:buNone/>
            </a:pPr>
            <a:r>
              <a:rPr lang="es-ES_tradnl" sz="2000" i="1" dirty="0">
                <a:latin typeface="Palatino" pitchFamily="2" charset="77"/>
                <a:ea typeface="Palatino" pitchFamily="2" charset="77"/>
              </a:rPr>
              <a:t>Todas las organizaciones tienen un gran volumen de datos e información, el gran problema radica en que no están estructurados-</a:t>
            </a:r>
          </a:p>
        </p:txBody>
      </p:sp>
      <p:pic>
        <p:nvPicPr>
          <p:cNvPr id="6" name="Imagen 5" descr="Imagen que contiene texto&#10;&#10;Descripción generada automáticamente">
            <a:extLst>
              <a:ext uri="{FF2B5EF4-FFF2-40B4-BE49-F238E27FC236}">
                <a16:creationId xmlns:a16="http://schemas.microsoft.com/office/drawing/2014/main" id="{0BDD7865-BEAE-F240-BE99-D1F8134EBB76}"/>
              </a:ext>
            </a:extLst>
          </p:cNvPr>
          <p:cNvPicPr>
            <a:picLocks noChangeAspect="1"/>
          </p:cNvPicPr>
          <p:nvPr/>
        </p:nvPicPr>
        <p:blipFill rotWithShape="1">
          <a:blip r:embed="rId2">
            <a:extLst>
              <a:ext uri="{28A0092B-C50C-407E-A947-70E740481C1C}">
                <a14:useLocalDpi xmlns:a14="http://schemas.microsoft.com/office/drawing/2010/main" val="0"/>
              </a:ext>
            </a:extLst>
          </a:blip>
          <a:srcRect l="25642" r="8065"/>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81103B65-AB18-7B48-8829-9124197D4973}"/>
              </a:ext>
            </a:extLst>
          </p:cNvPr>
          <p:cNvSpPr/>
          <p:nvPr/>
        </p:nvSpPr>
        <p:spPr>
          <a:xfrm>
            <a:off x="5871538" y="648716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5837944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10;&#10;Descripción generada automáticamente">
            <a:extLst>
              <a:ext uri="{FF2B5EF4-FFF2-40B4-BE49-F238E27FC236}">
                <a16:creationId xmlns:a16="http://schemas.microsoft.com/office/drawing/2014/main" id="{0F323E7D-13E3-D041-8911-A52128823472}"/>
              </a:ext>
            </a:extLst>
          </p:cNvPr>
          <p:cNvPicPr>
            <a:picLocks noChangeAspect="1"/>
          </p:cNvPicPr>
          <p:nvPr/>
        </p:nvPicPr>
        <p:blipFill rotWithShape="1">
          <a:blip r:embed="rId2">
            <a:extLst>
              <a:ext uri="{28A0092B-C50C-407E-A947-70E740481C1C}">
                <a14:useLocalDpi xmlns:a14="http://schemas.microsoft.com/office/drawing/2010/main" val="0"/>
              </a:ext>
            </a:extLst>
          </a:blip>
          <a:srcRect t="11168" b="11168"/>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4F24704A-692F-CF40-9BA8-8F8128608ACC}"/>
              </a:ext>
            </a:extLst>
          </p:cNvPr>
          <p:cNvSpPr>
            <a:spLocks noGrp="1"/>
          </p:cNvSpPr>
          <p:nvPr>
            <p:ph idx="1"/>
          </p:nvPr>
        </p:nvSpPr>
        <p:spPr>
          <a:xfrm>
            <a:off x="360759" y="3865418"/>
            <a:ext cx="8422482" cy="2715491"/>
          </a:xfrm>
        </p:spPr>
        <p:txBody>
          <a:bodyPr anchor="ctr">
            <a:noAutofit/>
          </a:bodyPr>
          <a:lstStyle/>
          <a:p>
            <a:pPr marL="0" indent="0">
              <a:buNone/>
            </a:pPr>
            <a:r>
              <a:rPr lang="es-ES_tradnl" sz="2000" i="1" dirty="0">
                <a:latin typeface="Palatino" pitchFamily="2" charset="77"/>
                <a:ea typeface="Palatino" pitchFamily="2" charset="77"/>
              </a:rPr>
              <a:t>Información detallada de los competencia.</a:t>
            </a:r>
          </a:p>
          <a:p>
            <a:pPr marL="0" indent="0">
              <a:buNone/>
            </a:pPr>
            <a:r>
              <a:rPr lang="es-ES_tradnl" sz="2000" i="1" dirty="0">
                <a:latin typeface="Palatino" pitchFamily="2" charset="77"/>
                <a:ea typeface="Palatino" pitchFamily="2" charset="77"/>
              </a:rPr>
              <a:t>Información y datos predictivos de los consumidores (Google </a:t>
            </a:r>
            <a:r>
              <a:rPr lang="es-ES_tradnl" sz="2000" i="1" dirty="0" err="1">
                <a:latin typeface="Palatino" pitchFamily="2" charset="77"/>
                <a:ea typeface="Palatino" pitchFamily="2" charset="77"/>
              </a:rPr>
              <a:t>Trends</a:t>
            </a:r>
            <a:r>
              <a:rPr lang="es-ES_tradnl" sz="2000" i="1" dirty="0">
                <a:latin typeface="Palatino" pitchFamily="2" charset="77"/>
                <a:ea typeface="Palatino" pitchFamily="2" charset="77"/>
              </a:rPr>
              <a:t>, Facebook </a:t>
            </a:r>
            <a:r>
              <a:rPr lang="es-ES_tradnl" sz="2000" i="1" dirty="0" err="1">
                <a:latin typeface="Palatino" pitchFamily="2" charset="77"/>
                <a:ea typeface="Palatino" pitchFamily="2" charset="77"/>
              </a:rPr>
              <a:t>Audience</a:t>
            </a: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Insight</a:t>
            </a:r>
            <a:r>
              <a:rPr lang="es-ES_tradnl" sz="2000" i="1" dirty="0">
                <a:latin typeface="Palatino" pitchFamily="2" charset="77"/>
                <a:ea typeface="Palatino" pitchFamily="2" charset="77"/>
              </a:rPr>
              <a:t>).</a:t>
            </a:r>
          </a:p>
          <a:p>
            <a:pPr marL="0" indent="0">
              <a:buNone/>
            </a:pPr>
            <a:r>
              <a:rPr lang="es-ES_tradnl" sz="2000" i="1" dirty="0">
                <a:latin typeface="Palatino" pitchFamily="2" charset="77"/>
                <a:ea typeface="Palatino" pitchFamily="2" charset="77"/>
              </a:rPr>
              <a:t>Personalización de productos.</a:t>
            </a:r>
          </a:p>
          <a:p>
            <a:pPr marL="0" indent="0">
              <a:buNone/>
            </a:pPr>
            <a:r>
              <a:rPr lang="es-ES_tradnl" sz="2000" i="1" dirty="0">
                <a:latin typeface="Palatino" pitchFamily="2" charset="77"/>
                <a:ea typeface="Palatino" pitchFamily="2" charset="77"/>
              </a:rPr>
              <a:t>Canales y tiempos que más influyen en los consumidores.</a:t>
            </a:r>
          </a:p>
          <a:p>
            <a:pPr marL="0" indent="0">
              <a:buNone/>
            </a:pPr>
            <a:r>
              <a:rPr lang="es-ES_tradnl" sz="2000" i="1" dirty="0">
                <a:latin typeface="Palatino" pitchFamily="2" charset="77"/>
                <a:ea typeface="Palatino" pitchFamily="2" charset="77"/>
              </a:rPr>
              <a:t>Estudios de mercado instantáneos.</a:t>
            </a:r>
          </a:p>
          <a:p>
            <a:pPr marL="0" indent="0">
              <a:buNone/>
            </a:pPr>
            <a:r>
              <a:rPr lang="es-ES_tradnl" sz="2000" i="1" dirty="0">
                <a:latin typeface="Palatino" pitchFamily="2" charset="77"/>
                <a:ea typeface="Palatino" pitchFamily="2" charset="77"/>
              </a:rPr>
              <a:t>Mayor certeza en la definición del consumidor ideal.</a:t>
            </a:r>
          </a:p>
        </p:txBody>
      </p:sp>
      <p:sp>
        <p:nvSpPr>
          <p:cNvPr id="4" name="Rectángulo 3">
            <a:extLst>
              <a:ext uri="{FF2B5EF4-FFF2-40B4-BE49-F238E27FC236}">
                <a16:creationId xmlns:a16="http://schemas.microsoft.com/office/drawing/2014/main" id="{69D28E73-3094-D44F-B546-9325A7E73CF0}"/>
              </a:ext>
            </a:extLst>
          </p:cNvPr>
          <p:cNvSpPr/>
          <p:nvPr/>
        </p:nvSpPr>
        <p:spPr>
          <a:xfrm>
            <a:off x="5960115" y="658090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4747277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pared, persona, interior, sujetando&#10;&#10;Descripción generada automáticamente">
            <a:extLst>
              <a:ext uri="{FF2B5EF4-FFF2-40B4-BE49-F238E27FC236}">
                <a16:creationId xmlns:a16="http://schemas.microsoft.com/office/drawing/2014/main" id="{39D933D4-3820-F14C-A3B1-346E3AA0D6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600" y="1128713"/>
            <a:ext cx="8178799" cy="4600574"/>
          </a:xfrm>
          <a:prstGeom prst="rect">
            <a:avLst/>
          </a:prstGeom>
        </p:spPr>
      </p:pic>
      <p:sp>
        <p:nvSpPr>
          <p:cNvPr id="2" name="Rectángulo 1">
            <a:extLst>
              <a:ext uri="{FF2B5EF4-FFF2-40B4-BE49-F238E27FC236}">
                <a16:creationId xmlns:a16="http://schemas.microsoft.com/office/drawing/2014/main" id="{7D3D254D-74B4-6643-8228-9F1F295A9A80}"/>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2687069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alpha val="99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53DB99-B2B5-7A42-978F-CBA4A1947B22}"/>
              </a:ext>
            </a:extLst>
          </p:cNvPr>
          <p:cNvSpPr>
            <a:spLocks noGrp="1"/>
          </p:cNvSpPr>
          <p:nvPr>
            <p:ph type="title"/>
          </p:nvPr>
        </p:nvSpPr>
        <p:spPr/>
        <p:txBody>
          <a:bodyPr/>
          <a:lstStyle/>
          <a:p>
            <a:endParaRPr lang="es-ES_tradnl" dirty="0"/>
          </a:p>
        </p:txBody>
      </p:sp>
      <p:pic>
        <p:nvPicPr>
          <p:cNvPr id="4" name="Elementos multimedia en línea 3" descr="Robot Sofia Ya Camina">
            <a:hlinkClick r:id="" action="ppaction://media"/>
            <a:extLst>
              <a:ext uri="{FF2B5EF4-FFF2-40B4-BE49-F238E27FC236}">
                <a16:creationId xmlns:a16="http://schemas.microsoft.com/office/drawing/2014/main" id="{49C1B7F7-7FB4-CC46-AA24-E44B1310C77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323" y="1027907"/>
            <a:ext cx="8699354" cy="4893276"/>
          </a:xfrm>
        </p:spPr>
      </p:pic>
      <p:sp>
        <p:nvSpPr>
          <p:cNvPr id="3" name="Rectángulo 2">
            <a:extLst>
              <a:ext uri="{FF2B5EF4-FFF2-40B4-BE49-F238E27FC236}">
                <a16:creationId xmlns:a16="http://schemas.microsoft.com/office/drawing/2014/main" id="{6E00F9E4-D6D4-EB44-8F2D-F0881322F356}"/>
              </a:ext>
            </a:extLst>
          </p:cNvPr>
          <p:cNvSpPr/>
          <p:nvPr/>
        </p:nvSpPr>
        <p:spPr>
          <a:xfrm>
            <a:off x="5737792" y="658396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2298338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9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6433A-875E-D847-A60B-9B92EECEED35}"/>
              </a:ext>
            </a:extLst>
          </p:cNvPr>
          <p:cNvSpPr>
            <a:spLocks noGrp="1"/>
          </p:cNvSpPr>
          <p:nvPr>
            <p:ph type="title"/>
          </p:nvPr>
        </p:nvSpPr>
        <p:spPr>
          <a:xfrm>
            <a:off x="628650" y="365125"/>
            <a:ext cx="7886700" cy="1325563"/>
          </a:xfrm>
        </p:spPr>
        <p:txBody>
          <a:bodyPr>
            <a:normAutofit/>
          </a:bodyPr>
          <a:lstStyle/>
          <a:p>
            <a:r>
              <a:rPr lang="es-ES_tradnl" dirty="0" err="1"/>
              <a:t>Chatbots</a:t>
            </a:r>
            <a:endParaRPr lang="es-ES_tradnl" dirty="0"/>
          </a:p>
        </p:txBody>
      </p:sp>
      <p:sp>
        <p:nvSpPr>
          <p:cNvPr id="3" name="Marcador de contenido 2">
            <a:extLst>
              <a:ext uri="{FF2B5EF4-FFF2-40B4-BE49-F238E27FC236}">
                <a16:creationId xmlns:a16="http://schemas.microsoft.com/office/drawing/2014/main" id="{E8D963BF-6665-6C46-B57C-16F69E062957}"/>
              </a:ext>
            </a:extLst>
          </p:cNvPr>
          <p:cNvSpPr>
            <a:spLocks noGrp="1"/>
          </p:cNvSpPr>
          <p:nvPr>
            <p:ph idx="1"/>
          </p:nvPr>
        </p:nvSpPr>
        <p:spPr>
          <a:xfrm>
            <a:off x="628650" y="1825625"/>
            <a:ext cx="2848355" cy="4351338"/>
          </a:xfrm>
        </p:spPr>
        <p:txBody>
          <a:bodyPr>
            <a:normAutofit/>
          </a:bodyPr>
          <a:lstStyle/>
          <a:p>
            <a:pPr marL="0" indent="0">
              <a:buNone/>
            </a:pPr>
            <a:r>
              <a:rPr lang="es-ES_tradnl" sz="2000" i="1" dirty="0">
                <a:latin typeface="Palatino" pitchFamily="2" charset="77"/>
                <a:ea typeface="Palatino" pitchFamily="2" charset="77"/>
              </a:rPr>
              <a:t>Los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están revolucionando la comunicación en servicios ya que ofrecen respuestas rápidas y sencillas a las preguntas de los consumidores.</a:t>
            </a:r>
          </a:p>
        </p:txBody>
      </p:sp>
      <p:pic>
        <p:nvPicPr>
          <p:cNvPr id="5" name="Imagen 4" descr="Imagen que contiene electrónica&#10;&#10;Descripción generada automáticamente">
            <a:extLst>
              <a:ext uri="{FF2B5EF4-FFF2-40B4-BE49-F238E27FC236}">
                <a16:creationId xmlns:a16="http://schemas.microsoft.com/office/drawing/2014/main" id="{DFC7C603-6549-944D-ACD1-5FA5E15C35D5}"/>
              </a:ext>
            </a:extLst>
          </p:cNvPr>
          <p:cNvPicPr>
            <a:picLocks noChangeAspect="1"/>
          </p:cNvPicPr>
          <p:nvPr/>
        </p:nvPicPr>
        <p:blipFill rotWithShape="1">
          <a:blip r:embed="rId3">
            <a:extLst>
              <a:ext uri="{28A0092B-C50C-407E-A947-70E740481C1C}">
                <a14:useLocalDpi xmlns:a14="http://schemas.microsoft.com/office/drawing/2010/main" val="0"/>
              </a:ext>
            </a:extLst>
          </a:blip>
          <a:srcRect l="26924" r="11805" b="1"/>
          <a:stretch/>
        </p:blipFill>
        <p:spPr>
          <a:xfrm>
            <a:off x="3840480" y="1904281"/>
            <a:ext cx="4674870" cy="4272681"/>
          </a:xfrm>
          <a:prstGeom prst="rect">
            <a:avLst/>
          </a:prstGeom>
        </p:spPr>
      </p:pic>
      <p:sp>
        <p:nvSpPr>
          <p:cNvPr id="4" name="Rectángulo 3">
            <a:extLst>
              <a:ext uri="{FF2B5EF4-FFF2-40B4-BE49-F238E27FC236}">
                <a16:creationId xmlns:a16="http://schemas.microsoft.com/office/drawing/2014/main" id="{5841D07D-A20F-7949-AA2B-545D21272371}"/>
              </a:ext>
            </a:extLst>
          </p:cNvPr>
          <p:cNvSpPr/>
          <p:nvPr/>
        </p:nvSpPr>
        <p:spPr>
          <a:xfrm>
            <a:off x="5887519" y="651895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07635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 suelo, techo&#10;&#10;Descripción generada automáticamente">
            <a:extLst>
              <a:ext uri="{FF2B5EF4-FFF2-40B4-BE49-F238E27FC236}">
                <a16:creationId xmlns:a16="http://schemas.microsoft.com/office/drawing/2014/main" id="{B0011E1E-F33D-4946-9665-2FC12842AAC9}"/>
              </a:ext>
            </a:extLst>
          </p:cNvPr>
          <p:cNvPicPr>
            <a:picLocks noChangeAspect="1"/>
          </p:cNvPicPr>
          <p:nvPr/>
        </p:nvPicPr>
        <p:blipFill rotWithShape="1">
          <a:blip r:embed="rId2">
            <a:extLst>
              <a:ext uri="{28A0092B-C50C-407E-A947-70E740481C1C}">
                <a14:useLocalDpi xmlns:a14="http://schemas.microsoft.com/office/drawing/2010/main" val="0"/>
              </a:ext>
            </a:extLst>
          </a:blip>
          <a:srcRect t="17664" b="5586"/>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0F995B-2E93-5243-9A6A-5D639B662EAF}"/>
              </a:ext>
            </a:extLst>
          </p:cNvPr>
          <p:cNvSpPr>
            <a:spLocks noGrp="1"/>
          </p:cNvSpPr>
          <p:nvPr>
            <p:ph type="title"/>
          </p:nvPr>
        </p:nvSpPr>
        <p:spPr>
          <a:xfrm>
            <a:off x="603748" y="4551037"/>
            <a:ext cx="3766337" cy="1509931"/>
          </a:xfrm>
        </p:spPr>
        <p:txBody>
          <a:bodyPr>
            <a:normAutofit/>
          </a:bodyPr>
          <a:lstStyle/>
          <a:p>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FCE0A328-6549-8345-8F99-BD825FF4FF49}"/>
              </a:ext>
            </a:extLst>
          </p:cNvPr>
          <p:cNvSpPr>
            <a:spLocks noGrp="1"/>
          </p:cNvSpPr>
          <p:nvPr>
            <p:ph idx="1"/>
          </p:nvPr>
        </p:nvSpPr>
        <p:spPr>
          <a:xfrm>
            <a:off x="4845444" y="5082378"/>
            <a:ext cx="3694808" cy="1509935"/>
          </a:xfrm>
        </p:spPr>
        <p:txBody>
          <a:bodyPr anchor="ctr">
            <a:normAutofit/>
          </a:bodyPr>
          <a:lstStyle/>
          <a:p>
            <a:pPr marL="0" indent="0">
              <a:buNone/>
            </a:pPr>
            <a:r>
              <a:rPr lang="es-ES_tradnl" sz="2800" i="1" dirty="0">
                <a:solidFill>
                  <a:srgbClr val="000000"/>
                </a:solidFill>
              </a:rPr>
              <a:t>Nuevos empleos</a:t>
            </a:r>
          </a:p>
        </p:txBody>
      </p:sp>
      <p:sp>
        <p:nvSpPr>
          <p:cNvPr id="4" name="Rectángulo 3">
            <a:extLst>
              <a:ext uri="{FF2B5EF4-FFF2-40B4-BE49-F238E27FC236}">
                <a16:creationId xmlns:a16="http://schemas.microsoft.com/office/drawing/2014/main" id="{78F0C18C-2C6A-184B-9E4F-2CF8A658DD72}"/>
              </a:ext>
            </a:extLst>
          </p:cNvPr>
          <p:cNvSpPr/>
          <p:nvPr/>
        </p:nvSpPr>
        <p:spPr>
          <a:xfrm>
            <a:off x="5831726"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7005566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hombre, frente, sujetando&#10;&#10;Descripción generada automáticamente">
            <a:extLst>
              <a:ext uri="{FF2B5EF4-FFF2-40B4-BE49-F238E27FC236}">
                <a16:creationId xmlns:a16="http://schemas.microsoft.com/office/drawing/2014/main" id="{4C4AF5FF-F2A2-194E-9216-A4166A9E5537}"/>
              </a:ext>
            </a:extLst>
          </p:cNvPr>
          <p:cNvPicPr>
            <a:picLocks noChangeAspect="1"/>
          </p:cNvPicPr>
          <p:nvPr/>
        </p:nvPicPr>
        <p:blipFill rotWithShape="1">
          <a:blip r:embed="rId2">
            <a:extLst>
              <a:ext uri="{28A0092B-C50C-407E-A947-70E740481C1C}">
                <a14:useLocalDpi xmlns:a14="http://schemas.microsoft.com/office/drawing/2010/main" val="0"/>
              </a:ext>
            </a:extLst>
          </a:blip>
          <a:srcRect l="2034" r="2" b="2"/>
          <a:stretch/>
        </p:blipFill>
        <p:spPr>
          <a:xfrm>
            <a:off x="20" y="10"/>
            <a:ext cx="9143980" cy="4666928"/>
          </a:xfrm>
          <a:prstGeom prst="rect">
            <a:avLst/>
          </a:prstGeom>
        </p:spPr>
      </p:pic>
      <p:sp>
        <p:nvSpPr>
          <p:cNvPr id="2" name="Título 1">
            <a:extLst>
              <a:ext uri="{FF2B5EF4-FFF2-40B4-BE49-F238E27FC236}">
                <a16:creationId xmlns:a16="http://schemas.microsoft.com/office/drawing/2014/main" id="{DF40BDE5-132E-3E46-8BDE-54764BCAD310}"/>
              </a:ext>
            </a:extLst>
          </p:cNvPr>
          <p:cNvSpPr>
            <a:spLocks noGrp="1"/>
          </p:cNvSpPr>
          <p:nvPr>
            <p:ph type="title"/>
          </p:nvPr>
        </p:nvSpPr>
        <p:spPr>
          <a:xfrm>
            <a:off x="603748" y="4551037"/>
            <a:ext cx="3766337" cy="1509931"/>
          </a:xfrm>
        </p:spPr>
        <p:txBody>
          <a:bodyPr>
            <a:normAutofit/>
          </a:bodyPr>
          <a:lstStyle/>
          <a:p>
            <a:r>
              <a:rPr lang="es-ES_tradnl" sz="3500" dirty="0" err="1">
                <a:solidFill>
                  <a:srgbClr val="000000"/>
                </a:solidFill>
              </a:rPr>
              <a:t>Transhumanismo</a:t>
            </a:r>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B9F38CF2-8406-634E-BE23-C07FD07FC06C}"/>
              </a:ext>
            </a:extLst>
          </p:cNvPr>
          <p:cNvSpPr>
            <a:spLocks noGrp="1"/>
          </p:cNvSpPr>
          <p:nvPr>
            <p:ph idx="1"/>
          </p:nvPr>
        </p:nvSpPr>
        <p:spPr>
          <a:xfrm>
            <a:off x="4102443" y="4992131"/>
            <a:ext cx="4819135" cy="1989438"/>
          </a:xfrm>
        </p:spPr>
        <p:txBody>
          <a:bodyPr anchor="ctr">
            <a:normAutofit/>
          </a:bodyPr>
          <a:lstStyle/>
          <a:p>
            <a:pPr marL="0" indent="0">
              <a:buNone/>
            </a:pPr>
            <a:r>
              <a:rPr lang="es-ES_tradnl" sz="2000" i="1" dirty="0">
                <a:solidFill>
                  <a:srgbClr val="000000"/>
                </a:solidFill>
                <a:latin typeface="Palatino" pitchFamily="2" charset="77"/>
                <a:ea typeface="Palatino" pitchFamily="2" charset="77"/>
              </a:rPr>
              <a:t>La simbiosis entre el cerebro humano y la inteligencia artificial (IA), anticipada por la ciencia ficción, parecía muy remota. Sin embargo, en julio de 2019, </a:t>
            </a:r>
            <a:r>
              <a:rPr lang="es-ES_tradnl" sz="2000" i="1" dirty="0" err="1">
                <a:solidFill>
                  <a:srgbClr val="000000"/>
                </a:solidFill>
                <a:latin typeface="Palatino" pitchFamily="2" charset="77"/>
                <a:ea typeface="Palatino" pitchFamily="2" charset="77"/>
              </a:rPr>
              <a:t>Elon</a:t>
            </a:r>
            <a:r>
              <a:rPr lang="es-ES_tradnl" sz="2000" i="1" dirty="0">
                <a:solidFill>
                  <a:srgbClr val="000000"/>
                </a:solidFill>
                <a:latin typeface="Palatino" pitchFamily="2" charset="77"/>
                <a:ea typeface="Palatino" pitchFamily="2" charset="77"/>
              </a:rPr>
              <a:t> </a:t>
            </a:r>
            <a:r>
              <a:rPr lang="es-ES_tradnl" sz="2000" i="1" dirty="0" err="1">
                <a:solidFill>
                  <a:srgbClr val="000000"/>
                </a:solidFill>
                <a:latin typeface="Palatino" pitchFamily="2" charset="77"/>
                <a:ea typeface="Palatino" pitchFamily="2" charset="77"/>
              </a:rPr>
              <a:t>Musk</a:t>
            </a:r>
            <a:r>
              <a:rPr lang="es-ES_tradnl" sz="2000" i="1" dirty="0">
                <a:solidFill>
                  <a:srgbClr val="000000"/>
                </a:solidFill>
                <a:latin typeface="Palatino" pitchFamily="2" charset="77"/>
                <a:ea typeface="Palatino" pitchFamily="2" charset="77"/>
              </a:rPr>
              <a:t>, formidable tecno utopista, presentó la tecnología que lo posibilita.</a:t>
            </a:r>
            <a:endParaRPr lang="es-EC" sz="2000" i="1" dirty="0">
              <a:solidFill>
                <a:srgbClr val="000000"/>
              </a:solidFill>
              <a:latin typeface="Palatino" pitchFamily="2" charset="77"/>
              <a:ea typeface="Palatino" pitchFamily="2" charset="77"/>
            </a:endParaRPr>
          </a:p>
          <a:p>
            <a:pPr marL="0" indent="0">
              <a:buNone/>
            </a:pPr>
            <a:endParaRPr lang="es-ES_tradnl" sz="1600" dirty="0">
              <a:solidFill>
                <a:srgbClr val="000000"/>
              </a:solidFill>
            </a:endParaRPr>
          </a:p>
        </p:txBody>
      </p:sp>
      <p:sp>
        <p:nvSpPr>
          <p:cNvPr id="7" name="Rectángulo 6">
            <a:extLst>
              <a:ext uri="{FF2B5EF4-FFF2-40B4-BE49-F238E27FC236}">
                <a16:creationId xmlns:a16="http://schemas.microsoft.com/office/drawing/2014/main" id="{1640B0A4-190C-6B41-B396-29F2D6BFCDC9}"/>
              </a:ext>
            </a:extLst>
          </p:cNvPr>
          <p:cNvSpPr/>
          <p:nvPr/>
        </p:nvSpPr>
        <p:spPr>
          <a:xfrm>
            <a:off x="45906" y="651617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67953297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AD3FD-4A25-4647-9EC9-0500BC8BDE0F}"/>
              </a:ext>
            </a:extLst>
          </p:cNvPr>
          <p:cNvSpPr>
            <a:spLocks noGrp="1"/>
          </p:cNvSpPr>
          <p:nvPr>
            <p:ph type="title"/>
          </p:nvPr>
        </p:nvSpPr>
        <p:spPr>
          <a:xfrm>
            <a:off x="491490" y="365125"/>
            <a:ext cx="3840085" cy="1692794"/>
          </a:xfrm>
        </p:spPr>
        <p:txBody>
          <a:bodyPr>
            <a:normAutofit/>
          </a:bodyPr>
          <a:lstStyle/>
          <a:p>
            <a:r>
              <a:rPr lang="es-ES_tradnl" dirty="0"/>
              <a:t>Inteligencia </a:t>
            </a:r>
            <a:r>
              <a:rPr lang="es-ES_tradnl" dirty="0" err="1"/>
              <a:t>superhumana</a:t>
            </a:r>
            <a:endParaRPr lang="es-ES_tradnl" dirty="0"/>
          </a:p>
        </p:txBody>
      </p:sp>
      <p:sp>
        <p:nvSpPr>
          <p:cNvPr id="3" name="Marcador de contenido 2">
            <a:extLst>
              <a:ext uri="{FF2B5EF4-FFF2-40B4-BE49-F238E27FC236}">
                <a16:creationId xmlns:a16="http://schemas.microsoft.com/office/drawing/2014/main" id="{1FF9D815-E111-4741-B090-E562415CEF8D}"/>
              </a:ext>
            </a:extLst>
          </p:cNvPr>
          <p:cNvSpPr>
            <a:spLocks noGrp="1"/>
          </p:cNvSpPr>
          <p:nvPr>
            <p:ph idx="1"/>
          </p:nvPr>
        </p:nvSpPr>
        <p:spPr>
          <a:xfrm>
            <a:off x="491490" y="2575034"/>
            <a:ext cx="3840085" cy="3462228"/>
          </a:xfrm>
        </p:spPr>
        <p:txBody>
          <a:bodyPr>
            <a:normAutofit/>
          </a:bodyPr>
          <a:lstStyle/>
          <a:p>
            <a:pPr marL="0" indent="0">
              <a:buNone/>
            </a:pPr>
            <a:r>
              <a:rPr lang="es-ES_tradnl" sz="1600" i="1">
                <a:latin typeface="Palatino" pitchFamily="2" charset="77"/>
                <a:ea typeface="Palatino" pitchFamily="2" charset="77"/>
              </a:rPr>
              <a:t>Neuralink, la empresa dedicada a la exploración de la neurotecnología que fundó Musk con 8 socios hace apenas tres años, </a:t>
            </a:r>
            <a:r>
              <a:rPr lang="es-EC" sz="1600" i="1">
                <a:latin typeface="Palatino" pitchFamily="2" charset="77"/>
                <a:ea typeface="Palatino" pitchFamily="2" charset="77"/>
              </a:rPr>
              <a:t>ha desarrollado los primeros dispositivos para sentar las bases de una inteligencia superhumana.</a:t>
            </a:r>
          </a:p>
          <a:p>
            <a:pPr marL="0" indent="0">
              <a:buNone/>
            </a:pPr>
            <a:endParaRPr lang="es-ES_tradnl" sz="1600"/>
          </a:p>
        </p:txBody>
      </p:sp>
      <p:pic>
        <p:nvPicPr>
          <p:cNvPr id="5" name="Imagen 4">
            <a:extLst>
              <a:ext uri="{FF2B5EF4-FFF2-40B4-BE49-F238E27FC236}">
                <a16:creationId xmlns:a16="http://schemas.microsoft.com/office/drawing/2014/main" id="{DAA08A0D-EFC1-804A-B620-CD9D717584F0}"/>
              </a:ext>
            </a:extLst>
          </p:cNvPr>
          <p:cNvPicPr>
            <a:picLocks noChangeAspect="1"/>
          </p:cNvPicPr>
          <p:nvPr/>
        </p:nvPicPr>
        <p:blipFill rotWithShape="1">
          <a:blip r:embed="rId2">
            <a:extLst>
              <a:ext uri="{28A0092B-C50C-407E-A947-70E740481C1C}">
                <a14:useLocalDpi xmlns:a14="http://schemas.microsoft.com/office/drawing/2010/main" val="0"/>
              </a:ext>
            </a:extLst>
          </a:blip>
          <a:srcRect l="18347" r="42817"/>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D27C8B4D-8F6E-FA44-B866-D93F3422EFCD}"/>
              </a:ext>
            </a:extLst>
          </p:cNvPr>
          <p:cNvSpPr/>
          <p:nvPr/>
        </p:nvSpPr>
        <p:spPr>
          <a:xfrm>
            <a:off x="100933" y="6492875"/>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389417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hombre, pared, sujetando&#10;&#10;Descripción generada automáticamente">
            <a:extLst>
              <a:ext uri="{FF2B5EF4-FFF2-40B4-BE49-F238E27FC236}">
                <a16:creationId xmlns:a16="http://schemas.microsoft.com/office/drawing/2014/main" id="{8BC99EC8-CFB4-C74D-A297-A27316773C54}"/>
              </a:ext>
            </a:extLst>
          </p:cNvPr>
          <p:cNvPicPr>
            <a:picLocks noChangeAspect="1"/>
          </p:cNvPicPr>
          <p:nvPr/>
        </p:nvPicPr>
        <p:blipFill rotWithShape="1">
          <a:blip r:embed="rId2">
            <a:extLst>
              <a:ext uri="{28A0092B-C50C-407E-A947-70E740481C1C}">
                <a14:useLocalDpi xmlns:a14="http://schemas.microsoft.com/office/drawing/2010/main" val="0"/>
              </a:ext>
            </a:extLst>
          </a:blip>
          <a:srcRect b="10459"/>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F689AD1D-4CB9-414D-9502-74FD6F4C7299}"/>
              </a:ext>
            </a:extLst>
          </p:cNvPr>
          <p:cNvSpPr>
            <a:spLocks noGrp="1"/>
          </p:cNvSpPr>
          <p:nvPr>
            <p:ph idx="1"/>
          </p:nvPr>
        </p:nvSpPr>
        <p:spPr>
          <a:xfrm>
            <a:off x="790833" y="4299261"/>
            <a:ext cx="7786490" cy="2729189"/>
          </a:xfrm>
        </p:spPr>
        <p:txBody>
          <a:bodyPr anchor="ctr">
            <a:normAutofit/>
          </a:bodyPr>
          <a:lstStyle/>
          <a:p>
            <a:pPr marL="0" indent="0">
              <a:buNone/>
            </a:pPr>
            <a:r>
              <a:rPr lang="es-EC" sz="2000" i="1" dirty="0">
                <a:solidFill>
                  <a:srgbClr val="000000"/>
                </a:solidFill>
                <a:latin typeface="Palatino" pitchFamily="2" charset="77"/>
                <a:ea typeface="Palatino" pitchFamily="2" charset="77"/>
              </a:rPr>
              <a:t>La simbiosis cerebro humano-inteligencia artificial podrá ser factible mediante “hilos flexibles” que serían implantados en el cerebro humano, los cuales permitirían la transferencia de grandes cantidades de datos. Un robot implantador se encargará de implantar los hilos, y un circuito integrado descifrará la información, refinando y amplificando las señales cerebrales.</a:t>
            </a:r>
          </a:p>
          <a:p>
            <a:pPr marL="0" indent="0">
              <a:buNone/>
            </a:pPr>
            <a:endParaRPr lang="es-ES_tradnl" sz="1200" dirty="0">
              <a:solidFill>
                <a:srgbClr val="000000"/>
              </a:solidFill>
            </a:endParaRPr>
          </a:p>
        </p:txBody>
      </p:sp>
      <p:sp>
        <p:nvSpPr>
          <p:cNvPr id="6" name="Rectángulo 5">
            <a:extLst>
              <a:ext uri="{FF2B5EF4-FFF2-40B4-BE49-F238E27FC236}">
                <a16:creationId xmlns:a16="http://schemas.microsoft.com/office/drawing/2014/main" id="{D9B583D2-A000-6A4D-9FBA-38FCFB7E7523}"/>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9603944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DA327-0D18-754A-830E-15DA3132197B}"/>
              </a:ext>
            </a:extLst>
          </p:cNvPr>
          <p:cNvSpPr>
            <a:spLocks noGrp="1"/>
          </p:cNvSpPr>
          <p:nvPr>
            <p:ph type="title"/>
          </p:nvPr>
        </p:nvSpPr>
        <p:spPr>
          <a:xfrm>
            <a:off x="628650" y="365125"/>
            <a:ext cx="7886700" cy="1325563"/>
          </a:xfrm>
        </p:spPr>
        <p:txBody>
          <a:bodyPr>
            <a:normAutofit/>
          </a:bodyPr>
          <a:lstStyle/>
          <a:p>
            <a:r>
              <a:rPr lang="es-ES_tradnl"/>
              <a:t>El cerebro: complejo sistema de información</a:t>
            </a:r>
          </a:p>
        </p:txBody>
      </p:sp>
      <p:sp>
        <p:nvSpPr>
          <p:cNvPr id="3" name="Marcador de contenido 2">
            <a:extLst>
              <a:ext uri="{FF2B5EF4-FFF2-40B4-BE49-F238E27FC236}">
                <a16:creationId xmlns:a16="http://schemas.microsoft.com/office/drawing/2014/main" id="{8EBD84F6-511C-F84C-9796-C89FF6500561}"/>
              </a:ext>
            </a:extLst>
          </p:cNvPr>
          <p:cNvSpPr>
            <a:spLocks noGrp="1"/>
          </p:cNvSpPr>
          <p:nvPr>
            <p:ph idx="1"/>
          </p:nvPr>
        </p:nvSpPr>
        <p:spPr>
          <a:xfrm>
            <a:off x="584711" y="1491992"/>
            <a:ext cx="3805552" cy="4684969"/>
          </a:xfrm>
        </p:spPr>
        <p:txBody>
          <a:bodyPr>
            <a:noAutofit/>
          </a:bodyPr>
          <a:lstStyle/>
          <a:p>
            <a:pPr marL="0" indent="0">
              <a:buNone/>
            </a:pPr>
            <a:r>
              <a:rPr lang="es-EC" sz="1800" dirty="0">
                <a:latin typeface="Palatino" pitchFamily="2" charset="77"/>
                <a:ea typeface="Palatino" pitchFamily="2" charset="77"/>
              </a:rPr>
              <a:t>Nuestro cerebro es un complejo sistema de información. Las neuronas, señalan Facundo Manes y Mateo Niro, en el libro </a:t>
            </a:r>
            <a:r>
              <a:rPr lang="es-EC" sz="1800" i="1" dirty="0">
                <a:latin typeface="Palatino" pitchFamily="2" charset="77"/>
                <a:ea typeface="Palatino" pitchFamily="2" charset="77"/>
              </a:rPr>
              <a:t>El cerebro del futuro:</a:t>
            </a:r>
            <a:r>
              <a:rPr lang="es-EC" sz="1800" dirty="0">
                <a:latin typeface="Palatino" pitchFamily="2" charset="77"/>
                <a:ea typeface="Palatino" pitchFamily="2" charset="77"/>
              </a:rPr>
              <a:t> “Son unidades independientes que transforman los estímulos que provienen del entorno en impulsos eléctricos conduciéndolos a través del organismo; además existen los neurotransmisores que posibilitan la comunicación entre ellas (…) Se estiman 85 mil millones de neuronas que originan impulsos eléctricos. Cada una puede tener hasta 1000 conexiones, lo que resulta una cuenta de 1000 x 85 mil millones de sinapsis”. </a:t>
            </a:r>
            <a:endParaRPr lang="es-ES_tradnl" sz="1800" dirty="0">
              <a:latin typeface="Palatino" pitchFamily="2" charset="77"/>
              <a:ea typeface="Palatino" pitchFamily="2" charset="77"/>
            </a:endParaRPr>
          </a:p>
        </p:txBody>
      </p:sp>
      <p:pic>
        <p:nvPicPr>
          <p:cNvPr id="8" name="Imagen 7" descr="Imagen que contiene hombre, corbata, ropa, persona&#10;&#10;Descripción generada automáticamente">
            <a:extLst>
              <a:ext uri="{FF2B5EF4-FFF2-40B4-BE49-F238E27FC236}">
                <a16:creationId xmlns:a16="http://schemas.microsoft.com/office/drawing/2014/main" id="{1EC07760-3BDE-E648-96E2-7F868E9458A7}"/>
              </a:ext>
            </a:extLst>
          </p:cNvPr>
          <p:cNvPicPr>
            <a:picLocks noChangeAspect="1"/>
          </p:cNvPicPr>
          <p:nvPr/>
        </p:nvPicPr>
        <p:blipFill rotWithShape="1">
          <a:blip r:embed="rId2">
            <a:extLst>
              <a:ext uri="{28A0092B-C50C-407E-A947-70E740481C1C}">
                <a14:useLocalDpi xmlns:a14="http://schemas.microsoft.com/office/drawing/2010/main" val="0"/>
              </a:ext>
            </a:extLst>
          </a:blip>
          <a:srcRect l="12603" r="37353" b="1"/>
          <a:stretch/>
        </p:blipFill>
        <p:spPr>
          <a:xfrm>
            <a:off x="4753737" y="1904281"/>
            <a:ext cx="3805552" cy="4272681"/>
          </a:xfrm>
          <a:prstGeom prst="rect">
            <a:avLst/>
          </a:prstGeom>
        </p:spPr>
      </p:pic>
      <p:sp>
        <p:nvSpPr>
          <p:cNvPr id="4" name="Rectángulo 3">
            <a:extLst>
              <a:ext uri="{FF2B5EF4-FFF2-40B4-BE49-F238E27FC236}">
                <a16:creationId xmlns:a16="http://schemas.microsoft.com/office/drawing/2014/main" id="{5BD4B606-ABB8-C847-9A00-A778954007D6}"/>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18175629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lectrónica, circuito&#10;&#10;Descripción generada automáticamente">
            <a:extLst>
              <a:ext uri="{FF2B5EF4-FFF2-40B4-BE49-F238E27FC236}">
                <a16:creationId xmlns:a16="http://schemas.microsoft.com/office/drawing/2014/main" id="{9FE89936-5ADE-B544-909A-C07A0B8CF25B}"/>
              </a:ext>
            </a:extLst>
          </p:cNvPr>
          <p:cNvPicPr>
            <a:picLocks noChangeAspect="1"/>
          </p:cNvPicPr>
          <p:nvPr/>
        </p:nvPicPr>
        <p:blipFill rotWithShape="1">
          <a:blip r:embed="rId2">
            <a:extLst>
              <a:ext uri="{28A0092B-C50C-407E-A947-70E740481C1C}">
                <a14:useLocalDpi xmlns:a14="http://schemas.microsoft.com/office/drawing/2010/main" val="0"/>
              </a:ext>
            </a:extLst>
          </a:blip>
          <a:srcRect l="23057" r="47666" b="-1"/>
          <a:stretch/>
        </p:blipFill>
        <p:spPr>
          <a:xfrm>
            <a:off x="20" y="10"/>
            <a:ext cx="3476673" cy="6857990"/>
          </a:xfrm>
          <a:prstGeom prst="rect">
            <a:avLst/>
          </a:prstGeom>
          <a:effectLst/>
        </p:spPr>
      </p:pic>
      <p:sp>
        <p:nvSpPr>
          <p:cNvPr id="3" name="Marcador de contenido 2">
            <a:extLst>
              <a:ext uri="{FF2B5EF4-FFF2-40B4-BE49-F238E27FC236}">
                <a16:creationId xmlns:a16="http://schemas.microsoft.com/office/drawing/2014/main" id="{8DB80585-980C-3148-8E8C-81B239D6BC43}"/>
              </a:ext>
            </a:extLst>
          </p:cNvPr>
          <p:cNvSpPr>
            <a:spLocks noGrp="1"/>
          </p:cNvSpPr>
          <p:nvPr>
            <p:ph idx="1"/>
          </p:nvPr>
        </p:nvSpPr>
        <p:spPr>
          <a:xfrm>
            <a:off x="3724073" y="2438400"/>
            <a:ext cx="4939867" cy="3785419"/>
          </a:xfrm>
        </p:spPr>
        <p:txBody>
          <a:bodyPr>
            <a:normAutofit/>
          </a:bodyPr>
          <a:lstStyle/>
          <a:p>
            <a:pPr marL="0" indent="0">
              <a:buNone/>
            </a:pPr>
            <a:r>
              <a:rPr lang="es-EC" sz="2000" i="1" dirty="0">
                <a:latin typeface="Palatino" pitchFamily="2" charset="77"/>
                <a:ea typeface="Palatino" pitchFamily="2" charset="77"/>
              </a:rPr>
              <a:t>Max Hodak, director de Neauralink, quien participó con Musk en la presentación del referido desarrollo tecnológico </a:t>
            </a:r>
            <a:r>
              <a:rPr lang="es-ES_tradnl" sz="2000" i="1" dirty="0">
                <a:latin typeface="Palatino" pitchFamily="2" charset="77"/>
                <a:ea typeface="Palatino" pitchFamily="2" charset="77"/>
              </a:rPr>
              <a:t>-que puede ser consultada en </a:t>
            </a:r>
            <a:r>
              <a:rPr lang="es-EC" sz="2000" i="1" u="sng" dirty="0">
                <a:latin typeface="Palatino" pitchFamily="2" charset="77"/>
                <a:ea typeface="Palatino" pitchFamily="2" charset="77"/>
                <a:hlinkClick r:id="rId3"/>
              </a:rPr>
              <a:t>https://www.youtube.com/watch?v=r-vbh3t7WVI&amp;feature=youtu.be-</a:t>
            </a:r>
            <a:r>
              <a:rPr lang="es-EC" sz="2000" i="1" dirty="0">
                <a:latin typeface="Palatino" pitchFamily="2" charset="77"/>
                <a:ea typeface="Palatino" pitchFamily="2" charset="77"/>
              </a:rPr>
              <a:t> afirmó que la aplicación incluso podrá ser controlada con una aplicación de iPhone. </a:t>
            </a:r>
          </a:p>
          <a:p>
            <a:pPr marL="0" indent="0">
              <a:buNone/>
            </a:pPr>
            <a:endParaRPr lang="es-EC" sz="2000" i="1" dirty="0">
              <a:latin typeface="Palatino" pitchFamily="2" charset="77"/>
              <a:ea typeface="Palatino" pitchFamily="2" charset="77"/>
            </a:endParaRPr>
          </a:p>
          <a:p>
            <a:pPr marL="0" indent="0">
              <a:buNone/>
            </a:pPr>
            <a:r>
              <a:rPr lang="es-EC" sz="2000" i="1" dirty="0">
                <a:latin typeface="Palatino" pitchFamily="2" charset="77"/>
                <a:ea typeface="Palatino" pitchFamily="2" charset="77"/>
              </a:rPr>
              <a:t>Las pruebas para implantar esta tecnología en cerebros humanos empezarán en el segundo trimestre de 2020.</a:t>
            </a:r>
          </a:p>
          <a:p>
            <a:endParaRPr lang="es-ES_tradnl" sz="1700" dirty="0"/>
          </a:p>
        </p:txBody>
      </p:sp>
      <p:sp>
        <p:nvSpPr>
          <p:cNvPr id="6" name="Rectángulo 5">
            <a:extLst>
              <a:ext uri="{FF2B5EF4-FFF2-40B4-BE49-F238E27FC236}">
                <a16:creationId xmlns:a16="http://schemas.microsoft.com/office/drawing/2014/main" id="{6F833F0E-1AC0-9A4E-93D7-EC1FD605B7A8}"/>
              </a:ext>
            </a:extLst>
          </p:cNvPr>
          <p:cNvSpPr/>
          <p:nvPr/>
        </p:nvSpPr>
        <p:spPr>
          <a:xfrm>
            <a:off x="596009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567877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82D67E-A49E-4648-AF63-27A10C4510BC}"/>
              </a:ext>
            </a:extLst>
          </p:cNvPr>
          <p:cNvSpPr>
            <a:spLocks noGrp="1"/>
          </p:cNvSpPr>
          <p:nvPr>
            <p:ph idx="1"/>
          </p:nvPr>
        </p:nvSpPr>
        <p:spPr>
          <a:xfrm>
            <a:off x="491490" y="2575034"/>
            <a:ext cx="3840085" cy="3462228"/>
          </a:xfrm>
        </p:spPr>
        <p:txBody>
          <a:bodyPr>
            <a:normAutofit/>
          </a:bodyPr>
          <a:lstStyle/>
          <a:p>
            <a:pPr marL="0" indent="0">
              <a:buNone/>
            </a:pPr>
            <a:r>
              <a:rPr lang="es-EC" sz="2000" i="1" dirty="0"/>
              <a:t>Las aplicaciones de la tecnología desarrollada por Neuralink son tan amplias como complejas. Permitirán a las personas con parálisis controlar computadoras y teléfonos. </a:t>
            </a:r>
          </a:p>
          <a:p>
            <a:pPr marL="0" indent="0">
              <a:buNone/>
            </a:pPr>
            <a:endParaRPr lang="es-EC" sz="2000" i="1" dirty="0"/>
          </a:p>
          <a:p>
            <a:pPr marL="0" indent="0">
              <a:buNone/>
            </a:pPr>
            <a:r>
              <a:rPr lang="es-EC" sz="2000" i="1" dirty="0"/>
              <a:t>Por otra parte, el Departamento de Defensa pretende que sea posible controlar objetos ajenos al cuerpo solo con el cerebro</a:t>
            </a:r>
            <a:r>
              <a:rPr lang="es-EC" sz="2000" dirty="0"/>
              <a:t>.</a:t>
            </a:r>
          </a:p>
          <a:p>
            <a:endParaRPr lang="es-ES_tradnl" sz="1600" dirty="0"/>
          </a:p>
        </p:txBody>
      </p:sp>
      <p:pic>
        <p:nvPicPr>
          <p:cNvPr id="5" name="Imagen 4" descr="Imagen que contiene exterior, cielo, árbol, esquí&#10;&#10;Descripción generada automáticamente">
            <a:extLst>
              <a:ext uri="{FF2B5EF4-FFF2-40B4-BE49-F238E27FC236}">
                <a16:creationId xmlns:a16="http://schemas.microsoft.com/office/drawing/2014/main" id="{4D4B141E-D49A-3B49-8223-D37C45688EBF}"/>
              </a:ext>
            </a:extLst>
          </p:cNvPr>
          <p:cNvPicPr>
            <a:picLocks noChangeAspect="1"/>
          </p:cNvPicPr>
          <p:nvPr/>
        </p:nvPicPr>
        <p:blipFill rotWithShape="1">
          <a:blip r:embed="rId2">
            <a:extLst>
              <a:ext uri="{28A0092B-C50C-407E-A947-70E740481C1C}">
                <a14:useLocalDpi xmlns:a14="http://schemas.microsoft.com/office/drawing/2010/main" val="0"/>
              </a:ext>
            </a:extLst>
          </a:blip>
          <a:srcRect l="4140" r="5702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5FAC3D81-7AD8-8B4E-8421-37BFD0683247}"/>
              </a:ext>
            </a:extLst>
          </p:cNvPr>
          <p:cNvSpPr/>
          <p:nvPr/>
        </p:nvSpPr>
        <p:spPr>
          <a:xfrm>
            <a:off x="671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9090611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F0B11-284C-4A49-A64B-8C30195C7A8F}"/>
              </a:ext>
            </a:extLst>
          </p:cNvPr>
          <p:cNvSpPr>
            <a:spLocks noGrp="1"/>
          </p:cNvSpPr>
          <p:nvPr>
            <p:ph type="title"/>
          </p:nvPr>
        </p:nvSpPr>
        <p:spPr>
          <a:xfrm>
            <a:off x="393192" y="4767072"/>
            <a:ext cx="4945641" cy="1625210"/>
          </a:xfrm>
        </p:spPr>
        <p:txBody>
          <a:bodyPr>
            <a:normAutofit/>
          </a:bodyPr>
          <a:lstStyle/>
          <a:p>
            <a:pPr algn="r"/>
            <a:r>
              <a:rPr lang="es-ES_tradnl" dirty="0" err="1">
                <a:solidFill>
                  <a:srgbClr val="FFFFFF"/>
                </a:solidFill>
              </a:rPr>
              <a:t>Matrix</a:t>
            </a:r>
            <a:endParaRPr lang="es-ES_tradnl" dirty="0">
              <a:solidFill>
                <a:srgbClr val="FFFFFF"/>
              </a:solidFill>
            </a:endParaRPr>
          </a:p>
        </p:txBody>
      </p:sp>
      <p:pic>
        <p:nvPicPr>
          <p:cNvPr id="6" name="Imagen 5">
            <a:extLst>
              <a:ext uri="{FF2B5EF4-FFF2-40B4-BE49-F238E27FC236}">
                <a16:creationId xmlns:a16="http://schemas.microsoft.com/office/drawing/2014/main" id="{470C78FD-E215-D64D-87F8-5166BD0CE97C}"/>
              </a:ext>
            </a:extLst>
          </p:cNvPr>
          <p:cNvPicPr>
            <a:picLocks noChangeAspect="1"/>
          </p:cNvPicPr>
          <p:nvPr/>
        </p:nvPicPr>
        <p:blipFill rotWithShape="1">
          <a:blip r:embed="rId2">
            <a:extLst>
              <a:ext uri="{28A0092B-C50C-407E-A947-70E740481C1C}">
                <a14:useLocalDpi xmlns:a14="http://schemas.microsoft.com/office/drawing/2010/main" val="0"/>
              </a:ext>
            </a:extLst>
          </a:blip>
          <a:srcRect l="18412" r="9414" b="1"/>
          <a:stretch/>
        </p:blipFill>
        <p:spPr>
          <a:xfrm>
            <a:off x="245660" y="321733"/>
            <a:ext cx="5293729" cy="4107392"/>
          </a:xfrm>
          <a:prstGeom prst="rect">
            <a:avLst/>
          </a:prstGeom>
        </p:spPr>
      </p:pic>
      <p:sp>
        <p:nvSpPr>
          <p:cNvPr id="3" name="Marcador de contenido 2">
            <a:extLst>
              <a:ext uri="{FF2B5EF4-FFF2-40B4-BE49-F238E27FC236}">
                <a16:creationId xmlns:a16="http://schemas.microsoft.com/office/drawing/2014/main" id="{681A5B42-A398-B44B-91B2-3326754E93F2}"/>
              </a:ext>
            </a:extLst>
          </p:cNvPr>
          <p:cNvSpPr>
            <a:spLocks noGrp="1"/>
          </p:cNvSpPr>
          <p:nvPr>
            <p:ph idx="1"/>
          </p:nvPr>
        </p:nvSpPr>
        <p:spPr>
          <a:xfrm>
            <a:off x="5992569" y="1090720"/>
            <a:ext cx="2568554" cy="4852362"/>
          </a:xfrm>
        </p:spPr>
        <p:txBody>
          <a:bodyPr anchor="ctr">
            <a:normAutofit/>
          </a:bodyPr>
          <a:lstStyle/>
          <a:p>
            <a:pPr marL="0" indent="0">
              <a:buNone/>
            </a:pPr>
            <a:r>
              <a:rPr lang="es-EC" sz="2000" dirty="0">
                <a:solidFill>
                  <a:srgbClr val="FFFFFF"/>
                </a:solidFill>
                <a:latin typeface="Palatino" pitchFamily="2" charset="77"/>
                <a:ea typeface="Palatino" pitchFamily="2" charset="77"/>
              </a:rPr>
              <a:t>Hodak afirmó la viabilidad de poder escribir solo con la mente, mover un cursor por la pantalla solo pensando, descargar un nuevo lenguaje directamente en nuestro cerebro e intercambiar pensamientos con otra persona sin hablar. Todo ello le fue inspirado por la cinta Matrix cuando fue niño.</a:t>
            </a:r>
          </a:p>
          <a:p>
            <a:pPr marL="0" indent="0">
              <a:buNone/>
            </a:pPr>
            <a:endParaRPr lang="es-ES_tradnl" sz="1700" dirty="0">
              <a:solidFill>
                <a:srgbClr val="FFFFFF"/>
              </a:solidFill>
            </a:endParaRPr>
          </a:p>
        </p:txBody>
      </p:sp>
      <p:sp>
        <p:nvSpPr>
          <p:cNvPr id="4" name="Rectángulo 3">
            <a:extLst>
              <a:ext uri="{FF2B5EF4-FFF2-40B4-BE49-F238E27FC236}">
                <a16:creationId xmlns:a16="http://schemas.microsoft.com/office/drawing/2014/main" id="{10BB53D5-EE05-7E4B-9F48-8EBEEED01EB4}"/>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711516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exterior, hombre&#10;&#10;Descripción generada automáticamente">
            <a:extLst>
              <a:ext uri="{FF2B5EF4-FFF2-40B4-BE49-F238E27FC236}">
                <a16:creationId xmlns:a16="http://schemas.microsoft.com/office/drawing/2014/main" id="{4C40342D-2154-2445-9D6C-24AA33E38E52}"/>
              </a:ext>
            </a:extLst>
          </p:cNvPr>
          <p:cNvPicPr>
            <a:picLocks noChangeAspect="1"/>
          </p:cNvPicPr>
          <p:nvPr/>
        </p:nvPicPr>
        <p:blipFill rotWithShape="1">
          <a:blip r:embed="rId2">
            <a:extLst>
              <a:ext uri="{28A0092B-C50C-407E-A947-70E740481C1C}">
                <a14:useLocalDpi xmlns:a14="http://schemas.microsoft.com/office/drawing/2010/main" val="0"/>
              </a:ext>
            </a:extLst>
          </a:blip>
          <a:srcRect t="6272" b="16690"/>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10666113-1B04-5E43-88F4-1051EC582F02}"/>
              </a:ext>
            </a:extLst>
          </p:cNvPr>
          <p:cNvSpPr>
            <a:spLocks noGrp="1"/>
          </p:cNvSpPr>
          <p:nvPr>
            <p:ph idx="1"/>
          </p:nvPr>
        </p:nvSpPr>
        <p:spPr>
          <a:xfrm>
            <a:off x="1049891" y="4779502"/>
            <a:ext cx="7448052" cy="2191052"/>
          </a:xfrm>
        </p:spPr>
        <p:txBody>
          <a:bodyPr anchor="ctr">
            <a:normAutofit/>
          </a:bodyPr>
          <a:lstStyle/>
          <a:p>
            <a:pPr marL="0" indent="0">
              <a:buNone/>
            </a:pPr>
            <a:r>
              <a:rPr lang="es-EC" sz="2000" i="1" dirty="0">
                <a:solidFill>
                  <a:srgbClr val="000000"/>
                </a:solidFill>
                <a:latin typeface="Palatino" pitchFamily="2" charset="77"/>
                <a:ea typeface="Palatino" pitchFamily="2" charset="77"/>
              </a:rPr>
              <a:t>Elon Musk es un entusiasta promotor del transhumanismo, y sostiene que los vínculos que permitirían unir nuestras mentes con las máquinas -que hoy ya pueden ser una realidad-, podrían ser determinantes para impedir que los seres humanos sean desbordados por el desarrollo de la superinteligencia artificial, que definitivamente podría instalar el estado de servidumbre en la nueva condición humana.  </a:t>
            </a:r>
          </a:p>
          <a:p>
            <a:endParaRPr lang="es-ES_tradnl" sz="1100" dirty="0">
              <a:solidFill>
                <a:srgbClr val="000000"/>
              </a:solidFill>
            </a:endParaRPr>
          </a:p>
        </p:txBody>
      </p:sp>
      <p:sp>
        <p:nvSpPr>
          <p:cNvPr id="6" name="Rectángulo 5">
            <a:extLst>
              <a:ext uri="{FF2B5EF4-FFF2-40B4-BE49-F238E27FC236}">
                <a16:creationId xmlns:a16="http://schemas.microsoft.com/office/drawing/2014/main" id="{B6673C91-FC25-9147-9FEC-84536DDBE891}"/>
              </a:ext>
            </a:extLst>
          </p:cNvPr>
          <p:cNvSpPr/>
          <p:nvPr/>
        </p:nvSpPr>
        <p:spPr>
          <a:xfrm>
            <a:off x="585905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4273506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AF816D-3C3B-DC4B-8CA3-FB407E3D5411}"/>
              </a:ext>
            </a:extLst>
          </p:cNvPr>
          <p:cNvSpPr>
            <a:spLocks noGrp="1"/>
          </p:cNvSpPr>
          <p:nvPr>
            <p:ph type="title"/>
          </p:nvPr>
        </p:nvSpPr>
        <p:spPr/>
        <p:txBody>
          <a:bodyPr/>
          <a:lstStyle/>
          <a:p>
            <a:r>
              <a:rPr lang="es-ES_tradnl" dirty="0"/>
              <a:t>Nietzsche y </a:t>
            </a:r>
            <a:r>
              <a:rPr lang="es-ES_tradnl" dirty="0" err="1"/>
              <a:t>McLuhan</a:t>
            </a:r>
            <a:endParaRPr lang="es-ES_tradnl" dirty="0"/>
          </a:p>
        </p:txBody>
      </p:sp>
      <p:pic>
        <p:nvPicPr>
          <p:cNvPr id="6" name="Marcador de contenido 5" descr="Imagen que contiene persona, hombre, interior, pared&#10;&#10;Descripción generada automáticamente">
            <a:extLst>
              <a:ext uri="{FF2B5EF4-FFF2-40B4-BE49-F238E27FC236}">
                <a16:creationId xmlns:a16="http://schemas.microsoft.com/office/drawing/2014/main" id="{6D52E0D9-3FC9-9D4C-A594-87BC3463C2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19523" y="3457574"/>
            <a:ext cx="3365500" cy="3035300"/>
          </a:xfrm>
        </p:spPr>
      </p:pic>
      <p:sp>
        <p:nvSpPr>
          <p:cNvPr id="4" name="Rectángulo 3">
            <a:extLst>
              <a:ext uri="{FF2B5EF4-FFF2-40B4-BE49-F238E27FC236}">
                <a16:creationId xmlns:a16="http://schemas.microsoft.com/office/drawing/2014/main" id="{3D871A85-2DB9-3F4B-96B1-CD1EF7D60085}"/>
              </a:ext>
            </a:extLst>
          </p:cNvPr>
          <p:cNvSpPr/>
          <p:nvPr/>
        </p:nvSpPr>
        <p:spPr>
          <a:xfrm>
            <a:off x="628650" y="1786242"/>
            <a:ext cx="4572000" cy="2823850"/>
          </a:xfrm>
          <a:prstGeom prst="rect">
            <a:avLst/>
          </a:prstGeom>
        </p:spPr>
        <p:txBody>
          <a:bodyPr>
            <a:spAutoFit/>
          </a:bodyPr>
          <a:lstStyle/>
          <a:p>
            <a:pPr algn="just">
              <a:lnSpc>
                <a:spcPct val="150000"/>
              </a:lnSpc>
              <a:spcAft>
                <a:spcPts val="0"/>
              </a:spcAft>
            </a:pPr>
            <a:r>
              <a:rPr lang="es-EC" sz="2000" i="1" dirty="0">
                <a:solidFill>
                  <a:srgbClr val="000000"/>
                </a:solidFill>
                <a:latin typeface="Palatino" pitchFamily="2" charset="77"/>
                <a:ea typeface="Palatino" pitchFamily="2" charset="77"/>
              </a:rPr>
              <a:t>El superhombre que Federico Nietzsche anticipó podría convertirse en realidad desde la perspectiva del hombre extendido por la tecnología, como había afirmado un célebre profesor canadiense -Marshall McLuhan- en la década de 1960.</a:t>
            </a:r>
            <a:endParaRPr lang="es-EC" sz="2000" i="1" dirty="0">
              <a:latin typeface="Palatino" pitchFamily="2" charset="77"/>
              <a:ea typeface="Palatino" pitchFamily="2" charset="77"/>
            </a:endParaRPr>
          </a:p>
        </p:txBody>
      </p:sp>
      <p:pic>
        <p:nvPicPr>
          <p:cNvPr id="8" name="Imagen 7" descr="Imagen que contiene hombre, persona, pared, interior&#10;&#10;Descripción generada automáticamente">
            <a:extLst>
              <a:ext uri="{FF2B5EF4-FFF2-40B4-BE49-F238E27FC236}">
                <a16:creationId xmlns:a16="http://schemas.microsoft.com/office/drawing/2014/main" id="{E1DCCB7E-AFD2-6F44-9EAF-269D3D6F5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523" y="1164899"/>
            <a:ext cx="2349500" cy="1752600"/>
          </a:xfrm>
          <a:prstGeom prst="rect">
            <a:avLst/>
          </a:prstGeom>
        </p:spPr>
      </p:pic>
      <p:sp>
        <p:nvSpPr>
          <p:cNvPr id="9" name="Rectángulo 8">
            <a:extLst>
              <a:ext uri="{FF2B5EF4-FFF2-40B4-BE49-F238E27FC236}">
                <a16:creationId xmlns:a16="http://schemas.microsoft.com/office/drawing/2014/main" id="{16E265BA-1A0B-6342-9464-556724D1E9A0}"/>
              </a:ext>
            </a:extLst>
          </p:cNvPr>
          <p:cNvSpPr/>
          <p:nvPr/>
        </p:nvSpPr>
        <p:spPr>
          <a:xfrm>
            <a:off x="113290" y="6492874"/>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989509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interior, persona, hombre, sujetando&#10;&#10;&#10;&#10;Descripción generada automáticamente">
            <a:extLst>
              <a:ext uri="{FF2B5EF4-FFF2-40B4-BE49-F238E27FC236}">
                <a16:creationId xmlns:a16="http://schemas.microsoft.com/office/drawing/2014/main" id="{74D055CE-6FBE-4746-BADD-86D86405114C}"/>
              </a:ext>
            </a:extLst>
          </p:cNvPr>
          <p:cNvPicPr>
            <a:picLocks noGrp="1" noChangeAspect="1"/>
          </p:cNvPicPr>
          <p:nvPr>
            <p:ph idx="1"/>
          </p:nvPr>
        </p:nvPicPr>
        <p:blipFill rotWithShape="1">
          <a:blip r:embed="rId3"/>
          <a:srcRect l="18240" r="11762" b="3"/>
          <a:stretch/>
        </p:blipFill>
        <p:spPr>
          <a:xfrm>
            <a:off x="857950" y="643467"/>
            <a:ext cx="7428100" cy="5571066"/>
          </a:xfrm>
          <a:prstGeom prst="rect">
            <a:avLst/>
          </a:prstGeom>
        </p:spPr>
      </p:pic>
    </p:spTree>
    <p:extLst>
      <p:ext uri="{BB962C8B-B14F-4D97-AF65-F5344CB8AC3E}">
        <p14:creationId xmlns:p14="http://schemas.microsoft.com/office/powerpoint/2010/main" val="96544879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TotalTime>
  <Words>5283</Words>
  <Application>Microsoft Macintosh PowerPoint</Application>
  <PresentationFormat>Presentación en pantalla (4:3)</PresentationFormat>
  <Paragraphs>370</Paragraphs>
  <Slides>94</Slides>
  <Notes>28</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94</vt:i4>
      </vt:variant>
    </vt:vector>
  </HeadingPairs>
  <TitlesOfParts>
    <vt:vector size="105" baseType="lpstr">
      <vt:lpstr>Arial</vt:lpstr>
      <vt:lpstr>Baskerville</vt:lpstr>
      <vt:lpstr>Calibri</vt:lpstr>
      <vt:lpstr>Calibri Light</vt:lpstr>
      <vt:lpstr>Cambria</vt:lpstr>
      <vt:lpstr>Freestyle Script</vt:lpstr>
      <vt:lpstr>Georgia</vt:lpstr>
      <vt:lpstr>Palatino</vt:lpstr>
      <vt:lpstr>Wingdings</vt:lpstr>
      <vt:lpstr>Wingdings 3</vt:lpstr>
      <vt:lpstr>Tema de Office</vt:lpstr>
      <vt:lpstr>Tecnología</vt:lpstr>
      <vt:lpstr>La IV Revolución Industrial</vt:lpstr>
      <vt:lpstr>Alan Turing</vt:lpstr>
      <vt:lpstr>AlanAlan Turing (1912-1954) desarrolló la “máquina de Turing”, la cual contribuyó a dar formalidad al empleo de los algoritmos y a las ciencias computacionales.  Además, desarrolló el Test de Turing, uno de los antecedentes fundamentales en la Inteligencia Artificial (IA).   Turing</vt:lpstr>
      <vt:lpstr>Cuarta Revolución Industrial</vt:lpstr>
      <vt:lpstr>5G</vt:lpstr>
      <vt:lpstr>IA</vt:lpstr>
      <vt:lpstr>ALTAVOCES INTELIGENTES</vt:lpstr>
      <vt:lpstr>IMPRESORAS 3-D</vt:lpstr>
      <vt:lpstr>Ordenadores cuánticos</vt:lpstr>
      <vt:lpstr>Presentación de PowerPoint</vt:lpstr>
      <vt:lpstr>Presentación de PowerPoint</vt:lpstr>
      <vt:lpstr>Presentación de PowerPoint</vt:lpstr>
      <vt:lpstr>Tecnologías de frontera</vt:lpstr>
      <vt:lpstr>Presentación de PowerPoint</vt:lpstr>
      <vt:lpstr>Ulrich Bech</vt:lpstr>
      <vt:lpstr>Marshall McLuhan</vt:lpstr>
      <vt:lpstr>Marshall McLuhan</vt:lpstr>
      <vt:lpstr>McLuhan</vt:lpstr>
      <vt:lpstr>Marshall McLuhan</vt:lpstr>
      <vt:lpstr>Marshall McLuhan</vt:lpstr>
      <vt:lpstr>Marshall McLuhan</vt:lpstr>
      <vt:lpstr>Marshall McLuhan</vt:lpstr>
      <vt:lpstr>Marshall McLuhan</vt:lpstr>
      <vt:lpstr>Exaptación</vt:lpstr>
      <vt:lpstr>Marshall McLuhan</vt:lpstr>
      <vt:lpstr>Marshall McLuhan</vt:lpstr>
      <vt:lpstr>Marshall McLuhan</vt:lpstr>
      <vt:lpstr>Marshall McLuhan</vt:lpstr>
      <vt:lpstr>Presentación de PowerPoint</vt:lpstr>
      <vt:lpstr>Gould</vt:lpstr>
      <vt:lpstr>Presentación de PowerPoint</vt:lpstr>
      <vt:lpstr>Exaptación</vt:lpstr>
      <vt:lpstr>Exaptación</vt:lpstr>
      <vt:lpstr>Presentación de PowerPoint</vt:lpstr>
      <vt:lpstr>Presentación de PowerPoint</vt:lpstr>
      <vt:lpstr>Telégrafo </vt:lpstr>
      <vt:lpstr>Medios </vt:lpstr>
      <vt:lpstr>Televisión</vt:lpstr>
      <vt:lpstr>Internet</vt:lpstr>
      <vt:lpstr>Exaptación</vt:lpstr>
      <vt:lpstr>Exaptación</vt:lpstr>
      <vt:lpstr>Exaptación</vt:lpstr>
      <vt:lpstr>Presentación de PowerPoint</vt:lpstr>
      <vt:lpstr>Exaptación</vt:lpstr>
      <vt:lpstr>Exaptación</vt:lpstr>
      <vt:lpstr>Ciencia, tecnología y sociedad</vt:lpstr>
      <vt:lpstr>Ciencia, tecnología y sociedad</vt:lpstr>
      <vt:lpstr>Ciencia, tecnología y sociedad</vt:lpstr>
      <vt:lpstr>Ciencia, tecnología y sociedad</vt:lpstr>
      <vt:lpstr>Ciencia, tecnología y sociedad</vt:lpstr>
      <vt:lpstr>Ciencia, tecnología y sociedad</vt:lpstr>
      <vt:lpstr>Ciencia, tecnología y sociedad</vt:lpstr>
      <vt:lpstr>Ciencia, tecnología y sociedad</vt:lpstr>
      <vt:lpstr>1996</vt:lpstr>
      <vt:lpstr>Presentación de PowerPoint</vt:lpstr>
      <vt:lpstr>2011</vt:lpstr>
      <vt:lpstr>2016</vt:lpstr>
      <vt:lpstr>2017</vt:lpstr>
      <vt:lpstr>2017</vt:lpstr>
      <vt:lpstr>Presentación de PowerPoint</vt:lpstr>
      <vt:lpstr>IA</vt:lpstr>
      <vt:lpstr>Niveles de IA</vt:lpstr>
      <vt:lpstr>IA General</vt:lpstr>
      <vt:lpstr>IA General </vt:lpstr>
      <vt:lpstr>IA General</vt:lpstr>
      <vt:lpstr>Presentación de PowerPoint</vt:lpstr>
      <vt:lpstr>Tienda Amazon</vt:lpstr>
      <vt:lpstr>GLN</vt:lpstr>
      <vt:lpstr>e-learning</vt:lpstr>
      <vt:lpstr>Presentación de PowerPoint</vt:lpstr>
      <vt:lpstr>Aprendizaje profundo</vt:lpstr>
      <vt:lpstr>IA</vt:lpstr>
      <vt:lpstr>Asistentes personales virtuales inteligentes y parlantes inteligentes</vt:lpstr>
      <vt:lpstr>Presentación de PowerPoint</vt:lpstr>
      <vt:lpstr>IA</vt:lpstr>
      <vt:lpstr>Duplex</vt:lpstr>
      <vt:lpstr>Presentación de PowerPoint</vt:lpstr>
      <vt:lpstr>IA</vt:lpstr>
      <vt:lpstr>Presentación de PowerPoint</vt:lpstr>
      <vt:lpstr>Presentación de PowerPoint</vt:lpstr>
      <vt:lpstr>Presentación de PowerPoint</vt:lpstr>
      <vt:lpstr>Chatbots</vt:lpstr>
      <vt:lpstr>Presentación de PowerPoint</vt:lpstr>
      <vt:lpstr>Transhumanismo</vt:lpstr>
      <vt:lpstr>Inteligencia superhumana</vt:lpstr>
      <vt:lpstr>Presentación de PowerPoint</vt:lpstr>
      <vt:lpstr>El cerebro: complejo sistema de información</vt:lpstr>
      <vt:lpstr>Presentación de PowerPoint</vt:lpstr>
      <vt:lpstr>Presentación de PowerPoint</vt:lpstr>
      <vt:lpstr>Matrix</vt:lpstr>
      <vt:lpstr>Presentación de PowerPoint</vt:lpstr>
      <vt:lpstr>Nietzsche y McLuhan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Tecnología</dc:title>
  <dc:creator>Octavio Islas</dc:creator>
  <cp:lastModifiedBy>Octavio Islas</cp:lastModifiedBy>
  <cp:revision>10</cp:revision>
  <dcterms:created xsi:type="dcterms:W3CDTF">2019-09-07T17:58:04Z</dcterms:created>
  <dcterms:modified xsi:type="dcterms:W3CDTF">2019-09-08T00:41:21Z</dcterms:modified>
</cp:coreProperties>
</file>