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74"/>
  </p:notesMasterIdLst>
  <p:sldIdLst>
    <p:sldId id="828" r:id="rId2"/>
    <p:sldId id="837" r:id="rId3"/>
    <p:sldId id="533" r:id="rId4"/>
    <p:sldId id="769" r:id="rId5"/>
    <p:sldId id="825" r:id="rId6"/>
    <p:sldId id="749" r:id="rId7"/>
    <p:sldId id="774" r:id="rId8"/>
    <p:sldId id="731" r:id="rId9"/>
    <p:sldId id="777" r:id="rId10"/>
    <p:sldId id="280" r:id="rId11"/>
    <p:sldId id="453" r:id="rId12"/>
    <p:sldId id="809" r:id="rId13"/>
    <p:sldId id="826" r:id="rId14"/>
    <p:sldId id="545" r:id="rId15"/>
    <p:sldId id="274" r:id="rId16"/>
    <p:sldId id="281" r:id="rId17"/>
    <p:sldId id="827" r:id="rId18"/>
    <p:sldId id="835" r:id="rId19"/>
    <p:sldId id="841" r:id="rId20"/>
    <p:sldId id="396" r:id="rId21"/>
    <p:sldId id="401" r:id="rId22"/>
    <p:sldId id="845" r:id="rId23"/>
    <p:sldId id="846" r:id="rId24"/>
    <p:sldId id="847" r:id="rId25"/>
    <p:sldId id="322" r:id="rId26"/>
    <p:sldId id="394" r:id="rId27"/>
    <p:sldId id="848" r:id="rId28"/>
    <p:sldId id="753" r:id="rId29"/>
    <p:sldId id="788" r:id="rId30"/>
    <p:sldId id="793" r:id="rId31"/>
    <p:sldId id="794" r:id="rId32"/>
    <p:sldId id="795" r:id="rId33"/>
    <p:sldId id="789" r:id="rId34"/>
    <p:sldId id="790" r:id="rId35"/>
    <p:sldId id="791" r:id="rId36"/>
    <p:sldId id="792" r:id="rId37"/>
    <p:sldId id="271" r:id="rId38"/>
    <p:sldId id="863" r:id="rId39"/>
    <p:sldId id="864" r:id="rId40"/>
    <p:sldId id="865" r:id="rId41"/>
    <p:sldId id="866" r:id="rId42"/>
    <p:sldId id="862" r:id="rId43"/>
    <p:sldId id="836" r:id="rId44"/>
    <p:sldId id="861" r:id="rId45"/>
    <p:sldId id="867" r:id="rId46"/>
    <p:sldId id="859" r:id="rId47"/>
    <p:sldId id="860" r:id="rId48"/>
    <p:sldId id="870" r:id="rId49"/>
    <p:sldId id="871" r:id="rId50"/>
    <p:sldId id="857" r:id="rId51"/>
    <p:sldId id="858" r:id="rId52"/>
    <p:sldId id="849" r:id="rId53"/>
    <p:sldId id="869" r:id="rId54"/>
    <p:sldId id="839" r:id="rId55"/>
    <p:sldId id="872" r:id="rId56"/>
    <p:sldId id="856" r:id="rId57"/>
    <p:sldId id="873" r:id="rId58"/>
    <p:sldId id="840" r:id="rId59"/>
    <p:sldId id="874" r:id="rId60"/>
    <p:sldId id="486" r:id="rId61"/>
    <p:sldId id="437" r:id="rId62"/>
    <p:sldId id="438" r:id="rId63"/>
    <p:sldId id="440" r:id="rId64"/>
    <p:sldId id="441" r:id="rId65"/>
    <p:sldId id="442" r:id="rId66"/>
    <p:sldId id="854" r:id="rId67"/>
    <p:sldId id="853" r:id="rId68"/>
    <p:sldId id="850" r:id="rId69"/>
    <p:sldId id="417" r:id="rId70"/>
    <p:sldId id="852" r:id="rId71"/>
    <p:sldId id="851" r:id="rId72"/>
    <p:sldId id="421" r:id="rId73"/>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68"/>
    <p:restoredTop sz="91361"/>
  </p:normalViewPr>
  <p:slideViewPr>
    <p:cSldViewPr snapToGrid="0" snapToObjects="1">
      <p:cViewPr varScale="1">
        <p:scale>
          <a:sx n="116" d="100"/>
          <a:sy n="116" d="100"/>
        </p:scale>
        <p:origin x="1056" y="17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4" d="100"/>
          <a:sy n="84" d="100"/>
        </p:scale>
        <p:origin x="254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svg"/><Relationship Id="rId1"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C887D426-6BC4-4887-BCC7-60741C9A4D7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43088D3-987E-4361-A010-5231FE73AAB6}">
      <dgm:prSet/>
      <dgm:spPr/>
      <dgm:t>
        <a:bodyPr/>
        <a:lstStyle/>
        <a:p>
          <a:r>
            <a:rPr lang="es-ES" i="1" dirty="0">
              <a:latin typeface="Palatino" pitchFamily="2" charset="77"/>
              <a:ea typeface="Palatino" pitchFamily="2" charset="77"/>
            </a:rPr>
            <a:t>Ludwig von Bertalanffy, un notable científico austriaco, introdujo un nuevo paradigma científico: la teoría general de sistemas</a:t>
          </a:r>
          <a:r>
            <a:rPr lang="es-ES" dirty="0"/>
            <a:t>.</a:t>
          </a:r>
          <a:endParaRPr lang="en-US" dirty="0"/>
        </a:p>
      </dgm:t>
    </dgm:pt>
    <dgm:pt modelId="{7F43A3BA-6AE6-484D-B80A-00D037DC8BCC}" type="parTrans" cxnId="{34DBF210-615B-4A97-8BF3-1EBDC964BA1D}">
      <dgm:prSet/>
      <dgm:spPr/>
      <dgm:t>
        <a:bodyPr/>
        <a:lstStyle/>
        <a:p>
          <a:endParaRPr lang="en-US"/>
        </a:p>
      </dgm:t>
    </dgm:pt>
    <dgm:pt modelId="{E0AFDC36-72D4-4013-BF70-7A6F582E189F}" type="sibTrans" cxnId="{34DBF210-615B-4A97-8BF3-1EBDC964BA1D}">
      <dgm:prSet/>
      <dgm:spPr/>
      <dgm:t>
        <a:bodyPr/>
        <a:lstStyle/>
        <a:p>
          <a:endParaRPr lang="en-US"/>
        </a:p>
      </dgm:t>
    </dgm:pt>
    <dgm:pt modelId="{2271761C-A7BA-4360-B629-5F469AA5A01D}">
      <dgm:prSet custT="1"/>
      <dgm:spPr/>
      <dgm:t>
        <a:bodyPr/>
        <a:lstStyle/>
        <a:p>
          <a:r>
            <a:rPr lang="es-ES" sz="1800" i="1" dirty="0">
              <a:latin typeface="Palatino" pitchFamily="2" charset="77"/>
              <a:ea typeface="Palatino" pitchFamily="2" charset="77"/>
            </a:rPr>
            <a:t>Los sistemas, afirma Bertalanffy, son complejidad organizada. </a:t>
          </a:r>
          <a:endParaRPr lang="en-US" sz="1800" i="1" dirty="0">
            <a:latin typeface="Palatino" pitchFamily="2" charset="77"/>
            <a:ea typeface="Palatino" pitchFamily="2" charset="77"/>
          </a:endParaRPr>
        </a:p>
      </dgm:t>
    </dgm:pt>
    <dgm:pt modelId="{4A55BDD0-6772-4EBD-86E3-8AD98BC1D365}" type="parTrans" cxnId="{DB554E21-4821-4517-8163-F2C14DCD2EE5}">
      <dgm:prSet/>
      <dgm:spPr/>
      <dgm:t>
        <a:bodyPr/>
        <a:lstStyle/>
        <a:p>
          <a:endParaRPr lang="en-US"/>
        </a:p>
      </dgm:t>
    </dgm:pt>
    <dgm:pt modelId="{95D31C6A-C54C-40DA-A6B4-9802E200F846}" type="sibTrans" cxnId="{DB554E21-4821-4517-8163-F2C14DCD2EE5}">
      <dgm:prSet/>
      <dgm:spPr/>
      <dgm:t>
        <a:bodyPr/>
        <a:lstStyle/>
        <a:p>
          <a:endParaRPr lang="en-US"/>
        </a:p>
      </dgm:t>
    </dgm:pt>
    <dgm:pt modelId="{CEC475D1-DF15-4463-8374-9B31161D4733}" type="pres">
      <dgm:prSet presAssocID="{C887D426-6BC4-4887-BCC7-60741C9A4D7F}" presName="root" presStyleCnt="0">
        <dgm:presLayoutVars>
          <dgm:dir/>
          <dgm:resizeHandles val="exact"/>
        </dgm:presLayoutVars>
      </dgm:prSet>
      <dgm:spPr/>
    </dgm:pt>
    <dgm:pt modelId="{8536D701-182E-48CB-9AAB-278DBC0F1AEF}" type="pres">
      <dgm:prSet presAssocID="{543088D3-987E-4361-A010-5231FE73AAB6}" presName="compNode" presStyleCnt="0"/>
      <dgm:spPr/>
    </dgm:pt>
    <dgm:pt modelId="{A1BB8D4D-9D20-4B5F-B872-C7CF8CC3D232}" type="pres">
      <dgm:prSet presAssocID="{543088D3-987E-4361-A010-5231FE73AAB6}" presName="bgRect" presStyleLbl="bgShp" presStyleIdx="0" presStyleCnt="2" custLinFactNeighborX="-20191" custLinFactNeighborY="-3744"/>
      <dgm:spPr/>
    </dgm:pt>
    <dgm:pt modelId="{A6473BFC-E92E-481E-9668-654AB6AD0840}" type="pres">
      <dgm:prSet presAssocID="{543088D3-987E-4361-A010-5231FE73AAB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icroscope"/>
        </a:ext>
      </dgm:extLst>
    </dgm:pt>
    <dgm:pt modelId="{CB12F305-6229-4901-9E22-54F798C5EAE3}" type="pres">
      <dgm:prSet presAssocID="{543088D3-987E-4361-A010-5231FE73AAB6}" presName="spaceRect" presStyleCnt="0"/>
      <dgm:spPr/>
    </dgm:pt>
    <dgm:pt modelId="{BD1B1A82-DB83-4549-9257-52670DECFB5F}" type="pres">
      <dgm:prSet presAssocID="{543088D3-987E-4361-A010-5231FE73AAB6}" presName="parTx" presStyleLbl="revTx" presStyleIdx="0" presStyleCnt="2">
        <dgm:presLayoutVars>
          <dgm:chMax val="0"/>
          <dgm:chPref val="0"/>
        </dgm:presLayoutVars>
      </dgm:prSet>
      <dgm:spPr/>
    </dgm:pt>
    <dgm:pt modelId="{F2456C7A-ABEE-4C4A-B1BE-5E71817DCACD}" type="pres">
      <dgm:prSet presAssocID="{E0AFDC36-72D4-4013-BF70-7A6F582E189F}" presName="sibTrans" presStyleCnt="0"/>
      <dgm:spPr/>
    </dgm:pt>
    <dgm:pt modelId="{25F6CC47-7749-4162-AED4-E89A887A0A48}" type="pres">
      <dgm:prSet presAssocID="{2271761C-A7BA-4360-B629-5F469AA5A01D}" presName="compNode" presStyleCnt="0"/>
      <dgm:spPr/>
    </dgm:pt>
    <dgm:pt modelId="{55434E9A-A865-4ABD-A224-1AEC14645A04}" type="pres">
      <dgm:prSet presAssocID="{2271761C-A7BA-4360-B629-5F469AA5A01D}" presName="bgRect" presStyleLbl="bgShp" presStyleIdx="1" presStyleCnt="2"/>
      <dgm:spPr/>
    </dgm:pt>
    <dgm:pt modelId="{F06A8402-FEC6-42AA-A5DE-E6A15C723F43}" type="pres">
      <dgm:prSet presAssocID="{2271761C-A7BA-4360-B629-5F469AA5A01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01ABDA77-48AB-4492-9ED6-6744392CA535}" type="pres">
      <dgm:prSet presAssocID="{2271761C-A7BA-4360-B629-5F469AA5A01D}" presName="spaceRect" presStyleCnt="0"/>
      <dgm:spPr/>
    </dgm:pt>
    <dgm:pt modelId="{69CA7071-8912-4B7E-9E6C-77E321318D17}" type="pres">
      <dgm:prSet presAssocID="{2271761C-A7BA-4360-B629-5F469AA5A01D}" presName="parTx" presStyleLbl="revTx" presStyleIdx="1" presStyleCnt="2">
        <dgm:presLayoutVars>
          <dgm:chMax val="0"/>
          <dgm:chPref val="0"/>
        </dgm:presLayoutVars>
      </dgm:prSet>
      <dgm:spPr/>
    </dgm:pt>
  </dgm:ptLst>
  <dgm:cxnLst>
    <dgm:cxn modelId="{34DBF210-615B-4A97-8BF3-1EBDC964BA1D}" srcId="{C887D426-6BC4-4887-BCC7-60741C9A4D7F}" destId="{543088D3-987E-4361-A010-5231FE73AAB6}" srcOrd="0" destOrd="0" parTransId="{7F43A3BA-6AE6-484D-B80A-00D037DC8BCC}" sibTransId="{E0AFDC36-72D4-4013-BF70-7A6F582E189F}"/>
    <dgm:cxn modelId="{DB554E21-4821-4517-8163-F2C14DCD2EE5}" srcId="{C887D426-6BC4-4887-BCC7-60741C9A4D7F}" destId="{2271761C-A7BA-4360-B629-5F469AA5A01D}" srcOrd="1" destOrd="0" parTransId="{4A55BDD0-6772-4EBD-86E3-8AD98BC1D365}" sibTransId="{95D31C6A-C54C-40DA-A6B4-9802E200F846}"/>
    <dgm:cxn modelId="{1A2FD193-0430-40AC-A026-F47BFB0F34D9}" type="presOf" srcId="{543088D3-987E-4361-A010-5231FE73AAB6}" destId="{BD1B1A82-DB83-4549-9257-52670DECFB5F}" srcOrd="0" destOrd="0" presId="urn:microsoft.com/office/officeart/2018/2/layout/IconVerticalSolidList"/>
    <dgm:cxn modelId="{4353A2D5-2DB9-4ECC-82D7-0B450428F5BF}" type="presOf" srcId="{2271761C-A7BA-4360-B629-5F469AA5A01D}" destId="{69CA7071-8912-4B7E-9E6C-77E321318D17}" srcOrd="0" destOrd="0" presId="urn:microsoft.com/office/officeart/2018/2/layout/IconVerticalSolidList"/>
    <dgm:cxn modelId="{97E127E3-A0A5-4973-91F3-A57A0540545E}" type="presOf" srcId="{C887D426-6BC4-4887-BCC7-60741C9A4D7F}" destId="{CEC475D1-DF15-4463-8374-9B31161D4733}" srcOrd="0" destOrd="0" presId="urn:microsoft.com/office/officeart/2018/2/layout/IconVerticalSolidList"/>
    <dgm:cxn modelId="{2822FAC6-F130-4B94-A0E2-7E44ACD1BCC6}" type="presParOf" srcId="{CEC475D1-DF15-4463-8374-9B31161D4733}" destId="{8536D701-182E-48CB-9AAB-278DBC0F1AEF}" srcOrd="0" destOrd="0" presId="urn:microsoft.com/office/officeart/2018/2/layout/IconVerticalSolidList"/>
    <dgm:cxn modelId="{C193EFD8-5B24-4A97-BE5C-572C1C269E1B}" type="presParOf" srcId="{8536D701-182E-48CB-9AAB-278DBC0F1AEF}" destId="{A1BB8D4D-9D20-4B5F-B872-C7CF8CC3D232}" srcOrd="0" destOrd="0" presId="urn:microsoft.com/office/officeart/2018/2/layout/IconVerticalSolidList"/>
    <dgm:cxn modelId="{317B29C8-32E8-41AA-B997-E0A2BC529D70}" type="presParOf" srcId="{8536D701-182E-48CB-9AAB-278DBC0F1AEF}" destId="{A6473BFC-E92E-481E-9668-654AB6AD0840}" srcOrd="1" destOrd="0" presId="urn:microsoft.com/office/officeart/2018/2/layout/IconVerticalSolidList"/>
    <dgm:cxn modelId="{FBBC213E-9C2D-44C7-B1D5-E407AE577620}" type="presParOf" srcId="{8536D701-182E-48CB-9AAB-278DBC0F1AEF}" destId="{CB12F305-6229-4901-9E22-54F798C5EAE3}" srcOrd="2" destOrd="0" presId="urn:microsoft.com/office/officeart/2018/2/layout/IconVerticalSolidList"/>
    <dgm:cxn modelId="{AB6B56A5-6D6B-4B2A-9467-581D6C647B85}" type="presParOf" srcId="{8536D701-182E-48CB-9AAB-278DBC0F1AEF}" destId="{BD1B1A82-DB83-4549-9257-52670DECFB5F}" srcOrd="3" destOrd="0" presId="urn:microsoft.com/office/officeart/2018/2/layout/IconVerticalSolidList"/>
    <dgm:cxn modelId="{1667D538-2BE4-485B-A007-EAF7B72B198E}" type="presParOf" srcId="{CEC475D1-DF15-4463-8374-9B31161D4733}" destId="{F2456C7A-ABEE-4C4A-B1BE-5E71817DCACD}" srcOrd="1" destOrd="0" presId="urn:microsoft.com/office/officeart/2018/2/layout/IconVerticalSolidList"/>
    <dgm:cxn modelId="{C13868A0-EBBA-4EA5-BFA2-7FCA5D5308E5}" type="presParOf" srcId="{CEC475D1-DF15-4463-8374-9B31161D4733}" destId="{25F6CC47-7749-4162-AED4-E89A887A0A48}" srcOrd="2" destOrd="0" presId="urn:microsoft.com/office/officeart/2018/2/layout/IconVerticalSolidList"/>
    <dgm:cxn modelId="{C2827DC1-3F12-47E4-97BB-177A210AD4CB}" type="presParOf" srcId="{25F6CC47-7749-4162-AED4-E89A887A0A48}" destId="{55434E9A-A865-4ABD-A224-1AEC14645A04}" srcOrd="0" destOrd="0" presId="urn:microsoft.com/office/officeart/2018/2/layout/IconVerticalSolidList"/>
    <dgm:cxn modelId="{CA2FDD42-04E3-4CE1-B6C6-53CBAC9F23CC}" type="presParOf" srcId="{25F6CC47-7749-4162-AED4-E89A887A0A48}" destId="{F06A8402-FEC6-42AA-A5DE-E6A15C723F43}" srcOrd="1" destOrd="0" presId="urn:microsoft.com/office/officeart/2018/2/layout/IconVerticalSolidList"/>
    <dgm:cxn modelId="{3B4BC8FB-C7B1-4314-A7E9-FA1B8FA56B87}" type="presParOf" srcId="{25F6CC47-7749-4162-AED4-E89A887A0A48}" destId="{01ABDA77-48AB-4492-9ED6-6744392CA535}" srcOrd="2" destOrd="0" presId="urn:microsoft.com/office/officeart/2018/2/layout/IconVerticalSolidList"/>
    <dgm:cxn modelId="{0C4EE681-4DF8-4916-BBD6-9DC64A89F54E}" type="presParOf" srcId="{25F6CC47-7749-4162-AED4-E89A887A0A48}" destId="{69CA7071-8912-4B7E-9E6C-77E321318D1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BB8D4D-9D20-4B5F-B872-C7CF8CC3D232}">
      <dsp:nvSpPr>
        <dsp:cNvPr id="0" name=""/>
        <dsp:cNvSpPr/>
      </dsp:nvSpPr>
      <dsp:spPr>
        <a:xfrm>
          <a:off x="0" y="890276"/>
          <a:ext cx="4885203" cy="176562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473BFC-E92E-481E-9668-654AB6AD0840}">
      <dsp:nvSpPr>
        <dsp:cNvPr id="0" name=""/>
        <dsp:cNvSpPr/>
      </dsp:nvSpPr>
      <dsp:spPr>
        <a:xfrm>
          <a:off x="534102" y="1353647"/>
          <a:ext cx="971095" cy="9710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1B1A82-DB83-4549-9257-52670DECFB5F}">
      <dsp:nvSpPr>
        <dsp:cNvPr id="0" name=""/>
        <dsp:cNvSpPr/>
      </dsp:nvSpPr>
      <dsp:spPr>
        <a:xfrm>
          <a:off x="2039300" y="956381"/>
          <a:ext cx="2845902" cy="176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862" tIns="186862" rIns="186862" bIns="186862" numCol="1" spcCol="1270" anchor="ctr" anchorCtr="0">
          <a:noAutofit/>
        </a:bodyPr>
        <a:lstStyle/>
        <a:p>
          <a:pPr marL="0" lvl="0" indent="0" algn="l" defTabSz="666750">
            <a:lnSpc>
              <a:spcPct val="90000"/>
            </a:lnSpc>
            <a:spcBef>
              <a:spcPct val="0"/>
            </a:spcBef>
            <a:spcAft>
              <a:spcPct val="35000"/>
            </a:spcAft>
            <a:buNone/>
          </a:pPr>
          <a:r>
            <a:rPr lang="es-ES" sz="1500" i="1" kern="1200" dirty="0">
              <a:latin typeface="Palatino" pitchFamily="2" charset="77"/>
              <a:ea typeface="Palatino" pitchFamily="2" charset="77"/>
            </a:rPr>
            <a:t>Ludwig von Bertalanffy, un notable científico austriaco, introdujo un nuevo paradigma científico: la teoría general de sistemas</a:t>
          </a:r>
          <a:r>
            <a:rPr lang="es-ES" sz="1500" kern="1200" dirty="0"/>
            <a:t>.</a:t>
          </a:r>
          <a:endParaRPr lang="en-US" sz="1500" kern="1200" dirty="0"/>
        </a:p>
      </dsp:txBody>
      <dsp:txXfrm>
        <a:off x="2039300" y="956381"/>
        <a:ext cx="2845902" cy="1765627"/>
      </dsp:txXfrm>
    </dsp:sp>
    <dsp:sp modelId="{55434E9A-A865-4ABD-A224-1AEC14645A04}">
      <dsp:nvSpPr>
        <dsp:cNvPr id="0" name=""/>
        <dsp:cNvSpPr/>
      </dsp:nvSpPr>
      <dsp:spPr>
        <a:xfrm>
          <a:off x="0" y="3163416"/>
          <a:ext cx="4885203" cy="176562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6A8402-FEC6-42AA-A5DE-E6A15C723F43}">
      <dsp:nvSpPr>
        <dsp:cNvPr id="0" name=""/>
        <dsp:cNvSpPr/>
      </dsp:nvSpPr>
      <dsp:spPr>
        <a:xfrm>
          <a:off x="534102" y="3560682"/>
          <a:ext cx="971095" cy="9710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9CA7071-8912-4B7E-9E6C-77E321318D17}">
      <dsp:nvSpPr>
        <dsp:cNvPr id="0" name=""/>
        <dsp:cNvSpPr/>
      </dsp:nvSpPr>
      <dsp:spPr>
        <a:xfrm>
          <a:off x="2039300" y="3163416"/>
          <a:ext cx="2845902" cy="176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862" tIns="186862" rIns="186862" bIns="186862" numCol="1" spcCol="1270" anchor="ctr" anchorCtr="0">
          <a:noAutofit/>
        </a:bodyPr>
        <a:lstStyle/>
        <a:p>
          <a:pPr marL="0" lvl="0" indent="0" algn="l" defTabSz="800100">
            <a:lnSpc>
              <a:spcPct val="90000"/>
            </a:lnSpc>
            <a:spcBef>
              <a:spcPct val="0"/>
            </a:spcBef>
            <a:spcAft>
              <a:spcPct val="35000"/>
            </a:spcAft>
            <a:buNone/>
          </a:pPr>
          <a:r>
            <a:rPr lang="es-ES" sz="1800" i="1" kern="1200" dirty="0">
              <a:latin typeface="Palatino" pitchFamily="2" charset="77"/>
              <a:ea typeface="Palatino" pitchFamily="2" charset="77"/>
            </a:rPr>
            <a:t>Los sistemas, afirma Bertalanffy, son complejidad organizada. </a:t>
          </a:r>
          <a:endParaRPr lang="en-US" sz="1800" i="1" kern="1200" dirty="0">
            <a:latin typeface="Palatino" pitchFamily="2" charset="77"/>
            <a:ea typeface="Palatino" pitchFamily="2" charset="77"/>
          </a:endParaRPr>
        </a:p>
      </dsp:txBody>
      <dsp:txXfrm>
        <a:off x="2039300" y="3163416"/>
        <a:ext cx="2845902" cy="176562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7/9/19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a:t>
            </a:fld>
            <a:endParaRPr lang="es-ES"/>
          </a:p>
        </p:txBody>
      </p:sp>
    </p:spTree>
    <p:extLst>
      <p:ext uri="{BB962C8B-B14F-4D97-AF65-F5344CB8AC3E}">
        <p14:creationId xmlns:p14="http://schemas.microsoft.com/office/powerpoint/2010/main" val="2600913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a:t>
            </a:fld>
            <a:endParaRPr lang="es-ES"/>
          </a:p>
        </p:txBody>
      </p:sp>
    </p:spTree>
    <p:extLst>
      <p:ext uri="{BB962C8B-B14F-4D97-AF65-F5344CB8AC3E}">
        <p14:creationId xmlns:p14="http://schemas.microsoft.com/office/powerpoint/2010/main" val="984053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Es necesario estudiar no solo partes y procesos aislados, sino también resolver los problemas decisivos hallados en la organización y el orden que los unifican, resultantes de la interacción dinámica de partes y que hacen el diferente comportamiento de éstas cuando se estudian aisladas o dentro del todo.</a:t>
            </a:r>
          </a:p>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a:t>
            </a:fld>
            <a:endParaRPr lang="es-ES"/>
          </a:p>
        </p:txBody>
      </p:sp>
    </p:spTree>
    <p:extLst>
      <p:ext uri="{BB962C8B-B14F-4D97-AF65-F5344CB8AC3E}">
        <p14:creationId xmlns:p14="http://schemas.microsoft.com/office/powerpoint/2010/main" val="3191079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4</a:t>
            </a:fld>
            <a:endParaRPr lang="es-ES"/>
          </a:p>
        </p:txBody>
      </p:sp>
    </p:spTree>
    <p:extLst>
      <p:ext uri="{BB962C8B-B14F-4D97-AF65-F5344CB8AC3E}">
        <p14:creationId xmlns:p14="http://schemas.microsoft.com/office/powerpoint/2010/main" val="3478608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5</a:t>
            </a:fld>
            <a:endParaRPr lang="es-ES"/>
          </a:p>
        </p:txBody>
      </p:sp>
    </p:spTree>
    <p:extLst>
      <p:ext uri="{BB962C8B-B14F-4D97-AF65-F5344CB8AC3E}">
        <p14:creationId xmlns:p14="http://schemas.microsoft.com/office/powerpoint/2010/main" val="4164869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200" kern="1200" dirty="0">
                <a:solidFill>
                  <a:schemeClr val="tx1"/>
                </a:solidFill>
                <a:effectLst/>
                <a:latin typeface="+mn-lt"/>
                <a:ea typeface="+mn-ea"/>
                <a:cs typeface="+mn-cs"/>
              </a:rPr>
              <a:t>La gran asignatura pendiente, de mayor complejidad aún, radica en concluir los trabajos de Einstein en la elaboración de la teoría del campo unificado, la cual responde a la necesidad de explicar todas las leyes de la naturaleza. En la comprensión del hiperespacio radica la posibilidad de desvelar los secretos más profundos de la naturaleza y el universo.</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6</a:t>
            </a:fld>
            <a:endParaRPr lang="es-ES"/>
          </a:p>
        </p:txBody>
      </p:sp>
    </p:spTree>
    <p:extLst>
      <p:ext uri="{BB962C8B-B14F-4D97-AF65-F5344CB8AC3E}">
        <p14:creationId xmlns:p14="http://schemas.microsoft.com/office/powerpoint/2010/main" val="1460787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latin typeface="Palatino" pitchFamily="2" charset="77"/>
                <a:ea typeface="Palatino" pitchFamily="2" charset="77"/>
              </a:rPr>
              <a:t>Los algoritmos pueden realizar importantes contribuciones a las tareas de control, vigilancia y asumir un rol protagónico en la disolución digital de nuestra privacidad. </a:t>
            </a:r>
            <a:endParaRPr lang="es-EC" dirty="0"/>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7</a:t>
            </a:fld>
            <a:endParaRPr lang="es-EC"/>
          </a:p>
        </p:txBody>
      </p:sp>
    </p:spTree>
    <p:extLst>
      <p:ext uri="{BB962C8B-B14F-4D97-AF65-F5344CB8AC3E}">
        <p14:creationId xmlns:p14="http://schemas.microsoft.com/office/powerpoint/2010/main" val="3117095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Algoritmos dotados de capacidad de razonamiento y toma de decisiones en cualquier ámbito, al menos con la misma funcionalidad que un ser humano medio. De manera estándar, dícese de cualquier algoritmo que no ha sido limitado expresamente en sus capacidades; por extensión, dícese de todos aquellos algoritmos capaces de pensar y actuar mediante razonamientos e integraciones inaccesibles a la inteligencia humana, mostrando niveles de conciencia que los humanos suponen superiores. (Serrano, 2018, p. p.19). </a:t>
            </a:r>
            <a:endParaRPr lang="es-EC" dirty="0"/>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8</a:t>
            </a:fld>
            <a:endParaRPr lang="es-ES"/>
          </a:p>
        </p:txBody>
      </p:sp>
    </p:spTree>
    <p:extLst>
      <p:ext uri="{BB962C8B-B14F-4D97-AF65-F5344CB8AC3E}">
        <p14:creationId xmlns:p14="http://schemas.microsoft.com/office/powerpoint/2010/main" val="914562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En la modernidad turbo:</a:t>
            </a:r>
            <a:r>
              <a:rPr lang="es-EC" sz="1200" kern="120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“La potencia de la revolución digital penetra en casi todos los ámbitos. Al igual que un virus, esta potencia contagia la medicina, el sector financiero, los medios de comunicación, la ingeniería mecánica o el sector servicios. Se dan procesos de reforzamiento mutuo que a su vez aceleran más todavía el tempo de las transformaciones. La influencia de la digitalización en los avances en investigación genética, el progreso en la ciencia de materiales o en la miniaturización electrónica del sector médico son ejemplos de esos efectos sinérgicos de aceleración. Las innovaciones modifican las maneras de trabajar y estas a su vez exigen nuevas innovaciones. Lo uno condiciona lo otro, y así experimentamos nuevos efectos de resonancia del progreso. (</a:t>
            </a:r>
            <a:r>
              <a:rPr lang="es-ES" sz="1200" kern="1200" dirty="0" err="1">
                <a:solidFill>
                  <a:schemeClr val="tx1"/>
                </a:solidFill>
                <a:effectLst/>
                <a:latin typeface="+mn-lt"/>
                <a:ea typeface="+mn-ea"/>
                <a:cs typeface="+mn-cs"/>
              </a:rPr>
              <a:t>Yogeshwar</a:t>
            </a:r>
            <a:r>
              <a:rPr lang="es-ES" sz="1200" kern="1200" dirty="0">
                <a:solidFill>
                  <a:schemeClr val="tx1"/>
                </a:solidFill>
                <a:effectLst/>
                <a:latin typeface="+mn-lt"/>
                <a:ea typeface="+mn-ea"/>
                <a:cs typeface="+mn-cs"/>
              </a:rPr>
              <a:t>, 2018, p.26).</a:t>
            </a:r>
            <a:endParaRPr lang="es-EC"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9</a:t>
            </a:fld>
            <a:endParaRPr lang="es-ES"/>
          </a:p>
        </p:txBody>
      </p:sp>
    </p:spTree>
    <p:extLst>
      <p:ext uri="{BB962C8B-B14F-4D97-AF65-F5344CB8AC3E}">
        <p14:creationId xmlns:p14="http://schemas.microsoft.com/office/powerpoint/2010/main" val="3229858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De acuerdo con lo asentado en la reciente actualización de la información que ofrece la Internet </a:t>
            </a:r>
            <a:r>
              <a:rPr lang="es-ES" sz="1200" kern="1200" dirty="0" err="1">
                <a:solidFill>
                  <a:schemeClr val="tx1"/>
                </a:solidFill>
                <a:effectLst/>
                <a:latin typeface="+mn-lt"/>
                <a:ea typeface="+mn-ea"/>
                <a:cs typeface="+mn-cs"/>
              </a:rPr>
              <a:t>World</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Stats</a:t>
            </a:r>
            <a:r>
              <a:rPr lang="es-ES" sz="1200" kern="1200" dirty="0">
                <a:solidFill>
                  <a:schemeClr val="tx1"/>
                </a:solidFill>
                <a:effectLst/>
                <a:latin typeface="+mn-lt"/>
                <a:ea typeface="+mn-ea"/>
                <a:cs typeface="+mn-cs"/>
              </a:rPr>
              <a:t> (marzo, 2019), la población mundial fue estimada en 7,716,223,209 personas, de las cuales fueron estimados 4,346,561,853 usuarios de Internet. La penetración mundial de Internet fue estimada por la IWS en 56.3%. Sin embargo, debemos tener presente que, a finales de diciembre de 2018, la Unión Internacional de Telecomunicaciones dio a conocer cifras menos optimistas sobre la penetración mundial de Internet. </a:t>
            </a:r>
            <a:r>
              <a:rPr lang="es-EC" sz="1200" kern="1200" dirty="0">
                <a:solidFill>
                  <a:schemeClr val="tx1"/>
                </a:solidFill>
                <a:effectLst/>
                <a:latin typeface="+mn-lt"/>
                <a:ea typeface="+mn-ea"/>
                <a:cs typeface="+mn-cs"/>
              </a:rPr>
              <a:t>En un boletín de prensa emitido en enero de 2018, la UIT estimó que, hasta finales de 2019, finalmente el 50 por ciento de la población mundial tendrá acceso a Internet. Inclusive si</a:t>
            </a:r>
            <a:r>
              <a:rPr lang="es-ES" sz="1200" kern="1200" dirty="0">
                <a:solidFill>
                  <a:schemeClr val="tx1"/>
                </a:solidFill>
                <a:effectLst/>
                <a:latin typeface="+mn-lt"/>
                <a:ea typeface="+mn-ea"/>
                <a:cs typeface="+mn-cs"/>
              </a:rPr>
              <a:t> nos atenemos a los datos que ofrece la IWS, la brecha digital sigue siendo considerable (43.7%). Es posible advertir una sensible desaceleración en la penetración mundial de Internet en los años recientes. En el cuadro 1 podremos identificar la población total y el número de usuarios de Internet por regiones, según la IWS.</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10</a:t>
            </a:fld>
            <a:endParaRPr lang="es-ES"/>
          </a:p>
        </p:txBody>
      </p:sp>
    </p:spTree>
    <p:extLst>
      <p:ext uri="{BB962C8B-B14F-4D97-AF65-F5344CB8AC3E}">
        <p14:creationId xmlns:p14="http://schemas.microsoft.com/office/powerpoint/2010/main" val="560179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1200" kern="1200" dirty="0">
                <a:solidFill>
                  <a:schemeClr val="tx1"/>
                </a:solidFill>
                <a:effectLst/>
                <a:latin typeface="+mn-lt"/>
                <a:ea typeface="+mn-ea"/>
                <a:cs typeface="+mn-cs"/>
              </a:rPr>
              <a:t>En el </a:t>
            </a:r>
            <a:r>
              <a:rPr lang="es-EC" sz="1200" i="1" kern="1200" dirty="0">
                <a:solidFill>
                  <a:schemeClr val="tx1"/>
                </a:solidFill>
                <a:effectLst/>
                <a:latin typeface="+mn-lt"/>
                <a:ea typeface="+mn-ea"/>
                <a:cs typeface="+mn-cs"/>
              </a:rPr>
              <a:t>top ten</a:t>
            </a:r>
            <a:r>
              <a:rPr lang="es-EC" sz="1200" kern="1200" dirty="0">
                <a:solidFill>
                  <a:schemeClr val="tx1"/>
                </a:solidFill>
                <a:effectLst/>
                <a:latin typeface="+mn-lt"/>
                <a:ea typeface="+mn-ea"/>
                <a:cs typeface="+mn-cs"/>
              </a:rPr>
              <a:t> de los estudios más importantes sobre las marcas más valiosas  (Forbes, Kantar Millward Brown e Interbrand) fundamentalmente aparecen marcas asociadas con el desarrollo de la Economía del Conocimiento, como Apple, Google, Amazon, IBM, Microsoft, Facebook. Particulamente dos </a:t>
            </a:r>
            <a:r>
              <a:rPr lang="es-ES" sz="1200" kern="1200" dirty="0">
                <a:solidFill>
                  <a:schemeClr val="tx1"/>
                </a:solidFill>
                <a:effectLst/>
                <a:latin typeface="+mn-lt"/>
                <a:ea typeface="+mn-ea"/>
                <a:cs typeface="+mn-cs"/>
              </a:rPr>
              <a:t>de las marcas emblemáticas de Internet -Apple y Amazon- hoy son reconocidas como las más valiosas en la bolsa de valores. </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11</a:t>
            </a:fld>
            <a:endParaRPr lang="es-EC"/>
          </a:p>
        </p:txBody>
      </p:sp>
    </p:spTree>
    <p:extLst>
      <p:ext uri="{BB962C8B-B14F-4D97-AF65-F5344CB8AC3E}">
        <p14:creationId xmlns:p14="http://schemas.microsoft.com/office/powerpoint/2010/main" val="656452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12</a:t>
            </a:fld>
            <a:endParaRPr lang="es-ES"/>
          </a:p>
        </p:txBody>
      </p:sp>
    </p:spTree>
    <p:extLst>
      <p:ext uri="{BB962C8B-B14F-4D97-AF65-F5344CB8AC3E}">
        <p14:creationId xmlns:p14="http://schemas.microsoft.com/office/powerpoint/2010/main" val="4113961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sz="1200" kern="1200" dirty="0">
                <a:solidFill>
                  <a:schemeClr val="tx1"/>
                </a:solidFill>
                <a:effectLst/>
                <a:latin typeface="+mn-lt"/>
                <a:ea typeface="+mn-ea"/>
                <a:cs typeface="+mn-cs"/>
              </a:rPr>
              <a:t>En la actualidad, l</a:t>
            </a:r>
            <a:r>
              <a:rPr lang="es-ES" sz="1200" kern="1200" dirty="0">
                <a:solidFill>
                  <a:schemeClr val="tx1"/>
                </a:solidFill>
                <a:effectLst/>
                <a:latin typeface="+mn-lt"/>
                <a:ea typeface="+mn-ea"/>
                <a:cs typeface="+mn-cs"/>
              </a:rPr>
              <a:t>a banda ancha ya es un factor muy importante en el desarrollo de la economía, tal como destaca </a:t>
            </a:r>
            <a:r>
              <a:rPr lang="es-EC" sz="1200" kern="1200" dirty="0">
                <a:solidFill>
                  <a:schemeClr val="tx1"/>
                </a:solidFill>
                <a:effectLst/>
                <a:latin typeface="+mn-lt"/>
                <a:ea typeface="+mn-ea"/>
                <a:cs typeface="+mn-cs"/>
              </a:rPr>
              <a:t>un reciente estudio realizado por la ITU (2018), </a:t>
            </a:r>
            <a:r>
              <a:rPr lang="es-EC" sz="1200" i="1" kern="1200" dirty="0">
                <a:solidFill>
                  <a:schemeClr val="tx1"/>
                </a:solidFill>
                <a:effectLst/>
                <a:latin typeface="+mn-lt"/>
                <a:ea typeface="+mn-ea"/>
                <a:cs typeface="+mn-cs"/>
              </a:rPr>
              <a:t>The economic contribution of broadband, digitization and ICT regulation, </a:t>
            </a:r>
            <a:r>
              <a:rPr lang="es-EC" sz="1200" kern="1200" dirty="0">
                <a:solidFill>
                  <a:schemeClr val="tx1"/>
                </a:solidFill>
                <a:effectLst/>
                <a:latin typeface="+mn-lt"/>
                <a:ea typeface="+mn-ea"/>
                <a:cs typeface="+mn-cs"/>
              </a:rPr>
              <a:t>-en castellano: El aporte económico de la banda ancha, la digitalización y la regulación de las TIC-, el cual confirma los resultados del estudio ¿Qué tan importantes son las redes de banda ancha móvil para el desarrollo económico global?, realizado por Ericsson y el Imperial College Business School de Londres (Cruz, 2018): “un aumento de 10 por ciento en la tasa de adopción de banda ancha móvil en un país genera un incremento de 0.8 por ciento en el producto interno bruto (PIB)”.</a:t>
            </a:r>
            <a:r>
              <a:rPr lang="es-EC" sz="1200" kern="1200" baseline="30000" dirty="0">
                <a:solidFill>
                  <a:schemeClr val="tx1"/>
                </a:solidFill>
                <a:effectLst/>
                <a:latin typeface="+mn-lt"/>
                <a:ea typeface="+mn-ea"/>
                <a:cs typeface="+mn-cs"/>
              </a:rPr>
              <a:t> </a:t>
            </a:r>
            <a:r>
              <a:rPr lang="es-EC" sz="1200" kern="1200" dirty="0">
                <a:solidFill>
                  <a:schemeClr val="tx1"/>
                </a:solidFill>
                <a:effectLst/>
                <a:latin typeface="+mn-lt"/>
                <a:ea typeface="+mn-ea"/>
                <a:cs typeface="+mn-cs"/>
              </a:rPr>
              <a:t>Los adelantos en materia de banda ancha móvil 4G, 5G y tecnologías satelitales de próxima generación, permitirán ofrecer servicios digitales más rápidos y confiables. La banda ancha además representa la columna vertebral de las “infraestructuras inteligentes” que demanda el desarrollo de Internet de las cosas (IOT), por las iniciales en inglés.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EC" sz="800" b="1" i="1" kern="1200" dirty="0">
              <a:solidFill>
                <a:srgbClr val="000000"/>
              </a:solidFill>
              <a:latin typeface="+mn-lt"/>
              <a:ea typeface="UD Digi Kyokasho N-B" panose="02020700000000000000" pitchFamily="49" charset="-128"/>
              <a:cs typeface="+mn-cs"/>
            </a:endParaRP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14</a:t>
            </a:fld>
            <a:endParaRPr lang="es-ES"/>
          </a:p>
        </p:txBody>
      </p:sp>
    </p:spTree>
    <p:extLst>
      <p:ext uri="{BB962C8B-B14F-4D97-AF65-F5344CB8AC3E}">
        <p14:creationId xmlns:p14="http://schemas.microsoft.com/office/powerpoint/2010/main" val="1975016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i="1" dirty="0">
                <a:solidFill>
                  <a:schemeClr val="tx1"/>
                </a:solidFill>
              </a:rPr>
              <a:t>Los </a:t>
            </a:r>
            <a:r>
              <a:rPr lang="en-US" sz="1200" i="1" dirty="0" err="1">
                <a:solidFill>
                  <a:schemeClr val="tx1"/>
                </a:solidFill>
              </a:rPr>
              <a:t>adelantos</a:t>
            </a:r>
            <a:r>
              <a:rPr lang="en-US" sz="1200" i="1" dirty="0">
                <a:solidFill>
                  <a:schemeClr val="tx1"/>
                </a:solidFill>
              </a:rPr>
              <a:t> </a:t>
            </a:r>
            <a:r>
              <a:rPr lang="en-US" sz="1200" i="1" dirty="0" err="1">
                <a:solidFill>
                  <a:schemeClr val="tx1"/>
                </a:solidFill>
              </a:rPr>
              <a:t>en</a:t>
            </a:r>
            <a:r>
              <a:rPr lang="en-US" sz="1200" i="1" dirty="0">
                <a:solidFill>
                  <a:schemeClr val="tx1"/>
                </a:solidFill>
              </a:rPr>
              <a:t> </a:t>
            </a:r>
            <a:r>
              <a:rPr lang="en-US" sz="1200" i="1" dirty="0" err="1">
                <a:solidFill>
                  <a:schemeClr val="tx1"/>
                </a:solidFill>
              </a:rPr>
              <a:t>materia</a:t>
            </a:r>
            <a:r>
              <a:rPr lang="en-US" sz="1200" i="1" dirty="0">
                <a:solidFill>
                  <a:schemeClr val="tx1"/>
                </a:solidFill>
              </a:rPr>
              <a:t> de </a:t>
            </a:r>
            <a:r>
              <a:rPr lang="en-US" sz="1200" i="1" dirty="0" err="1">
                <a:solidFill>
                  <a:schemeClr val="tx1"/>
                </a:solidFill>
              </a:rPr>
              <a:t>banda</a:t>
            </a:r>
            <a:r>
              <a:rPr lang="en-US" sz="1200" i="1" dirty="0">
                <a:solidFill>
                  <a:schemeClr val="tx1"/>
                </a:solidFill>
              </a:rPr>
              <a:t> </a:t>
            </a:r>
            <a:r>
              <a:rPr lang="en-US" sz="1200" i="1" dirty="0" err="1">
                <a:solidFill>
                  <a:schemeClr val="tx1"/>
                </a:solidFill>
              </a:rPr>
              <a:t>ancha</a:t>
            </a:r>
            <a:r>
              <a:rPr lang="en-US" sz="1200" i="1" dirty="0">
                <a:solidFill>
                  <a:schemeClr val="tx1"/>
                </a:solidFill>
              </a:rPr>
              <a:t> </a:t>
            </a:r>
            <a:r>
              <a:rPr lang="en-US" sz="1200" i="1" dirty="0" err="1">
                <a:solidFill>
                  <a:schemeClr val="tx1"/>
                </a:solidFill>
              </a:rPr>
              <a:t>móvil</a:t>
            </a:r>
            <a:r>
              <a:rPr lang="en-US" sz="1200" i="1" dirty="0">
                <a:solidFill>
                  <a:schemeClr val="tx1"/>
                </a:solidFill>
              </a:rPr>
              <a:t> 4G, 5G y </a:t>
            </a:r>
            <a:r>
              <a:rPr lang="en-US" sz="1200" i="1" dirty="0" err="1">
                <a:solidFill>
                  <a:schemeClr val="tx1"/>
                </a:solidFill>
              </a:rPr>
              <a:t>tecnologías</a:t>
            </a:r>
            <a:r>
              <a:rPr lang="en-US" sz="1200" i="1" dirty="0">
                <a:solidFill>
                  <a:schemeClr val="tx1"/>
                </a:solidFill>
              </a:rPr>
              <a:t> </a:t>
            </a:r>
            <a:r>
              <a:rPr lang="en-US" sz="1200" i="1" dirty="0" err="1">
                <a:solidFill>
                  <a:schemeClr val="tx1"/>
                </a:solidFill>
              </a:rPr>
              <a:t>satelitales</a:t>
            </a:r>
            <a:r>
              <a:rPr lang="en-US" sz="1200" i="1" dirty="0">
                <a:solidFill>
                  <a:schemeClr val="tx1"/>
                </a:solidFill>
              </a:rPr>
              <a:t> de </a:t>
            </a:r>
            <a:r>
              <a:rPr lang="en-US" sz="1200" i="1" dirty="0" err="1">
                <a:solidFill>
                  <a:schemeClr val="tx1"/>
                </a:solidFill>
              </a:rPr>
              <a:t>próxima</a:t>
            </a:r>
            <a:r>
              <a:rPr lang="en-US" sz="1200" i="1" dirty="0">
                <a:solidFill>
                  <a:schemeClr val="tx1"/>
                </a:solidFill>
              </a:rPr>
              <a:t> </a:t>
            </a:r>
            <a:r>
              <a:rPr lang="en-US" sz="1200" i="1" dirty="0" err="1">
                <a:solidFill>
                  <a:schemeClr val="tx1"/>
                </a:solidFill>
              </a:rPr>
              <a:t>generación</a:t>
            </a:r>
            <a:r>
              <a:rPr lang="en-US" sz="1200" i="1" dirty="0">
                <a:solidFill>
                  <a:schemeClr val="tx1"/>
                </a:solidFill>
              </a:rPr>
              <a:t> </a:t>
            </a:r>
            <a:r>
              <a:rPr lang="en-US" sz="1200" i="1" dirty="0" err="1">
                <a:solidFill>
                  <a:schemeClr val="tx1"/>
                </a:solidFill>
              </a:rPr>
              <a:t>permitirán</a:t>
            </a:r>
            <a:r>
              <a:rPr lang="en-US" sz="1200" i="1" dirty="0">
                <a:solidFill>
                  <a:schemeClr val="tx1"/>
                </a:solidFill>
              </a:rPr>
              <a:t> </a:t>
            </a:r>
            <a:r>
              <a:rPr lang="en-US" sz="1200" i="1" dirty="0" err="1">
                <a:solidFill>
                  <a:schemeClr val="tx1"/>
                </a:solidFill>
              </a:rPr>
              <a:t>ofrecer</a:t>
            </a:r>
            <a:r>
              <a:rPr lang="en-US" sz="1200" i="1" dirty="0">
                <a:solidFill>
                  <a:schemeClr val="tx1"/>
                </a:solidFill>
              </a:rPr>
              <a:t> </a:t>
            </a:r>
            <a:r>
              <a:rPr lang="en-US" sz="1200" i="1" dirty="0" err="1">
                <a:solidFill>
                  <a:schemeClr val="tx1"/>
                </a:solidFill>
              </a:rPr>
              <a:t>servicios</a:t>
            </a:r>
            <a:r>
              <a:rPr lang="en-US" sz="1200" i="1" dirty="0">
                <a:solidFill>
                  <a:schemeClr val="tx1"/>
                </a:solidFill>
              </a:rPr>
              <a:t> </a:t>
            </a:r>
            <a:r>
              <a:rPr lang="en-US" sz="1200" i="1" dirty="0" err="1">
                <a:solidFill>
                  <a:schemeClr val="tx1"/>
                </a:solidFill>
              </a:rPr>
              <a:t>digitales</a:t>
            </a:r>
            <a:r>
              <a:rPr lang="en-US" sz="1200" i="1" dirty="0">
                <a:solidFill>
                  <a:schemeClr val="tx1"/>
                </a:solidFill>
              </a:rPr>
              <a:t> </a:t>
            </a:r>
            <a:r>
              <a:rPr lang="en-US" sz="1200" i="1" dirty="0" err="1">
                <a:solidFill>
                  <a:schemeClr val="tx1"/>
                </a:solidFill>
              </a:rPr>
              <a:t>más</a:t>
            </a:r>
            <a:r>
              <a:rPr lang="en-US" sz="1200" i="1" dirty="0">
                <a:solidFill>
                  <a:schemeClr val="tx1"/>
                </a:solidFill>
              </a:rPr>
              <a:t> </a:t>
            </a:r>
            <a:r>
              <a:rPr lang="en-US" sz="1200" i="1" dirty="0" err="1">
                <a:solidFill>
                  <a:schemeClr val="tx1"/>
                </a:solidFill>
              </a:rPr>
              <a:t>rápidos</a:t>
            </a:r>
            <a:r>
              <a:rPr lang="en-US" sz="1200" i="1" dirty="0">
                <a:solidFill>
                  <a:schemeClr val="tx1"/>
                </a:solidFill>
              </a:rPr>
              <a:t> y </a:t>
            </a:r>
            <a:r>
              <a:rPr lang="en-US" sz="1200" i="1" dirty="0" err="1">
                <a:solidFill>
                  <a:schemeClr val="tx1"/>
                </a:solidFill>
              </a:rPr>
              <a:t>confiables</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15</a:t>
            </a:fld>
            <a:endParaRPr lang="es-ES"/>
          </a:p>
        </p:txBody>
      </p:sp>
    </p:spTree>
    <p:extLst>
      <p:ext uri="{BB962C8B-B14F-4D97-AF65-F5344CB8AC3E}">
        <p14:creationId xmlns:p14="http://schemas.microsoft.com/office/powerpoint/2010/main" val="1278656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16</a:t>
            </a:fld>
            <a:endParaRPr lang="es-ES"/>
          </a:p>
        </p:txBody>
      </p:sp>
    </p:spTree>
    <p:extLst>
      <p:ext uri="{BB962C8B-B14F-4D97-AF65-F5344CB8AC3E}">
        <p14:creationId xmlns:p14="http://schemas.microsoft.com/office/powerpoint/2010/main" val="33169307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17</a:t>
            </a:fld>
            <a:endParaRPr lang="es-ES"/>
          </a:p>
        </p:txBody>
      </p:sp>
    </p:spTree>
    <p:extLst>
      <p:ext uri="{BB962C8B-B14F-4D97-AF65-F5344CB8AC3E}">
        <p14:creationId xmlns:p14="http://schemas.microsoft.com/office/powerpoint/2010/main" val="3727523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18</a:t>
            </a:fld>
            <a:endParaRPr lang="es-ES"/>
          </a:p>
        </p:txBody>
      </p:sp>
    </p:spTree>
    <p:extLst>
      <p:ext uri="{BB962C8B-B14F-4D97-AF65-F5344CB8AC3E}">
        <p14:creationId xmlns:p14="http://schemas.microsoft.com/office/powerpoint/2010/main" val="555370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19</a:t>
            </a:fld>
            <a:endParaRPr lang="es-ES"/>
          </a:p>
        </p:txBody>
      </p:sp>
    </p:spTree>
    <p:extLst>
      <p:ext uri="{BB962C8B-B14F-4D97-AF65-F5344CB8AC3E}">
        <p14:creationId xmlns:p14="http://schemas.microsoft.com/office/powerpoint/2010/main" val="4189624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20</a:t>
            </a:fld>
            <a:endParaRPr lang="es-ES"/>
          </a:p>
        </p:txBody>
      </p:sp>
    </p:spTree>
    <p:extLst>
      <p:ext uri="{BB962C8B-B14F-4D97-AF65-F5344CB8AC3E}">
        <p14:creationId xmlns:p14="http://schemas.microsoft.com/office/powerpoint/2010/main" val="3432962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21</a:t>
            </a:fld>
            <a:endParaRPr lang="es-ES"/>
          </a:p>
        </p:txBody>
      </p:sp>
    </p:spTree>
    <p:extLst>
      <p:ext uri="{BB962C8B-B14F-4D97-AF65-F5344CB8AC3E}">
        <p14:creationId xmlns:p14="http://schemas.microsoft.com/office/powerpoint/2010/main" val="2930235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Ecología de los medios. Compleja </a:t>
            </a:r>
            <a:r>
              <a:rPr lang="es-ES" dirty="0" err="1"/>
              <a:t>metadisciplina</a:t>
            </a:r>
            <a:r>
              <a:rPr lang="es-ES" dirty="0"/>
              <a:t> que se encarga de explicar el impacto cultural de las tecnologías de información en las sociedades, desde el alfabeto fonético hasta las tecnologías de frontera. </a:t>
            </a:r>
            <a:r>
              <a:rPr lang="es-EC" sz="1200" kern="1200" dirty="0">
                <a:solidFill>
                  <a:schemeClr val="tx1"/>
                </a:solidFill>
                <a:effectLst/>
                <a:latin typeface="+mn-lt"/>
                <a:ea typeface="+mn-ea"/>
                <a:cs typeface="+mn-cs"/>
              </a:rPr>
              <a:t>El hombre admite ser comprendido como un complejo sistema de comunicación. </a:t>
            </a:r>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25</a:t>
            </a:fld>
            <a:endParaRPr lang="es-ES"/>
          </a:p>
        </p:txBody>
      </p:sp>
    </p:spTree>
    <p:extLst>
      <p:ext uri="{BB962C8B-B14F-4D97-AF65-F5344CB8AC3E}">
        <p14:creationId xmlns:p14="http://schemas.microsoft.com/office/powerpoint/2010/main" val="1655726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26</a:t>
            </a:fld>
            <a:endParaRPr lang="es-ES"/>
          </a:p>
        </p:txBody>
      </p:sp>
    </p:spTree>
    <p:extLst>
      <p:ext uri="{BB962C8B-B14F-4D97-AF65-F5344CB8AC3E}">
        <p14:creationId xmlns:p14="http://schemas.microsoft.com/office/powerpoint/2010/main" val="24589297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Narciso o narcosis. </a:t>
            </a:r>
            <a:br>
              <a:rPr lang="es-EC" dirty="0"/>
            </a:br>
            <a:r>
              <a:rPr lang="es-EC" dirty="0"/>
              <a:t>Pacto de Fausto, Neil Postman. Las tecnologías extienden, pero también amputan. Tétrada de los McLuhan.</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28</a:t>
            </a:fld>
            <a:endParaRPr lang="es-ES"/>
          </a:p>
        </p:txBody>
      </p:sp>
    </p:spTree>
    <p:extLst>
      <p:ext uri="{BB962C8B-B14F-4D97-AF65-F5344CB8AC3E}">
        <p14:creationId xmlns:p14="http://schemas.microsoft.com/office/powerpoint/2010/main" val="6811091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LOS MEDIOS, EXTENSIONES DE NUESTROS SENTIDOS, CONVERGENCIA MEDIÁTICA, EQUILIBRIO SENSITIVO, COMPLEJIDAD (EDGAR MORIN), , TEORÍA DE SISTEMAS (LUDWIG BERTANLANFFY, NIKLAS LUHMNANN). TRANSMEDIA, CROSS MEDIA. COMPLEJA INTEGRACIÓN DE LOS SENTIDOS</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29</a:t>
            </a:fld>
            <a:endParaRPr lang="es-ES"/>
          </a:p>
        </p:txBody>
      </p:sp>
    </p:spTree>
    <p:extLst>
      <p:ext uri="{BB962C8B-B14F-4D97-AF65-F5344CB8AC3E}">
        <p14:creationId xmlns:p14="http://schemas.microsoft.com/office/powerpoint/2010/main" val="5391932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LAS TECNOLOGÍAS, EXTENSIONES DEL HOMBRE</a:t>
            </a:r>
          </a:p>
          <a:p>
            <a:r>
              <a:rPr lang="es-EC" dirty="0"/>
              <a:t>LOS MEDIOS, EXTENSIONES DE LOS SENTIDOS</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30</a:t>
            </a:fld>
            <a:endParaRPr lang="es-ES"/>
          </a:p>
        </p:txBody>
      </p:sp>
    </p:spTree>
    <p:extLst>
      <p:ext uri="{BB962C8B-B14F-4D97-AF65-F5344CB8AC3E}">
        <p14:creationId xmlns:p14="http://schemas.microsoft.com/office/powerpoint/2010/main" val="15074083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EL LIBRO DELATA AL LECTOR. TECNOLOGÍA DE SEGUIMIENTO OCULAR -EVITAR SOMNOLENCIA AL CONDUCIR-. </a:t>
            </a:r>
          </a:p>
          <a:p>
            <a:r>
              <a:rPr lang="es-EC" dirty="0"/>
              <a:t>A TRAVÉS DE LIBROS ELECTRÓNICOS, LAS E-EDITORIALES SABRÁN CUÁNDO Y DÓNDE PIERDES ATENCIÓN EN LA LECTURA.</a:t>
            </a:r>
          </a:p>
          <a:p>
            <a:r>
              <a:rPr lang="es-EC" dirty="0"/>
              <a:t>LA DILATACIÓN DE LAS PUPILAS UNA VENTANA A NUESTRO INTERIOR MÁS PROFUNDO.</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31</a:t>
            </a:fld>
            <a:endParaRPr lang="es-ES"/>
          </a:p>
        </p:txBody>
      </p:sp>
    </p:spTree>
    <p:extLst>
      <p:ext uri="{BB962C8B-B14F-4D97-AF65-F5344CB8AC3E}">
        <p14:creationId xmlns:p14="http://schemas.microsoft.com/office/powerpoint/2010/main" val="215044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32</a:t>
            </a:fld>
            <a:endParaRPr lang="es-ES"/>
          </a:p>
        </p:txBody>
      </p:sp>
    </p:spTree>
    <p:extLst>
      <p:ext uri="{BB962C8B-B14F-4D97-AF65-F5344CB8AC3E}">
        <p14:creationId xmlns:p14="http://schemas.microsoft.com/office/powerpoint/2010/main" val="36495249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33</a:t>
            </a:fld>
            <a:endParaRPr lang="es-ES"/>
          </a:p>
        </p:txBody>
      </p:sp>
    </p:spTree>
    <p:extLst>
      <p:ext uri="{BB962C8B-B14F-4D97-AF65-F5344CB8AC3E}">
        <p14:creationId xmlns:p14="http://schemas.microsoft.com/office/powerpoint/2010/main" val="9318059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VAMOS UN PASO ATRÁS DE LOS CAMBIOS TECNOLÓGICOS. SOLO LOS POETAS DISPONEN DE LA PERCEPCIÓN NECESARIA PARA ANTICIPAR Y RECONOCER LOS AMBIENTES, LAS ECOLOGÍAS CULTURALES</a:t>
            </a:r>
          </a:p>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200" kern="1200" dirty="0" err="1">
                <a:solidFill>
                  <a:schemeClr val="tx1"/>
                </a:solidFill>
                <a:effectLst/>
                <a:latin typeface="+mn-lt"/>
                <a:ea typeface="+mn-ea"/>
                <a:cs typeface="+mn-cs"/>
              </a:rPr>
              <a:t>McLUHAN</a:t>
            </a:r>
            <a:r>
              <a:rPr lang="es-ES_tradnl" sz="1200" kern="1200" dirty="0">
                <a:solidFill>
                  <a:schemeClr val="tx1"/>
                </a:solidFill>
                <a:effectLst/>
                <a:latin typeface="+mn-lt"/>
                <a:ea typeface="+mn-ea"/>
                <a:cs typeface="+mn-cs"/>
              </a:rPr>
              <a:t> CONSIDERABA AL ARTISTA COMO EL UNICO ACTOR SOCIAL CAPAZ DE DESARROLLAR UNA PERCEPCIÓN INTEGRAL </a:t>
            </a:r>
          </a:p>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200" kern="1200" dirty="0">
                <a:solidFill>
                  <a:schemeClr val="tx1"/>
                </a:solidFill>
                <a:effectLst/>
                <a:latin typeface="+mn-lt"/>
                <a:ea typeface="+mn-ea"/>
                <a:cs typeface="+mn-cs"/>
              </a:rPr>
              <a:t>PARA SABER QUÉ OCURRE EN EL MUNDO, RESULTA INDISPENSABLE PREGUNTAR AL ARTISTA Y AL HOMBRE DE NEGOCIOS. AMBOS, SON CAZADORES. SIN EMBARGO, EN AMBIENTES DE NEGOCIOS ALGUNOS DIRECTIVOS SUELEN PERDER LA PERSPECTIVA AL ESTAR RODEADOS DE COMODIDADES.</a:t>
            </a:r>
          </a:p>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200" kern="1200" dirty="0">
                <a:solidFill>
                  <a:schemeClr val="tx1"/>
                </a:solidFill>
                <a:effectLst/>
                <a:latin typeface="+mn-lt"/>
                <a:ea typeface="+mn-ea"/>
                <a:cs typeface="+mn-cs"/>
              </a:rPr>
              <a:t>LA INNOVACIÓN REQUIERE ADOPTAR FORMAS DE PENSAMIENTO NO CONVENCIONALES</a:t>
            </a:r>
            <a:endParaRPr lang="es-EC" dirty="0"/>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34</a:t>
            </a:fld>
            <a:endParaRPr lang="es-ES"/>
          </a:p>
        </p:txBody>
      </p:sp>
    </p:spTree>
    <p:extLst>
      <p:ext uri="{BB962C8B-B14F-4D97-AF65-F5344CB8AC3E}">
        <p14:creationId xmlns:p14="http://schemas.microsoft.com/office/powerpoint/2010/main" val="32389291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EL PRIMER PODCAST. EL ALBUM, EXTENSIÓN DEL LIBRO. LA IMAGINACIÓN TRANSMEDIÁTICA</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35</a:t>
            </a:fld>
            <a:endParaRPr lang="es-ES"/>
          </a:p>
        </p:txBody>
      </p:sp>
    </p:spTree>
    <p:extLst>
      <p:ext uri="{BB962C8B-B14F-4D97-AF65-F5344CB8AC3E}">
        <p14:creationId xmlns:p14="http://schemas.microsoft.com/office/powerpoint/2010/main" val="26471537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CON BASE EN LA TERMODINÁMICA, MCLUHAN DERIVÓ UNA TIPOLOGÍA DE LOS MEDIOS, DISTINGUUIÉNDOLOS ENTRE FRÍOS Y CALIENTES. LOS FRÍOS SON DE BAJA DEFINCIÓN Y DEBEN SER COMPLEMENTADOS POR LA AUDIENCIA. LOS MEDIOS CALIENTES SON DE ALTA DEFINICIÓN Y NO NECESITAN SER COMPLEMENTADOS POR LA AUDIENCIA</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36</a:t>
            </a:fld>
            <a:endParaRPr lang="es-ES"/>
          </a:p>
        </p:txBody>
      </p:sp>
    </p:spTree>
    <p:extLst>
      <p:ext uri="{BB962C8B-B14F-4D97-AF65-F5344CB8AC3E}">
        <p14:creationId xmlns:p14="http://schemas.microsoft.com/office/powerpoint/2010/main" val="18013116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INTERNET LE RESULTARÍA LÚDICO</a:t>
            </a:r>
          </a:p>
          <a:p>
            <a:r>
              <a:rPr lang="es-ES" dirty="0"/>
              <a:t>QUIEN LLEVA UN CELULAR SIEMPRE GENERA DATOS,  AUNQUE NO LLAME NI TOME UNA FOTO.</a:t>
            </a:r>
          </a:p>
        </p:txBody>
      </p:sp>
      <p:sp>
        <p:nvSpPr>
          <p:cNvPr id="4" name="Marcador de número de diapositiva 3"/>
          <p:cNvSpPr>
            <a:spLocks noGrp="1"/>
          </p:cNvSpPr>
          <p:nvPr>
            <p:ph type="sldNum" sz="quarter" idx="10"/>
          </p:nvPr>
        </p:nvSpPr>
        <p:spPr/>
        <p:txBody>
          <a:bodyPr/>
          <a:lstStyle/>
          <a:p>
            <a:fld id="{B76DE03A-B3E0-004C-97FD-C64582F8ECBB}" type="slidenum">
              <a:rPr lang="es-ES" smtClean="0"/>
              <a:t>37</a:t>
            </a:fld>
            <a:endParaRPr lang="es-ES"/>
          </a:p>
        </p:txBody>
      </p:sp>
    </p:spTree>
    <p:extLst>
      <p:ext uri="{BB962C8B-B14F-4D97-AF65-F5344CB8AC3E}">
        <p14:creationId xmlns:p14="http://schemas.microsoft.com/office/powerpoint/2010/main" val="19898112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43</a:t>
            </a:fld>
            <a:endParaRPr lang="es-ES"/>
          </a:p>
        </p:txBody>
      </p:sp>
    </p:spTree>
    <p:extLst>
      <p:ext uri="{BB962C8B-B14F-4D97-AF65-F5344CB8AC3E}">
        <p14:creationId xmlns:p14="http://schemas.microsoft.com/office/powerpoint/2010/main" val="41771194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57</a:t>
            </a:fld>
            <a:endParaRPr lang="es-ES"/>
          </a:p>
        </p:txBody>
      </p:sp>
    </p:spTree>
    <p:extLst>
      <p:ext uri="{BB962C8B-B14F-4D97-AF65-F5344CB8AC3E}">
        <p14:creationId xmlns:p14="http://schemas.microsoft.com/office/powerpoint/2010/main" val="32698702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60</a:t>
            </a:fld>
            <a:endParaRPr lang="es-ES" dirty="0"/>
          </a:p>
        </p:txBody>
      </p:sp>
    </p:spTree>
    <p:extLst>
      <p:ext uri="{BB962C8B-B14F-4D97-AF65-F5344CB8AC3E}">
        <p14:creationId xmlns:p14="http://schemas.microsoft.com/office/powerpoint/2010/main" val="41614050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¿Las tecnologías de frontera pueden resolver los grandes problemas de la humanidad?</a:t>
            </a:r>
            <a:br>
              <a:rPr lang="es-ES" dirty="0"/>
            </a:br>
            <a:r>
              <a:rPr lang="es-ES" dirty="0"/>
              <a:t>¿En el 2030?</a:t>
            </a:r>
          </a:p>
          <a:p>
            <a:pPr>
              <a:lnSpc>
                <a:spcPct val="90000"/>
              </a:lnSpc>
              <a:spcAft>
                <a:spcPts val="600"/>
              </a:spcAft>
            </a:pPr>
            <a:r>
              <a:rPr lang="en-US" sz="1200" dirty="0"/>
              <a:t>Me </a:t>
            </a:r>
            <a:r>
              <a:rPr lang="en-US" sz="1200" dirty="0" err="1"/>
              <a:t>gusta</a:t>
            </a:r>
            <a:r>
              <a:rPr lang="en-US" sz="1200" dirty="0"/>
              <a:t> </a:t>
            </a:r>
            <a:r>
              <a:rPr lang="en-US" sz="1200" dirty="0" err="1"/>
              <a:t>llamarlo</a:t>
            </a:r>
            <a:r>
              <a:rPr lang="en-US" sz="1200" dirty="0"/>
              <a:t> el </a:t>
            </a:r>
            <a:r>
              <a:rPr lang="en-US" sz="1200" dirty="0" err="1"/>
              <a:t>pacto</a:t>
            </a:r>
            <a:r>
              <a:rPr lang="en-US" sz="1200" dirty="0"/>
              <a:t> de Fausto. </a:t>
            </a:r>
          </a:p>
          <a:p>
            <a:pPr>
              <a:lnSpc>
                <a:spcPct val="90000"/>
              </a:lnSpc>
              <a:spcAft>
                <a:spcPts val="600"/>
              </a:spcAft>
            </a:pPr>
            <a:r>
              <a:rPr lang="en-US" sz="1200" dirty="0"/>
              <a:t>La </a:t>
            </a:r>
            <a:r>
              <a:rPr lang="en-US" sz="1200" dirty="0" err="1"/>
              <a:t>tecnología</a:t>
            </a:r>
            <a:r>
              <a:rPr lang="en-US" sz="1200" dirty="0"/>
              <a:t> da y la </a:t>
            </a:r>
            <a:r>
              <a:rPr lang="en-US" sz="1200" dirty="0" err="1"/>
              <a:t>tecnología</a:t>
            </a:r>
            <a:r>
              <a:rPr lang="en-US" sz="1200" dirty="0"/>
              <a:t> </a:t>
            </a:r>
            <a:r>
              <a:rPr lang="en-US" sz="1200" dirty="0" err="1"/>
              <a:t>quita</a:t>
            </a:r>
            <a:r>
              <a:rPr lang="en-US" sz="1200" dirty="0"/>
              <a:t>. </a:t>
            </a:r>
          </a:p>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61</a:t>
            </a:fld>
            <a:endParaRPr lang="es-ES"/>
          </a:p>
        </p:txBody>
      </p:sp>
    </p:spTree>
    <p:extLst>
      <p:ext uri="{BB962C8B-B14F-4D97-AF65-F5344CB8AC3E}">
        <p14:creationId xmlns:p14="http://schemas.microsoft.com/office/powerpoint/2010/main" val="11378613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62</a:t>
            </a:fld>
            <a:endParaRPr lang="es-ES"/>
          </a:p>
        </p:txBody>
      </p:sp>
    </p:spTree>
    <p:extLst>
      <p:ext uri="{BB962C8B-B14F-4D97-AF65-F5344CB8AC3E}">
        <p14:creationId xmlns:p14="http://schemas.microsoft.com/office/powerpoint/2010/main" val="35927689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63</a:t>
            </a:fld>
            <a:endParaRPr lang="es-ES"/>
          </a:p>
        </p:txBody>
      </p:sp>
    </p:spTree>
    <p:extLst>
      <p:ext uri="{BB962C8B-B14F-4D97-AF65-F5344CB8AC3E}">
        <p14:creationId xmlns:p14="http://schemas.microsoft.com/office/powerpoint/2010/main" val="38667189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64</a:t>
            </a:fld>
            <a:endParaRPr lang="es-ES"/>
          </a:p>
        </p:txBody>
      </p:sp>
    </p:spTree>
    <p:extLst>
      <p:ext uri="{BB962C8B-B14F-4D97-AF65-F5344CB8AC3E}">
        <p14:creationId xmlns:p14="http://schemas.microsoft.com/office/powerpoint/2010/main" val="41785403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65</a:t>
            </a:fld>
            <a:endParaRPr lang="es-ES"/>
          </a:p>
        </p:txBody>
      </p:sp>
    </p:spTree>
    <p:extLst>
      <p:ext uri="{BB962C8B-B14F-4D97-AF65-F5344CB8AC3E}">
        <p14:creationId xmlns:p14="http://schemas.microsoft.com/office/powerpoint/2010/main" val="19503862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69</a:t>
            </a:fld>
            <a:endParaRPr lang="es-ES"/>
          </a:p>
        </p:txBody>
      </p:sp>
    </p:spTree>
    <p:extLst>
      <p:ext uri="{BB962C8B-B14F-4D97-AF65-F5344CB8AC3E}">
        <p14:creationId xmlns:p14="http://schemas.microsoft.com/office/powerpoint/2010/main" val="17293411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72</a:t>
            </a:fld>
            <a:endParaRPr lang="es-ES"/>
          </a:p>
        </p:txBody>
      </p:sp>
    </p:spTree>
    <p:extLst>
      <p:ext uri="{BB962C8B-B14F-4D97-AF65-F5344CB8AC3E}">
        <p14:creationId xmlns:p14="http://schemas.microsoft.com/office/powerpoint/2010/main" val="3543861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A30D7A-F6D9-4746-B2BC-6E1D9C9FE60C}"/>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CDAD77C-C563-E848-A785-38AA79CBC6C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7AAAD22E-9394-9E4D-B19F-77E9818D6833}"/>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5D33FC1D-9819-5A43-AB0E-91466A677D0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B01E775-8C8F-7641-ABB5-B75F7890788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8249054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1E3AF-D772-F64C-81FC-700E2B658B8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7F96919-7A08-FF4E-AEE8-9EE8EDEB72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4CD6F9-E0F7-C149-98C6-1DA211614A9E}"/>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DF486397-E6BD-3E41-86CF-676F6557D7D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D99BBD9-69E0-BB4F-B537-CB4D6AAFD1B5}"/>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957585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C636-9EFA-204F-BFFC-1313FF92915F}"/>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DE99349-1DFB-DE4D-9FC8-A1C7975320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40916B-5EA4-6D4B-86CA-8F0987A242CD}"/>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71AC6251-D948-F54C-952D-B0738BB4177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C3B3F4-2DE3-5F43-ABAC-3B02EF16B4C6}"/>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756994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A4797-9147-2C41-845D-8E8E97A6380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F785D10-E2EC-964C-9413-37358D6FDE7D}"/>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43F5542-06C1-8145-984F-67CAD7DE6394}"/>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3DE554C-3FD1-D744-AB1E-6A3B40A17012}"/>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6" name="Marcador de pie de página 5">
            <a:extLst>
              <a:ext uri="{FF2B5EF4-FFF2-40B4-BE49-F238E27FC236}">
                <a16:creationId xmlns:a16="http://schemas.microsoft.com/office/drawing/2014/main" id="{1CCF8251-1EBD-9647-B617-A782695B2A4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A74E3E9-8461-9340-8829-E666D3FC626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76814068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82A6A-4C63-A849-9004-A640028FF15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7AE1F7E1-55E5-094E-A120-527CC209323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D6D1AD-09AA-9244-B994-E82E9396F83A}"/>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268EE6E-4B59-C84C-BDB8-A6EA5901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A9D4B-3BCF-2747-938F-EC9E9217FBAC}"/>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E75EE435-1DDF-6D42-96B5-95FDEEB7541D}"/>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8" name="Marcador de pie de página 7">
            <a:extLst>
              <a:ext uri="{FF2B5EF4-FFF2-40B4-BE49-F238E27FC236}">
                <a16:creationId xmlns:a16="http://schemas.microsoft.com/office/drawing/2014/main" id="{28E3723B-4314-3243-B405-D73B217DD105}"/>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40FC0D4-D9E9-6440-90CF-F07BAF12E44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3046301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88B990-28DC-F34E-B287-105FCEFB66F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0E484CD-1FBA-9A4D-B43D-0E6586DC296E}"/>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4" name="Marcador de pie de página 3">
            <a:extLst>
              <a:ext uri="{FF2B5EF4-FFF2-40B4-BE49-F238E27FC236}">
                <a16:creationId xmlns:a16="http://schemas.microsoft.com/office/drawing/2014/main" id="{6B9F5852-D4BE-1D4C-B5CB-AB7D0E05C7FB}"/>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E8F7127-DA7E-0C46-AB70-EC24E843B8A3}"/>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2703468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FEF2AE-1764-E240-97A4-704BAD56051B}"/>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3" name="Marcador de pie de página 2">
            <a:extLst>
              <a:ext uri="{FF2B5EF4-FFF2-40B4-BE49-F238E27FC236}">
                <a16:creationId xmlns:a16="http://schemas.microsoft.com/office/drawing/2014/main" id="{ECD984EB-5E1C-1845-9975-2EF97B85CBA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C1F9638-5B08-BD4F-AA63-81D4BE191BE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2965689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3E671-C1F1-1D43-9080-00A342FD2FFB}"/>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C9BA5F-6F16-7C4C-98E8-1FAAC4FD718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F1EA9683-1AFA-B542-8AF5-6822989431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2E03EA-C980-0243-B14D-8442639845F6}"/>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6" name="Marcador de pie de página 5">
            <a:extLst>
              <a:ext uri="{FF2B5EF4-FFF2-40B4-BE49-F238E27FC236}">
                <a16:creationId xmlns:a16="http://schemas.microsoft.com/office/drawing/2014/main" id="{288CB7C9-5D01-014F-AE0B-AF2606F2E2D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98E8A06-B4E1-CB42-A700-AD5A1BBCDD24}"/>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01825236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AFD74-2F3F-0F44-8955-A05C72E4D48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9458D97-4354-C84F-A093-4E1D7F7C1C5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38A55BAC-95AD-4240-AADC-C551D9A77C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F5E332-52A5-9E47-BFBF-EDF5AC79ACA3}"/>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6" name="Marcador de pie de página 5">
            <a:extLst>
              <a:ext uri="{FF2B5EF4-FFF2-40B4-BE49-F238E27FC236}">
                <a16:creationId xmlns:a16="http://schemas.microsoft.com/office/drawing/2014/main" id="{AA30AAD9-F817-2F4B-9C8E-B6E5059E6AE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D40E1D-D2BF-964F-99FE-E05193EE800E}"/>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10817855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146FF-CC31-0141-8EBF-CB89337C0A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E54E6ED-D1D7-D844-AE7A-BBCEA0720BB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51E26D7-BB1C-3B47-9DB6-C582B34BBBD0}"/>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4F5EC596-38D5-164A-8A2D-ACAEB74996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4FE10B8-A350-104D-A04B-35133C423A18}"/>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0068730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858E40-1B99-9C42-9582-1375CFC56AB7}"/>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F3138A7-4C28-2441-825A-985057896154}"/>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25ACE0-6EE3-9147-9462-D3A540F3E20A}"/>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219D232B-44D0-5E4F-BF3A-272823040D5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FE0EACD-C3A8-5C44-89B6-A08CEAA348BC}"/>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1435832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 imágenes con título">
    <p:spTree>
      <p:nvGrpSpPr>
        <p:cNvPr id="1" name=""/>
        <p:cNvGrpSpPr/>
        <p:nvPr/>
      </p:nvGrpSpPr>
      <p:grpSpPr>
        <a:xfrm>
          <a:off x="0" y="0"/>
          <a:ext cx="0" cy="0"/>
          <a:chOff x="0" y="0"/>
          <a:chExt cx="0" cy="0"/>
        </a:xfrm>
      </p:grpSpPr>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9/7/19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22356495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B43A71-627E-A647-A831-2C26B6A46A0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416292E-40FA-4147-8C54-941F2A9642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D2232C8-35C5-2444-8475-287827CDAF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FADF308F-6238-CF46-B29D-4D1D88A24A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67167183-A6B5-BD44-BD84-F135257228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D2C864-9362-43C7-A136-D9C41D93A96D}" type="slidenum">
              <a:rPr lang="en-US" smtClean="0"/>
              <a:t>‹Nº›</a:t>
            </a:fld>
            <a:endParaRPr lang="en-US"/>
          </a:p>
        </p:txBody>
      </p:sp>
    </p:spTree>
    <p:extLst>
      <p:ext uri="{BB962C8B-B14F-4D97-AF65-F5344CB8AC3E}">
        <p14:creationId xmlns:p14="http://schemas.microsoft.com/office/powerpoint/2010/main" val="3417976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mailto:joseoctavio.islas@gmail.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mailto:joseoctavio.islas@gmail.com"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es.wikipedia.org/wiki/Edgar_Morin"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media-ecology.org/What-Is-Media-Ecology"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hyperlink" Target="mailto:joseoctavio.islas@gmail.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hyperlink" Target="mailto:joseoctavio.islas@gmail.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hyperlink" Target="mailto:joseoctavio.islas@gmail.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hyperlink" Target="mailto:joseoctavio.islas@gmail.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hyperlink" Target="mailto:joseoctavio.islas@gmail.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hyperlink" Target="mailto:joseoctavio.islas@gmail.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hyperlink" Target="mailto:joseoctavio.islas@gmail.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hyperlink" Target="mailto:joseoctavio.islas@gmail.com"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66.gi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8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EE5C6BA-FE2A-4C38-8D88-E70C06E54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0906" y="2795"/>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6" name="Picture 35">
            <a:extLst>
              <a:ext uri="{FF2B5EF4-FFF2-40B4-BE49-F238E27FC236}">
                <a16:creationId xmlns:a16="http://schemas.microsoft.com/office/drawing/2014/main" id="{53E66F28-0926-4CFB-BDAB-646CAB184C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25120"/>
          <a:stretch/>
        </p:blipFill>
        <p:spPr>
          <a:xfrm flipH="1">
            <a:off x="14636" y="0"/>
            <a:ext cx="9129364" cy="6858000"/>
          </a:xfrm>
          <a:prstGeom prst="rect">
            <a:avLst/>
          </a:prstGeom>
        </p:spPr>
      </p:pic>
      <p:sp>
        <p:nvSpPr>
          <p:cNvPr id="38" name="Freeform 60">
            <a:extLst>
              <a:ext uri="{FF2B5EF4-FFF2-40B4-BE49-F238E27FC236}">
                <a16:creationId xmlns:a16="http://schemas.microsoft.com/office/drawing/2014/main" id="{DE9FA85F-F0FB-4952-A05F-04CC67B18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7816" y="-1017"/>
            <a:ext cx="3960192" cy="2251543"/>
          </a:xfrm>
          <a:custGeom>
            <a:avLst/>
            <a:gdLst>
              <a:gd name="connsiteX0" fmla="*/ 20753 w 3960192"/>
              <a:gd name="connsiteY0" fmla="*/ 0 h 2251543"/>
              <a:gd name="connsiteX1" fmla="*/ 3939439 w 3960192"/>
              <a:gd name="connsiteY1" fmla="*/ 0 h 2251543"/>
              <a:gd name="connsiteX2" fmla="*/ 3949969 w 3960192"/>
              <a:gd name="connsiteY2" fmla="*/ 68994 h 2251543"/>
              <a:gd name="connsiteX3" fmla="*/ 3960192 w 3960192"/>
              <a:gd name="connsiteY3" fmla="*/ 271447 h 2251543"/>
              <a:gd name="connsiteX4" fmla="*/ 1980096 w 3960192"/>
              <a:gd name="connsiteY4" fmla="*/ 2251543 h 2251543"/>
              <a:gd name="connsiteX5" fmla="*/ 0 w 3960192"/>
              <a:gd name="connsiteY5" fmla="*/ 271447 h 2251543"/>
              <a:gd name="connsiteX6" fmla="*/ 10223 w 3960192"/>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2" h="2251543">
                <a:moveTo>
                  <a:pt x="20753" y="0"/>
                </a:moveTo>
                <a:lnTo>
                  <a:pt x="3939439" y="0"/>
                </a:lnTo>
                <a:lnTo>
                  <a:pt x="3949969" y="68994"/>
                </a:lnTo>
                <a:cubicBezTo>
                  <a:pt x="3956729" y="135559"/>
                  <a:pt x="3960192" y="203099"/>
                  <a:pt x="3960192" y="271447"/>
                </a:cubicBezTo>
                <a:cubicBezTo>
                  <a:pt x="3960192" y="1365024"/>
                  <a:pt x="3073673" y="2251543"/>
                  <a:pt x="1980096" y="2251543"/>
                </a:cubicBezTo>
                <a:cubicBezTo>
                  <a:pt x="886519" y="2251543"/>
                  <a:pt x="0" y="1365024"/>
                  <a:pt x="0" y="271447"/>
                </a:cubicBezTo>
                <a:cubicBezTo>
                  <a:pt x="0" y="203099"/>
                  <a:pt x="3463" y="135559"/>
                  <a:pt x="10223"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6" name="Imagen 5">
            <a:extLst>
              <a:ext uri="{FF2B5EF4-FFF2-40B4-BE49-F238E27FC236}">
                <a16:creationId xmlns:a16="http://schemas.microsoft.com/office/drawing/2014/main" id="{CE12A7EB-9AF2-3B48-8725-0D92D5D77253}"/>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2299" b="2"/>
          <a:stretch/>
        </p:blipFill>
        <p:spPr>
          <a:xfrm>
            <a:off x="3580534" y="-6733"/>
            <a:ext cx="3674756" cy="2106933"/>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
        <p:nvSpPr>
          <p:cNvPr id="4" name="Título 3">
            <a:extLst>
              <a:ext uri="{FF2B5EF4-FFF2-40B4-BE49-F238E27FC236}">
                <a16:creationId xmlns:a16="http://schemas.microsoft.com/office/drawing/2014/main" id="{D49953E0-5D6A-2841-A126-E3AC5318C045}"/>
              </a:ext>
            </a:extLst>
          </p:cNvPr>
          <p:cNvSpPr>
            <a:spLocks noGrp="1"/>
          </p:cNvSpPr>
          <p:nvPr>
            <p:ph type="title"/>
          </p:nvPr>
        </p:nvSpPr>
        <p:spPr>
          <a:xfrm>
            <a:off x="390658" y="1431189"/>
            <a:ext cx="3733482" cy="1090538"/>
          </a:xfrm>
        </p:spPr>
        <p:txBody>
          <a:bodyPr>
            <a:normAutofit/>
          </a:bodyPr>
          <a:lstStyle/>
          <a:p>
            <a:r>
              <a:rPr lang="es-ES_tradnl" dirty="0">
                <a:solidFill>
                  <a:srgbClr val="000000"/>
                </a:solidFill>
              </a:rPr>
              <a:t>Tecnología</a:t>
            </a:r>
          </a:p>
        </p:txBody>
      </p:sp>
      <p:sp>
        <p:nvSpPr>
          <p:cNvPr id="10" name="Content Placeholder 9">
            <a:extLst>
              <a:ext uri="{FF2B5EF4-FFF2-40B4-BE49-F238E27FC236}">
                <a16:creationId xmlns:a16="http://schemas.microsoft.com/office/drawing/2014/main" id="{07E1C7E0-20FE-4AF7-BEEB-73B11E5D1059}"/>
              </a:ext>
            </a:extLst>
          </p:cNvPr>
          <p:cNvSpPr>
            <a:spLocks noGrp="1"/>
          </p:cNvSpPr>
          <p:nvPr>
            <p:ph idx="1"/>
          </p:nvPr>
        </p:nvSpPr>
        <p:spPr>
          <a:xfrm>
            <a:off x="390658" y="2645234"/>
            <a:ext cx="3733184" cy="2729467"/>
          </a:xfrm>
        </p:spPr>
        <p:txBody>
          <a:bodyPr anchor="ctr">
            <a:normAutofit/>
          </a:bodyPr>
          <a:lstStyle/>
          <a:p>
            <a:pPr marL="0" indent="0">
              <a:buNone/>
            </a:pPr>
            <a:endParaRPr lang="es-EC" sz="2000"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endParaRPr>
          </a:p>
          <a:p>
            <a:pPr marL="0" indent="0">
              <a:buNone/>
            </a:pPr>
            <a:r>
              <a:rPr lang="es-EC" sz="2000"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sz="2000" i="1" dirty="0">
                <a:solidFill>
                  <a:srgbClr val="000000"/>
                </a:solidFill>
                <a:latin typeface="Freestyle Script" panose="030804020302050B0404" pitchFamily="66" charset="77"/>
                <a:ea typeface="Batang" panose="02030600000101010101" pitchFamily="18" charset="-127"/>
              </a:rPr>
            </a:br>
            <a:r>
              <a:rPr lang="es-EC" sz="2000" dirty="0">
                <a:solidFill>
                  <a:srgbClr val="000000"/>
                </a:solidFill>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br>
              <a:rPr lang="es-EC" sz="2000" dirty="0">
                <a:solidFill>
                  <a:srgbClr val="000000"/>
                </a:solidFill>
                <a:latin typeface="Freestyle Script" panose="030804020302050B0404" pitchFamily="66" charset="77"/>
                <a:ea typeface="Palatino" pitchFamily="2" charset="77"/>
              </a:rPr>
            </a:br>
            <a:r>
              <a:rPr lang="es-EC" sz="2000" i="1" dirty="0">
                <a:solidFill>
                  <a:srgbClr val="000000"/>
                </a:solidFill>
                <a:latin typeface="Freestyle Script" panose="030804020302050B0404" pitchFamily="66" charset="77"/>
                <a:ea typeface="Palatino" pitchFamily="2" charset="77"/>
              </a:rPr>
              <a:t>@octavioislas</a:t>
            </a:r>
            <a:br>
              <a:rPr lang="es-EC" sz="2000" i="1" dirty="0">
                <a:solidFill>
                  <a:srgbClr val="000000"/>
                </a:solidFill>
                <a:latin typeface="Freestyle Script" panose="030804020302050B0404" pitchFamily="66" charset="77"/>
                <a:ea typeface="Palatino" pitchFamily="2" charset="77"/>
              </a:rPr>
            </a:br>
            <a:r>
              <a:rPr lang="es-EC" sz="2000" i="1" dirty="0">
                <a:solidFill>
                  <a:srgbClr val="000000"/>
                </a:solidFill>
                <a:latin typeface="Freestyle Script" panose="030804020302050B0404" pitchFamily="66" charset="77"/>
                <a:ea typeface="Palatino" pitchFamily="2" charset="77"/>
              </a:rPr>
              <a:t>http://octavioislas.com</a:t>
            </a:r>
            <a:endParaRPr lang="es-EC" sz="2000" dirty="0">
              <a:solidFill>
                <a:srgbClr val="000000"/>
              </a:solidFill>
              <a:latin typeface="Freestyle Script" panose="030804020302050B0404" pitchFamily="66" charset="77"/>
              <a:ea typeface="Palatino" pitchFamily="2" charset="77"/>
            </a:endParaRPr>
          </a:p>
          <a:p>
            <a:endParaRPr lang="en-US" sz="1500" dirty="0">
              <a:solidFill>
                <a:srgbClr val="000000"/>
              </a:solidFill>
            </a:endParaRPr>
          </a:p>
        </p:txBody>
      </p:sp>
      <p:sp>
        <p:nvSpPr>
          <p:cNvPr id="40" name="Freeform 68">
            <a:extLst>
              <a:ext uri="{FF2B5EF4-FFF2-40B4-BE49-F238E27FC236}">
                <a16:creationId xmlns:a16="http://schemas.microsoft.com/office/drawing/2014/main" id="{FEBD362A-CC27-47D9-8FC3-A5E91BA07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2659" y="2912215"/>
            <a:ext cx="4956705" cy="3945298"/>
          </a:xfrm>
          <a:custGeom>
            <a:avLst/>
            <a:gdLst>
              <a:gd name="connsiteX0" fmla="*/ 2718646 w 4956705"/>
              <a:gd name="connsiteY0" fmla="*/ 0 h 3945299"/>
              <a:gd name="connsiteX1" fmla="*/ 4816486 w 4956705"/>
              <a:gd name="connsiteY1" fmla="*/ 989335 h 3945299"/>
              <a:gd name="connsiteX2" fmla="*/ 4956705 w 4956705"/>
              <a:gd name="connsiteY2" fmla="*/ 1176848 h 3945299"/>
              <a:gd name="connsiteX3" fmla="*/ 4956705 w 4956705"/>
              <a:gd name="connsiteY3" fmla="*/ 3945299 h 3945299"/>
              <a:gd name="connsiteX4" fmla="*/ 294783 w 4956705"/>
              <a:gd name="connsiteY4" fmla="*/ 3945299 h 3945299"/>
              <a:gd name="connsiteX5" fmla="*/ 213645 w 4956705"/>
              <a:gd name="connsiteY5" fmla="*/ 3776866 h 3945299"/>
              <a:gd name="connsiteX6" fmla="*/ 0 w 4956705"/>
              <a:gd name="connsiteY6" fmla="*/ 2718646 h 3945299"/>
              <a:gd name="connsiteX7" fmla="*/ 2718646 w 4956705"/>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6705" h="3945299">
                <a:moveTo>
                  <a:pt x="2718646" y="0"/>
                </a:moveTo>
                <a:cubicBezTo>
                  <a:pt x="3563221" y="0"/>
                  <a:pt x="4317846" y="385123"/>
                  <a:pt x="4816486" y="989335"/>
                </a:cubicBezTo>
                <a:lnTo>
                  <a:pt x="4956705" y="1176848"/>
                </a:lnTo>
                <a:lnTo>
                  <a:pt x="4956705" y="3945299"/>
                </a:lnTo>
                <a:lnTo>
                  <a:pt x="294783" y="3945299"/>
                </a:lnTo>
                <a:lnTo>
                  <a:pt x="213645" y="3776866"/>
                </a:lnTo>
                <a:cubicBezTo>
                  <a:pt x="76074" y="3451612"/>
                  <a:pt x="0" y="3094013"/>
                  <a:pt x="0" y="2718646"/>
                </a:cubicBezTo>
                <a:cubicBezTo>
                  <a:pt x="0" y="1217179"/>
                  <a:pt x="1217179" y="0"/>
                  <a:pt x="271864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2" name="Imagen 11">
            <a:extLst>
              <a:ext uri="{FF2B5EF4-FFF2-40B4-BE49-F238E27FC236}">
                <a16:creationId xmlns:a16="http://schemas.microsoft.com/office/drawing/2014/main" id="{37ABD515-69CA-2242-A6F2-A8E8181F7B9F}"/>
              </a:ext>
            </a:extLst>
          </p:cNvPr>
          <p:cNvPicPr>
            <a:picLocks noChangeAspect="1"/>
          </p:cNvPicPr>
          <p:nvPr/>
        </p:nvPicPr>
        <p:blipFill rotWithShape="1">
          <a:blip r:embed="rId6">
            <a:alphaModFix/>
            <a:extLst>
              <a:ext uri="{28A0092B-C50C-407E-A947-70E740481C1C}">
                <a14:useLocalDpi xmlns:a14="http://schemas.microsoft.com/office/drawing/2010/main" val="0"/>
              </a:ext>
            </a:extLst>
          </a:blip>
          <a:srcRect t="11338" r="1" b="10813"/>
          <a:stretch/>
        </p:blipFill>
        <p:spPr>
          <a:xfrm>
            <a:off x="4336688" y="3055740"/>
            <a:ext cx="4792676" cy="3781269"/>
          </a:xfrm>
          <a:custGeom>
            <a:avLst/>
            <a:gdLst>
              <a:gd name="connsiteX0" fmla="*/ 2554615 w 4792674"/>
              <a:gd name="connsiteY0" fmla="*/ 0 h 3781268"/>
              <a:gd name="connsiteX1" fmla="*/ 4672942 w 4792674"/>
              <a:gd name="connsiteY1" fmla="*/ 1126306 h 3781268"/>
              <a:gd name="connsiteX2" fmla="*/ 4792674 w 4792674"/>
              <a:gd name="connsiteY2" fmla="*/ 1323391 h 3781268"/>
              <a:gd name="connsiteX3" fmla="*/ 4792674 w 4792674"/>
              <a:gd name="connsiteY3" fmla="*/ 3781268 h 3781268"/>
              <a:gd name="connsiteX4" fmla="*/ 313779 w 4792674"/>
              <a:gd name="connsiteY4" fmla="*/ 3781268 h 3781268"/>
              <a:gd name="connsiteX5" fmla="*/ 308328 w 4792674"/>
              <a:gd name="connsiteY5" fmla="*/ 3772297 h 3781268"/>
              <a:gd name="connsiteX6" fmla="*/ 0 w 4792674"/>
              <a:gd name="connsiteY6" fmla="*/ 2554615 h 3781268"/>
              <a:gd name="connsiteX7" fmla="*/ 2554615 w 4792674"/>
              <a:gd name="connsiteY7" fmla="*/ 0 h 378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2674" h="3781268">
                <a:moveTo>
                  <a:pt x="2554615" y="0"/>
                </a:moveTo>
                <a:cubicBezTo>
                  <a:pt x="3436412" y="0"/>
                  <a:pt x="4213859" y="446774"/>
                  <a:pt x="4672942" y="1126306"/>
                </a:cubicBezTo>
                <a:lnTo>
                  <a:pt x="4792674" y="1323391"/>
                </a:lnTo>
                <a:lnTo>
                  <a:pt x="4792674" y="3781268"/>
                </a:lnTo>
                <a:lnTo>
                  <a:pt x="313779" y="3781268"/>
                </a:lnTo>
                <a:lnTo>
                  <a:pt x="308328" y="3772297"/>
                </a:lnTo>
                <a:cubicBezTo>
                  <a:pt x="111694" y="3410325"/>
                  <a:pt x="0" y="2995514"/>
                  <a:pt x="0" y="2554615"/>
                </a:cubicBezTo>
                <a:cubicBezTo>
                  <a:pt x="0" y="1143740"/>
                  <a:pt x="1143740" y="0"/>
                  <a:pt x="2554615" y="0"/>
                </a:cubicBezTo>
                <a:close/>
              </a:path>
            </a:pathLst>
          </a:custGeom>
          <a:effectLst>
            <a:softEdge rad="0"/>
          </a:effectLst>
        </p:spPr>
      </p:pic>
    </p:spTree>
    <p:extLst>
      <p:ext uri="{BB962C8B-B14F-4D97-AF65-F5344CB8AC3E}">
        <p14:creationId xmlns:p14="http://schemas.microsoft.com/office/powerpoint/2010/main" val="208062323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616" y="0"/>
            <a:ext cx="818271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ítulo 3">
            <a:extLst>
              <a:ext uri="{FF2B5EF4-FFF2-40B4-BE49-F238E27FC236}">
                <a16:creationId xmlns:a16="http://schemas.microsoft.com/office/drawing/2014/main" id="{D49953E0-5D6A-2841-A126-E3AC5318C045}"/>
              </a:ext>
            </a:extLst>
          </p:cNvPr>
          <p:cNvSpPr>
            <a:spLocks noGrp="1"/>
          </p:cNvSpPr>
          <p:nvPr>
            <p:ph type="title"/>
          </p:nvPr>
        </p:nvSpPr>
        <p:spPr>
          <a:xfrm>
            <a:off x="2284026" y="2043663"/>
            <a:ext cx="4578895" cy="2031055"/>
          </a:xfrm>
        </p:spPr>
        <p:txBody>
          <a:bodyPr vert="horz" lIns="91440" tIns="45720" rIns="91440" bIns="45720" rtlCol="0" anchor="b">
            <a:normAutofit fontScale="90000"/>
          </a:bodyPr>
          <a:lstStyle/>
          <a:p>
            <a:pPr algn="ctr" defTabSz="914400"/>
            <a:r>
              <a:rPr lang="en-US" kern="1200" dirty="0" err="1">
                <a:solidFill>
                  <a:srgbClr val="FFFFFF"/>
                </a:solidFill>
                <a:latin typeface="+mj-lt"/>
                <a:ea typeface="+mj-ea"/>
                <a:cs typeface="+mj-cs"/>
              </a:rPr>
              <a:t>En</a:t>
            </a:r>
            <a:r>
              <a:rPr lang="en-US" kern="1200" dirty="0">
                <a:solidFill>
                  <a:srgbClr val="FFFFFF"/>
                </a:solidFill>
                <a:latin typeface="+mj-lt"/>
                <a:ea typeface="+mj-ea"/>
                <a:cs typeface="+mj-cs"/>
              </a:rPr>
              <a:t> el </a:t>
            </a:r>
            <a:r>
              <a:rPr lang="en-US" kern="1200" dirty="0" err="1">
                <a:solidFill>
                  <a:srgbClr val="FFFFFF"/>
                </a:solidFill>
                <a:latin typeface="+mj-lt"/>
                <a:ea typeface="+mj-ea"/>
                <a:cs typeface="+mj-cs"/>
              </a:rPr>
              <a:t>tránsito</a:t>
            </a:r>
            <a:r>
              <a:rPr lang="en-US" kern="1200" dirty="0">
                <a:solidFill>
                  <a:srgbClr val="FFFFFF"/>
                </a:solidFill>
                <a:latin typeface="+mj-lt"/>
                <a:ea typeface="+mj-ea"/>
                <a:cs typeface="+mj-cs"/>
              </a:rPr>
              <a:t> de la </a:t>
            </a:r>
            <a:r>
              <a:rPr lang="en-US" kern="1200" dirty="0" err="1">
                <a:solidFill>
                  <a:srgbClr val="FFFFFF"/>
                </a:solidFill>
                <a:latin typeface="+mj-lt"/>
                <a:ea typeface="+mj-ea"/>
                <a:cs typeface="+mj-cs"/>
              </a:rPr>
              <a:t>Economía</a:t>
            </a:r>
            <a:r>
              <a:rPr lang="en-US" kern="1200" dirty="0">
                <a:solidFill>
                  <a:srgbClr val="FFFFFF"/>
                </a:solidFill>
                <a:latin typeface="+mj-lt"/>
                <a:ea typeface="+mj-ea"/>
                <a:cs typeface="+mj-cs"/>
              </a:rPr>
              <a:t> del </a:t>
            </a:r>
            <a:r>
              <a:rPr lang="en-US" kern="1200" dirty="0" err="1">
                <a:solidFill>
                  <a:srgbClr val="FFFFFF"/>
                </a:solidFill>
                <a:latin typeface="+mj-lt"/>
                <a:ea typeface="+mj-ea"/>
                <a:cs typeface="+mj-cs"/>
              </a:rPr>
              <a:t>Conocimiento</a:t>
            </a:r>
            <a:r>
              <a:rPr lang="en-US" kern="1200" dirty="0">
                <a:solidFill>
                  <a:srgbClr val="FFFFFF"/>
                </a:solidFill>
                <a:latin typeface="+mj-lt"/>
                <a:ea typeface="+mj-ea"/>
                <a:cs typeface="+mj-cs"/>
              </a:rPr>
              <a:t> a la IV </a:t>
            </a:r>
            <a:r>
              <a:rPr lang="en-US" kern="1200" dirty="0" err="1">
                <a:solidFill>
                  <a:srgbClr val="FFFFFF"/>
                </a:solidFill>
                <a:latin typeface="+mj-lt"/>
                <a:ea typeface="+mj-ea"/>
                <a:cs typeface="+mj-cs"/>
              </a:rPr>
              <a:t>Revolución</a:t>
            </a:r>
            <a:r>
              <a:rPr lang="en-US" kern="1200" dirty="0">
                <a:solidFill>
                  <a:srgbClr val="FFFFFF"/>
                </a:solidFill>
                <a:latin typeface="+mj-lt"/>
                <a:ea typeface="+mj-ea"/>
                <a:cs typeface="+mj-cs"/>
              </a:rPr>
              <a:t> Industrial</a:t>
            </a:r>
            <a:br>
              <a:rPr lang="en-US" kern="1200" dirty="0">
                <a:solidFill>
                  <a:srgbClr val="FFFFFF"/>
                </a:solidFill>
                <a:latin typeface="+mj-lt"/>
                <a:ea typeface="+mj-ea"/>
                <a:cs typeface="+mj-cs"/>
              </a:rPr>
            </a:br>
            <a:r>
              <a:rPr lang="en-US" kern="1200" dirty="0">
                <a:solidFill>
                  <a:srgbClr val="FFFFFF"/>
                </a:solidFill>
                <a:latin typeface="+mj-lt"/>
                <a:ea typeface="+mj-ea"/>
                <a:cs typeface="+mj-cs"/>
              </a:rPr>
              <a:t>II</a:t>
            </a:r>
          </a:p>
        </p:txBody>
      </p:sp>
    </p:spTree>
    <p:extLst>
      <p:ext uri="{BB962C8B-B14F-4D97-AF65-F5344CB8AC3E}">
        <p14:creationId xmlns:p14="http://schemas.microsoft.com/office/powerpoint/2010/main" val="25727397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647271" y="1012004"/>
            <a:ext cx="2562119" cy="4795408"/>
          </a:xfrm>
          <a:prstGeom prst="ellipse">
            <a:avLst/>
          </a:prstGeom>
        </p:spPr>
        <p:txBody>
          <a:bodyPr vert="horz" lIns="91440" tIns="45720" rIns="91440" bIns="45720" rtlCol="0">
            <a:normAutofit/>
          </a:bodyPr>
          <a:lstStyle/>
          <a:p>
            <a:r>
              <a:rPr lang="en-US" i="1" kern="1200" dirty="0" err="1">
                <a:solidFill>
                  <a:srgbClr val="FFFFFF"/>
                </a:solidFill>
                <a:latin typeface="Cambria" panose="02040503050406030204" pitchFamily="18" charset="0"/>
              </a:rPr>
              <a:t>Teoría</a:t>
            </a:r>
            <a:r>
              <a:rPr lang="en-US" i="1" kern="1200" dirty="0">
                <a:solidFill>
                  <a:srgbClr val="FFFFFF"/>
                </a:solidFill>
                <a:latin typeface="Cambria" panose="02040503050406030204" pitchFamily="18" charset="0"/>
              </a:rPr>
              <a:t> general de </a:t>
            </a:r>
            <a:r>
              <a:rPr lang="en-US" i="1" kern="1200" dirty="0" err="1">
                <a:solidFill>
                  <a:srgbClr val="FFFFFF"/>
                </a:solidFill>
                <a:latin typeface="Cambria" panose="02040503050406030204" pitchFamily="18" charset="0"/>
              </a:rPr>
              <a:t>sistemas</a:t>
            </a:r>
            <a:endParaRPr lang="en-US" i="1" kern="1200" dirty="0">
              <a:solidFill>
                <a:srgbClr val="FFFFFF"/>
              </a:solidFill>
              <a:latin typeface="Cambria" panose="02040503050406030204" pitchFamily="18" charset="0"/>
            </a:endParaRPr>
          </a:p>
        </p:txBody>
      </p:sp>
      <p:graphicFrame>
        <p:nvGraphicFramePr>
          <p:cNvPr id="6" name="Marcador de contenido 3">
            <a:extLst>
              <a:ext uri="{FF2B5EF4-FFF2-40B4-BE49-F238E27FC236}">
                <a16:creationId xmlns:a16="http://schemas.microsoft.com/office/drawing/2014/main" id="{60C573DE-F292-4332-B632-09285081E187}"/>
              </a:ext>
            </a:extLst>
          </p:cNvPr>
          <p:cNvGraphicFramePr>
            <a:graphicFrameLocks noGrp="1"/>
          </p:cNvGraphicFramePr>
          <p:nvPr>
            <p:ph idx="1"/>
            <p:extLst>
              <p:ext uri="{D42A27DB-BD31-4B8C-83A1-F6EECF244321}">
                <p14:modId xmlns:p14="http://schemas.microsoft.com/office/powerpoint/2010/main" val="3912407532"/>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ángulo 3">
            <a:extLst>
              <a:ext uri="{FF2B5EF4-FFF2-40B4-BE49-F238E27FC236}">
                <a16:creationId xmlns:a16="http://schemas.microsoft.com/office/drawing/2014/main" id="{003BCFC9-9835-0147-84B1-2AFE7A07986E}"/>
              </a:ext>
            </a:extLst>
          </p:cNvPr>
          <p:cNvSpPr/>
          <p:nvPr/>
        </p:nvSpPr>
        <p:spPr>
          <a:xfrm>
            <a:off x="5942950"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8">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0924045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0DE882AB-4731-7A4A-8FC6-9BDCDA96A71C}"/>
              </a:ext>
            </a:extLst>
          </p:cNvPr>
          <p:cNvSpPr>
            <a:spLocks noGrp="1"/>
          </p:cNvSpPr>
          <p:nvPr>
            <p:ph idx="1"/>
          </p:nvPr>
        </p:nvSpPr>
        <p:spPr>
          <a:xfrm>
            <a:off x="491490" y="2671460"/>
            <a:ext cx="3840085" cy="3462228"/>
          </a:xfrm>
        </p:spPr>
        <p:txBody>
          <a:bodyPr>
            <a:normAutofit/>
          </a:bodyPr>
          <a:lstStyle/>
          <a:p>
            <a:pPr marL="0" indent="0">
              <a:buNone/>
            </a:pPr>
            <a:r>
              <a:rPr lang="es-ES" sz="2800" i="1" dirty="0">
                <a:latin typeface="Palatino" pitchFamily="2" charset="77"/>
                <a:ea typeface="Palatino" pitchFamily="2" charset="77"/>
                <a:cs typeface="Baskerville"/>
              </a:rPr>
              <a:t>La noción de </a:t>
            </a:r>
            <a:r>
              <a:rPr lang="es-ES" sz="2800" b="1" i="1" dirty="0">
                <a:latin typeface="Palatino" pitchFamily="2" charset="77"/>
                <a:ea typeface="Palatino" pitchFamily="2" charset="77"/>
                <a:cs typeface="Baskerville"/>
              </a:rPr>
              <a:t>pensamiento complejo </a:t>
            </a:r>
            <a:r>
              <a:rPr lang="es-ES" sz="2800" i="1" dirty="0">
                <a:latin typeface="Palatino" pitchFamily="2" charset="77"/>
                <a:ea typeface="Palatino" pitchFamily="2" charset="77"/>
                <a:cs typeface="Baskerville"/>
              </a:rPr>
              <a:t>fue acuñada por el filósofo francés </a:t>
            </a:r>
            <a:r>
              <a:rPr lang="es-ES" sz="2800" b="1" i="1" u="sng" dirty="0">
                <a:latin typeface="Palatino" pitchFamily="2" charset="77"/>
                <a:ea typeface="Palatino" pitchFamily="2" charset="77"/>
                <a:cs typeface="Baskerville"/>
                <a:hlinkClick r:id="rId3">
                  <a:extLst>
                    <a:ext uri="{A12FA001-AC4F-418D-AE19-62706E023703}">
                      <ahyp:hlinkClr xmlns:ahyp="http://schemas.microsoft.com/office/drawing/2018/hyperlinkcolor" val="tx"/>
                    </a:ext>
                  </a:extLst>
                </a:hlinkClick>
              </a:rPr>
              <a:t>Edgar Morin</a:t>
            </a:r>
            <a:r>
              <a:rPr lang="es-ES" sz="2800" i="1" dirty="0">
                <a:latin typeface="Palatino" pitchFamily="2" charset="77"/>
                <a:ea typeface="Palatino" pitchFamily="2" charset="77"/>
                <a:cs typeface="Baskerville"/>
                <a:hlinkClick r:id="rId3">
                  <a:extLst>
                    <a:ext uri="{A12FA001-AC4F-418D-AE19-62706E023703}">
                      <ahyp:hlinkClr xmlns:ahyp="http://schemas.microsoft.com/office/drawing/2018/hyperlinkcolor" val="tx"/>
                    </a:ext>
                  </a:extLst>
                </a:hlinkClick>
              </a:rPr>
              <a:t> </a:t>
            </a:r>
            <a:r>
              <a:rPr lang="es-ES" sz="2800" i="1" dirty="0">
                <a:latin typeface="Palatino" pitchFamily="2" charset="77"/>
                <a:ea typeface="Palatino" pitchFamily="2" charset="77"/>
                <a:cs typeface="Baskerville"/>
              </a:rPr>
              <a:t>y refiere a la capacidad de interconectar distintas dimensiones de lo real. </a:t>
            </a:r>
          </a:p>
          <a:p>
            <a:endParaRPr lang="es-EC" sz="1600" dirty="0"/>
          </a:p>
        </p:txBody>
      </p:sp>
      <p:pic>
        <p:nvPicPr>
          <p:cNvPr id="4" name="Imagen 3" descr="imgres.jpg">
            <a:extLst>
              <a:ext uri="{FF2B5EF4-FFF2-40B4-BE49-F238E27FC236}">
                <a16:creationId xmlns:a16="http://schemas.microsoft.com/office/drawing/2014/main" id="{2428C200-A7A2-6C41-9D6D-10469F3C9948}"/>
              </a:ext>
            </a:extLst>
          </p:cNvPr>
          <p:cNvPicPr>
            <a:picLocks noChangeAspect="1"/>
          </p:cNvPicPr>
          <p:nvPr/>
        </p:nvPicPr>
        <p:blipFill rotWithShape="1">
          <a:blip r:embed="rId4">
            <a:extLst>
              <a:ext uri="{28A0092B-C50C-407E-A947-70E740481C1C}">
                <a14:useLocalDpi xmlns:a14="http://schemas.microsoft.com/office/drawing/2010/main" val="0"/>
              </a:ext>
            </a:extLst>
          </a:blip>
          <a:srcRect l="8943" r="8945" b="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Rectángulo 1">
            <a:extLst>
              <a:ext uri="{FF2B5EF4-FFF2-40B4-BE49-F238E27FC236}">
                <a16:creationId xmlns:a16="http://schemas.microsoft.com/office/drawing/2014/main" id="{A110C801-5759-9B4E-9A24-F0A62F0EDF0E}"/>
              </a:ext>
            </a:extLst>
          </p:cNvPr>
          <p:cNvSpPr/>
          <p:nvPr/>
        </p:nvSpPr>
        <p:spPr>
          <a:xfrm>
            <a:off x="0"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56618995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4570579" y="-38882"/>
            <a:ext cx="3988849" cy="2044867"/>
          </a:xfrm>
          <a:prstGeom prst="ellipse">
            <a:avLst/>
          </a:prstGeom>
        </p:spPr>
        <p:txBody>
          <a:bodyPr vert="horz" lIns="91440" tIns="45720" rIns="91440" bIns="45720" rtlCol="0">
            <a:normAutofit/>
          </a:bodyPr>
          <a:lstStyle/>
          <a:p>
            <a:pPr>
              <a:lnSpc>
                <a:spcPct val="90000"/>
              </a:lnSpc>
            </a:pPr>
            <a:r>
              <a:rPr lang="en-US" sz="3200" kern="1200" dirty="0" err="1">
                <a:solidFill>
                  <a:srgbClr val="000000"/>
                </a:solidFill>
                <a:latin typeface="Cambria" panose="02040503050406030204" pitchFamily="18" charset="0"/>
              </a:rPr>
              <a:t>Modelos</a:t>
            </a:r>
            <a:r>
              <a:rPr lang="en-US" sz="3200" kern="1200" dirty="0">
                <a:solidFill>
                  <a:srgbClr val="000000"/>
                </a:solidFill>
                <a:latin typeface="Cambria" panose="02040503050406030204" pitchFamily="18" charset="0"/>
              </a:rPr>
              <a:t> </a:t>
            </a:r>
            <a:r>
              <a:rPr lang="en-US" sz="3200" kern="1200" dirty="0" err="1">
                <a:solidFill>
                  <a:srgbClr val="000000"/>
                </a:solidFill>
                <a:latin typeface="Cambria" panose="02040503050406030204" pitchFamily="18" charset="0"/>
              </a:rPr>
              <a:t>matemáticos</a:t>
            </a:r>
            <a:endParaRPr lang="en-US" sz="3200" kern="1200" dirty="0">
              <a:solidFill>
                <a:srgbClr val="000000"/>
              </a:solidFill>
              <a:latin typeface="Cambria" panose="02040503050406030204" pitchFamily="18" charset="0"/>
            </a:endParaRPr>
          </a:p>
        </p:txBody>
      </p:sp>
      <p:pic>
        <p:nvPicPr>
          <p:cNvPr id="72" name="Graphic 71">
            <a:extLst>
              <a:ext uri="{FF2B5EF4-FFF2-40B4-BE49-F238E27FC236}">
                <a16:creationId xmlns:a16="http://schemas.microsoft.com/office/drawing/2014/main" id="{DE817F2D-FC12-4DB2-AA5E-4A37CB24B6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9490" y="2079067"/>
            <a:ext cx="3026740" cy="3026740"/>
          </a:xfrm>
          <a:prstGeom prst="rect">
            <a:avLst/>
          </a:prstGeom>
        </p:spPr>
      </p:pic>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4555814" y="2738915"/>
            <a:ext cx="4003614" cy="2927188"/>
          </a:xfrm>
        </p:spPr>
        <p:txBody>
          <a:bodyPr anchor="ctr">
            <a:noAutofit/>
          </a:bodyPr>
          <a:lstStyle/>
          <a:p>
            <a:pPr marL="0" indent="0">
              <a:buNone/>
            </a:pPr>
            <a:r>
              <a:rPr lang="es-ES" sz="2400" i="1" dirty="0">
                <a:solidFill>
                  <a:srgbClr val="000000"/>
                </a:solidFill>
                <a:latin typeface="Palatino" pitchFamily="2" charset="77"/>
                <a:ea typeface="Palatino" pitchFamily="2" charset="77"/>
              </a:rPr>
              <a:t>En muchos fenómenos biológicos “pero también de las ciencias sociales y del comportamiento, resultan aplicables expresiones y </a:t>
            </a:r>
            <a:r>
              <a:rPr lang="es-ES" sz="2400" b="1" i="1" dirty="0">
                <a:solidFill>
                  <a:srgbClr val="000000"/>
                </a:solidFill>
                <a:latin typeface="Palatino" pitchFamily="2" charset="77"/>
                <a:ea typeface="Palatino" pitchFamily="2" charset="77"/>
              </a:rPr>
              <a:t>modelos matemáticos” </a:t>
            </a:r>
            <a:r>
              <a:rPr lang="es-ES" sz="2400" i="1" dirty="0">
                <a:solidFill>
                  <a:srgbClr val="000000"/>
                </a:solidFill>
                <a:latin typeface="Palatino" pitchFamily="2" charset="77"/>
                <a:ea typeface="Palatino" pitchFamily="2" charset="77"/>
              </a:rPr>
              <a:t>(Bertalanffy). </a:t>
            </a:r>
          </a:p>
          <a:p>
            <a:pPr marL="0" indent="0">
              <a:buNone/>
            </a:pPr>
            <a:r>
              <a:rPr lang="es-ES" sz="2400" i="1" dirty="0">
                <a:solidFill>
                  <a:srgbClr val="000000"/>
                </a:solidFill>
                <a:latin typeface="Palatino" pitchFamily="2" charset="77"/>
                <a:ea typeface="Palatino" pitchFamily="2" charset="77"/>
              </a:rPr>
              <a:t>Los pertinentes señalamientos del principal referente en teoría general de sistemas anticiparon la incuestionable relevancia social que en años recientes han alcanzado los </a:t>
            </a:r>
            <a:r>
              <a:rPr lang="es-ES" sz="2400" b="1" i="1" dirty="0">
                <a:solidFill>
                  <a:srgbClr val="000000"/>
                </a:solidFill>
                <a:latin typeface="Palatino" pitchFamily="2" charset="77"/>
                <a:ea typeface="Palatino" pitchFamily="2" charset="77"/>
              </a:rPr>
              <a:t>algoritmos.</a:t>
            </a:r>
            <a:r>
              <a:rPr lang="es-EC" sz="2400" b="1" i="1" dirty="0">
                <a:solidFill>
                  <a:srgbClr val="000000"/>
                </a:solidFill>
                <a:latin typeface="Palatino" pitchFamily="2" charset="77"/>
                <a:ea typeface="Palatino" pitchFamily="2" charset="77"/>
              </a:rPr>
              <a:t> </a:t>
            </a:r>
          </a:p>
        </p:txBody>
      </p:sp>
      <p:sp>
        <p:nvSpPr>
          <p:cNvPr id="3" name="Rectángulo 2">
            <a:extLst>
              <a:ext uri="{FF2B5EF4-FFF2-40B4-BE49-F238E27FC236}">
                <a16:creationId xmlns:a16="http://schemas.microsoft.com/office/drawing/2014/main" id="{9CFB2460-68F5-C74F-9AC5-2E05BB94DE39}"/>
              </a:ext>
            </a:extLst>
          </p:cNvPr>
          <p:cNvSpPr/>
          <p:nvPr/>
        </p:nvSpPr>
        <p:spPr>
          <a:xfrm>
            <a:off x="0"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63845003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Marcador de contenido 4" descr="Imagen que contiene hombre, persona, foto, de pie&#10;&#10;Descripción generada automáticamente">
            <a:extLst>
              <a:ext uri="{FF2B5EF4-FFF2-40B4-BE49-F238E27FC236}">
                <a16:creationId xmlns:a16="http://schemas.microsoft.com/office/drawing/2014/main" id="{25B13A85-04ED-1341-ACC9-C4EA2DC95F98}"/>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15750" r="9250"/>
          <a:stretch/>
        </p:blipFill>
        <p:spPr>
          <a:xfrm>
            <a:off x="20" y="1"/>
            <a:ext cx="9143980" cy="6857999"/>
          </a:xfrm>
          <a:prstGeom prst="rect">
            <a:avLst/>
          </a:prstGeom>
        </p:spPr>
      </p:pic>
      <p:sp>
        <p:nvSpPr>
          <p:cNvPr id="2" name="Título 1">
            <a:extLst>
              <a:ext uri="{FF2B5EF4-FFF2-40B4-BE49-F238E27FC236}">
                <a16:creationId xmlns:a16="http://schemas.microsoft.com/office/drawing/2014/main" id="{5E96433C-FEF9-D74F-AC65-DABB6395F36E}"/>
              </a:ext>
            </a:extLst>
          </p:cNvPr>
          <p:cNvSpPr>
            <a:spLocks noGrp="1"/>
          </p:cNvSpPr>
          <p:nvPr>
            <p:ph type="title"/>
          </p:nvPr>
        </p:nvSpPr>
        <p:spPr>
          <a:xfrm>
            <a:off x="1143000" y="1122362"/>
            <a:ext cx="6858000" cy="2900518"/>
          </a:xfrm>
        </p:spPr>
        <p:txBody>
          <a:bodyPr vert="horz" lIns="91440" tIns="45720" rIns="91440" bIns="45720" rtlCol="0" anchor="b">
            <a:normAutofit/>
          </a:bodyPr>
          <a:lstStyle/>
          <a:p>
            <a:pPr algn="ctr" defTabSz="914400"/>
            <a:r>
              <a:rPr lang="en-US" sz="6000">
                <a:solidFill>
                  <a:srgbClr val="FFFFFF"/>
                </a:solidFill>
              </a:rPr>
              <a:t>Teoría del campo unificado</a:t>
            </a:r>
          </a:p>
        </p:txBody>
      </p:sp>
      <p:sp>
        <p:nvSpPr>
          <p:cNvPr id="17" name="Content Placeholder 16">
            <a:extLst>
              <a:ext uri="{FF2B5EF4-FFF2-40B4-BE49-F238E27FC236}">
                <a16:creationId xmlns:a16="http://schemas.microsoft.com/office/drawing/2014/main" id="{C8BAF256-4875-44A9-A499-B212E878F05C}"/>
              </a:ext>
            </a:extLst>
          </p:cNvPr>
          <p:cNvSpPr>
            <a:spLocks noGrp="1"/>
          </p:cNvSpPr>
          <p:nvPr>
            <p:ph idx="1"/>
          </p:nvPr>
        </p:nvSpPr>
        <p:spPr>
          <a:xfrm>
            <a:off x="1143000" y="4159404"/>
            <a:ext cx="6858000" cy="1098395"/>
          </a:xfrm>
        </p:spPr>
        <p:txBody>
          <a:bodyPr vert="horz" lIns="91440" tIns="45720" rIns="91440" bIns="45720" rtlCol="0">
            <a:normAutofit/>
          </a:bodyPr>
          <a:lstStyle/>
          <a:p>
            <a:pPr marL="0" indent="0" algn="ctr" defTabSz="914400">
              <a:spcBef>
                <a:spcPts val="1000"/>
              </a:spcBef>
              <a:buNone/>
            </a:pPr>
            <a:r>
              <a:rPr lang="en-US" sz="2400" i="1" dirty="0">
                <a:solidFill>
                  <a:srgbClr val="FFFFFF"/>
                </a:solidFill>
              </a:rPr>
              <a:t>LA GRAN ASIGNATURA PENDIENTE</a:t>
            </a:r>
            <a:r>
              <a:rPr lang="en-US" sz="2400" dirty="0">
                <a:solidFill>
                  <a:srgbClr val="FFFFFF"/>
                </a:solidFill>
              </a:rPr>
              <a:t>.</a:t>
            </a:r>
          </a:p>
        </p:txBody>
      </p:sp>
      <p:sp>
        <p:nvSpPr>
          <p:cNvPr id="3" name="Rectángulo 2">
            <a:extLst>
              <a:ext uri="{FF2B5EF4-FFF2-40B4-BE49-F238E27FC236}">
                <a16:creationId xmlns:a16="http://schemas.microsoft.com/office/drawing/2014/main" id="{3DE3FAD4-397C-0C46-8441-64B64B55C888}"/>
              </a:ext>
            </a:extLst>
          </p:cNvPr>
          <p:cNvSpPr/>
          <p:nvPr/>
        </p:nvSpPr>
        <p:spPr>
          <a:xfrm>
            <a:off x="0" y="6488667"/>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8819949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n 4">
            <a:extLst>
              <a:ext uri="{FF2B5EF4-FFF2-40B4-BE49-F238E27FC236}">
                <a16:creationId xmlns:a16="http://schemas.microsoft.com/office/drawing/2014/main" id="{9193AD9E-E1A2-E548-9013-F1C4689B9383}"/>
              </a:ext>
            </a:extLst>
          </p:cNvPr>
          <p:cNvPicPr>
            <a:picLocks noGrp="1" noChangeAspect="1"/>
          </p:cNvPicPr>
          <p:nvPr>
            <p:ph idx="1"/>
          </p:nvPr>
        </p:nvPicPr>
        <p:blipFill rotWithShape="1">
          <a:blip r:embed="rId3"/>
          <a:srcRect l="12732" r="13602" b="1"/>
          <a:stretch/>
        </p:blipFill>
        <p:spPr>
          <a:xfrm>
            <a:off x="-1" y="10"/>
            <a:ext cx="9144000" cy="6857990"/>
          </a:xfrm>
          <a:prstGeom prst="rect">
            <a:avLst/>
          </a:prstGeom>
        </p:spPr>
      </p:pic>
      <p:sp>
        <p:nvSpPr>
          <p:cNvPr id="1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5" name="Straight Connector 1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Shape 3859">
            <a:extLst>
              <a:ext uri="{FF2B5EF4-FFF2-40B4-BE49-F238E27FC236}">
                <a16:creationId xmlns:a16="http://schemas.microsoft.com/office/drawing/2014/main" id="{1FD5CC61-6DB8-B84F-9267-07BB95A1A45C}"/>
              </a:ext>
            </a:extLst>
          </p:cNvPr>
          <p:cNvSpPr txBox="1">
            <a:spLocks/>
          </p:cNvSpPr>
          <p:nvPr/>
        </p:nvSpPr>
        <p:spPr>
          <a:xfrm>
            <a:off x="544009" y="2639028"/>
            <a:ext cx="3692325" cy="4218961"/>
          </a:xfrm>
          <a:prstGeom prst="rect">
            <a:avLst/>
          </a:prstGeom>
        </p:spPr>
        <p:txBody>
          <a:bodyPr vert="horz" lIns="91440" tIns="45720" rIns="91440" bIns="4572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114300" indent="0" defTabSz="914400">
              <a:lnSpc>
                <a:spcPct val="90000"/>
              </a:lnSpc>
              <a:buNone/>
            </a:pPr>
            <a:r>
              <a:rPr lang="es-ES_tradnl" sz="2400" i="1" dirty="0">
                <a:solidFill>
                  <a:schemeClr val="tx1"/>
                </a:solidFill>
              </a:rPr>
              <a:t>Los</a:t>
            </a:r>
            <a:r>
              <a:rPr lang="es-ES_tradnl" sz="2400" b="1" i="1" dirty="0">
                <a:solidFill>
                  <a:schemeClr val="tx1"/>
                </a:solidFill>
              </a:rPr>
              <a:t> algoritmos </a:t>
            </a:r>
            <a:r>
              <a:rPr lang="es-ES_tradnl" sz="2400" i="1" dirty="0">
                <a:solidFill>
                  <a:schemeClr val="tx1"/>
                </a:solidFill>
              </a:rPr>
              <a:t>son capaces de modificar nuestros hábitos de consumo cultural y, por ende, nuestros comportamientos. </a:t>
            </a:r>
          </a:p>
          <a:p>
            <a:pPr marL="114300" indent="0" defTabSz="914400">
              <a:lnSpc>
                <a:spcPct val="90000"/>
              </a:lnSpc>
              <a:buNone/>
            </a:pPr>
            <a:r>
              <a:rPr lang="es-ES_tradnl" sz="2400" i="1" dirty="0">
                <a:solidFill>
                  <a:schemeClr val="tx1"/>
                </a:solidFill>
              </a:rPr>
              <a:t>Google, Facebook, Amazon son ejemplo de una profunda </a:t>
            </a:r>
            <a:r>
              <a:rPr lang="es-ES_tradnl" sz="2400" b="1" i="1" dirty="0">
                <a:solidFill>
                  <a:schemeClr val="tx1"/>
                </a:solidFill>
              </a:rPr>
              <a:t>ingeniería social sustentada en algoritmos.</a:t>
            </a:r>
          </a:p>
          <a:p>
            <a:pPr marL="0" indent="0" defTabSz="914400">
              <a:lnSpc>
                <a:spcPct val="90000"/>
              </a:lnSpc>
              <a:spcBef>
                <a:spcPct val="0"/>
              </a:spcBef>
              <a:spcAft>
                <a:spcPts val="600"/>
              </a:spcAft>
              <a:buNone/>
            </a:pPr>
            <a:endParaRPr lang="en-US" sz="1575" i="1" dirty="0">
              <a:solidFill>
                <a:schemeClr val="tx1"/>
              </a:solidFill>
            </a:endParaRPr>
          </a:p>
        </p:txBody>
      </p:sp>
      <p:sp>
        <p:nvSpPr>
          <p:cNvPr id="2" name="Rectángulo 1">
            <a:extLst>
              <a:ext uri="{FF2B5EF4-FFF2-40B4-BE49-F238E27FC236}">
                <a16:creationId xmlns:a16="http://schemas.microsoft.com/office/drawing/2014/main" id="{B7E028F1-335A-9F40-AE1D-04A9110202C6}"/>
              </a:ext>
            </a:extLst>
          </p:cNvPr>
          <p:cNvSpPr/>
          <p:nvPr/>
        </p:nvSpPr>
        <p:spPr>
          <a:xfrm>
            <a:off x="6017823"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50637974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2" name="Graphic 71">
            <a:extLst>
              <a:ext uri="{FF2B5EF4-FFF2-40B4-BE49-F238E27FC236}">
                <a16:creationId xmlns:a16="http://schemas.microsoft.com/office/drawing/2014/main" id="{DE817F2D-FC12-4DB2-AA5E-4A37CB24B6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9738" y="2240618"/>
            <a:ext cx="3195611" cy="3195611"/>
          </a:xfrm>
          <a:prstGeom prst="rect">
            <a:avLst/>
          </a:prstGeom>
        </p:spPr>
      </p:pic>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628649" y="365125"/>
            <a:ext cx="6825447" cy="1371078"/>
          </a:xfrm>
          <a:prstGeom prst="ellipse">
            <a:avLst/>
          </a:prstGeom>
        </p:spPr>
        <p:txBody>
          <a:bodyPr vert="horz" lIns="91440" tIns="45720" rIns="91440" bIns="45720" rtlCol="0">
            <a:noAutofit/>
          </a:bodyPr>
          <a:lstStyle/>
          <a:p>
            <a:pPr>
              <a:lnSpc>
                <a:spcPct val="90000"/>
              </a:lnSpc>
            </a:pPr>
            <a:r>
              <a:rPr lang="en-US" sz="4000" b="1" kern="1200" dirty="0" err="1">
                <a:latin typeface="Cambria" panose="02040503050406030204" pitchFamily="18" charset="0"/>
              </a:rPr>
              <a:t>Algorimos</a:t>
            </a:r>
            <a:r>
              <a:rPr lang="en-US" sz="4000" b="1" kern="1200" dirty="0">
                <a:latin typeface="Cambria" panose="02040503050406030204" pitchFamily="18" charset="0"/>
              </a:rPr>
              <a:t> </a:t>
            </a:r>
            <a:r>
              <a:rPr lang="en-US" sz="4000" b="1" kern="1200" dirty="0" err="1">
                <a:latin typeface="Cambria" panose="02040503050406030204" pitchFamily="18" charset="0"/>
              </a:rPr>
              <a:t>capaces</a:t>
            </a:r>
            <a:endParaRPr lang="en-US" sz="4000" b="1" kern="1200" dirty="0">
              <a:latin typeface="Cambria" panose="02040503050406030204" pitchFamily="18" charset="0"/>
            </a:endParaRPr>
          </a:p>
        </p:txBody>
      </p:sp>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283738" y="2240618"/>
            <a:ext cx="4492367" cy="3616172"/>
          </a:xfrm>
        </p:spPr>
        <p:txBody>
          <a:bodyPr>
            <a:noAutofit/>
          </a:bodyPr>
          <a:lstStyle/>
          <a:p>
            <a:pPr marL="0" indent="0">
              <a:buNone/>
            </a:pPr>
            <a:r>
              <a:rPr lang="es-ES" sz="2800" i="1" dirty="0">
                <a:latin typeface="Palatino" pitchFamily="2" charset="77"/>
                <a:ea typeface="Palatino" pitchFamily="2" charset="77"/>
              </a:rPr>
              <a:t>Sin embargo, también admiten aplicaciones muy positivas, ajenas al reflexivo del </a:t>
            </a:r>
            <a:r>
              <a:rPr lang="es-ES" sz="2800" b="1" i="1" dirty="0">
                <a:latin typeface="Palatino" pitchFamily="2" charset="77"/>
                <a:ea typeface="Palatino" pitchFamily="2" charset="77"/>
              </a:rPr>
              <a:t>“</a:t>
            </a:r>
            <a:r>
              <a:rPr lang="es-ES" sz="2800" b="1" i="1" dirty="0" err="1">
                <a:latin typeface="Palatino" pitchFamily="2" charset="77"/>
                <a:ea typeface="Palatino" pitchFamily="2" charset="77"/>
              </a:rPr>
              <a:t>algoritarismo</a:t>
            </a:r>
            <a:r>
              <a:rPr lang="es-ES" sz="2800" b="1" i="1" dirty="0">
                <a:latin typeface="Palatino" pitchFamily="2" charset="77"/>
                <a:ea typeface="Palatino" pitchFamily="2" charset="77"/>
              </a:rPr>
              <a:t>”, </a:t>
            </a:r>
            <a:r>
              <a:rPr lang="es-ES" sz="2800" i="1" dirty="0">
                <a:latin typeface="Palatino" pitchFamily="2" charset="77"/>
                <a:ea typeface="Palatino" pitchFamily="2" charset="77"/>
              </a:rPr>
              <a:t>término acuñado por algunos académicos de izquierda-. </a:t>
            </a:r>
            <a:endParaRPr lang="es-EC" sz="2800" i="1" dirty="0">
              <a:latin typeface="Palatino" pitchFamily="2" charset="77"/>
              <a:ea typeface="Palatino" pitchFamily="2" charset="77"/>
            </a:endParaRPr>
          </a:p>
        </p:txBody>
      </p:sp>
      <p:sp>
        <p:nvSpPr>
          <p:cNvPr id="3" name="Rectángulo 2">
            <a:extLst>
              <a:ext uri="{FF2B5EF4-FFF2-40B4-BE49-F238E27FC236}">
                <a16:creationId xmlns:a16="http://schemas.microsoft.com/office/drawing/2014/main" id="{DDC6F3EA-9E4A-3E41-8F75-519574F4C745}"/>
              </a:ext>
            </a:extLst>
          </p:cNvPr>
          <p:cNvSpPr/>
          <p:nvPr/>
        </p:nvSpPr>
        <p:spPr>
          <a:xfrm>
            <a:off x="78424" y="6488668"/>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5478260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0" y="3752850"/>
            <a:ext cx="3470610" cy="2452687"/>
          </a:xfrm>
          <a:prstGeom prst="ellipse">
            <a:avLst/>
          </a:prstGeom>
        </p:spPr>
        <p:txBody>
          <a:bodyPr vert="horz" lIns="91440" tIns="45720" rIns="91440" bIns="45720" rtlCol="0" anchor="ctr">
            <a:normAutofit/>
          </a:bodyPr>
          <a:lstStyle/>
          <a:p>
            <a:r>
              <a:rPr lang="es-ES" sz="4000" dirty="0" err="1"/>
              <a:t>Yogeshwar</a:t>
            </a:r>
            <a:endParaRPr lang="en-US" sz="4000" kern="1200" dirty="0">
              <a:latin typeface="Cambria" panose="02040503050406030204" pitchFamily="18" charset="0"/>
            </a:endParaRPr>
          </a:p>
        </p:txBody>
      </p:sp>
      <p:sp>
        <p:nvSpPr>
          <p:cNvPr id="54" name="Content Placeholder 53">
            <a:extLst>
              <a:ext uri="{FF2B5EF4-FFF2-40B4-BE49-F238E27FC236}">
                <a16:creationId xmlns:a16="http://schemas.microsoft.com/office/drawing/2014/main" id="{B7204997-974F-4D69-BF65-7ACD8C656A23}"/>
              </a:ext>
            </a:extLst>
          </p:cNvPr>
          <p:cNvSpPr>
            <a:spLocks noGrp="1"/>
          </p:cNvSpPr>
          <p:nvPr>
            <p:ph idx="1"/>
          </p:nvPr>
        </p:nvSpPr>
        <p:spPr>
          <a:xfrm>
            <a:off x="3167986" y="3752850"/>
            <a:ext cx="5614060" cy="2452687"/>
          </a:xfrm>
        </p:spPr>
        <p:txBody>
          <a:bodyPr anchor="ctr">
            <a:normAutofit/>
          </a:bodyPr>
          <a:lstStyle/>
          <a:p>
            <a:pPr marL="0" indent="0">
              <a:buNone/>
            </a:pPr>
            <a:r>
              <a:rPr lang="en-US" sz="2800" i="1" dirty="0" err="1">
                <a:latin typeface="Palatino" pitchFamily="2" charset="77"/>
                <a:ea typeface="Palatino" pitchFamily="2" charset="77"/>
              </a:rPr>
              <a:t>Transitamos</a:t>
            </a:r>
            <a:r>
              <a:rPr lang="en-US" sz="2800" i="1" dirty="0">
                <a:latin typeface="Palatino" pitchFamily="2" charset="77"/>
                <a:ea typeface="Palatino" pitchFamily="2" charset="77"/>
              </a:rPr>
              <a:t> de la </a:t>
            </a:r>
            <a:r>
              <a:rPr lang="en-US" sz="2800" i="1" dirty="0" err="1">
                <a:latin typeface="Palatino" pitchFamily="2" charset="77"/>
                <a:ea typeface="Palatino" pitchFamily="2" charset="77"/>
              </a:rPr>
              <a:t>modernidad</a:t>
            </a:r>
            <a:r>
              <a:rPr lang="en-US" sz="2800" i="1" dirty="0">
                <a:latin typeface="Palatino" pitchFamily="2" charset="77"/>
                <a:ea typeface="Palatino" pitchFamily="2" charset="77"/>
              </a:rPr>
              <a:t> </a:t>
            </a:r>
            <a:r>
              <a:rPr lang="en-US" sz="2800" i="1" dirty="0" err="1">
                <a:latin typeface="Palatino" pitchFamily="2" charset="77"/>
                <a:ea typeface="Palatino" pitchFamily="2" charset="77"/>
              </a:rPr>
              <a:t>líquida</a:t>
            </a:r>
            <a:r>
              <a:rPr lang="en-US" sz="2800" i="1" dirty="0">
                <a:latin typeface="Palatino" pitchFamily="2" charset="77"/>
                <a:ea typeface="Palatino" pitchFamily="2" charset="77"/>
              </a:rPr>
              <a:t> (Bauman) a la </a:t>
            </a:r>
            <a:r>
              <a:rPr lang="en-US" sz="2800" b="1" i="1" dirty="0" err="1">
                <a:latin typeface="Palatino" pitchFamily="2" charset="77"/>
                <a:ea typeface="Palatino" pitchFamily="2" charset="77"/>
              </a:rPr>
              <a:t>modernidad</a:t>
            </a:r>
            <a:r>
              <a:rPr lang="en-US" sz="2800" b="1" i="1" dirty="0">
                <a:latin typeface="Palatino" pitchFamily="2" charset="77"/>
                <a:ea typeface="Palatino" pitchFamily="2" charset="77"/>
              </a:rPr>
              <a:t> turbo.</a:t>
            </a:r>
          </a:p>
        </p:txBody>
      </p:sp>
      <p:pic>
        <p:nvPicPr>
          <p:cNvPr id="4" name="Imagen 3" descr="Imagen que contiene colorido&#10;&#10;Descripción generada automáticamente">
            <a:extLst>
              <a:ext uri="{FF2B5EF4-FFF2-40B4-BE49-F238E27FC236}">
                <a16:creationId xmlns:a16="http://schemas.microsoft.com/office/drawing/2014/main" id="{81DB47E2-CEFD-DD44-85E6-B0C7BBBCD1FB}"/>
              </a:ext>
            </a:extLst>
          </p:cNvPr>
          <p:cNvPicPr>
            <a:picLocks noChangeAspect="1"/>
          </p:cNvPicPr>
          <p:nvPr/>
        </p:nvPicPr>
        <p:blipFill rotWithShape="1">
          <a:blip r:embed="rId3">
            <a:extLst>
              <a:ext uri="{28A0092B-C50C-407E-A947-70E740481C1C}">
                <a14:useLocalDpi xmlns:a14="http://schemas.microsoft.com/office/drawing/2010/main" val="0"/>
              </a:ext>
            </a:extLst>
          </a:blip>
          <a:srcRect t="32833" b="15473"/>
          <a:stretch/>
        </p:blipFill>
        <p:spPr>
          <a:xfrm>
            <a:off x="20" y="10"/>
            <a:ext cx="9143980" cy="3710603"/>
          </a:xfrm>
          <a:custGeom>
            <a:avLst/>
            <a:gdLst>
              <a:gd name="connsiteX0" fmla="*/ 0 w 12192000"/>
              <a:gd name="connsiteY0" fmla="*/ 0 h 3692092"/>
              <a:gd name="connsiteX1" fmla="*/ 12192000 w 12192000"/>
              <a:gd name="connsiteY1" fmla="*/ 0 h 3692092"/>
              <a:gd name="connsiteX2" fmla="*/ 12192000 w 12192000"/>
              <a:gd name="connsiteY2" fmla="*/ 3504824 h 3692092"/>
              <a:gd name="connsiteX3" fmla="*/ 12024691 w 12192000"/>
              <a:gd name="connsiteY3" fmla="*/ 3517794 h 3692092"/>
              <a:gd name="connsiteX4" fmla="*/ 160485 w 12192000"/>
              <a:gd name="connsiteY4" fmla="*/ 3663863 h 3692092"/>
              <a:gd name="connsiteX5" fmla="*/ 0 w 12192000"/>
              <a:gd name="connsiteY5" fmla="*/ 3692092 h 369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Rectángulo 2">
            <a:extLst>
              <a:ext uri="{FF2B5EF4-FFF2-40B4-BE49-F238E27FC236}">
                <a16:creationId xmlns:a16="http://schemas.microsoft.com/office/drawing/2014/main" id="{02481683-1D6D-0440-949F-4CB0B498BE7F}"/>
              </a:ext>
            </a:extLst>
          </p:cNvPr>
          <p:cNvSpPr/>
          <p:nvPr/>
        </p:nvSpPr>
        <p:spPr>
          <a:xfrm>
            <a:off x="6017823"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13999227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9D12217C-DBF9-AF4E-BEC3-EAC5F80F4F08}"/>
              </a:ext>
            </a:extLst>
          </p:cNvPr>
          <p:cNvSpPr/>
          <p:nvPr/>
        </p:nvSpPr>
        <p:spPr>
          <a:xfrm>
            <a:off x="496849" y="4491124"/>
            <a:ext cx="8407400" cy="369332"/>
          </a:xfrm>
          <a:prstGeom prst="rect">
            <a:avLst/>
          </a:prstGeom>
        </p:spPr>
        <p:txBody>
          <a:bodyPr wrap="square">
            <a:spAutoFit/>
          </a:bodyPr>
          <a:lstStyle/>
          <a:p>
            <a:pPr algn="just"/>
            <a:endParaRPr lang="es-EC" i="1" dirty="0">
              <a:solidFill>
                <a:srgbClr val="191919"/>
              </a:solidFill>
            </a:endParaRPr>
          </a:p>
        </p:txBody>
      </p:sp>
      <p:sp>
        <p:nvSpPr>
          <p:cNvPr id="2" name="Rectángulo 1">
            <a:extLst>
              <a:ext uri="{FF2B5EF4-FFF2-40B4-BE49-F238E27FC236}">
                <a16:creationId xmlns:a16="http://schemas.microsoft.com/office/drawing/2014/main" id="{929883D8-C277-234A-BF3C-0AF531AD6A72}"/>
              </a:ext>
            </a:extLst>
          </p:cNvPr>
          <p:cNvSpPr/>
          <p:nvPr/>
        </p:nvSpPr>
        <p:spPr>
          <a:xfrm>
            <a:off x="0"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pic>
        <p:nvPicPr>
          <p:cNvPr id="4" name="Imagen 3">
            <a:extLst>
              <a:ext uri="{FF2B5EF4-FFF2-40B4-BE49-F238E27FC236}">
                <a16:creationId xmlns:a16="http://schemas.microsoft.com/office/drawing/2014/main" id="{B43415F9-42EB-0742-BFC0-1A4A753689DA}"/>
              </a:ext>
            </a:extLst>
          </p:cNvPr>
          <p:cNvPicPr>
            <a:picLocks noChangeAspect="1"/>
          </p:cNvPicPr>
          <p:nvPr/>
        </p:nvPicPr>
        <p:blipFill>
          <a:blip r:embed="rId4"/>
          <a:stretch>
            <a:fillRect/>
          </a:stretch>
        </p:blipFill>
        <p:spPr>
          <a:xfrm>
            <a:off x="0" y="1148831"/>
            <a:ext cx="9144000" cy="4560337"/>
          </a:xfrm>
          <a:prstGeom prst="rect">
            <a:avLst/>
          </a:prstGeom>
        </p:spPr>
      </p:pic>
    </p:spTree>
    <p:extLst>
      <p:ext uri="{BB962C8B-B14F-4D97-AF65-F5344CB8AC3E}">
        <p14:creationId xmlns:p14="http://schemas.microsoft.com/office/powerpoint/2010/main" val="203087649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6CF29CD-38B8-4924-BA11-6D6051748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9144000" cy="26151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D858BEFD-7313-BE48-8480-ADC9E925C180}"/>
              </a:ext>
            </a:extLst>
          </p:cNvPr>
          <p:cNvSpPr>
            <a:spLocks noGrp="1"/>
          </p:cNvSpPr>
          <p:nvPr>
            <p:ph type="title"/>
          </p:nvPr>
        </p:nvSpPr>
        <p:spPr>
          <a:xfrm>
            <a:off x="530258" y="4502330"/>
            <a:ext cx="8074057" cy="1207269"/>
          </a:xfrm>
        </p:spPr>
        <p:txBody>
          <a:bodyPr vert="horz" lIns="91440" tIns="45720" rIns="91440" bIns="45720" rtlCol="0" anchor="b">
            <a:normAutofit/>
          </a:bodyPr>
          <a:lstStyle/>
          <a:p>
            <a:pPr algn="ctr" defTabSz="914400"/>
            <a:r>
              <a:rPr lang="en-US" sz="5100">
                <a:solidFill>
                  <a:schemeClr val="bg1"/>
                </a:solidFill>
              </a:rPr>
              <a:t>LAS MARCAS MÁS VALIOSAS</a:t>
            </a:r>
          </a:p>
        </p:txBody>
      </p:sp>
      <p:pic>
        <p:nvPicPr>
          <p:cNvPr id="4" name="Imagen 3">
            <a:extLst>
              <a:ext uri="{FF2B5EF4-FFF2-40B4-BE49-F238E27FC236}">
                <a16:creationId xmlns:a16="http://schemas.microsoft.com/office/drawing/2014/main" id="{AFB133A0-90DC-0F42-A0AB-8BCADE1AA3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300" y="1546059"/>
            <a:ext cx="4094112" cy="1149055"/>
          </a:xfrm>
          <a:prstGeom prst="rect">
            <a:avLst/>
          </a:prstGeom>
        </p:spPr>
      </p:pic>
      <p:cxnSp>
        <p:nvCxnSpPr>
          <p:cNvPr id="13" name="Straight Connector 12">
            <a:extLst>
              <a:ext uri="{FF2B5EF4-FFF2-40B4-BE49-F238E27FC236}">
                <a16:creationId xmlns:a16="http://schemas.microsoft.com/office/drawing/2014/main" id="{3D83F26F-C55B-4A92-9AFF-4894D14E27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1060136"/>
            <a:ext cx="0" cy="21209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6" name="Imagen 3">
            <a:extLst>
              <a:ext uri="{FF2B5EF4-FFF2-40B4-BE49-F238E27FC236}">
                <a16:creationId xmlns:a16="http://schemas.microsoft.com/office/drawing/2014/main" id="{CE8EE59D-7442-1C48-A2BA-E785F7971CF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421058" y="321734"/>
            <a:ext cx="2869168" cy="3597704"/>
          </a:xfrm>
          <a:prstGeom prst="rect">
            <a:avLst/>
          </a:prstGeom>
        </p:spPr>
      </p:pic>
      <p:sp>
        <p:nvSpPr>
          <p:cNvPr id="3" name="Rectángulo 2">
            <a:extLst>
              <a:ext uri="{FF2B5EF4-FFF2-40B4-BE49-F238E27FC236}">
                <a16:creationId xmlns:a16="http://schemas.microsoft.com/office/drawing/2014/main" id="{8CE5C2D5-220F-6846-9F22-3C74F58EE66F}"/>
              </a:ext>
            </a:extLst>
          </p:cNvPr>
          <p:cNvSpPr/>
          <p:nvPr/>
        </p:nvSpPr>
        <p:spPr>
          <a:xfrm>
            <a:off x="111474" y="6488668"/>
            <a:ext cx="3126177" cy="369332"/>
          </a:xfrm>
          <a:prstGeom prst="rect">
            <a:avLst/>
          </a:prstGeom>
        </p:spPr>
        <p:txBody>
          <a:bodyPr wrap="none">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197157437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8CB41A2-3908-574A-BC04-80B0C8F53F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849" y="2476454"/>
            <a:ext cx="3968749" cy="3589512"/>
          </a:xfrm>
          <a:prstGeom prst="rect">
            <a:avLst/>
          </a:prstGeom>
        </p:spPr>
      </p:pic>
      <p:pic>
        <p:nvPicPr>
          <p:cNvPr id="4" name="Imagen 3" descr="Imagen que contiene captura de pantalla&#10;&#10;&#10;&#10;Descripción generada automáticamente">
            <a:extLst>
              <a:ext uri="{FF2B5EF4-FFF2-40B4-BE49-F238E27FC236}">
                <a16:creationId xmlns:a16="http://schemas.microsoft.com/office/drawing/2014/main" id="{D5579BB8-DC70-904E-A98D-73E05FB1936B}"/>
              </a:ext>
            </a:extLst>
          </p:cNvPr>
          <p:cNvPicPr>
            <a:picLocks noChangeAspect="1"/>
          </p:cNvPicPr>
          <p:nvPr/>
        </p:nvPicPr>
        <p:blipFill>
          <a:blip r:embed="rId4"/>
          <a:stretch>
            <a:fillRect/>
          </a:stretch>
        </p:blipFill>
        <p:spPr>
          <a:xfrm>
            <a:off x="257317" y="735371"/>
            <a:ext cx="8646931" cy="1664533"/>
          </a:xfrm>
          <a:prstGeom prst="rect">
            <a:avLst/>
          </a:prstGeom>
        </p:spPr>
      </p:pic>
      <p:sp>
        <p:nvSpPr>
          <p:cNvPr id="6" name="Rectángulo 5">
            <a:extLst>
              <a:ext uri="{FF2B5EF4-FFF2-40B4-BE49-F238E27FC236}">
                <a16:creationId xmlns:a16="http://schemas.microsoft.com/office/drawing/2014/main" id="{9D12217C-DBF9-AF4E-BEC3-EAC5F80F4F08}"/>
              </a:ext>
            </a:extLst>
          </p:cNvPr>
          <p:cNvSpPr/>
          <p:nvPr/>
        </p:nvSpPr>
        <p:spPr>
          <a:xfrm>
            <a:off x="496849" y="4491124"/>
            <a:ext cx="8407400" cy="369332"/>
          </a:xfrm>
          <a:prstGeom prst="rect">
            <a:avLst/>
          </a:prstGeom>
        </p:spPr>
        <p:txBody>
          <a:bodyPr wrap="square">
            <a:spAutoFit/>
          </a:bodyPr>
          <a:lstStyle/>
          <a:p>
            <a:pPr algn="just"/>
            <a:endParaRPr lang="es-EC" i="1" dirty="0">
              <a:solidFill>
                <a:srgbClr val="191919"/>
              </a:solidFill>
            </a:endParaRPr>
          </a:p>
        </p:txBody>
      </p:sp>
      <p:sp>
        <p:nvSpPr>
          <p:cNvPr id="2" name="Rectángulo 1">
            <a:extLst>
              <a:ext uri="{FF2B5EF4-FFF2-40B4-BE49-F238E27FC236}">
                <a16:creationId xmlns:a16="http://schemas.microsoft.com/office/drawing/2014/main" id="{A42FA6A7-4249-2E43-93C4-6EE857D11330}"/>
              </a:ext>
            </a:extLst>
          </p:cNvPr>
          <p:cNvSpPr/>
          <p:nvPr/>
        </p:nvSpPr>
        <p:spPr>
          <a:xfrm>
            <a:off x="6017823" y="6505794"/>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41041972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40BDDD-70C1-304C-8BBB-1A28280C9F2F}"/>
              </a:ext>
            </a:extLst>
          </p:cNvPr>
          <p:cNvSpPr>
            <a:spLocks noGrp="1"/>
          </p:cNvSpPr>
          <p:nvPr>
            <p:ph type="title"/>
          </p:nvPr>
        </p:nvSpPr>
        <p:spPr/>
        <p:txBody>
          <a:bodyPr/>
          <a:lstStyle/>
          <a:p>
            <a:endParaRPr lang="es-ES_tradnl"/>
          </a:p>
        </p:txBody>
      </p:sp>
      <p:sp>
        <p:nvSpPr>
          <p:cNvPr id="3" name="Marcador de contenido 2">
            <a:extLst>
              <a:ext uri="{FF2B5EF4-FFF2-40B4-BE49-F238E27FC236}">
                <a16:creationId xmlns:a16="http://schemas.microsoft.com/office/drawing/2014/main" id="{1A91BE61-8FDF-6446-B6BD-4E87AA749B24}"/>
              </a:ext>
            </a:extLst>
          </p:cNvPr>
          <p:cNvSpPr>
            <a:spLocks noGrp="1"/>
          </p:cNvSpPr>
          <p:nvPr>
            <p:ph idx="1"/>
          </p:nvPr>
        </p:nvSpPr>
        <p:spPr/>
        <p:txBody>
          <a:bodyPr/>
          <a:lstStyle/>
          <a:p>
            <a:endParaRPr lang="es-ES_tradnl"/>
          </a:p>
        </p:txBody>
      </p:sp>
      <p:pic>
        <p:nvPicPr>
          <p:cNvPr id="4" name="Imagen 3">
            <a:extLst>
              <a:ext uri="{FF2B5EF4-FFF2-40B4-BE49-F238E27FC236}">
                <a16:creationId xmlns:a16="http://schemas.microsoft.com/office/drawing/2014/main" id="{7D19B665-96A6-2D4A-8B0C-E78C7EC92E5D}"/>
              </a:ext>
            </a:extLst>
          </p:cNvPr>
          <p:cNvPicPr>
            <a:picLocks noChangeAspect="1"/>
          </p:cNvPicPr>
          <p:nvPr/>
        </p:nvPicPr>
        <p:blipFill>
          <a:blip r:embed="rId2"/>
          <a:stretch>
            <a:fillRect/>
          </a:stretch>
        </p:blipFill>
        <p:spPr>
          <a:xfrm>
            <a:off x="807522" y="132786"/>
            <a:ext cx="7263610" cy="6360088"/>
          </a:xfrm>
          <a:prstGeom prst="rect">
            <a:avLst/>
          </a:prstGeom>
        </p:spPr>
      </p:pic>
      <p:sp>
        <p:nvSpPr>
          <p:cNvPr id="5" name="Rectángulo 4">
            <a:extLst>
              <a:ext uri="{FF2B5EF4-FFF2-40B4-BE49-F238E27FC236}">
                <a16:creationId xmlns:a16="http://schemas.microsoft.com/office/drawing/2014/main" id="{DC016B30-47F8-8647-85C9-61FEF37E90AD}"/>
              </a:ext>
            </a:extLst>
          </p:cNvPr>
          <p:cNvSpPr/>
          <p:nvPr/>
        </p:nvSpPr>
        <p:spPr>
          <a:xfrm>
            <a:off x="0" y="654054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5336480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411444-D5D5-7349-A5D3-97F455FE3582}"/>
              </a:ext>
            </a:extLst>
          </p:cNvPr>
          <p:cNvSpPr>
            <a:spLocks noGrp="1"/>
          </p:cNvSpPr>
          <p:nvPr>
            <p:ph type="title"/>
          </p:nvPr>
        </p:nvSpPr>
        <p:spPr>
          <a:xfrm>
            <a:off x="720075" y="978102"/>
            <a:ext cx="7941325" cy="1062644"/>
          </a:xfrm>
        </p:spPr>
        <p:txBody>
          <a:bodyPr vert="horz" lIns="91440" tIns="45720" rIns="91440" bIns="45720" rtlCol="0" anchor="b">
            <a:normAutofit/>
          </a:bodyPr>
          <a:lstStyle/>
          <a:p>
            <a:pPr defTabSz="914400"/>
            <a:r>
              <a:rPr lang="en-US" sz="4400" kern="1200">
                <a:solidFill>
                  <a:schemeClr val="tx1"/>
                </a:solidFill>
                <a:latin typeface="+mj-lt"/>
                <a:ea typeface="+mj-ea"/>
                <a:cs typeface="+mj-cs"/>
              </a:rPr>
              <a:t>Banda ancha</a:t>
            </a:r>
          </a:p>
        </p:txBody>
      </p:sp>
      <p:cxnSp>
        <p:nvCxnSpPr>
          <p:cNvPr id="21" name="Straight Connector 20">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718"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6" name="Graphic 15">
            <a:extLst>
              <a:ext uri="{FF2B5EF4-FFF2-40B4-BE49-F238E27FC236}">
                <a16:creationId xmlns:a16="http://schemas.microsoft.com/office/drawing/2014/main" id="{EAD87745-C1CD-4179-947C-3DCC143947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5517" y="2811104"/>
            <a:ext cx="2524860" cy="2524860"/>
          </a:xfrm>
          <a:prstGeom prst="rect">
            <a:avLst/>
          </a:prstGeom>
        </p:spPr>
      </p:pic>
      <p:sp>
        <p:nvSpPr>
          <p:cNvPr id="3" name="CuadroTexto 2">
            <a:extLst>
              <a:ext uri="{FF2B5EF4-FFF2-40B4-BE49-F238E27FC236}">
                <a16:creationId xmlns:a16="http://schemas.microsoft.com/office/drawing/2014/main" id="{C31F6E45-5FC4-9E4F-B2F1-95D62E9D3A25}"/>
              </a:ext>
            </a:extLst>
          </p:cNvPr>
          <p:cNvSpPr txBox="1"/>
          <p:nvPr/>
        </p:nvSpPr>
        <p:spPr>
          <a:xfrm>
            <a:off x="3716515" y="2682433"/>
            <a:ext cx="4711627" cy="3215749"/>
          </a:xfrm>
          <a:prstGeom prst="rect">
            <a:avLst/>
          </a:prstGeom>
        </p:spPr>
        <p:txBody>
          <a:bodyPr vert="horz" lIns="91440" tIns="45720" rIns="91440" bIns="45720" rtlCol="0">
            <a:normAutofit/>
          </a:bodyPr>
          <a:lstStyle/>
          <a:p>
            <a:pPr>
              <a:lnSpc>
                <a:spcPct val="90000"/>
              </a:lnSpc>
              <a:spcAft>
                <a:spcPts val="600"/>
              </a:spcAft>
            </a:pPr>
            <a:r>
              <a:rPr lang="es-ES_tradnl" sz="2400" i="1" dirty="0">
                <a:latin typeface="Palatino" pitchFamily="2" charset="77"/>
                <a:ea typeface="Palatino" pitchFamily="2" charset="77"/>
              </a:rPr>
              <a:t>En algunos países la infraestructura de </a:t>
            </a:r>
            <a:r>
              <a:rPr lang="es-ES_tradnl" sz="2400" b="1" i="1" dirty="0">
                <a:latin typeface="Palatino" pitchFamily="2" charset="77"/>
                <a:ea typeface="Palatino" pitchFamily="2" charset="77"/>
              </a:rPr>
              <a:t>banda ancha </a:t>
            </a:r>
            <a:r>
              <a:rPr lang="es-ES_tradnl" sz="2400" i="1" dirty="0">
                <a:latin typeface="Palatino" pitchFamily="2" charset="77"/>
                <a:ea typeface="Palatino" pitchFamily="2" charset="77"/>
              </a:rPr>
              <a:t>empieza a ser comprendida como una </a:t>
            </a:r>
            <a:r>
              <a:rPr lang="es-ES_tradnl" sz="2400" b="1" i="1" dirty="0">
                <a:latin typeface="Palatino" pitchFamily="2" charset="77"/>
                <a:ea typeface="Palatino" pitchFamily="2" charset="77"/>
              </a:rPr>
              <a:t>infraestructura fundamental, </a:t>
            </a:r>
            <a:r>
              <a:rPr lang="es-ES_tradnl" sz="2400" i="1" dirty="0">
                <a:latin typeface="Palatino" pitchFamily="2" charset="77"/>
                <a:ea typeface="Palatino" pitchFamily="2" charset="77"/>
              </a:rPr>
              <a:t>tan indispensable como las redes de agua y electricidad. </a:t>
            </a:r>
          </a:p>
          <a:p>
            <a:pPr indent="-228600">
              <a:lnSpc>
                <a:spcPct val="90000"/>
              </a:lnSpc>
              <a:spcAft>
                <a:spcPts val="600"/>
              </a:spcAft>
              <a:buFont typeface="Arial" panose="020B0604020202020204" pitchFamily="34" charset="0"/>
              <a:buChar char="•"/>
            </a:pPr>
            <a:endParaRPr lang="en-US" sz="2100" dirty="0"/>
          </a:p>
        </p:txBody>
      </p:sp>
    </p:spTree>
    <p:extLst>
      <p:ext uri="{BB962C8B-B14F-4D97-AF65-F5344CB8AC3E}">
        <p14:creationId xmlns:p14="http://schemas.microsoft.com/office/powerpoint/2010/main" val="287787754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n 4">
            <a:extLst>
              <a:ext uri="{FF2B5EF4-FFF2-40B4-BE49-F238E27FC236}">
                <a16:creationId xmlns:a16="http://schemas.microsoft.com/office/drawing/2014/main" id="{8813D4B2-25C6-014A-B9D0-4C8298A7E462}"/>
              </a:ext>
            </a:extLst>
          </p:cNvPr>
          <p:cNvPicPr>
            <a:picLocks noGrp="1" noChangeAspect="1"/>
          </p:cNvPicPr>
          <p:nvPr>
            <p:ph idx="1"/>
          </p:nvPr>
        </p:nvPicPr>
        <p:blipFill rotWithShape="1">
          <a:blip r:embed="rId3"/>
          <a:srcRect l="18734" r="27265" b="-1"/>
          <a:stretch/>
        </p:blipFill>
        <p:spPr>
          <a:xfrm>
            <a:off x="-1" y="10"/>
            <a:ext cx="9144000" cy="6857990"/>
          </a:xfrm>
          <a:prstGeom prst="rect">
            <a:avLst/>
          </a:prstGeom>
        </p:spPr>
      </p:pic>
      <p:sp>
        <p:nvSpPr>
          <p:cNvPr id="1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5" name="Straight Connector 1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Shape 3859">
            <a:extLst>
              <a:ext uri="{FF2B5EF4-FFF2-40B4-BE49-F238E27FC236}">
                <a16:creationId xmlns:a16="http://schemas.microsoft.com/office/drawing/2014/main" id="{DCB026A6-DC33-1A49-9331-26B18A635435}"/>
              </a:ext>
            </a:extLst>
          </p:cNvPr>
          <p:cNvSpPr txBox="1">
            <a:spLocks/>
          </p:cNvSpPr>
          <p:nvPr/>
        </p:nvSpPr>
        <p:spPr>
          <a:xfrm>
            <a:off x="430420" y="4277679"/>
            <a:ext cx="4082457" cy="2580310"/>
          </a:xfrm>
          <a:prstGeom prst="rect">
            <a:avLst/>
          </a:prstGeom>
        </p:spPr>
        <p:txBody>
          <a:bodyPr vert="horz" lIns="91440" tIns="45720" rIns="91440" bIns="4572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114300" indent="0" defTabSz="914400">
              <a:lnSpc>
                <a:spcPct val="90000"/>
              </a:lnSpc>
              <a:buNone/>
            </a:pPr>
            <a:r>
              <a:rPr lang="es-ES_tradnl" sz="2800" i="1" dirty="0">
                <a:solidFill>
                  <a:schemeClr val="tx1"/>
                </a:solidFill>
                <a:latin typeface="Palatino" pitchFamily="2" charset="77"/>
                <a:ea typeface="Palatino" pitchFamily="2" charset="77"/>
              </a:rPr>
              <a:t>Estamos pasando rápidamente de la conectividad tradicional a la </a:t>
            </a:r>
            <a:r>
              <a:rPr lang="es-ES_tradnl" sz="2800" b="1" i="1" dirty="0">
                <a:solidFill>
                  <a:schemeClr val="tx1"/>
                </a:solidFill>
                <a:latin typeface="Palatino" pitchFamily="2" charset="77"/>
                <a:ea typeface="Palatino" pitchFamily="2" charset="77"/>
              </a:rPr>
              <a:t>conectividad “inteligente”.</a:t>
            </a:r>
          </a:p>
          <a:p>
            <a:pPr indent="-228600" defTabSz="914400">
              <a:lnSpc>
                <a:spcPct val="90000"/>
              </a:lnSpc>
              <a:buFont typeface="Arial" panose="020B0604020202020204" pitchFamily="34" charset="0"/>
              <a:buChar char="•"/>
            </a:pPr>
            <a:endParaRPr lang="en-US" sz="1575" dirty="0">
              <a:solidFill>
                <a:schemeClr val="tx1"/>
              </a:solidFill>
            </a:endParaRPr>
          </a:p>
        </p:txBody>
      </p:sp>
      <p:sp>
        <p:nvSpPr>
          <p:cNvPr id="2" name="Rectángulo 1">
            <a:extLst>
              <a:ext uri="{FF2B5EF4-FFF2-40B4-BE49-F238E27FC236}">
                <a16:creationId xmlns:a16="http://schemas.microsoft.com/office/drawing/2014/main" id="{E3D6F4A3-CEA3-2749-AF91-2ADE62B69DB3}"/>
              </a:ext>
            </a:extLst>
          </p:cNvPr>
          <p:cNvSpPr/>
          <p:nvPr/>
        </p:nvSpPr>
        <p:spPr>
          <a:xfrm>
            <a:off x="5884314"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26288994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texto, mapa&#10;&#10;&#10;&#10;Descripción generada automáticamente">
            <a:extLst>
              <a:ext uri="{FF2B5EF4-FFF2-40B4-BE49-F238E27FC236}">
                <a16:creationId xmlns:a16="http://schemas.microsoft.com/office/drawing/2014/main" id="{DA9549CE-0A1C-1941-9B43-62874A57D787}"/>
              </a:ext>
            </a:extLst>
          </p:cNvPr>
          <p:cNvPicPr>
            <a:picLocks noChangeAspect="1"/>
          </p:cNvPicPr>
          <p:nvPr/>
        </p:nvPicPr>
        <p:blipFill rotWithShape="1">
          <a:blip r:embed="rId3"/>
          <a:srcRect l="12500" r="12500"/>
          <a:stretch/>
        </p:blipFill>
        <p:spPr>
          <a:xfrm>
            <a:off x="-1" y="10"/>
            <a:ext cx="9144000" cy="6857990"/>
          </a:xfrm>
          <a:prstGeom prst="rect">
            <a:avLst/>
          </a:prstGeom>
        </p:spPr>
      </p:pic>
      <p:sp>
        <p:nvSpPr>
          <p:cNvPr id="3" name="Marcador de contenido 2">
            <a:extLst>
              <a:ext uri="{FF2B5EF4-FFF2-40B4-BE49-F238E27FC236}">
                <a16:creationId xmlns:a16="http://schemas.microsoft.com/office/drawing/2014/main" id="{5D0A75E7-14EB-404C-8B2E-A82BF8A6C1B3}"/>
              </a:ext>
            </a:extLst>
          </p:cNvPr>
          <p:cNvSpPr>
            <a:spLocks noGrp="1"/>
          </p:cNvSpPr>
          <p:nvPr>
            <p:ph idx="1"/>
          </p:nvPr>
        </p:nvSpPr>
        <p:spPr>
          <a:xfrm>
            <a:off x="3563838" y="4893121"/>
            <a:ext cx="5142500" cy="1964879"/>
          </a:xfrm>
        </p:spPr>
        <p:txBody>
          <a:bodyPr anchor="ctr">
            <a:noAutofit/>
          </a:bodyPr>
          <a:lstStyle/>
          <a:p>
            <a:pPr marL="0" indent="0">
              <a:buNone/>
            </a:pPr>
            <a:r>
              <a:rPr lang="es-EC" sz="2800" i="1" dirty="0">
                <a:latin typeface="Palatino" pitchFamily="2" charset="77"/>
                <a:ea typeface="Palatino" pitchFamily="2" charset="77"/>
              </a:rPr>
              <a:t>Los </a:t>
            </a:r>
            <a:r>
              <a:rPr lang="es-EC" sz="2800" b="1" i="1" dirty="0">
                <a:latin typeface="Palatino" pitchFamily="2" charset="77"/>
                <a:ea typeface="Palatino" pitchFamily="2" charset="77"/>
              </a:rPr>
              <a:t>datos </a:t>
            </a:r>
            <a:r>
              <a:rPr lang="es-EC" sz="2800" i="1" dirty="0">
                <a:latin typeface="Palatino" pitchFamily="2" charset="77"/>
                <a:ea typeface="Palatino" pitchFamily="2" charset="77"/>
              </a:rPr>
              <a:t>son el </a:t>
            </a:r>
            <a:r>
              <a:rPr lang="es-EC" sz="2800" b="1" i="1" dirty="0">
                <a:latin typeface="Palatino" pitchFamily="2" charset="77"/>
                <a:ea typeface="Palatino" pitchFamily="2" charset="77"/>
              </a:rPr>
              <a:t>nuevo petróleo,  </a:t>
            </a:r>
            <a:r>
              <a:rPr lang="es-EC" sz="2800" i="1" dirty="0">
                <a:latin typeface="Palatino" pitchFamily="2" charset="77"/>
                <a:ea typeface="Palatino" pitchFamily="2" charset="77"/>
              </a:rPr>
              <a:t>Clibe Humby</a:t>
            </a:r>
          </a:p>
          <a:p>
            <a:pPr marL="0" indent="0">
              <a:buNone/>
            </a:pPr>
            <a:r>
              <a:rPr lang="es-EC" sz="2800" i="1" dirty="0">
                <a:latin typeface="Palatino" pitchFamily="2" charset="77"/>
                <a:ea typeface="Palatino" pitchFamily="2" charset="77"/>
              </a:rPr>
              <a:t>La </a:t>
            </a:r>
            <a:r>
              <a:rPr lang="es-EC" sz="2800" b="1" i="1" dirty="0">
                <a:latin typeface="Palatino" pitchFamily="2" charset="77"/>
                <a:ea typeface="Palatino" pitchFamily="2" charset="77"/>
              </a:rPr>
              <a:t>IA</a:t>
            </a:r>
            <a:r>
              <a:rPr lang="es-EC" sz="2800" i="1" dirty="0">
                <a:latin typeface="Palatino" pitchFamily="2" charset="77"/>
                <a:ea typeface="Palatino" pitchFamily="2" charset="77"/>
              </a:rPr>
              <a:t> es la </a:t>
            </a:r>
            <a:r>
              <a:rPr lang="es-EC" sz="2800" b="1" i="1" dirty="0">
                <a:latin typeface="Palatino" pitchFamily="2" charset="77"/>
                <a:ea typeface="Palatino" pitchFamily="2" charset="77"/>
              </a:rPr>
              <a:t>nueva electricidad.</a:t>
            </a:r>
          </a:p>
        </p:txBody>
      </p:sp>
      <p:sp>
        <p:nvSpPr>
          <p:cNvPr id="2" name="Rectángulo 1">
            <a:extLst>
              <a:ext uri="{FF2B5EF4-FFF2-40B4-BE49-F238E27FC236}">
                <a16:creationId xmlns:a16="http://schemas.microsoft.com/office/drawing/2014/main" id="{B890C313-B9C7-274F-84E3-1892AB61D5D6}"/>
              </a:ext>
            </a:extLst>
          </p:cNvPr>
          <p:cNvSpPr/>
          <p:nvPr/>
        </p:nvSpPr>
        <p:spPr>
          <a:xfrm>
            <a:off x="0"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62770903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3DC72A-26E9-DA41-B29B-946E21727FD0}"/>
              </a:ext>
            </a:extLst>
          </p:cNvPr>
          <p:cNvSpPr>
            <a:spLocks noGrp="1"/>
          </p:cNvSpPr>
          <p:nvPr>
            <p:ph type="title"/>
          </p:nvPr>
        </p:nvSpPr>
        <p:spPr>
          <a:xfrm>
            <a:off x="360759" y="3752849"/>
            <a:ext cx="2468166" cy="2452687"/>
          </a:xfrm>
        </p:spPr>
        <p:txBody>
          <a:bodyPr anchor="ctr">
            <a:normAutofit/>
          </a:bodyPr>
          <a:lstStyle/>
          <a:p>
            <a:r>
              <a:rPr lang="es-ES_tradnl" sz="3100" dirty="0"/>
              <a:t>Media </a:t>
            </a:r>
            <a:r>
              <a:rPr lang="es-ES_tradnl" sz="3100" dirty="0" err="1"/>
              <a:t>Ecology</a:t>
            </a:r>
            <a:endParaRPr lang="es-ES_tradnl" sz="3100" dirty="0"/>
          </a:p>
        </p:txBody>
      </p:sp>
      <p:pic>
        <p:nvPicPr>
          <p:cNvPr id="5" name="Imagen 4">
            <a:extLst>
              <a:ext uri="{FF2B5EF4-FFF2-40B4-BE49-F238E27FC236}">
                <a16:creationId xmlns:a16="http://schemas.microsoft.com/office/drawing/2014/main" id="{2D92EA94-F3C2-F54E-9A70-2CB939E4D67D}"/>
              </a:ext>
            </a:extLst>
          </p:cNvPr>
          <p:cNvPicPr>
            <a:picLocks noChangeAspect="1"/>
          </p:cNvPicPr>
          <p:nvPr/>
        </p:nvPicPr>
        <p:blipFill rotWithShape="1">
          <a:blip r:embed="rId3">
            <a:extLst>
              <a:ext uri="{28A0092B-C50C-407E-A947-70E740481C1C}">
                <a14:useLocalDpi xmlns:a14="http://schemas.microsoft.com/office/drawing/2010/main" val="0"/>
              </a:ext>
            </a:extLst>
          </a:blip>
          <a:srcRect l="16278" r="12874"/>
          <a:stretch/>
        </p:blipFill>
        <p:spPr>
          <a:xfrm>
            <a:off x="20" y="10"/>
            <a:ext cx="9143980" cy="3710603"/>
          </a:xfrm>
          <a:custGeom>
            <a:avLst/>
            <a:gdLst>
              <a:gd name="connsiteX0" fmla="*/ 0 w 12192000"/>
              <a:gd name="connsiteY0" fmla="*/ 0 h 3692092"/>
              <a:gd name="connsiteX1" fmla="*/ 12192000 w 12192000"/>
              <a:gd name="connsiteY1" fmla="*/ 0 h 3692092"/>
              <a:gd name="connsiteX2" fmla="*/ 12192000 w 12192000"/>
              <a:gd name="connsiteY2" fmla="*/ 3504824 h 3692092"/>
              <a:gd name="connsiteX3" fmla="*/ 12024691 w 12192000"/>
              <a:gd name="connsiteY3" fmla="*/ 3517794 h 3692092"/>
              <a:gd name="connsiteX4" fmla="*/ 160485 w 12192000"/>
              <a:gd name="connsiteY4" fmla="*/ 3663863 h 3692092"/>
              <a:gd name="connsiteX5" fmla="*/ 0 w 12192000"/>
              <a:gd name="connsiteY5" fmla="*/ 3692092 h 369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Marcador de contenido 2">
            <a:extLst>
              <a:ext uri="{FF2B5EF4-FFF2-40B4-BE49-F238E27FC236}">
                <a16:creationId xmlns:a16="http://schemas.microsoft.com/office/drawing/2014/main" id="{AE61EFD2-5DAD-D240-BC9F-58807B484EEB}"/>
              </a:ext>
            </a:extLst>
          </p:cNvPr>
          <p:cNvSpPr>
            <a:spLocks noGrp="1"/>
          </p:cNvSpPr>
          <p:nvPr>
            <p:ph idx="1"/>
          </p:nvPr>
        </p:nvSpPr>
        <p:spPr>
          <a:xfrm>
            <a:off x="3169181" y="4109479"/>
            <a:ext cx="5614060" cy="2452687"/>
          </a:xfrm>
        </p:spPr>
        <p:txBody>
          <a:bodyPr anchor="ctr">
            <a:normAutofit/>
          </a:bodyPr>
          <a:lstStyle/>
          <a:p>
            <a:pPr marL="0" indent="0" algn="just">
              <a:buNone/>
            </a:pPr>
            <a:r>
              <a:rPr lang="es-EC" sz="2000" i="1" dirty="0">
                <a:latin typeface="Palatino" pitchFamily="2" charset="77"/>
                <a:ea typeface="Palatino" pitchFamily="2" charset="77"/>
              </a:rPr>
              <a:t>La </a:t>
            </a:r>
            <a:r>
              <a:rPr lang="es-EC" sz="2000" b="1" i="1" dirty="0">
                <a:latin typeface="Palatino" pitchFamily="2" charset="77"/>
                <a:ea typeface="Palatino" pitchFamily="2" charset="77"/>
              </a:rPr>
              <a:t>Ecología de los Medios (Media Ecology), </a:t>
            </a:r>
            <a:r>
              <a:rPr lang="es-EC" sz="2000" i="1" dirty="0">
                <a:latin typeface="Palatino" pitchFamily="2" charset="77"/>
                <a:ea typeface="Palatino" pitchFamily="2" charset="77"/>
              </a:rPr>
              <a:t>compleja metadisciplina que se encarga de estudiar cómo la tecnología ha transformado la cultura del hombre y las sociedades a través de la historia. </a:t>
            </a:r>
          </a:p>
          <a:p>
            <a:pPr marL="0" indent="0">
              <a:buNone/>
            </a:pPr>
            <a:endParaRPr lang="es-ES_tradnl" sz="1600" dirty="0"/>
          </a:p>
        </p:txBody>
      </p:sp>
      <p:sp>
        <p:nvSpPr>
          <p:cNvPr id="6" name="CuadroTexto 5">
            <a:extLst>
              <a:ext uri="{FF2B5EF4-FFF2-40B4-BE49-F238E27FC236}">
                <a16:creationId xmlns:a16="http://schemas.microsoft.com/office/drawing/2014/main" id="{0D6098D8-1388-3B43-85B8-87977688FA23}"/>
              </a:ext>
            </a:extLst>
          </p:cNvPr>
          <p:cNvSpPr txBox="1"/>
          <p:nvPr/>
        </p:nvSpPr>
        <p:spPr>
          <a:xfrm>
            <a:off x="0" y="6247772"/>
            <a:ext cx="3415229" cy="646331"/>
          </a:xfrm>
          <a:prstGeom prst="rect">
            <a:avLst/>
          </a:prstGeom>
          <a:noFill/>
        </p:spPr>
        <p:txBody>
          <a:bodyPr wrap="square" rtlCol="0">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i="1" dirty="0">
                <a:solidFill>
                  <a:srgbClr val="000000"/>
                </a:solidFill>
                <a:latin typeface="Freestyle Script" panose="030804020302050B0404" pitchFamily="66" charset="77"/>
                <a:ea typeface="Batang" panose="02030600000101010101" pitchFamily="18" charset="-127"/>
              </a:rPr>
            </a:b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32990080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8B5D17-AE80-4145-9BB4-D5D49562B436}"/>
              </a:ext>
            </a:extLst>
          </p:cNvPr>
          <p:cNvSpPr>
            <a:spLocks noGrp="1"/>
          </p:cNvSpPr>
          <p:nvPr>
            <p:ph type="title"/>
          </p:nvPr>
        </p:nvSpPr>
        <p:spPr/>
        <p:txBody>
          <a:bodyPr/>
          <a:lstStyle/>
          <a:p>
            <a:r>
              <a:rPr lang="es-ES_tradnl" dirty="0"/>
              <a:t>¿Qué es la Ecología de los Medios?</a:t>
            </a:r>
          </a:p>
        </p:txBody>
      </p:sp>
      <p:sp>
        <p:nvSpPr>
          <p:cNvPr id="3" name="Marcador de contenido 2">
            <a:extLst>
              <a:ext uri="{FF2B5EF4-FFF2-40B4-BE49-F238E27FC236}">
                <a16:creationId xmlns:a16="http://schemas.microsoft.com/office/drawing/2014/main" id="{0C1DF526-39CE-5248-A8EE-43AFCD2113AD}"/>
              </a:ext>
            </a:extLst>
          </p:cNvPr>
          <p:cNvSpPr>
            <a:spLocks noGrp="1"/>
          </p:cNvSpPr>
          <p:nvPr>
            <p:ph idx="1"/>
          </p:nvPr>
        </p:nvSpPr>
        <p:spPr/>
        <p:txBody>
          <a:bodyPr/>
          <a:lstStyle/>
          <a:p>
            <a:pPr marL="0" indent="0">
              <a:buNone/>
            </a:pPr>
            <a:endParaRPr lang="es-EC" dirty="0">
              <a:hlinkClick r:id="" action="ppaction://noaction"/>
            </a:endParaRPr>
          </a:p>
          <a:p>
            <a:pPr marL="0" indent="0">
              <a:buNone/>
            </a:pPr>
            <a:endParaRPr lang="es-EC" dirty="0">
              <a:hlinkClick r:id="" action="ppaction://noaction"/>
            </a:endParaRPr>
          </a:p>
        </p:txBody>
      </p:sp>
      <p:pic>
        <p:nvPicPr>
          <p:cNvPr id="4" name="Imagen 3">
            <a:hlinkClick r:id="rId3"/>
            <a:extLst>
              <a:ext uri="{FF2B5EF4-FFF2-40B4-BE49-F238E27FC236}">
                <a16:creationId xmlns:a16="http://schemas.microsoft.com/office/drawing/2014/main" id="{224BBF06-69E7-674F-B4C5-9341E1919DCF}"/>
              </a:ext>
            </a:extLst>
          </p:cNvPr>
          <p:cNvPicPr>
            <a:picLocks noChangeAspect="1"/>
          </p:cNvPicPr>
          <p:nvPr/>
        </p:nvPicPr>
        <p:blipFill>
          <a:blip r:embed="rId4"/>
          <a:stretch>
            <a:fillRect/>
          </a:stretch>
        </p:blipFill>
        <p:spPr>
          <a:xfrm>
            <a:off x="2559050" y="2374900"/>
            <a:ext cx="6341566" cy="3320820"/>
          </a:xfrm>
          <a:prstGeom prst="rect">
            <a:avLst/>
          </a:prstGeom>
        </p:spPr>
      </p:pic>
    </p:spTree>
    <p:extLst>
      <p:ext uri="{BB962C8B-B14F-4D97-AF65-F5344CB8AC3E}">
        <p14:creationId xmlns:p14="http://schemas.microsoft.com/office/powerpoint/2010/main" val="172164177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1D5774-119C-8747-A389-0FFAE487982B}"/>
              </a:ext>
            </a:extLst>
          </p:cNvPr>
          <p:cNvSpPr>
            <a:spLocks noGrp="1"/>
          </p:cNvSpPr>
          <p:nvPr>
            <p:ph type="title"/>
          </p:nvPr>
        </p:nvSpPr>
        <p:spPr>
          <a:xfrm>
            <a:off x="419617" y="382131"/>
            <a:ext cx="2738601" cy="1676603"/>
          </a:xfrm>
        </p:spPr>
        <p:txBody>
          <a:bodyPr>
            <a:normAutofit/>
          </a:bodyPr>
          <a:lstStyle/>
          <a:p>
            <a:r>
              <a:rPr lang="es-ES_tradnl" b="1" dirty="0"/>
              <a:t>Ecología de los medios</a:t>
            </a:r>
          </a:p>
        </p:txBody>
      </p:sp>
      <p:sp>
        <p:nvSpPr>
          <p:cNvPr id="3" name="Marcador de contenido 2">
            <a:extLst>
              <a:ext uri="{FF2B5EF4-FFF2-40B4-BE49-F238E27FC236}">
                <a16:creationId xmlns:a16="http://schemas.microsoft.com/office/drawing/2014/main" id="{EB5B02FC-4E60-C446-A109-ABC766772C32}"/>
              </a:ext>
            </a:extLst>
          </p:cNvPr>
          <p:cNvSpPr>
            <a:spLocks noGrp="1"/>
          </p:cNvSpPr>
          <p:nvPr>
            <p:ph idx="1"/>
          </p:nvPr>
        </p:nvSpPr>
        <p:spPr>
          <a:xfrm>
            <a:off x="563883" y="2525367"/>
            <a:ext cx="3027918" cy="4547800"/>
          </a:xfrm>
        </p:spPr>
        <p:txBody>
          <a:bodyPr>
            <a:normAutofit/>
          </a:bodyPr>
          <a:lstStyle/>
          <a:p>
            <a:pPr marL="0" indent="0">
              <a:buNone/>
            </a:pPr>
            <a:r>
              <a:rPr lang="en-US" sz="2000" b="1" i="1" dirty="0">
                <a:latin typeface="Palatino" pitchFamily="2" charset="77"/>
                <a:ea typeface="Palatino" pitchFamily="2" charset="77"/>
                <a:cs typeface="Baskerville" charset="0"/>
              </a:rPr>
              <a:t>La </a:t>
            </a:r>
            <a:r>
              <a:rPr lang="en-US" sz="2000" b="1" i="1" dirty="0" err="1">
                <a:latin typeface="Palatino" pitchFamily="2" charset="77"/>
                <a:ea typeface="Palatino" pitchFamily="2" charset="77"/>
                <a:cs typeface="Baskerville" charset="0"/>
              </a:rPr>
              <a:t>ecología</a:t>
            </a:r>
            <a:r>
              <a:rPr lang="en-US" sz="2000" b="1" i="1" dirty="0">
                <a:latin typeface="Palatino" pitchFamily="2" charset="77"/>
                <a:ea typeface="Palatino" pitchFamily="2" charset="77"/>
                <a:cs typeface="Baskerville" charset="0"/>
              </a:rPr>
              <a:t> de </a:t>
            </a:r>
            <a:r>
              <a:rPr lang="en-US" sz="2000" b="1" i="1" dirty="0" err="1">
                <a:latin typeface="Palatino" pitchFamily="2" charset="77"/>
                <a:ea typeface="Palatino" pitchFamily="2" charset="77"/>
                <a:cs typeface="Baskerville" charset="0"/>
              </a:rPr>
              <a:t>medios</a:t>
            </a:r>
            <a:r>
              <a:rPr lang="en-US" sz="2000" b="1" i="1" dirty="0">
                <a:latin typeface="Palatino" pitchFamily="2" charset="77"/>
                <a:ea typeface="Palatino" pitchFamily="2" charset="77"/>
                <a:cs typeface="Baskerville" charset="0"/>
              </a:rPr>
              <a:t> o Media Ecology </a:t>
            </a:r>
            <a:r>
              <a:rPr lang="en-US" sz="2000" i="1" dirty="0">
                <a:latin typeface="Palatino" pitchFamily="2" charset="77"/>
                <a:ea typeface="Palatino" pitchFamily="2" charset="77"/>
                <a:cs typeface="Baskerville" charset="0"/>
              </a:rPr>
              <a:t>es </a:t>
            </a:r>
            <a:r>
              <a:rPr lang="en-US" sz="2000" i="1" dirty="0" err="1">
                <a:latin typeface="Palatino" pitchFamily="2" charset="77"/>
                <a:ea typeface="Palatino" pitchFamily="2" charset="77"/>
                <a:cs typeface="Baskerville" charset="0"/>
              </a:rPr>
              <a:t>conocida</a:t>
            </a:r>
            <a:r>
              <a:rPr lang="en-US" sz="2000" i="1" dirty="0">
                <a:latin typeface="Palatino" pitchFamily="2" charset="77"/>
                <a:ea typeface="Palatino" pitchFamily="2" charset="77"/>
                <a:cs typeface="Baskerville" charset="0"/>
              </a:rPr>
              <a:t> </a:t>
            </a:r>
            <a:r>
              <a:rPr lang="en-US" sz="2000" i="1" dirty="0" err="1">
                <a:latin typeface="Palatino" pitchFamily="2" charset="77"/>
                <a:ea typeface="Palatino" pitchFamily="2" charset="77"/>
                <a:cs typeface="Baskerville" charset="0"/>
              </a:rPr>
              <a:t>también</a:t>
            </a:r>
            <a:r>
              <a:rPr lang="en-US" sz="2000" i="1" dirty="0">
                <a:latin typeface="Palatino" pitchFamily="2" charset="77"/>
                <a:ea typeface="Palatino" pitchFamily="2" charset="77"/>
                <a:cs typeface="Baskerville" charset="0"/>
              </a:rPr>
              <a:t> </a:t>
            </a:r>
            <a:r>
              <a:rPr lang="en-US" sz="2000" i="1" dirty="0" err="1">
                <a:latin typeface="Palatino" pitchFamily="2" charset="77"/>
                <a:ea typeface="Palatino" pitchFamily="2" charset="77"/>
                <a:cs typeface="Baskerville" charset="0"/>
              </a:rPr>
              <a:t>como</a:t>
            </a:r>
            <a:r>
              <a:rPr lang="en-US" sz="2000" i="1" dirty="0">
                <a:latin typeface="Palatino" pitchFamily="2" charset="77"/>
                <a:ea typeface="Palatino" pitchFamily="2" charset="77"/>
                <a:cs typeface="Baskerville" charset="0"/>
              </a:rPr>
              <a:t> “Escuela de Toronto”, “Escuela de Nueva York”, “</a:t>
            </a:r>
            <a:r>
              <a:rPr lang="en-US" sz="2000" i="1" dirty="0" err="1">
                <a:latin typeface="Palatino" pitchFamily="2" charset="77"/>
                <a:ea typeface="Palatino" pitchFamily="2" charset="77"/>
                <a:cs typeface="Baskerville" charset="0"/>
              </a:rPr>
              <a:t>Mediología</a:t>
            </a:r>
            <a:r>
              <a:rPr lang="en-US" sz="2000" i="1" dirty="0">
                <a:latin typeface="Palatino" pitchFamily="2" charset="77"/>
                <a:ea typeface="Palatino" pitchFamily="2" charset="77"/>
                <a:cs typeface="Baskerville" charset="0"/>
              </a:rPr>
              <a:t>”, “Escuela de San Luis”, y “Escuela </a:t>
            </a:r>
            <a:r>
              <a:rPr lang="en-US" sz="2000" i="1" dirty="0" err="1">
                <a:latin typeface="Palatino" pitchFamily="2" charset="77"/>
                <a:ea typeface="Palatino" pitchFamily="2" charset="77"/>
                <a:cs typeface="Baskerville" charset="0"/>
              </a:rPr>
              <a:t>Norteamericana</a:t>
            </a:r>
            <a:r>
              <a:rPr lang="en-US" sz="2000" i="1" dirty="0">
                <a:latin typeface="Palatino" pitchFamily="2" charset="77"/>
                <a:ea typeface="Palatino" pitchFamily="2" charset="77"/>
                <a:cs typeface="Baskerville" charset="0"/>
              </a:rPr>
              <a:t> de </a:t>
            </a:r>
            <a:r>
              <a:rPr lang="en-US" sz="2000" i="1" dirty="0" err="1">
                <a:latin typeface="Palatino" pitchFamily="2" charset="77"/>
                <a:ea typeface="Palatino" pitchFamily="2" charset="77"/>
                <a:cs typeface="Baskerville" charset="0"/>
              </a:rPr>
              <a:t>comunicación</a:t>
            </a:r>
            <a:r>
              <a:rPr lang="en-US" sz="2000" i="1" dirty="0">
                <a:latin typeface="Palatino" pitchFamily="2" charset="77"/>
                <a:ea typeface="Palatino" pitchFamily="2" charset="77"/>
                <a:cs typeface="Baskerville" charset="0"/>
              </a:rPr>
              <a:t>”, </a:t>
            </a:r>
            <a:r>
              <a:rPr lang="en-US" sz="2000" i="1" dirty="0" err="1">
                <a:latin typeface="Palatino" pitchFamily="2" charset="77"/>
                <a:ea typeface="Palatino" pitchFamily="2" charset="77"/>
                <a:cs typeface="Baskerville" charset="0"/>
              </a:rPr>
              <a:t>tiene</a:t>
            </a:r>
            <a:r>
              <a:rPr lang="en-US" sz="2000" i="1" dirty="0">
                <a:latin typeface="Palatino" pitchFamily="2" charset="77"/>
                <a:ea typeface="Palatino" pitchFamily="2" charset="77"/>
                <a:cs typeface="Baskerville" charset="0"/>
              </a:rPr>
              <a:t> </a:t>
            </a:r>
            <a:r>
              <a:rPr lang="en-US" sz="2000" i="1" dirty="0" err="1">
                <a:latin typeface="Palatino" pitchFamily="2" charset="77"/>
                <a:ea typeface="Palatino" pitchFamily="2" charset="77"/>
                <a:cs typeface="Baskerville" charset="0"/>
              </a:rPr>
              <a:t>como</a:t>
            </a:r>
            <a:r>
              <a:rPr lang="en-US" sz="2000" i="1" dirty="0">
                <a:latin typeface="Palatino" pitchFamily="2" charset="77"/>
                <a:ea typeface="Palatino" pitchFamily="2" charset="77"/>
                <a:cs typeface="Baskerville" charset="0"/>
              </a:rPr>
              <a:t> </a:t>
            </a:r>
            <a:r>
              <a:rPr lang="en-US" sz="2000" i="1" dirty="0" err="1">
                <a:latin typeface="Palatino" pitchFamily="2" charset="77"/>
                <a:ea typeface="Palatino" pitchFamily="2" charset="77"/>
                <a:cs typeface="Baskerville" charset="0"/>
              </a:rPr>
              <a:t>fundamento</a:t>
            </a:r>
            <a:r>
              <a:rPr lang="en-US" sz="2000" i="1" dirty="0">
                <a:latin typeface="Palatino" pitchFamily="2" charset="77"/>
                <a:ea typeface="Palatino" pitchFamily="2" charset="77"/>
                <a:cs typeface="Baskerville" charset="0"/>
              </a:rPr>
              <a:t> las </a:t>
            </a:r>
            <a:r>
              <a:rPr lang="en-US" sz="2000" i="1" dirty="0" err="1">
                <a:latin typeface="Palatino" pitchFamily="2" charset="77"/>
                <a:ea typeface="Palatino" pitchFamily="2" charset="77"/>
                <a:cs typeface="Baskerville" charset="0"/>
              </a:rPr>
              <a:t>tesis</a:t>
            </a:r>
            <a:r>
              <a:rPr lang="en-US" sz="2000" i="1" dirty="0">
                <a:latin typeface="Palatino" pitchFamily="2" charset="77"/>
                <a:ea typeface="Palatino" pitchFamily="2" charset="77"/>
                <a:cs typeface="Baskerville" charset="0"/>
              </a:rPr>
              <a:t> de </a:t>
            </a:r>
            <a:r>
              <a:rPr lang="en-US" sz="2000" b="1" i="1" dirty="0">
                <a:latin typeface="Palatino" pitchFamily="2" charset="77"/>
                <a:ea typeface="Palatino" pitchFamily="2" charset="77"/>
                <a:cs typeface="Baskerville" charset="0"/>
              </a:rPr>
              <a:t>Marshall McLuhan.</a:t>
            </a:r>
          </a:p>
          <a:p>
            <a:pPr marL="0" indent="0">
              <a:buNone/>
            </a:pPr>
            <a:endParaRPr lang="es-ES_tradnl" sz="1600" dirty="0"/>
          </a:p>
        </p:txBody>
      </p:sp>
      <p:sp>
        <p:nvSpPr>
          <p:cNvPr id="5" name="Rectángulo 4">
            <a:extLst>
              <a:ext uri="{FF2B5EF4-FFF2-40B4-BE49-F238E27FC236}">
                <a16:creationId xmlns:a16="http://schemas.microsoft.com/office/drawing/2014/main" id="{179B1563-D28F-E44B-B533-9E4E89C5FEA9}"/>
              </a:ext>
            </a:extLst>
          </p:cNvPr>
          <p:cNvSpPr/>
          <p:nvPr/>
        </p:nvSpPr>
        <p:spPr>
          <a:xfrm>
            <a:off x="86497" y="6228734"/>
            <a:ext cx="4572000" cy="646331"/>
          </a:xfrm>
          <a:prstGeom prst="rect">
            <a:avLst/>
          </a:prstGeom>
        </p:spPr>
        <p:txBody>
          <a:bodyPr>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i="1" dirty="0">
                <a:solidFill>
                  <a:srgbClr val="000000"/>
                </a:solidFill>
                <a:latin typeface="Freestyle Script" panose="030804020302050B0404" pitchFamily="66" charset="77"/>
                <a:ea typeface="Batang" panose="02030600000101010101" pitchFamily="18" charset="-127"/>
              </a:rPr>
            </a:b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pic>
        <p:nvPicPr>
          <p:cNvPr id="7" name="Imagen 6" descr="Imagen que contiene texto, libro&#10;&#10;Descripción generada automáticamente">
            <a:extLst>
              <a:ext uri="{FF2B5EF4-FFF2-40B4-BE49-F238E27FC236}">
                <a16:creationId xmlns:a16="http://schemas.microsoft.com/office/drawing/2014/main" id="{758084AA-9A48-F840-AE09-4905E4F417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5384" y="925828"/>
            <a:ext cx="4447833" cy="5215480"/>
          </a:xfrm>
          <a:prstGeom prst="rect">
            <a:avLst/>
          </a:prstGeom>
        </p:spPr>
      </p:pic>
    </p:spTree>
    <p:extLst>
      <p:ext uri="{BB962C8B-B14F-4D97-AF65-F5344CB8AC3E}">
        <p14:creationId xmlns:p14="http://schemas.microsoft.com/office/powerpoint/2010/main" val="40464080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lance-strate-new-book.jpg"/>
          <p:cNvPicPr>
            <a:picLocks noChangeAspect="1"/>
          </p:cNvPicPr>
          <p:nvPr/>
        </p:nvPicPr>
        <p:blipFill rotWithShape="1">
          <a:blip r:embed="rId3">
            <a:extLst>
              <a:ext uri="{28A0092B-C50C-407E-A947-70E740481C1C}">
                <a14:useLocalDpi xmlns:a14="http://schemas.microsoft.com/office/drawing/2010/main" val="0"/>
              </a:ext>
            </a:extLst>
          </a:blip>
          <a:srcRect t="12518" b="11020"/>
          <a:stretch/>
        </p:blipFill>
        <p:spPr>
          <a:xfrm>
            <a:off x="20" y="10"/>
            <a:ext cx="9143980" cy="4666928"/>
          </a:xfrm>
          <a:prstGeom prst="rect">
            <a:avLst/>
          </a:prstGeom>
        </p:spPr>
      </p:pic>
      <p:sp>
        <p:nvSpPr>
          <p:cNvPr id="2" name="CuadroTexto 1"/>
          <p:cNvSpPr txBox="1"/>
          <p:nvPr/>
        </p:nvSpPr>
        <p:spPr>
          <a:xfrm>
            <a:off x="484742" y="5277080"/>
            <a:ext cx="8844055" cy="1142384"/>
          </a:xfrm>
          <a:prstGeom prst="rect">
            <a:avLst/>
          </a:prstGeom>
        </p:spPr>
        <p:txBody>
          <a:bodyPr vert="horz" lIns="91440" tIns="45720" rIns="91440" bIns="45720" rtlCol="0" anchor="ctr">
            <a:noAutofit/>
          </a:bodyPr>
          <a:lstStyle/>
          <a:p>
            <a:pPr marL="114300">
              <a:lnSpc>
                <a:spcPct val="90000"/>
              </a:lnSpc>
              <a:spcAft>
                <a:spcPts val="600"/>
              </a:spcAft>
              <a:buClr>
                <a:srgbClr val="753368"/>
              </a:buClr>
            </a:pPr>
            <a:r>
              <a:rPr lang="es-ES_tradnl" sz="2000" i="1" dirty="0">
                <a:solidFill>
                  <a:srgbClr val="000000"/>
                </a:solidFill>
                <a:latin typeface="Palatino" pitchFamily="2" charset="77"/>
                <a:ea typeface="Palatino" pitchFamily="2" charset="77"/>
              </a:rPr>
              <a:t>Es el estudio de los entornos mediáticos, la idea de que la tecnología y las técnicas, los modos de información y los códigos de comunicación juegan un papel de liderazgo en los asuntos humanos. </a:t>
            </a:r>
          </a:p>
          <a:p>
            <a:pPr marL="114300">
              <a:lnSpc>
                <a:spcPct val="90000"/>
              </a:lnSpc>
              <a:spcAft>
                <a:spcPts val="600"/>
              </a:spcAft>
              <a:buClr>
                <a:srgbClr val="753368"/>
              </a:buClr>
            </a:pPr>
            <a:r>
              <a:rPr lang="es-ES_tradnl" sz="2000" i="1" dirty="0">
                <a:solidFill>
                  <a:srgbClr val="000000"/>
                </a:solidFill>
                <a:latin typeface="Palatino" pitchFamily="2" charset="77"/>
                <a:ea typeface="Palatino" pitchFamily="2" charset="77"/>
              </a:rPr>
              <a:t>La ecología de los medios de comunicación es la Escuela de Toronto y la Escuela de Nueva York. Es el determinismo tecnológico, duro y suave, y la evolución tecnológica. Es la lógica mediática, la teoría media, la </a:t>
            </a:r>
            <a:r>
              <a:rPr lang="es-ES_tradnl" sz="2000" i="1" dirty="0" err="1">
                <a:solidFill>
                  <a:srgbClr val="000000"/>
                </a:solidFill>
                <a:latin typeface="Palatino" pitchFamily="2" charset="77"/>
                <a:ea typeface="Palatino" pitchFamily="2" charset="77"/>
              </a:rPr>
              <a:t>mediología</a:t>
            </a:r>
            <a:r>
              <a:rPr lang="es-ES_tradnl" sz="2000" i="1" dirty="0">
                <a:solidFill>
                  <a:srgbClr val="000000"/>
                </a:solidFill>
                <a:latin typeface="Palatino" pitchFamily="2" charset="77"/>
                <a:ea typeface="Palatino" pitchFamily="2" charset="77"/>
              </a:rPr>
              <a:t>.       </a:t>
            </a:r>
          </a:p>
        </p:txBody>
      </p:sp>
    </p:spTree>
    <p:extLst>
      <p:ext uri="{BB962C8B-B14F-4D97-AF65-F5344CB8AC3E}">
        <p14:creationId xmlns:p14="http://schemas.microsoft.com/office/powerpoint/2010/main" val="3863939729"/>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83871" y="803276"/>
            <a:ext cx="2522980" cy="3415622"/>
          </a:xfrm>
          <a:prstGeom prst="rect">
            <a:avLst/>
          </a:prstGeom>
        </p:spPr>
        <p:txBody>
          <a:bodyPr vert="horz" lIns="91440" tIns="45720" rIns="91440" bIns="45720" rtlCol="0">
            <a:noAutofit/>
          </a:bodyPr>
          <a:lstStyle/>
          <a:p>
            <a:pPr indent="-228600">
              <a:lnSpc>
                <a:spcPct val="90000"/>
              </a:lnSpc>
              <a:spcAft>
                <a:spcPts val="600"/>
              </a:spcAft>
              <a:buClr>
                <a:srgbClr val="3D686F"/>
              </a:buClr>
              <a:buFont typeface="Arial" panose="020B0604020202020204" pitchFamily="34" charset="0"/>
              <a:buChar char="•"/>
            </a:pPr>
            <a:endParaRPr lang="en-US" sz="2400" dirty="0"/>
          </a:p>
          <a:p>
            <a:pPr>
              <a:lnSpc>
                <a:spcPct val="90000"/>
              </a:lnSpc>
              <a:spcAft>
                <a:spcPts val="600"/>
              </a:spcAft>
              <a:buClr>
                <a:srgbClr val="3D686F"/>
              </a:buClr>
            </a:pPr>
            <a:r>
              <a:rPr lang="en-US" sz="2000" i="1" dirty="0">
                <a:latin typeface="Palatino" pitchFamily="2" charset="77"/>
                <a:ea typeface="Palatino" pitchFamily="2" charset="77"/>
              </a:rPr>
              <a:t>Son los </a:t>
            </a:r>
            <a:r>
              <a:rPr lang="en-US" sz="2000" b="1" i="1" dirty="0" err="1">
                <a:latin typeface="Palatino" pitchFamily="2" charset="77"/>
                <a:ea typeface="Palatino" pitchFamily="2" charset="77"/>
              </a:rPr>
              <a:t>estudios</a:t>
            </a:r>
            <a:r>
              <a:rPr lang="en-US" sz="2000" b="1" i="1" dirty="0">
                <a:latin typeface="Palatino" pitchFamily="2" charset="77"/>
                <a:ea typeface="Palatino" pitchFamily="2" charset="77"/>
              </a:rPr>
              <a:t> de McLuhan</a:t>
            </a:r>
            <a:r>
              <a:rPr lang="en-US" sz="2000" i="1" dirty="0">
                <a:latin typeface="Palatino" pitchFamily="2" charset="77"/>
                <a:ea typeface="Palatino" pitchFamily="2" charset="77"/>
              </a:rPr>
              <a:t>, </a:t>
            </a:r>
            <a:r>
              <a:rPr lang="en-US" sz="2000" i="1" dirty="0" err="1">
                <a:latin typeface="Palatino" pitchFamily="2" charset="77"/>
                <a:ea typeface="Palatino" pitchFamily="2" charset="77"/>
              </a:rPr>
              <a:t>estudios</a:t>
            </a:r>
            <a:r>
              <a:rPr lang="en-US" sz="2000" i="1" dirty="0">
                <a:latin typeface="Palatino" pitchFamily="2" charset="77"/>
                <a:ea typeface="Palatino" pitchFamily="2" charset="77"/>
              </a:rPr>
              <a:t> de </a:t>
            </a:r>
            <a:r>
              <a:rPr lang="en-US" sz="2000" i="1" dirty="0" err="1">
                <a:latin typeface="Palatino" pitchFamily="2" charset="77"/>
                <a:ea typeface="Palatino" pitchFamily="2" charset="77"/>
              </a:rPr>
              <a:t>oralidad-alfabetización</a:t>
            </a:r>
            <a:r>
              <a:rPr lang="en-US" sz="2000" i="1" dirty="0">
                <a:latin typeface="Palatino" pitchFamily="2" charset="77"/>
                <a:ea typeface="Palatino" pitchFamily="2" charset="77"/>
              </a:rPr>
              <a:t>, </a:t>
            </a:r>
            <a:r>
              <a:rPr lang="en-US" sz="2000" i="1" dirty="0" err="1">
                <a:latin typeface="Palatino" pitchFamily="2" charset="77"/>
                <a:ea typeface="Palatino" pitchFamily="2" charset="77"/>
              </a:rPr>
              <a:t>estudios</a:t>
            </a:r>
            <a:r>
              <a:rPr lang="en-US" sz="2000" i="1" dirty="0">
                <a:latin typeface="Palatino" pitchFamily="2" charset="77"/>
                <a:ea typeface="Palatino" pitchFamily="2" charset="77"/>
              </a:rPr>
              <a:t> </a:t>
            </a:r>
            <a:r>
              <a:rPr lang="en-US" sz="2000" i="1" dirty="0" err="1">
                <a:latin typeface="Palatino" pitchFamily="2" charset="77"/>
                <a:ea typeface="Palatino" pitchFamily="2" charset="77"/>
              </a:rPr>
              <a:t>culturales</a:t>
            </a:r>
            <a:r>
              <a:rPr lang="en-US" sz="2000" i="1" dirty="0">
                <a:latin typeface="Palatino" pitchFamily="2" charset="77"/>
                <a:ea typeface="Palatino" pitchFamily="2" charset="77"/>
              </a:rPr>
              <a:t> americanos. Se </a:t>
            </a:r>
            <a:r>
              <a:rPr lang="en-US" sz="2000" i="1" dirty="0" err="1">
                <a:latin typeface="Palatino" pitchFamily="2" charset="77"/>
                <a:ea typeface="Palatino" pitchFamily="2" charset="77"/>
              </a:rPr>
              <a:t>trata</a:t>
            </a:r>
            <a:r>
              <a:rPr lang="en-US" sz="2000" i="1" dirty="0">
                <a:latin typeface="Palatino" pitchFamily="2" charset="77"/>
                <a:ea typeface="Palatino" pitchFamily="2" charset="77"/>
              </a:rPr>
              <a:t> de la </a:t>
            </a:r>
            <a:r>
              <a:rPr lang="en-US" sz="2000" i="1" dirty="0" err="1">
                <a:latin typeface="Palatino" pitchFamily="2" charset="77"/>
                <a:ea typeface="Palatino" pitchFamily="2" charset="77"/>
              </a:rPr>
              <a:t>gramática</a:t>
            </a:r>
            <a:r>
              <a:rPr lang="en-US" sz="2000" i="1" dirty="0">
                <a:latin typeface="Palatino" pitchFamily="2" charset="77"/>
                <a:ea typeface="Palatino" pitchFamily="2" charset="77"/>
              </a:rPr>
              <a:t> y la </a:t>
            </a:r>
            <a:r>
              <a:rPr lang="en-US" sz="2000" i="1" dirty="0" err="1">
                <a:latin typeface="Palatino" pitchFamily="2" charset="77"/>
                <a:ea typeface="Palatino" pitchFamily="2" charset="77"/>
              </a:rPr>
              <a:t>retórica</a:t>
            </a:r>
            <a:r>
              <a:rPr lang="en-US" sz="2000" i="1" dirty="0">
                <a:latin typeface="Palatino" pitchFamily="2" charset="77"/>
                <a:ea typeface="Palatino" pitchFamily="2" charset="77"/>
              </a:rPr>
              <a:t>, la </a:t>
            </a:r>
            <a:r>
              <a:rPr lang="en-US" sz="2000" i="1" dirty="0" err="1">
                <a:latin typeface="Palatino" pitchFamily="2" charset="77"/>
                <a:ea typeface="Palatino" pitchFamily="2" charset="77"/>
              </a:rPr>
              <a:t>semiótica</a:t>
            </a:r>
            <a:r>
              <a:rPr lang="en-US" sz="2000" i="1" dirty="0">
                <a:latin typeface="Palatino" pitchFamily="2" charset="77"/>
                <a:ea typeface="Palatino" pitchFamily="2" charset="77"/>
              </a:rPr>
              <a:t> y la </a:t>
            </a:r>
            <a:r>
              <a:rPr lang="en-US" sz="2000" i="1" dirty="0" err="1">
                <a:latin typeface="Palatino" pitchFamily="2" charset="77"/>
                <a:ea typeface="Palatino" pitchFamily="2" charset="77"/>
              </a:rPr>
              <a:t>teoría</a:t>
            </a:r>
            <a:r>
              <a:rPr lang="en-US" sz="2000" i="1" dirty="0">
                <a:latin typeface="Palatino" pitchFamily="2" charset="77"/>
                <a:ea typeface="Palatino" pitchFamily="2" charset="77"/>
              </a:rPr>
              <a:t> de </a:t>
            </a:r>
            <a:r>
              <a:rPr lang="en-US" sz="2000" i="1" dirty="0" err="1">
                <a:latin typeface="Palatino" pitchFamily="2" charset="77"/>
                <a:ea typeface="Palatino" pitchFamily="2" charset="77"/>
              </a:rPr>
              <a:t>sistemas</a:t>
            </a:r>
            <a:r>
              <a:rPr lang="en-US" sz="2000" i="1" dirty="0">
                <a:latin typeface="Palatino" pitchFamily="2" charset="77"/>
                <a:ea typeface="Palatino" pitchFamily="2" charset="77"/>
              </a:rPr>
              <a:t>, la </a:t>
            </a:r>
            <a:r>
              <a:rPr lang="en-US" sz="2000" i="1" dirty="0" err="1">
                <a:latin typeface="Palatino" pitchFamily="2" charset="77"/>
                <a:ea typeface="Palatino" pitchFamily="2" charset="77"/>
              </a:rPr>
              <a:t>historia</a:t>
            </a:r>
            <a:r>
              <a:rPr lang="en-US" sz="2000" i="1" dirty="0">
                <a:latin typeface="Palatino" pitchFamily="2" charset="77"/>
                <a:ea typeface="Palatino" pitchFamily="2" charset="77"/>
              </a:rPr>
              <a:t> y la </a:t>
            </a:r>
            <a:r>
              <a:rPr lang="en-US" sz="2000" i="1" dirty="0" err="1">
                <a:latin typeface="Palatino" pitchFamily="2" charset="77"/>
                <a:ea typeface="Palatino" pitchFamily="2" charset="77"/>
              </a:rPr>
              <a:t>filosofía</a:t>
            </a:r>
            <a:r>
              <a:rPr lang="en-US" sz="2000" i="1" dirty="0">
                <a:latin typeface="Palatino" pitchFamily="2" charset="77"/>
                <a:ea typeface="Palatino" pitchFamily="2" charset="77"/>
              </a:rPr>
              <a:t> de la </a:t>
            </a:r>
            <a:r>
              <a:rPr lang="en-US" sz="2000" i="1" dirty="0" err="1">
                <a:latin typeface="Palatino" pitchFamily="2" charset="77"/>
                <a:ea typeface="Palatino" pitchFamily="2" charset="77"/>
              </a:rPr>
              <a:t>tecnología</a:t>
            </a:r>
            <a:r>
              <a:rPr lang="en-US" sz="2000" i="1" dirty="0">
                <a:latin typeface="Palatino" pitchFamily="2" charset="77"/>
                <a:ea typeface="Palatino" pitchFamily="2" charset="77"/>
              </a:rPr>
              <a:t>.</a:t>
            </a:r>
          </a:p>
          <a:p>
            <a:pPr>
              <a:lnSpc>
                <a:spcPct val="90000"/>
              </a:lnSpc>
              <a:spcAft>
                <a:spcPts val="600"/>
              </a:spcAft>
              <a:buClr>
                <a:srgbClr val="3D686F"/>
              </a:buClr>
            </a:pPr>
            <a:r>
              <a:rPr lang="en-US" sz="2000" i="1" dirty="0">
                <a:latin typeface="Palatino" pitchFamily="2" charset="77"/>
                <a:ea typeface="Palatino" pitchFamily="2" charset="77"/>
              </a:rPr>
              <a:t>Es lo postindustrial y lo </a:t>
            </a:r>
            <a:r>
              <a:rPr lang="en-US" sz="2000" i="1" dirty="0" err="1">
                <a:latin typeface="Palatino" pitchFamily="2" charset="77"/>
                <a:ea typeface="Palatino" pitchFamily="2" charset="77"/>
              </a:rPr>
              <a:t>postmoderno</a:t>
            </a:r>
            <a:r>
              <a:rPr lang="en-US" sz="2000" i="1" dirty="0">
                <a:latin typeface="Palatino" pitchFamily="2" charset="77"/>
                <a:ea typeface="Palatino" pitchFamily="2" charset="77"/>
              </a:rPr>
              <a:t>, lo </a:t>
            </a:r>
            <a:r>
              <a:rPr lang="en-US" sz="2000" i="1" dirty="0" err="1">
                <a:latin typeface="Palatino" pitchFamily="2" charset="77"/>
                <a:ea typeface="Palatino" pitchFamily="2" charset="77"/>
              </a:rPr>
              <a:t>preliterado</a:t>
            </a:r>
            <a:r>
              <a:rPr lang="en-US" sz="2000" i="1" dirty="0">
                <a:latin typeface="Palatino" pitchFamily="2" charset="77"/>
                <a:ea typeface="Palatino" pitchFamily="2" charset="77"/>
              </a:rPr>
              <a:t> y lo </a:t>
            </a:r>
            <a:r>
              <a:rPr lang="en-US" sz="2000" i="1" dirty="0" err="1">
                <a:latin typeface="Palatino" pitchFamily="2" charset="77"/>
                <a:ea typeface="Palatino" pitchFamily="2" charset="77"/>
              </a:rPr>
              <a:t>prehistórico</a:t>
            </a:r>
            <a:r>
              <a:rPr lang="en-US" sz="2000" i="1" dirty="0">
                <a:latin typeface="Palatino" pitchFamily="2" charset="77"/>
                <a:ea typeface="Palatino" pitchFamily="2" charset="77"/>
              </a:rPr>
              <a:t>. </a:t>
            </a:r>
          </a:p>
          <a:p>
            <a:pPr>
              <a:lnSpc>
                <a:spcPct val="90000"/>
              </a:lnSpc>
              <a:spcAft>
                <a:spcPts val="600"/>
              </a:spcAft>
              <a:buClr>
                <a:srgbClr val="3D686F"/>
              </a:buClr>
            </a:pPr>
            <a:endParaRPr lang="en-US" sz="2000" i="1" dirty="0">
              <a:latin typeface="Palatino" pitchFamily="2" charset="77"/>
              <a:ea typeface="Palatino" pitchFamily="2" charset="77"/>
            </a:endParaRPr>
          </a:p>
          <a:p>
            <a:pPr>
              <a:lnSpc>
                <a:spcPct val="90000"/>
              </a:lnSpc>
              <a:spcAft>
                <a:spcPts val="600"/>
              </a:spcAft>
              <a:buClr>
                <a:srgbClr val="3D686F"/>
              </a:buClr>
            </a:pPr>
            <a:r>
              <a:rPr lang="en-US" sz="2000" b="1" i="1" dirty="0">
                <a:latin typeface="Palatino" pitchFamily="2" charset="77"/>
                <a:ea typeface="Palatino" pitchFamily="2" charset="77"/>
              </a:rPr>
              <a:t>Lance </a:t>
            </a:r>
            <a:r>
              <a:rPr lang="en-US" sz="2000" b="1" i="1" dirty="0" err="1">
                <a:latin typeface="Palatino" pitchFamily="2" charset="77"/>
                <a:ea typeface="Palatino" pitchFamily="2" charset="77"/>
              </a:rPr>
              <a:t>Strate</a:t>
            </a:r>
            <a:endParaRPr lang="en-US" sz="2000" b="1" i="1" dirty="0">
              <a:latin typeface="Palatino" pitchFamily="2" charset="77"/>
              <a:ea typeface="Palatino" pitchFamily="2" charset="77"/>
            </a:endParaRPr>
          </a:p>
        </p:txBody>
      </p:sp>
      <p:pic>
        <p:nvPicPr>
          <p:cNvPr id="4" name="Imagen 3" descr="LaComprensiondelosMedios.jpg"/>
          <p:cNvPicPr>
            <a:picLocks noChangeAspect="1"/>
          </p:cNvPicPr>
          <p:nvPr/>
        </p:nvPicPr>
        <p:blipFill rotWithShape="1">
          <a:blip r:embed="rId3">
            <a:extLst>
              <a:ext uri="{28A0092B-C50C-407E-A947-70E740481C1C}">
                <a14:useLocalDpi xmlns:a14="http://schemas.microsoft.com/office/drawing/2010/main" val="0"/>
              </a:ext>
            </a:extLst>
          </a:blip>
          <a:srcRect l="10274" r="6974" b="-5"/>
          <a:stretch/>
        </p:blipFill>
        <p:spPr>
          <a:xfrm>
            <a:off x="4682565" y="643467"/>
            <a:ext cx="3269590" cy="5410199"/>
          </a:xfrm>
          <a:prstGeom prst="rect">
            <a:avLst/>
          </a:prstGeom>
        </p:spPr>
      </p:pic>
    </p:spTree>
    <p:extLst>
      <p:ext uri="{BB962C8B-B14F-4D97-AF65-F5344CB8AC3E}">
        <p14:creationId xmlns:p14="http://schemas.microsoft.com/office/powerpoint/2010/main" val="359044589"/>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25A25-C43B-B94B-A3D3-A24CF8CFAAE1}"/>
              </a:ext>
            </a:extLst>
          </p:cNvPr>
          <p:cNvSpPr>
            <a:spLocks noGrp="1"/>
          </p:cNvSpPr>
          <p:nvPr>
            <p:ph type="title"/>
          </p:nvPr>
        </p:nvSpPr>
        <p:spPr>
          <a:xfrm>
            <a:off x="4976979" y="1459467"/>
            <a:ext cx="3733482" cy="1090538"/>
          </a:xfrm>
        </p:spPr>
        <p:txBody>
          <a:bodyPr>
            <a:normAutofit/>
          </a:bodyPr>
          <a:lstStyle/>
          <a:p>
            <a:r>
              <a:rPr lang="es-ES_tradnl" b="1" dirty="0">
                <a:solidFill>
                  <a:srgbClr val="000000"/>
                </a:solidFill>
              </a:rPr>
              <a:t>Media </a:t>
            </a:r>
            <a:r>
              <a:rPr lang="es-ES_tradnl" b="1" dirty="0" err="1">
                <a:solidFill>
                  <a:srgbClr val="000000"/>
                </a:solidFill>
              </a:rPr>
              <a:t>Ecology</a:t>
            </a:r>
            <a:r>
              <a:rPr lang="es-ES_tradnl" b="1" dirty="0">
                <a:solidFill>
                  <a:srgbClr val="000000"/>
                </a:solidFill>
              </a:rPr>
              <a:t> </a:t>
            </a:r>
            <a:br>
              <a:rPr lang="es-ES_tradnl" b="1" dirty="0">
                <a:solidFill>
                  <a:srgbClr val="000000"/>
                </a:solidFill>
              </a:rPr>
            </a:br>
            <a:r>
              <a:rPr lang="es-ES_tradnl" b="1" dirty="0">
                <a:solidFill>
                  <a:srgbClr val="000000"/>
                </a:solidFill>
              </a:rPr>
              <a:t>(Neil </a:t>
            </a:r>
            <a:r>
              <a:rPr lang="es-ES_tradnl" b="1" dirty="0" err="1">
                <a:solidFill>
                  <a:srgbClr val="000000"/>
                </a:solidFill>
              </a:rPr>
              <a:t>Postman</a:t>
            </a:r>
            <a:r>
              <a:rPr lang="es-ES_tradnl" b="1" dirty="0">
                <a:solidFill>
                  <a:srgbClr val="000000"/>
                </a:solidFill>
              </a:rPr>
              <a:t>)</a:t>
            </a:r>
          </a:p>
        </p:txBody>
      </p:sp>
      <p:pic>
        <p:nvPicPr>
          <p:cNvPr id="4" name="Imagen 3">
            <a:extLst>
              <a:ext uri="{FF2B5EF4-FFF2-40B4-BE49-F238E27FC236}">
                <a16:creationId xmlns:a16="http://schemas.microsoft.com/office/drawing/2014/main" id="{526F9571-462D-084E-B54D-06AD5E5561CA}"/>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4864" r="-1"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ACD094AD-8C4F-324E-B0FA-25977324BC58}"/>
              </a:ext>
            </a:extLst>
          </p:cNvPr>
          <p:cNvSpPr>
            <a:spLocks noGrp="1"/>
          </p:cNvSpPr>
          <p:nvPr>
            <p:ph idx="1"/>
          </p:nvPr>
        </p:nvSpPr>
        <p:spPr>
          <a:xfrm>
            <a:off x="4963632" y="2963080"/>
            <a:ext cx="3733482" cy="3894920"/>
          </a:xfrm>
        </p:spPr>
        <p:txBody>
          <a:bodyPr anchor="ctr">
            <a:normAutofit fontScale="92500" lnSpcReduction="20000"/>
          </a:bodyPr>
          <a:lstStyle/>
          <a:p>
            <a:pPr marL="0" indent="0">
              <a:buNone/>
            </a:pPr>
            <a:r>
              <a:rPr lang="es-ES" sz="2400" i="1" dirty="0">
                <a:solidFill>
                  <a:srgbClr val="000000"/>
                </a:solidFill>
                <a:latin typeface="Palatino" pitchFamily="2" charset="77"/>
                <a:ea typeface="Palatino" pitchFamily="2" charset="77"/>
                <a:cs typeface="Baskerville"/>
              </a:rPr>
              <a:t>La </a:t>
            </a:r>
            <a:r>
              <a:rPr lang="es-ES" sz="2400" b="1" i="1" dirty="0">
                <a:solidFill>
                  <a:srgbClr val="000000"/>
                </a:solidFill>
                <a:latin typeface="Palatino" pitchFamily="2" charset="77"/>
                <a:ea typeface="Palatino" pitchFamily="2" charset="77"/>
                <a:cs typeface="Baskerville"/>
              </a:rPr>
              <a:t>ecología de los medios  </a:t>
            </a:r>
            <a:r>
              <a:rPr lang="es-ES" sz="2400" i="1" dirty="0">
                <a:solidFill>
                  <a:srgbClr val="000000"/>
                </a:solidFill>
                <a:latin typeface="Palatino" pitchFamily="2" charset="77"/>
                <a:ea typeface="Palatino" pitchFamily="2" charset="77"/>
                <a:cs typeface="Baskerville"/>
              </a:rPr>
              <a:t>examina la cuestión de cómo los medios de comunicación afectan la percepción, comprensión, sentimiento y valor humano; y cómo nuestra interacción con los medios de comunicación facilita o impide nuestras posibilidades de supervivencia.</a:t>
            </a:r>
          </a:p>
          <a:p>
            <a:endParaRPr lang="es-ES" sz="2400" b="1" i="1" dirty="0">
              <a:solidFill>
                <a:srgbClr val="000000"/>
              </a:solidFill>
              <a:latin typeface="Palatino" pitchFamily="2" charset="77"/>
              <a:ea typeface="Palatino" pitchFamily="2" charset="77"/>
              <a:cs typeface="Baskerville"/>
            </a:endParaRPr>
          </a:p>
          <a:p>
            <a:pPr marL="0" indent="0">
              <a:buNone/>
            </a:pPr>
            <a:r>
              <a:rPr lang="es-ES" sz="2400" i="1" dirty="0">
                <a:solidFill>
                  <a:srgbClr val="000000"/>
                </a:solidFill>
                <a:latin typeface="Palatino" pitchFamily="2" charset="77"/>
                <a:ea typeface="Palatino" pitchFamily="2" charset="77"/>
                <a:cs typeface="Baskerville"/>
              </a:rPr>
              <a:t>La palabra </a:t>
            </a:r>
            <a:r>
              <a:rPr lang="es-ES" sz="2400" b="1" i="1" dirty="0">
                <a:solidFill>
                  <a:srgbClr val="000000"/>
                </a:solidFill>
                <a:latin typeface="Palatino" pitchFamily="2" charset="77"/>
                <a:ea typeface="Palatino" pitchFamily="2" charset="77"/>
                <a:cs typeface="Baskerville"/>
              </a:rPr>
              <a:t>ecología </a:t>
            </a:r>
            <a:r>
              <a:rPr lang="es-ES" sz="2400" i="1" dirty="0">
                <a:solidFill>
                  <a:srgbClr val="000000"/>
                </a:solidFill>
                <a:latin typeface="Palatino" pitchFamily="2" charset="77"/>
                <a:ea typeface="Palatino" pitchFamily="2" charset="77"/>
                <a:cs typeface="Baskerville"/>
              </a:rPr>
              <a:t>implica el estudio de ambientes: su estructura, contenido e impacto en las personas.</a:t>
            </a:r>
          </a:p>
          <a:p>
            <a:endParaRPr lang="es-ES_tradnl" sz="1500" dirty="0">
              <a:solidFill>
                <a:srgbClr val="000000"/>
              </a:solidFill>
            </a:endParaRPr>
          </a:p>
        </p:txBody>
      </p:sp>
    </p:spTree>
    <p:extLst>
      <p:ext uri="{BB962C8B-B14F-4D97-AF65-F5344CB8AC3E}">
        <p14:creationId xmlns:p14="http://schemas.microsoft.com/office/powerpoint/2010/main" val="22860844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DE724D-F5EC-604F-B07B-D717BE0E6991}"/>
              </a:ext>
            </a:extLst>
          </p:cNvPr>
          <p:cNvSpPr>
            <a:spLocks noGrp="1"/>
          </p:cNvSpPr>
          <p:nvPr>
            <p:ph type="title"/>
          </p:nvPr>
        </p:nvSpPr>
        <p:spPr>
          <a:xfrm>
            <a:off x="486696" y="629266"/>
            <a:ext cx="3708114" cy="1622321"/>
          </a:xfrm>
        </p:spPr>
        <p:txBody>
          <a:bodyPr>
            <a:normAutofit/>
          </a:bodyPr>
          <a:lstStyle/>
          <a:p>
            <a:r>
              <a:rPr lang="es-ES_tradnl" b="1" dirty="0"/>
              <a:t>Media </a:t>
            </a:r>
            <a:r>
              <a:rPr lang="es-ES_tradnl" b="1" dirty="0" err="1"/>
              <a:t>Ecology</a:t>
            </a:r>
            <a:endParaRPr lang="es-ES_tradnl" b="1" dirty="0"/>
          </a:p>
        </p:txBody>
      </p:sp>
      <p:sp>
        <p:nvSpPr>
          <p:cNvPr id="3" name="Marcador de contenido 2">
            <a:extLst>
              <a:ext uri="{FF2B5EF4-FFF2-40B4-BE49-F238E27FC236}">
                <a16:creationId xmlns:a16="http://schemas.microsoft.com/office/drawing/2014/main" id="{4056B502-B391-ED4A-8834-2096DA224FD5}"/>
              </a:ext>
            </a:extLst>
          </p:cNvPr>
          <p:cNvSpPr>
            <a:spLocks noGrp="1"/>
          </p:cNvSpPr>
          <p:nvPr>
            <p:ph idx="1"/>
          </p:nvPr>
        </p:nvSpPr>
        <p:spPr>
          <a:xfrm>
            <a:off x="486697" y="2438400"/>
            <a:ext cx="3708113" cy="3785419"/>
          </a:xfrm>
        </p:spPr>
        <p:txBody>
          <a:bodyPr>
            <a:normAutofit/>
          </a:bodyPr>
          <a:lstStyle/>
          <a:p>
            <a:pPr marL="0" indent="0">
              <a:buNone/>
            </a:pPr>
            <a:r>
              <a:rPr lang="es-ES" i="1" dirty="0">
                <a:latin typeface="Palatino" pitchFamily="2" charset="77"/>
                <a:ea typeface="Palatino" pitchFamily="2" charset="77"/>
                <a:cs typeface="Baskerville"/>
              </a:rPr>
              <a:t>Un </a:t>
            </a:r>
            <a:r>
              <a:rPr lang="es-ES" b="1" i="1" dirty="0">
                <a:latin typeface="Palatino" pitchFamily="2" charset="77"/>
                <a:ea typeface="Palatino" pitchFamily="2" charset="77"/>
                <a:cs typeface="Baskerville"/>
              </a:rPr>
              <a:t>entorno</a:t>
            </a:r>
            <a:r>
              <a:rPr lang="es-ES" i="1" dirty="0">
                <a:latin typeface="Palatino" pitchFamily="2" charset="77"/>
                <a:ea typeface="Palatino" pitchFamily="2" charset="77"/>
                <a:cs typeface="Baskerville"/>
              </a:rPr>
              <a:t> es, después de todo, un complejo sistema de mensajes que impone a los seres humanos ciertas maneras de pensar, sentir y comportarse. Estructura lo que podemos ver y decir y, por tanto, hacer. Nos asigna roles e insiste en que los interpretemos.</a:t>
            </a:r>
          </a:p>
          <a:p>
            <a:pPr marL="0" indent="0">
              <a:buNone/>
            </a:pPr>
            <a:endParaRPr lang="es-ES_tradnl" dirty="0"/>
          </a:p>
        </p:txBody>
      </p:sp>
      <p:pic>
        <p:nvPicPr>
          <p:cNvPr id="4" name="Imagen 3" descr="600120_473991469295508_1817207869_n.jpg">
            <a:extLst>
              <a:ext uri="{FF2B5EF4-FFF2-40B4-BE49-F238E27FC236}">
                <a16:creationId xmlns:a16="http://schemas.microsoft.com/office/drawing/2014/main" id="{CE3D1BC9-E1BE-D04E-907C-5F079DD67E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5516" y="1792728"/>
            <a:ext cx="3122994" cy="3122994"/>
          </a:xfrm>
          <a:prstGeom prst="rect">
            <a:avLst/>
          </a:prstGeom>
          <a:effectLst/>
        </p:spPr>
      </p:pic>
      <p:sp>
        <p:nvSpPr>
          <p:cNvPr id="5" name="Rectángulo 4">
            <a:extLst>
              <a:ext uri="{FF2B5EF4-FFF2-40B4-BE49-F238E27FC236}">
                <a16:creationId xmlns:a16="http://schemas.microsoft.com/office/drawing/2014/main" id="{E2C9CB1F-7856-2F41-8DE4-A6087C046887}"/>
              </a:ext>
            </a:extLst>
          </p:cNvPr>
          <p:cNvSpPr/>
          <p:nvPr/>
        </p:nvSpPr>
        <p:spPr>
          <a:xfrm>
            <a:off x="173735" y="6211669"/>
            <a:ext cx="4572000" cy="646331"/>
          </a:xfrm>
          <a:prstGeom prst="rect">
            <a:avLst/>
          </a:prstGeom>
        </p:spPr>
        <p:txBody>
          <a:bodyPr>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i="1" dirty="0">
                <a:solidFill>
                  <a:srgbClr val="000000"/>
                </a:solidFill>
                <a:latin typeface="Freestyle Script" panose="030804020302050B0404" pitchFamily="66" charset="77"/>
                <a:ea typeface="Batang" panose="02030600000101010101" pitchFamily="18" charset="-127"/>
              </a:rPr>
            </a:b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985894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Neil Postman 1975 2.jpg">
            <a:extLst>
              <a:ext uri="{FF2B5EF4-FFF2-40B4-BE49-F238E27FC236}">
                <a16:creationId xmlns:a16="http://schemas.microsoft.com/office/drawing/2014/main" id="{390BC02C-AE0D-E645-9150-BB66E5AA7870}"/>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15250" r="14750"/>
          <a:stretch/>
        </p:blipFill>
        <p:spPr>
          <a:xfrm>
            <a:off x="20" y="1"/>
            <a:ext cx="9143980" cy="6857999"/>
          </a:xfrm>
          <a:prstGeom prst="rect">
            <a:avLst/>
          </a:prstGeom>
        </p:spPr>
      </p:pic>
      <p:sp>
        <p:nvSpPr>
          <p:cNvPr id="2" name="Título 1">
            <a:extLst>
              <a:ext uri="{FF2B5EF4-FFF2-40B4-BE49-F238E27FC236}">
                <a16:creationId xmlns:a16="http://schemas.microsoft.com/office/drawing/2014/main" id="{687C41FA-AC4F-F54A-A3A4-561C5A3F8B34}"/>
              </a:ext>
            </a:extLst>
          </p:cNvPr>
          <p:cNvSpPr>
            <a:spLocks noGrp="1"/>
          </p:cNvSpPr>
          <p:nvPr>
            <p:ph type="title"/>
          </p:nvPr>
        </p:nvSpPr>
        <p:spPr>
          <a:xfrm>
            <a:off x="628650" y="1065862"/>
            <a:ext cx="2484873" cy="4726276"/>
          </a:xfrm>
        </p:spPr>
        <p:txBody>
          <a:bodyPr>
            <a:normAutofit/>
          </a:bodyPr>
          <a:lstStyle/>
          <a:p>
            <a:pPr algn="r"/>
            <a:r>
              <a:rPr lang="es-ES_tradnl" sz="3500" b="1" dirty="0"/>
              <a:t>Media </a:t>
            </a:r>
            <a:r>
              <a:rPr lang="es-ES_tradnl" sz="3500" b="1" dirty="0" err="1"/>
              <a:t>Ecology</a:t>
            </a:r>
            <a:endParaRPr lang="es-ES_tradnl" sz="3500" b="1" dirty="0"/>
          </a:p>
        </p:txBody>
      </p:sp>
      <p:sp>
        <p:nvSpPr>
          <p:cNvPr id="3" name="Marcador de contenido 2">
            <a:extLst>
              <a:ext uri="{FF2B5EF4-FFF2-40B4-BE49-F238E27FC236}">
                <a16:creationId xmlns:a16="http://schemas.microsoft.com/office/drawing/2014/main" id="{7C3B4693-4A25-8044-8C2D-3D5DE6B33432}"/>
              </a:ext>
            </a:extLst>
          </p:cNvPr>
          <p:cNvSpPr>
            <a:spLocks noGrp="1"/>
          </p:cNvSpPr>
          <p:nvPr>
            <p:ph idx="1"/>
          </p:nvPr>
        </p:nvSpPr>
        <p:spPr>
          <a:xfrm>
            <a:off x="3866534" y="1065862"/>
            <a:ext cx="4308514" cy="4726276"/>
          </a:xfrm>
        </p:spPr>
        <p:txBody>
          <a:bodyPr anchor="ctr">
            <a:normAutofit/>
          </a:bodyPr>
          <a:lstStyle/>
          <a:p>
            <a:pPr marL="0" indent="0">
              <a:buNone/>
            </a:pPr>
            <a:endParaRPr lang="es-ES" sz="1700" dirty="0">
              <a:latin typeface="Baskerville"/>
              <a:cs typeface="Baskerville"/>
            </a:endParaRPr>
          </a:p>
          <a:p>
            <a:pPr marL="0" indent="0">
              <a:buNone/>
            </a:pPr>
            <a:r>
              <a:rPr lang="es-ES" sz="2000" i="1" dirty="0">
                <a:latin typeface="Palatino" pitchFamily="2" charset="77"/>
                <a:ea typeface="Palatino" pitchFamily="2" charset="77"/>
                <a:cs typeface="Baskerville"/>
              </a:rPr>
              <a:t>Especifica lo que se nos permite hacer y lo que no somos. A veces, como en el caso de una sala de audiencias, o sala de clase, o oficina de negocios, las especificaciones son explícitas y formales.</a:t>
            </a:r>
            <a:br>
              <a:rPr lang="es-ES" sz="2000" i="1" dirty="0">
                <a:latin typeface="Palatino" pitchFamily="2" charset="77"/>
                <a:ea typeface="Palatino" pitchFamily="2" charset="77"/>
                <a:cs typeface="Baskerville"/>
              </a:rPr>
            </a:br>
            <a:endParaRPr lang="es-ES" sz="2000" i="1" dirty="0">
              <a:latin typeface="Palatino" pitchFamily="2" charset="77"/>
              <a:ea typeface="Palatino" pitchFamily="2" charset="77"/>
              <a:cs typeface="Baskerville"/>
            </a:endParaRPr>
          </a:p>
          <a:p>
            <a:pPr marL="0" indent="0">
              <a:buNone/>
            </a:pPr>
            <a:r>
              <a:rPr lang="es-ES" sz="2000" i="1" dirty="0">
                <a:latin typeface="Palatino" pitchFamily="2" charset="77"/>
                <a:ea typeface="Palatino" pitchFamily="2" charset="77"/>
                <a:cs typeface="Baskerville"/>
              </a:rPr>
              <a:t>En el caso de entornos mediáticos (por ejemplo, libros, radio, películas, televisión, etc.), las especificaciones son más a menudo implícitas e informales, medio ocultas por nuestra suposición de que lo que estamos tratando no es un entorno, sino simplemente una máquina.</a:t>
            </a:r>
          </a:p>
          <a:p>
            <a:pPr marL="0" indent="0">
              <a:buNone/>
            </a:pPr>
            <a:endParaRPr lang="es-ES_tradnl" sz="1700" dirty="0">
              <a:solidFill>
                <a:srgbClr val="FFFFFF"/>
              </a:solidFill>
            </a:endParaRPr>
          </a:p>
        </p:txBody>
      </p:sp>
    </p:spTree>
    <p:extLst>
      <p:ext uri="{BB962C8B-B14F-4D97-AF65-F5344CB8AC3E}">
        <p14:creationId xmlns:p14="http://schemas.microsoft.com/office/powerpoint/2010/main" val="135257505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R-9490798-1481483046-1247.jpeg.jpg"/>
          <p:cNvPicPr>
            <a:picLocks noChangeAspect="1"/>
          </p:cNvPicPr>
          <p:nvPr/>
        </p:nvPicPr>
        <p:blipFill rotWithShape="1">
          <a:blip r:embed="rId3">
            <a:extLst>
              <a:ext uri="{28A0092B-C50C-407E-A947-70E740481C1C}">
                <a14:useLocalDpi xmlns:a14="http://schemas.microsoft.com/office/drawing/2010/main" val="0"/>
              </a:ext>
            </a:extLst>
          </a:blip>
          <a:srcRect t="22173" b="2827"/>
          <a:stretch/>
        </p:blipFill>
        <p:spPr>
          <a:xfrm>
            <a:off x="-1" y="10"/>
            <a:ext cx="9144000" cy="6857990"/>
          </a:xfrm>
          <a:prstGeom prst="rect">
            <a:avLst/>
          </a:prstGeom>
        </p:spPr>
      </p:pic>
      <p:sp>
        <p:nvSpPr>
          <p:cNvPr id="5" name="Título 4"/>
          <p:cNvSpPr>
            <a:spLocks noGrp="1"/>
          </p:cNvSpPr>
          <p:nvPr>
            <p:ph type="title"/>
          </p:nvPr>
        </p:nvSpPr>
        <p:spPr>
          <a:xfrm>
            <a:off x="568370" y="3149961"/>
            <a:ext cx="3153103" cy="1007066"/>
          </a:xfrm>
        </p:spPr>
        <p:txBody>
          <a:bodyPr>
            <a:normAutofit/>
          </a:bodyPr>
          <a:lstStyle/>
          <a:p>
            <a:pPr algn="ctr"/>
            <a:r>
              <a:rPr lang="es-ES" sz="3150" dirty="0">
                <a:latin typeface="Baskerville"/>
                <a:cs typeface="Baskerville"/>
              </a:rPr>
              <a:t>Marshall </a:t>
            </a:r>
            <a:r>
              <a:rPr lang="es-ES" sz="3150" dirty="0" err="1">
                <a:latin typeface="Baskerville"/>
                <a:cs typeface="Baskerville"/>
              </a:rPr>
              <a:t>McLuhan</a:t>
            </a:r>
            <a:endParaRPr lang="es-ES" sz="3150" dirty="0">
              <a:latin typeface="Baskerville"/>
              <a:cs typeface="Baskerville"/>
            </a:endParaRPr>
          </a:p>
        </p:txBody>
      </p:sp>
      <p:sp>
        <p:nvSpPr>
          <p:cNvPr id="3" name="Marcador de contenido 2"/>
          <p:cNvSpPr>
            <a:spLocks noGrp="1"/>
          </p:cNvSpPr>
          <p:nvPr>
            <p:ph idx="1"/>
          </p:nvPr>
        </p:nvSpPr>
        <p:spPr>
          <a:xfrm>
            <a:off x="430421" y="4277679"/>
            <a:ext cx="3444766" cy="1964879"/>
          </a:xfrm>
        </p:spPr>
        <p:txBody>
          <a:bodyPr anchor="ctr">
            <a:normAutofit/>
          </a:bodyPr>
          <a:lstStyle/>
          <a:p>
            <a:pPr marL="0" indent="0">
              <a:buNone/>
            </a:pPr>
            <a:r>
              <a:rPr lang="es-ES" sz="3200" i="1" dirty="0">
                <a:latin typeface="Palatino" pitchFamily="2" charset="77"/>
                <a:ea typeface="Palatino" pitchFamily="2" charset="77"/>
                <a:cs typeface="Baskerville"/>
              </a:rPr>
              <a:t>La Ecología de los Medios</a:t>
            </a:r>
          </a:p>
        </p:txBody>
      </p:sp>
    </p:spTree>
    <p:extLst>
      <p:ext uri="{BB962C8B-B14F-4D97-AF65-F5344CB8AC3E}">
        <p14:creationId xmlns:p14="http://schemas.microsoft.com/office/powerpoint/2010/main" val="287085117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86698" y="2438400"/>
            <a:ext cx="2738599" cy="378541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1600" dirty="0"/>
          </a:p>
          <a:p>
            <a:pPr>
              <a:lnSpc>
                <a:spcPct val="90000"/>
              </a:lnSpc>
              <a:spcAft>
                <a:spcPts val="600"/>
              </a:spcAft>
            </a:pPr>
            <a:r>
              <a:rPr lang="en-US" sz="2000" i="1" dirty="0">
                <a:latin typeface="Palatino" pitchFamily="2" charset="77"/>
                <a:ea typeface="Palatino" pitchFamily="2" charset="77"/>
              </a:rPr>
              <a:t>Es una </a:t>
            </a:r>
            <a:r>
              <a:rPr lang="en-US" sz="2000" b="1" i="1" dirty="0" err="1">
                <a:latin typeface="Palatino" pitchFamily="2" charset="77"/>
                <a:ea typeface="Palatino" pitchFamily="2" charset="77"/>
              </a:rPr>
              <a:t>compleja</a:t>
            </a:r>
            <a:r>
              <a:rPr lang="en-US" sz="2000" b="1" i="1" dirty="0">
                <a:latin typeface="Palatino" pitchFamily="2" charset="77"/>
                <a:ea typeface="Palatino" pitchFamily="2" charset="77"/>
              </a:rPr>
              <a:t> </a:t>
            </a:r>
            <a:r>
              <a:rPr lang="en-US" sz="2000" b="1" i="1" dirty="0" err="1">
                <a:latin typeface="Palatino" pitchFamily="2" charset="77"/>
                <a:ea typeface="Palatino" pitchFamily="2" charset="77"/>
              </a:rPr>
              <a:t>metadisciplina</a:t>
            </a:r>
            <a:r>
              <a:rPr lang="en-US" sz="2000" b="1" i="1" dirty="0">
                <a:latin typeface="Palatino" pitchFamily="2" charset="77"/>
                <a:ea typeface="Palatino" pitchFamily="2" charset="77"/>
              </a:rPr>
              <a:t> </a:t>
            </a:r>
            <a:r>
              <a:rPr lang="en-US" sz="2000" i="1" dirty="0">
                <a:latin typeface="Palatino" pitchFamily="2" charset="77"/>
                <a:ea typeface="Palatino" pitchFamily="2" charset="77"/>
              </a:rPr>
              <a:t>que </a:t>
            </a:r>
            <a:r>
              <a:rPr lang="en-US" sz="2000" i="1" dirty="0" err="1">
                <a:latin typeface="Palatino" pitchFamily="2" charset="77"/>
                <a:ea typeface="Palatino" pitchFamily="2" charset="77"/>
              </a:rPr>
              <a:t>estudia</a:t>
            </a:r>
            <a:r>
              <a:rPr lang="en-US" sz="2000" i="1" dirty="0">
                <a:latin typeface="Palatino" pitchFamily="2" charset="77"/>
                <a:ea typeface="Palatino" pitchFamily="2" charset="77"/>
              </a:rPr>
              <a:t> el </a:t>
            </a:r>
            <a:r>
              <a:rPr lang="en-US" sz="2000" b="1" i="1" dirty="0" err="1">
                <a:latin typeface="Palatino" pitchFamily="2" charset="77"/>
                <a:ea typeface="Palatino" pitchFamily="2" charset="77"/>
              </a:rPr>
              <a:t>impacto</a:t>
            </a:r>
            <a:r>
              <a:rPr lang="en-US" sz="2000" b="1" i="1" dirty="0">
                <a:latin typeface="Palatino" pitchFamily="2" charset="77"/>
                <a:ea typeface="Palatino" pitchFamily="2" charset="77"/>
              </a:rPr>
              <a:t> de las </a:t>
            </a:r>
            <a:r>
              <a:rPr lang="en-US" sz="2000" b="1" i="1" dirty="0" err="1">
                <a:latin typeface="Palatino" pitchFamily="2" charset="77"/>
                <a:ea typeface="Palatino" pitchFamily="2" charset="77"/>
              </a:rPr>
              <a:t>tecnologías</a:t>
            </a:r>
            <a:r>
              <a:rPr lang="en-US" sz="2000" b="1" i="1" dirty="0">
                <a:latin typeface="Palatino" pitchFamily="2" charset="77"/>
                <a:ea typeface="Palatino" pitchFamily="2" charset="77"/>
              </a:rPr>
              <a:t> </a:t>
            </a:r>
            <a:r>
              <a:rPr lang="en-US" sz="2000" b="1" i="1" dirty="0" err="1">
                <a:latin typeface="Palatino" pitchFamily="2" charset="77"/>
                <a:ea typeface="Palatino" pitchFamily="2" charset="77"/>
              </a:rPr>
              <a:t>en</a:t>
            </a:r>
            <a:r>
              <a:rPr lang="en-US" sz="2000" b="1" i="1" dirty="0">
                <a:latin typeface="Palatino" pitchFamily="2" charset="77"/>
                <a:ea typeface="Palatino" pitchFamily="2" charset="77"/>
              </a:rPr>
              <a:t> el </a:t>
            </a:r>
            <a:r>
              <a:rPr lang="en-US" sz="2000" b="1" i="1" dirty="0" err="1">
                <a:latin typeface="Palatino" pitchFamily="2" charset="77"/>
                <a:ea typeface="Palatino" pitchFamily="2" charset="77"/>
              </a:rPr>
              <a:t>desarrollo</a:t>
            </a:r>
            <a:r>
              <a:rPr lang="en-US" sz="2000" b="1" i="1" dirty="0">
                <a:latin typeface="Palatino" pitchFamily="2" charset="77"/>
                <a:ea typeface="Palatino" pitchFamily="2" charset="77"/>
              </a:rPr>
              <a:t> cultural de las </a:t>
            </a:r>
            <a:r>
              <a:rPr lang="en-US" sz="2000" b="1" i="1" dirty="0" err="1">
                <a:latin typeface="Palatino" pitchFamily="2" charset="77"/>
                <a:ea typeface="Palatino" pitchFamily="2" charset="77"/>
              </a:rPr>
              <a:t>sociedades</a:t>
            </a:r>
            <a:r>
              <a:rPr lang="en-US" sz="2000" i="1" dirty="0">
                <a:latin typeface="Palatino" pitchFamily="2" charset="77"/>
                <a:ea typeface="Palatino" pitchFamily="2" charset="77"/>
              </a:rPr>
              <a:t>.  		        O. Islas</a:t>
            </a:r>
          </a:p>
        </p:txBody>
      </p:sp>
      <p:pic>
        <p:nvPicPr>
          <p:cNvPr id="6" name="Imagen 5">
            <a:extLst>
              <a:ext uri="{FF2B5EF4-FFF2-40B4-BE49-F238E27FC236}">
                <a16:creationId xmlns:a16="http://schemas.microsoft.com/office/drawing/2014/main" id="{F21A8C55-970C-8347-99F6-3B5CA4F8BF6D}"/>
              </a:ext>
            </a:extLst>
          </p:cNvPr>
          <p:cNvPicPr>
            <a:picLocks noChangeAspect="1"/>
          </p:cNvPicPr>
          <p:nvPr/>
        </p:nvPicPr>
        <p:blipFill rotWithShape="1">
          <a:blip r:embed="rId3">
            <a:extLst>
              <a:ext uri="{28A0092B-C50C-407E-A947-70E740481C1C}">
                <a14:useLocalDpi xmlns:a14="http://schemas.microsoft.com/office/drawing/2010/main" val="0"/>
              </a:ext>
            </a:extLst>
          </a:blip>
          <a:srcRect l="24359" r="13691"/>
          <a:stretch/>
        </p:blipFill>
        <p:spPr>
          <a:xfrm>
            <a:off x="3479292" y="10"/>
            <a:ext cx="5664708" cy="6857990"/>
          </a:xfrm>
          <a:prstGeom prst="rect">
            <a:avLst/>
          </a:prstGeom>
          <a:effectLst/>
        </p:spPr>
      </p:pic>
      <p:sp>
        <p:nvSpPr>
          <p:cNvPr id="7" name="Rectángulo 6">
            <a:extLst>
              <a:ext uri="{FF2B5EF4-FFF2-40B4-BE49-F238E27FC236}">
                <a16:creationId xmlns:a16="http://schemas.microsoft.com/office/drawing/2014/main" id="{5FDBD459-F62A-7C47-ACD6-D73873E770CF}"/>
              </a:ext>
            </a:extLst>
          </p:cNvPr>
          <p:cNvSpPr/>
          <p:nvPr/>
        </p:nvSpPr>
        <p:spPr>
          <a:xfrm>
            <a:off x="104660" y="6223819"/>
            <a:ext cx="4572000" cy="646331"/>
          </a:xfrm>
          <a:prstGeom prst="rect">
            <a:avLst/>
          </a:prstGeom>
        </p:spPr>
        <p:txBody>
          <a:bodyPr>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i="1" dirty="0">
                <a:solidFill>
                  <a:srgbClr val="000000"/>
                </a:solidFill>
                <a:latin typeface="Freestyle Script" panose="030804020302050B0404" pitchFamily="66" charset="77"/>
                <a:ea typeface="Batang" panose="02030600000101010101" pitchFamily="18" charset="-127"/>
              </a:rPr>
            </a:b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980000076"/>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1B254B-A543-CF47-94D5-457B9A05861F}"/>
              </a:ext>
            </a:extLst>
          </p:cNvPr>
          <p:cNvSpPr>
            <a:spLocks noGrp="1"/>
          </p:cNvSpPr>
          <p:nvPr>
            <p:ph type="title"/>
          </p:nvPr>
        </p:nvSpPr>
        <p:spPr>
          <a:xfrm>
            <a:off x="431801" y="1339093"/>
            <a:ext cx="3985902" cy="1144007"/>
          </a:xfrm>
        </p:spPr>
        <p:txBody>
          <a:bodyPr>
            <a:normAutofit/>
          </a:bodyPr>
          <a:lstStyle/>
          <a:p>
            <a:r>
              <a:rPr lang="es-ES_tradnl" dirty="0"/>
              <a:t>Escuela de Toronto</a:t>
            </a:r>
          </a:p>
        </p:txBody>
      </p:sp>
      <p:sp>
        <p:nvSpPr>
          <p:cNvPr id="3" name="Marcador de contenido 2">
            <a:extLst>
              <a:ext uri="{FF2B5EF4-FFF2-40B4-BE49-F238E27FC236}">
                <a16:creationId xmlns:a16="http://schemas.microsoft.com/office/drawing/2014/main" id="{DADDE509-C97E-E145-A442-BB474F72AC31}"/>
              </a:ext>
            </a:extLst>
          </p:cNvPr>
          <p:cNvSpPr>
            <a:spLocks noGrp="1"/>
          </p:cNvSpPr>
          <p:nvPr>
            <p:ph idx="1"/>
          </p:nvPr>
        </p:nvSpPr>
        <p:spPr>
          <a:xfrm>
            <a:off x="431801" y="2445863"/>
            <a:ext cx="4294498" cy="4410631"/>
          </a:xfrm>
        </p:spPr>
        <p:txBody>
          <a:bodyPr anchor="t">
            <a:normAutofit/>
          </a:bodyPr>
          <a:lstStyle/>
          <a:p>
            <a:pPr marL="0" indent="0">
              <a:buNone/>
            </a:pPr>
            <a:r>
              <a:rPr lang="es-ES_tradnl" sz="2000" b="1" i="1" dirty="0">
                <a:latin typeface="Palatino" pitchFamily="2" charset="77"/>
                <a:ea typeface="Palatino" pitchFamily="2" charset="77"/>
                <a:cs typeface="Baskerville" charset="0"/>
              </a:rPr>
              <a:t>Marshall </a:t>
            </a:r>
            <a:r>
              <a:rPr lang="es-ES_tradnl" sz="2000" b="1" i="1" dirty="0" err="1">
                <a:latin typeface="Palatino" pitchFamily="2" charset="77"/>
                <a:ea typeface="Palatino" pitchFamily="2" charset="77"/>
                <a:cs typeface="Baskerville" charset="0"/>
              </a:rPr>
              <a:t>McLuhan</a:t>
            </a:r>
            <a:r>
              <a:rPr lang="es-ES_tradnl" sz="2000" b="1" i="1" dirty="0">
                <a:latin typeface="Palatino" pitchFamily="2" charset="77"/>
                <a:ea typeface="Palatino" pitchFamily="2" charset="77"/>
                <a:cs typeface="Baskerville" charset="0"/>
              </a:rPr>
              <a:t> </a:t>
            </a:r>
            <a:r>
              <a:rPr lang="es-ES_tradnl" sz="2000" i="1" dirty="0">
                <a:latin typeface="Palatino" pitchFamily="2" charset="77"/>
                <a:ea typeface="Palatino" pitchFamily="2" charset="77"/>
                <a:cs typeface="Baskerville" charset="0"/>
              </a:rPr>
              <a:t>fue parte de la Escuela de Comunicaciones de Toronto, que incluyó al economista político Harold </a:t>
            </a:r>
            <a:r>
              <a:rPr lang="es-ES_tradnl" sz="2000" i="1" dirty="0" err="1">
                <a:latin typeface="Palatino" pitchFamily="2" charset="77"/>
                <a:ea typeface="Palatino" pitchFamily="2" charset="77"/>
                <a:cs typeface="Baskerville" charset="0"/>
              </a:rPr>
              <a:t>Innis</a:t>
            </a:r>
            <a:r>
              <a:rPr lang="es-ES_tradnl" sz="2000" i="1" dirty="0">
                <a:latin typeface="Palatino" pitchFamily="2" charset="77"/>
                <a:ea typeface="Palatino" pitchFamily="2" charset="77"/>
                <a:cs typeface="Baskerville" charset="0"/>
              </a:rPr>
              <a:t>, al antropólogo Ted </a:t>
            </a:r>
            <a:r>
              <a:rPr lang="es-ES_tradnl" sz="2000" i="1" dirty="0" err="1">
                <a:latin typeface="Palatino" pitchFamily="2" charset="77"/>
                <a:ea typeface="Palatino" pitchFamily="2" charset="77"/>
                <a:cs typeface="Baskerville" charset="0"/>
              </a:rPr>
              <a:t>Carpenter</a:t>
            </a:r>
            <a:r>
              <a:rPr lang="es-ES_tradnl" sz="2000" i="1" dirty="0">
                <a:latin typeface="Palatino" pitchFamily="2" charset="77"/>
                <a:ea typeface="Palatino" pitchFamily="2" charset="77"/>
                <a:cs typeface="Baskerville" charset="0"/>
              </a:rPr>
              <a:t>, al erudito de los clásicos Eric </a:t>
            </a:r>
            <a:r>
              <a:rPr lang="es-ES_tradnl" sz="2000" i="1" dirty="0" err="1">
                <a:latin typeface="Palatino" pitchFamily="2" charset="77"/>
                <a:ea typeface="Palatino" pitchFamily="2" charset="77"/>
                <a:cs typeface="Baskerville" charset="0"/>
              </a:rPr>
              <a:t>Havelock</a:t>
            </a:r>
            <a:r>
              <a:rPr lang="es-ES_tradnl" sz="2000" i="1" dirty="0">
                <a:latin typeface="Palatino" pitchFamily="2" charset="77"/>
                <a:ea typeface="Palatino" pitchFamily="2" charset="77"/>
                <a:cs typeface="Baskerville" charset="0"/>
              </a:rPr>
              <a:t>, a la experta en estudios urbanos Jacqueline </a:t>
            </a:r>
            <a:r>
              <a:rPr lang="es-ES_tradnl" sz="2000" i="1" dirty="0" err="1">
                <a:latin typeface="Palatino" pitchFamily="2" charset="77"/>
                <a:ea typeface="Palatino" pitchFamily="2" charset="77"/>
                <a:cs typeface="Baskerville" charset="0"/>
              </a:rPr>
              <a:t>Tyrwhitt</a:t>
            </a:r>
            <a:r>
              <a:rPr lang="es-ES_tradnl" sz="2000" i="1" dirty="0">
                <a:latin typeface="Palatino" pitchFamily="2" charset="77"/>
                <a:ea typeface="Palatino" pitchFamily="2" charset="77"/>
                <a:cs typeface="Baskerville" charset="0"/>
              </a:rPr>
              <a:t>, al economista Tom </a:t>
            </a:r>
            <a:r>
              <a:rPr lang="es-ES_tradnl" sz="2000" i="1" dirty="0" err="1">
                <a:latin typeface="Palatino" pitchFamily="2" charset="77"/>
                <a:ea typeface="Palatino" pitchFamily="2" charset="77"/>
                <a:cs typeface="Baskerville" charset="0"/>
              </a:rPr>
              <a:t>Easterbrook</a:t>
            </a:r>
            <a:r>
              <a:rPr lang="es-ES_tradnl" sz="2000" i="1" dirty="0">
                <a:latin typeface="Palatino" pitchFamily="2" charset="77"/>
                <a:ea typeface="Palatino" pitchFamily="2" charset="77"/>
                <a:cs typeface="Baskerville" charset="0"/>
              </a:rPr>
              <a:t> y al psicólogo Karl Williams.</a:t>
            </a:r>
          </a:p>
          <a:p>
            <a:pPr marL="0" indent="0">
              <a:buNone/>
            </a:pPr>
            <a:endParaRPr lang="es-ES_tradnl" sz="1350" dirty="0"/>
          </a:p>
        </p:txBody>
      </p:sp>
      <p:pic>
        <p:nvPicPr>
          <p:cNvPr id="4" name="Imagen 3" descr="Logan-6816_186x183.jpg">
            <a:extLst>
              <a:ext uri="{FF2B5EF4-FFF2-40B4-BE49-F238E27FC236}">
                <a16:creationId xmlns:a16="http://schemas.microsoft.com/office/drawing/2014/main" id="{C492B4B9-42E8-9E49-A62A-73DFEFE89E93}"/>
              </a:ext>
            </a:extLst>
          </p:cNvPr>
          <p:cNvPicPr>
            <a:picLocks noChangeAspect="1"/>
          </p:cNvPicPr>
          <p:nvPr/>
        </p:nvPicPr>
        <p:blipFill rotWithShape="1">
          <a:blip r:embed="rId2">
            <a:extLst>
              <a:ext uri="{28A0092B-C50C-407E-A947-70E740481C1C}">
                <a14:useLocalDpi xmlns:a14="http://schemas.microsoft.com/office/drawing/2010/main" val="0"/>
              </a:ext>
            </a:extLst>
          </a:blip>
          <a:srcRect r="5320" b="-1"/>
          <a:stretch/>
        </p:blipFill>
        <p:spPr>
          <a:xfrm>
            <a:off x="4677611" y="1505"/>
            <a:ext cx="4466389" cy="4641275"/>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5" name="Rectángulo 4">
            <a:extLst>
              <a:ext uri="{FF2B5EF4-FFF2-40B4-BE49-F238E27FC236}">
                <a16:creationId xmlns:a16="http://schemas.microsoft.com/office/drawing/2014/main" id="{0675E4DC-7EEA-5948-A95A-1FF270EB4513}"/>
              </a:ext>
            </a:extLst>
          </p:cNvPr>
          <p:cNvSpPr/>
          <p:nvPr/>
        </p:nvSpPr>
        <p:spPr>
          <a:xfrm>
            <a:off x="138752" y="6211669"/>
            <a:ext cx="4572000" cy="646331"/>
          </a:xfrm>
          <a:prstGeom prst="rect">
            <a:avLst/>
          </a:prstGeom>
        </p:spPr>
        <p:txBody>
          <a:bodyPr>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i="1" dirty="0">
                <a:latin typeface="Freestyle Script" panose="030804020302050B0404" pitchFamily="66" charset="77"/>
                <a:ea typeface="Batang" panose="02030600000101010101" pitchFamily="18" charset="-127"/>
              </a:rPr>
            </a:b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61357872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Marcador de contenido 4" descr="Imagen que contiene persona, hombre, sentado, interior&#10;&#10;Descripción generada automáticamente">
            <a:extLst>
              <a:ext uri="{FF2B5EF4-FFF2-40B4-BE49-F238E27FC236}">
                <a16:creationId xmlns:a16="http://schemas.microsoft.com/office/drawing/2014/main" id="{B2B3616B-476A-354E-9EA6-2591E573BDC3}"/>
              </a:ext>
            </a:extLst>
          </p:cNvPr>
          <p:cNvPicPr>
            <a:picLocks noChangeAspect="1"/>
          </p:cNvPicPr>
          <p:nvPr/>
        </p:nvPicPr>
        <p:blipFill rotWithShape="1">
          <a:blip r:embed="rId3">
            <a:extLst>
              <a:ext uri="{28A0092B-C50C-407E-A947-70E740481C1C}">
                <a14:useLocalDpi xmlns:a14="http://schemas.microsoft.com/office/drawing/2010/main" val="0"/>
              </a:ext>
            </a:extLst>
          </a:blip>
          <a:srcRect t="6799" b="6800"/>
          <a:stretch/>
        </p:blipFill>
        <p:spPr>
          <a:xfrm>
            <a:off x="2819399" y="1"/>
            <a:ext cx="6324601" cy="6858000"/>
          </a:xfrm>
          <a:prstGeom prst="rect">
            <a:avLst/>
          </a:prstGeom>
        </p:spPr>
      </p:pic>
      <p:sp>
        <p:nvSpPr>
          <p:cNvPr id="2" name="Título 1">
            <a:extLst>
              <a:ext uri="{FF2B5EF4-FFF2-40B4-BE49-F238E27FC236}">
                <a16:creationId xmlns:a16="http://schemas.microsoft.com/office/drawing/2014/main" id="{8368C366-3F83-BA49-AF73-ADFEF94D249D}"/>
              </a:ext>
            </a:extLst>
          </p:cNvPr>
          <p:cNvSpPr>
            <a:spLocks noGrp="1"/>
          </p:cNvSpPr>
          <p:nvPr>
            <p:ph type="title"/>
          </p:nvPr>
        </p:nvSpPr>
        <p:spPr>
          <a:xfrm>
            <a:off x="231814" y="2827117"/>
            <a:ext cx="2438398" cy="1203766"/>
          </a:xfrm>
        </p:spPr>
        <p:txBody>
          <a:bodyPr vert="horz" lIns="91440" tIns="45720" rIns="91440" bIns="45720" rtlCol="0">
            <a:noAutofit/>
          </a:bodyPr>
          <a:lstStyle/>
          <a:p>
            <a:r>
              <a:rPr lang="es-ES_tradnl" sz="2800" i="1" dirty="0">
                <a:solidFill>
                  <a:srgbClr val="000000"/>
                </a:solidFill>
                <a:latin typeface="Palatino" pitchFamily="2" charset="77"/>
                <a:ea typeface="Palatino" pitchFamily="2" charset="77"/>
              </a:rPr>
              <a:t>Comprender a los </a:t>
            </a:r>
            <a:r>
              <a:rPr lang="es-ES_tradnl" sz="2800" b="1" i="1" dirty="0">
                <a:solidFill>
                  <a:srgbClr val="000000"/>
                </a:solidFill>
                <a:latin typeface="Palatino" pitchFamily="2" charset="77"/>
                <a:ea typeface="Palatino" pitchFamily="2" charset="77"/>
              </a:rPr>
              <a:t>medios de comunicación</a:t>
            </a:r>
          </a:p>
          <a:p>
            <a:r>
              <a:rPr lang="es-ES_tradnl" sz="2800" i="1" dirty="0">
                <a:solidFill>
                  <a:srgbClr val="000000"/>
                </a:solidFill>
                <a:latin typeface="Palatino" pitchFamily="2" charset="77"/>
                <a:ea typeface="Palatino" pitchFamily="2" charset="77"/>
              </a:rPr>
              <a:t>como </a:t>
            </a:r>
            <a:r>
              <a:rPr lang="es-ES_tradnl" sz="2800" b="1" i="1" dirty="0">
                <a:solidFill>
                  <a:srgbClr val="000000"/>
                </a:solidFill>
                <a:latin typeface="Palatino" pitchFamily="2" charset="77"/>
                <a:ea typeface="Palatino" pitchFamily="2" charset="77"/>
              </a:rPr>
              <a:t>extensiones del hombre. </a:t>
            </a:r>
          </a:p>
        </p:txBody>
      </p:sp>
      <p:sp>
        <p:nvSpPr>
          <p:cNvPr id="3" name="Rectángulo 2">
            <a:extLst>
              <a:ext uri="{FF2B5EF4-FFF2-40B4-BE49-F238E27FC236}">
                <a16:creationId xmlns:a16="http://schemas.microsoft.com/office/drawing/2014/main" id="{776E5028-2469-9546-B637-69C77618C985}"/>
              </a:ext>
            </a:extLst>
          </p:cNvPr>
          <p:cNvSpPr/>
          <p:nvPr/>
        </p:nvSpPr>
        <p:spPr>
          <a:xfrm>
            <a:off x="82627" y="6289709"/>
            <a:ext cx="4572000" cy="646331"/>
          </a:xfrm>
          <a:prstGeom prst="rect">
            <a:avLst/>
          </a:prstGeom>
        </p:spPr>
        <p:txBody>
          <a:bodyPr>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i="1" dirty="0">
                <a:solidFill>
                  <a:srgbClr val="000000"/>
                </a:solidFill>
                <a:latin typeface="Freestyle Script" panose="030804020302050B0404" pitchFamily="66" charset="77"/>
                <a:ea typeface="Batang" panose="02030600000101010101" pitchFamily="18" charset="-127"/>
              </a:rPr>
            </a:b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71433231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a:extLst>
              <a:ext uri="{FF2B5EF4-FFF2-40B4-BE49-F238E27FC236}">
                <a16:creationId xmlns:a16="http://schemas.microsoft.com/office/drawing/2014/main" id="{35FD6F89-3E42-5940-9BB7-D66026136CE7}"/>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t="7150" r="-1" b="7149"/>
          <a:stretch/>
        </p:blipFill>
        <p:spPr>
          <a:xfrm rot="43080000">
            <a:off x="853377" y="1003258"/>
            <a:ext cx="7437246" cy="4764396"/>
          </a:xfrm>
          <a:prstGeom prst="rect">
            <a:avLst/>
          </a:prstGeom>
        </p:spPr>
      </p:pic>
      <p:sp>
        <p:nvSpPr>
          <p:cNvPr id="2" name="Rectángulo 1">
            <a:extLst>
              <a:ext uri="{FF2B5EF4-FFF2-40B4-BE49-F238E27FC236}">
                <a16:creationId xmlns:a16="http://schemas.microsoft.com/office/drawing/2014/main" id="{5B19746F-8FF0-6749-A801-3FA2CA04D721}"/>
              </a:ext>
            </a:extLst>
          </p:cNvPr>
          <p:cNvSpPr/>
          <p:nvPr/>
        </p:nvSpPr>
        <p:spPr>
          <a:xfrm>
            <a:off x="160638" y="6229017"/>
            <a:ext cx="4572000" cy="646331"/>
          </a:xfrm>
          <a:prstGeom prst="rect">
            <a:avLst/>
          </a:prstGeom>
        </p:spPr>
        <p:txBody>
          <a:bodyPr>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i="1" dirty="0">
                <a:solidFill>
                  <a:srgbClr val="000000"/>
                </a:solidFill>
                <a:latin typeface="Freestyle Script" panose="030804020302050B0404" pitchFamily="66" charset="77"/>
                <a:ea typeface="Batang" panose="02030600000101010101" pitchFamily="18" charset="-127"/>
              </a:rPr>
            </a:b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97376157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ción de imagen 4">
            <a:extLst>
              <a:ext uri="{FF2B5EF4-FFF2-40B4-BE49-F238E27FC236}">
                <a16:creationId xmlns:a16="http://schemas.microsoft.com/office/drawing/2014/main" id="{00EABA63-59DE-4044-848B-1015D2CDD0CD}"/>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692" b="692"/>
          <a:stretch>
            <a:fillRect/>
          </a:stretch>
        </p:blipFill>
        <p:spPr>
          <a:xfrm rot="21600000">
            <a:off x="741997" y="643467"/>
            <a:ext cx="7660004" cy="5571066"/>
          </a:xfrm>
          <a:prstGeom prst="rect">
            <a:avLst/>
          </a:prstGeom>
        </p:spPr>
      </p:pic>
    </p:spTree>
    <p:extLst>
      <p:ext uri="{BB962C8B-B14F-4D97-AF65-F5344CB8AC3E}">
        <p14:creationId xmlns:p14="http://schemas.microsoft.com/office/powerpoint/2010/main" val="196729734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a:extLst>
              <a:ext uri="{FF2B5EF4-FFF2-40B4-BE49-F238E27FC236}">
                <a16:creationId xmlns:a16="http://schemas.microsoft.com/office/drawing/2014/main" id="{CD195527-7BD9-DA4F-92BA-F8D5408FF0C3}"/>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l="1667" r="-2" b="-2"/>
          <a:stretch/>
        </p:blipFill>
        <p:spPr>
          <a:xfrm rot="21600000">
            <a:off x="20" y="10"/>
            <a:ext cx="9143980" cy="6857990"/>
          </a:xfrm>
          <a:prstGeom prst="rect">
            <a:avLst/>
          </a:prstGeom>
        </p:spPr>
      </p:pic>
      <p:sp>
        <p:nvSpPr>
          <p:cNvPr id="2" name="Rectángulo 1">
            <a:extLst>
              <a:ext uri="{FF2B5EF4-FFF2-40B4-BE49-F238E27FC236}">
                <a16:creationId xmlns:a16="http://schemas.microsoft.com/office/drawing/2014/main" id="{C799FB1A-910F-154F-8282-E0F85A55A362}"/>
              </a:ext>
            </a:extLst>
          </p:cNvPr>
          <p:cNvSpPr/>
          <p:nvPr/>
        </p:nvSpPr>
        <p:spPr>
          <a:xfrm>
            <a:off x="197709" y="6211669"/>
            <a:ext cx="4572000" cy="646331"/>
          </a:xfrm>
          <a:prstGeom prst="rect">
            <a:avLst/>
          </a:prstGeom>
        </p:spPr>
        <p:txBody>
          <a:bodyPr>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i="1" dirty="0">
                <a:solidFill>
                  <a:schemeClr val="bg1"/>
                </a:solidFill>
                <a:latin typeface="Freestyle Script" panose="030804020302050B0404" pitchFamily="66" charset="77"/>
                <a:ea typeface="Batang" panose="02030600000101010101" pitchFamily="18" charset="-127"/>
              </a:rPr>
            </a:br>
            <a:r>
              <a:rPr lang="es-EC" dirty="0">
                <a:solidFill>
                  <a:schemeClr val="bg1"/>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110270899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ción de imagen 4">
            <a:extLst>
              <a:ext uri="{FF2B5EF4-FFF2-40B4-BE49-F238E27FC236}">
                <a16:creationId xmlns:a16="http://schemas.microsoft.com/office/drawing/2014/main" id="{871E7466-6E14-4A4B-BD24-CF8D197FEF1A}"/>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l="1667" r="-2" b="-2"/>
          <a:stretch/>
        </p:blipFill>
        <p:spPr>
          <a:xfrm rot="21600000">
            <a:off x="20" y="10"/>
            <a:ext cx="9143980" cy="6857990"/>
          </a:xfrm>
          <a:prstGeom prst="rect">
            <a:avLst/>
          </a:prstGeom>
        </p:spPr>
      </p:pic>
      <p:sp>
        <p:nvSpPr>
          <p:cNvPr id="2" name="Rectángulo 1">
            <a:extLst>
              <a:ext uri="{FF2B5EF4-FFF2-40B4-BE49-F238E27FC236}">
                <a16:creationId xmlns:a16="http://schemas.microsoft.com/office/drawing/2014/main" id="{E7A813ED-45B5-1242-878C-9507D46766DE}"/>
              </a:ext>
            </a:extLst>
          </p:cNvPr>
          <p:cNvSpPr/>
          <p:nvPr/>
        </p:nvSpPr>
        <p:spPr>
          <a:xfrm>
            <a:off x="185351" y="6211669"/>
            <a:ext cx="4572000" cy="646331"/>
          </a:xfrm>
          <a:prstGeom prst="rect">
            <a:avLst/>
          </a:prstGeom>
        </p:spPr>
        <p:txBody>
          <a:bodyPr>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i="1" dirty="0">
                <a:solidFill>
                  <a:schemeClr val="bg1"/>
                </a:solidFill>
                <a:latin typeface="Freestyle Script" panose="030804020302050B0404" pitchFamily="66" charset="77"/>
                <a:ea typeface="Batang" panose="02030600000101010101" pitchFamily="18" charset="-127"/>
              </a:rPr>
            </a:br>
            <a:r>
              <a:rPr lang="es-EC" dirty="0">
                <a:solidFill>
                  <a:schemeClr val="bg1"/>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276652723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ción de imagen 4">
            <a:extLst>
              <a:ext uri="{FF2B5EF4-FFF2-40B4-BE49-F238E27FC236}">
                <a16:creationId xmlns:a16="http://schemas.microsoft.com/office/drawing/2014/main" id="{CB1A4227-DA77-E042-870B-066D3715A264}"/>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t="167" b="7472"/>
          <a:stretch/>
        </p:blipFill>
        <p:spPr>
          <a:xfrm rot="21600000">
            <a:off x="482600" y="643467"/>
            <a:ext cx="8178799" cy="5571066"/>
          </a:xfrm>
          <a:prstGeom prst="rect">
            <a:avLst/>
          </a:prstGeom>
        </p:spPr>
      </p:pic>
      <p:sp>
        <p:nvSpPr>
          <p:cNvPr id="2" name="Rectángulo 1">
            <a:extLst>
              <a:ext uri="{FF2B5EF4-FFF2-40B4-BE49-F238E27FC236}">
                <a16:creationId xmlns:a16="http://schemas.microsoft.com/office/drawing/2014/main" id="{2EDB7629-166E-0746-96B7-80D23D681651}"/>
              </a:ext>
            </a:extLst>
          </p:cNvPr>
          <p:cNvSpPr/>
          <p:nvPr/>
        </p:nvSpPr>
        <p:spPr>
          <a:xfrm>
            <a:off x="124840" y="6211669"/>
            <a:ext cx="4572000" cy="646331"/>
          </a:xfrm>
          <a:prstGeom prst="rect">
            <a:avLst/>
          </a:prstGeom>
        </p:spPr>
        <p:txBody>
          <a:bodyPr>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i="1" dirty="0">
                <a:solidFill>
                  <a:schemeClr val="bg1"/>
                </a:solidFill>
                <a:latin typeface="Freestyle Script" panose="030804020302050B0404" pitchFamily="66" charset="77"/>
                <a:ea typeface="Batang" panose="02030600000101010101" pitchFamily="18" charset="-127"/>
              </a:rPr>
            </a:br>
            <a:r>
              <a:rPr lang="es-EC" dirty="0">
                <a:solidFill>
                  <a:schemeClr val="bg1"/>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149527119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a:extLst>
              <a:ext uri="{FF2B5EF4-FFF2-40B4-BE49-F238E27FC236}">
                <a16:creationId xmlns:a16="http://schemas.microsoft.com/office/drawing/2014/main" id="{2D99904F-219F-CB48-A163-A439BD1BCBCB}"/>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692" b="692"/>
          <a:stretch>
            <a:fillRect/>
          </a:stretch>
        </p:blipFill>
        <p:spPr>
          <a:xfrm rot="21600000">
            <a:off x="741997" y="643467"/>
            <a:ext cx="7660004" cy="5571066"/>
          </a:xfrm>
          <a:prstGeom prst="rect">
            <a:avLst/>
          </a:prstGeom>
        </p:spPr>
      </p:pic>
      <p:sp>
        <p:nvSpPr>
          <p:cNvPr id="2" name="Rectángulo 1">
            <a:extLst>
              <a:ext uri="{FF2B5EF4-FFF2-40B4-BE49-F238E27FC236}">
                <a16:creationId xmlns:a16="http://schemas.microsoft.com/office/drawing/2014/main" id="{61C97A1B-0A90-DD45-93EB-0109E319832F}"/>
              </a:ext>
            </a:extLst>
          </p:cNvPr>
          <p:cNvSpPr/>
          <p:nvPr/>
        </p:nvSpPr>
        <p:spPr>
          <a:xfrm>
            <a:off x="135924" y="6144005"/>
            <a:ext cx="5375190" cy="646331"/>
          </a:xfrm>
          <a:prstGeom prst="rect">
            <a:avLst/>
          </a:prstGeom>
        </p:spPr>
        <p:txBody>
          <a:bodyPr wrap="square">
            <a:spAutoFit/>
          </a:bodyPr>
          <a:lstStyle/>
          <a:p>
            <a:endPar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endParaRPr>
          </a:p>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155398103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ción de imagen 4">
            <a:extLst>
              <a:ext uri="{FF2B5EF4-FFF2-40B4-BE49-F238E27FC236}">
                <a16:creationId xmlns:a16="http://schemas.microsoft.com/office/drawing/2014/main" id="{4A219B13-8382-1446-87BC-ACC4459A58E9}"/>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t="3820" b="3820"/>
          <a:stretch/>
        </p:blipFill>
        <p:spPr>
          <a:xfrm rot="21600000">
            <a:off x="497348" y="643467"/>
            <a:ext cx="8178799" cy="5571066"/>
          </a:xfrm>
          <a:prstGeom prst="rect">
            <a:avLst/>
          </a:prstGeom>
        </p:spPr>
      </p:pic>
      <p:sp>
        <p:nvSpPr>
          <p:cNvPr id="2" name="Rectángulo 1">
            <a:extLst>
              <a:ext uri="{FF2B5EF4-FFF2-40B4-BE49-F238E27FC236}">
                <a16:creationId xmlns:a16="http://schemas.microsoft.com/office/drawing/2014/main" id="{8D0883F7-B82B-284D-B026-4FD824FF0DA1}"/>
              </a:ext>
            </a:extLst>
          </p:cNvPr>
          <p:cNvSpPr/>
          <p:nvPr/>
        </p:nvSpPr>
        <p:spPr>
          <a:xfrm>
            <a:off x="97525" y="6488668"/>
            <a:ext cx="3116559" cy="369332"/>
          </a:xfrm>
          <a:prstGeom prst="rect">
            <a:avLst/>
          </a:prstGeom>
        </p:spPr>
        <p:txBody>
          <a:bodyPr wrap="none">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20099776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a:extLst>
              <a:ext uri="{FF2B5EF4-FFF2-40B4-BE49-F238E27FC236}">
                <a16:creationId xmlns:a16="http://schemas.microsoft.com/office/drawing/2014/main" id="{F9117DA8-8CD0-0A46-8B74-21B1186338D2}"/>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r="-1" b="13137"/>
          <a:stretch/>
        </p:blipFill>
        <p:spPr>
          <a:xfrm rot="43080000">
            <a:off x="853377" y="1003258"/>
            <a:ext cx="7437246" cy="4764396"/>
          </a:xfrm>
          <a:prstGeom prst="rect">
            <a:avLst/>
          </a:prstGeom>
        </p:spPr>
      </p:pic>
      <p:sp>
        <p:nvSpPr>
          <p:cNvPr id="3" name="Rectángulo 2">
            <a:extLst>
              <a:ext uri="{FF2B5EF4-FFF2-40B4-BE49-F238E27FC236}">
                <a16:creationId xmlns:a16="http://schemas.microsoft.com/office/drawing/2014/main" id="{38227ACB-8C5C-6D4A-A40C-C8CA49A5B441}"/>
              </a:ext>
            </a:extLst>
          </p:cNvPr>
          <p:cNvSpPr/>
          <p:nvPr/>
        </p:nvSpPr>
        <p:spPr>
          <a:xfrm>
            <a:off x="109882" y="6488668"/>
            <a:ext cx="3116559" cy="369332"/>
          </a:xfrm>
          <a:prstGeom prst="rect">
            <a:avLst/>
          </a:prstGeom>
        </p:spPr>
        <p:txBody>
          <a:bodyPr wrap="none">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34886625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EDC54D6-955A-B844-9AA3-901A207C76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023"/>
            <a:ext cx="9144000" cy="6825953"/>
          </a:xfrm>
          <a:prstGeom prst="rect">
            <a:avLst/>
          </a:prstGeom>
        </p:spPr>
      </p:pic>
      <p:sp>
        <p:nvSpPr>
          <p:cNvPr id="2" name="Rectángulo 1">
            <a:extLst>
              <a:ext uri="{FF2B5EF4-FFF2-40B4-BE49-F238E27FC236}">
                <a16:creationId xmlns:a16="http://schemas.microsoft.com/office/drawing/2014/main" id="{8DF605EF-781F-D64E-92CA-EACA1F66797E}"/>
              </a:ext>
            </a:extLst>
          </p:cNvPr>
          <p:cNvSpPr/>
          <p:nvPr/>
        </p:nvSpPr>
        <p:spPr>
          <a:xfrm>
            <a:off x="5386217" y="6488668"/>
            <a:ext cx="3116559" cy="369332"/>
          </a:xfrm>
          <a:prstGeom prst="rect">
            <a:avLst/>
          </a:prstGeom>
        </p:spPr>
        <p:txBody>
          <a:bodyPr wrap="none">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367751392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356B8C-953A-F74D-B82D-0D7821EBCD22}"/>
              </a:ext>
            </a:extLst>
          </p:cNvPr>
          <p:cNvSpPr>
            <a:spLocks noGrp="1"/>
          </p:cNvSpPr>
          <p:nvPr>
            <p:ph type="title"/>
          </p:nvPr>
        </p:nvSpPr>
        <p:spPr>
          <a:xfrm>
            <a:off x="628650" y="365126"/>
            <a:ext cx="7886700" cy="1325563"/>
          </a:xfrm>
        </p:spPr>
        <p:txBody>
          <a:bodyPr/>
          <a:lstStyle/>
          <a:p>
            <a:endParaRPr lang="es-ES_tradnl"/>
          </a:p>
        </p:txBody>
      </p:sp>
      <p:sp>
        <p:nvSpPr>
          <p:cNvPr id="3" name="Marcador de contenido 2">
            <a:extLst>
              <a:ext uri="{FF2B5EF4-FFF2-40B4-BE49-F238E27FC236}">
                <a16:creationId xmlns:a16="http://schemas.microsoft.com/office/drawing/2014/main" id="{8D1A485C-8845-AB4D-9668-F743C3A06417}"/>
              </a:ext>
            </a:extLst>
          </p:cNvPr>
          <p:cNvSpPr>
            <a:spLocks noGrp="1"/>
          </p:cNvSpPr>
          <p:nvPr>
            <p:ph idx="1"/>
          </p:nvPr>
        </p:nvSpPr>
        <p:spPr>
          <a:xfrm>
            <a:off x="628650" y="1825625"/>
            <a:ext cx="7886700" cy="4351338"/>
          </a:xfrm>
        </p:spPr>
        <p:txBody>
          <a:bodyPr/>
          <a:lstStyle/>
          <a:p>
            <a:endParaRPr lang="es-ES_tradnl"/>
          </a:p>
        </p:txBody>
      </p:sp>
      <p:pic>
        <p:nvPicPr>
          <p:cNvPr id="5" name="Imagen 4" descr="nube-de-palabras.jpg">
            <a:extLst>
              <a:ext uri="{FF2B5EF4-FFF2-40B4-BE49-F238E27FC236}">
                <a16:creationId xmlns:a16="http://schemas.microsoft.com/office/drawing/2014/main" id="{6CC420A0-C17A-B94D-A3A1-0CBC00AD78C9}"/>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l="24532" r="13801" b="-1"/>
          <a:stretch/>
        </p:blipFill>
        <p:spPr>
          <a:xfrm>
            <a:off x="14768" y="1"/>
            <a:ext cx="9143980" cy="6857999"/>
          </a:xfrm>
          <a:prstGeom prst="rect">
            <a:avLst/>
          </a:prstGeom>
        </p:spPr>
      </p:pic>
      <p:sp>
        <p:nvSpPr>
          <p:cNvPr id="6" name="CuadroTexto 5">
            <a:extLst>
              <a:ext uri="{FF2B5EF4-FFF2-40B4-BE49-F238E27FC236}">
                <a16:creationId xmlns:a16="http://schemas.microsoft.com/office/drawing/2014/main" id="{0954C63F-F4FF-E74A-B2E9-3C13E2C0C014}"/>
              </a:ext>
            </a:extLst>
          </p:cNvPr>
          <p:cNvSpPr txBox="1"/>
          <p:nvPr/>
        </p:nvSpPr>
        <p:spPr>
          <a:xfrm>
            <a:off x="1143000" y="1122362"/>
            <a:ext cx="6858000" cy="2900518"/>
          </a:xfrm>
          <a:prstGeom prst="rect">
            <a:avLst/>
          </a:prstGeom>
        </p:spPr>
        <p:txBody>
          <a:bodyPr vert="horz" lIns="91440" tIns="45720" rIns="91440" bIns="45720" rtlCol="0" anchor="b">
            <a:normAutofit/>
          </a:bodyPr>
          <a:lstStyle/>
          <a:p>
            <a:pPr indent="-228600" algn="ctr">
              <a:lnSpc>
                <a:spcPct val="90000"/>
              </a:lnSpc>
              <a:spcBef>
                <a:spcPct val="0"/>
              </a:spcBef>
              <a:spcAft>
                <a:spcPts val="600"/>
              </a:spcAft>
            </a:pPr>
            <a:endParaRPr lang="en-US" sz="6000" dirty="0">
              <a:solidFill>
                <a:srgbClr val="FFFFFF"/>
              </a:solidFill>
              <a:latin typeface="+mj-lt"/>
              <a:ea typeface="+mj-ea"/>
              <a:cs typeface="+mj-cs"/>
            </a:endParaRPr>
          </a:p>
          <a:p>
            <a:pPr algn="ctr">
              <a:lnSpc>
                <a:spcPct val="90000"/>
              </a:lnSpc>
              <a:spcBef>
                <a:spcPct val="0"/>
              </a:spcBef>
              <a:spcAft>
                <a:spcPts val="600"/>
              </a:spcAft>
            </a:pPr>
            <a:r>
              <a:rPr lang="en-US" sz="6000" b="1" i="1" dirty="0">
                <a:solidFill>
                  <a:srgbClr val="FFFFFF"/>
                </a:solidFill>
                <a:latin typeface="+mj-lt"/>
                <a:ea typeface="+mj-ea"/>
                <a:cs typeface="+mj-cs"/>
              </a:rPr>
              <a:t>Los </a:t>
            </a:r>
            <a:r>
              <a:rPr lang="en-US" sz="6000" b="1" i="1" dirty="0" err="1">
                <a:solidFill>
                  <a:srgbClr val="FFFFFF"/>
                </a:solidFill>
                <a:latin typeface="+mj-lt"/>
                <a:ea typeface="+mj-ea"/>
                <a:cs typeface="+mj-cs"/>
              </a:rPr>
              <a:t>medios</a:t>
            </a:r>
            <a:r>
              <a:rPr lang="en-US" sz="6000" b="1" i="1" dirty="0">
                <a:solidFill>
                  <a:srgbClr val="FFFFFF"/>
                </a:solidFill>
                <a:latin typeface="+mj-lt"/>
                <a:ea typeface="+mj-ea"/>
                <a:cs typeface="+mj-cs"/>
              </a:rPr>
              <a:t> son </a:t>
            </a:r>
            <a:r>
              <a:rPr lang="en-US" sz="6000" b="1" i="1" dirty="0" err="1">
                <a:solidFill>
                  <a:srgbClr val="FFFFFF"/>
                </a:solidFill>
                <a:latin typeface="+mj-lt"/>
                <a:ea typeface="+mj-ea"/>
                <a:cs typeface="+mj-cs"/>
              </a:rPr>
              <a:t>tecnologías</a:t>
            </a:r>
            <a:endParaRPr lang="en-US" sz="6000" b="1" i="1" dirty="0">
              <a:solidFill>
                <a:srgbClr val="FFFFFF"/>
              </a:solidFill>
              <a:latin typeface="+mj-lt"/>
              <a:ea typeface="+mj-ea"/>
              <a:cs typeface="+mj-cs"/>
            </a:endParaRPr>
          </a:p>
          <a:p>
            <a:pPr indent="-228600" algn="ctr">
              <a:lnSpc>
                <a:spcPct val="90000"/>
              </a:lnSpc>
              <a:spcBef>
                <a:spcPct val="0"/>
              </a:spcBef>
              <a:spcAft>
                <a:spcPts val="600"/>
              </a:spcAft>
            </a:pPr>
            <a:endParaRPr lang="en-US" sz="6000" dirty="0">
              <a:solidFill>
                <a:srgbClr val="FFFFFF"/>
              </a:solidFill>
              <a:latin typeface="+mj-lt"/>
              <a:ea typeface="+mj-ea"/>
              <a:cs typeface="+mj-cs"/>
            </a:endParaRPr>
          </a:p>
        </p:txBody>
      </p:sp>
      <p:sp>
        <p:nvSpPr>
          <p:cNvPr id="7" name="Rectángulo 6">
            <a:extLst>
              <a:ext uri="{FF2B5EF4-FFF2-40B4-BE49-F238E27FC236}">
                <a16:creationId xmlns:a16="http://schemas.microsoft.com/office/drawing/2014/main" id="{0C6DFC9F-B54C-F347-8356-FBA84FE37263}"/>
              </a:ext>
            </a:extLst>
          </p:cNvPr>
          <p:cNvSpPr/>
          <p:nvPr/>
        </p:nvSpPr>
        <p:spPr>
          <a:xfrm>
            <a:off x="0" y="6488667"/>
            <a:ext cx="3116559" cy="369332"/>
          </a:xfrm>
          <a:prstGeom prst="rect">
            <a:avLst/>
          </a:prstGeom>
        </p:spPr>
        <p:txBody>
          <a:bodyPr wrap="none">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180580060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3" descr="medio-mensaje.jpg">
            <a:extLst>
              <a:ext uri="{FF2B5EF4-FFF2-40B4-BE49-F238E27FC236}">
                <a16:creationId xmlns:a16="http://schemas.microsoft.com/office/drawing/2014/main" id="{C0FE60F1-0C04-624B-B486-81CBB364147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2944" r="13537" b="1"/>
          <a:stretch/>
        </p:blipFill>
        <p:spPr>
          <a:xfrm>
            <a:off x="475499" y="695325"/>
            <a:ext cx="2763143" cy="5448522"/>
          </a:xfrm>
          <a:prstGeom prst="rect">
            <a:avLst/>
          </a:prstGeom>
        </p:spPr>
      </p:pic>
      <p:sp>
        <p:nvSpPr>
          <p:cNvPr id="2" name="Título 1">
            <a:extLst>
              <a:ext uri="{FF2B5EF4-FFF2-40B4-BE49-F238E27FC236}">
                <a16:creationId xmlns:a16="http://schemas.microsoft.com/office/drawing/2014/main" id="{2B21DC5C-8EA3-F74D-A084-D3E7E30F8031}"/>
              </a:ext>
            </a:extLst>
          </p:cNvPr>
          <p:cNvSpPr>
            <a:spLocks noGrp="1"/>
          </p:cNvSpPr>
          <p:nvPr>
            <p:ph type="title"/>
          </p:nvPr>
        </p:nvSpPr>
        <p:spPr>
          <a:xfrm>
            <a:off x="3959085" y="620720"/>
            <a:ext cx="4618159" cy="5523515"/>
          </a:xfrm>
        </p:spPr>
        <p:txBody>
          <a:bodyPr vert="horz" lIns="91440" tIns="45720" rIns="91440" bIns="45720" rtlCol="0" anchor="ctr">
            <a:normAutofit/>
          </a:bodyPr>
          <a:lstStyle/>
          <a:p>
            <a:pPr defTabSz="914400"/>
            <a:r>
              <a:rPr lang="es-ES_tradnl" sz="2500" b="1" i="1" kern="1200" dirty="0">
                <a:solidFill>
                  <a:schemeClr val="tx1"/>
                </a:solidFill>
                <a:latin typeface="Palatino" pitchFamily="2" charset="77"/>
                <a:ea typeface="Palatino" pitchFamily="2" charset="77"/>
              </a:rPr>
              <a:t>La tecnología como extensiones del cuerpo y los medios de comunicación como extensiones de la psique</a:t>
            </a:r>
            <a:br>
              <a:rPr lang="es-ES_tradnl" sz="2500" b="1" i="1" kern="1200" dirty="0">
                <a:solidFill>
                  <a:schemeClr val="tx1"/>
                </a:solidFill>
                <a:latin typeface="Palatino" pitchFamily="2" charset="77"/>
                <a:ea typeface="Palatino" pitchFamily="2" charset="77"/>
              </a:rPr>
            </a:br>
            <a:br>
              <a:rPr lang="es-ES_tradnl" sz="2500" b="1" i="1" kern="1200" dirty="0">
                <a:solidFill>
                  <a:schemeClr val="tx1"/>
                </a:solidFill>
                <a:latin typeface="Palatino" pitchFamily="2" charset="77"/>
                <a:ea typeface="Palatino" pitchFamily="2" charset="77"/>
              </a:rPr>
            </a:br>
            <a:r>
              <a:rPr lang="es-ES_tradnl" sz="2500" i="1" kern="1200" dirty="0">
                <a:solidFill>
                  <a:schemeClr val="tx1"/>
                </a:solidFill>
                <a:latin typeface="Palatino" pitchFamily="2" charset="77"/>
                <a:ea typeface="Palatino" pitchFamily="2" charset="77"/>
              </a:rPr>
              <a:t>Las tecnologías y los medios mejoran las funciones humanas. Las tecnologías mecánicas sirven para extender nuestros cuerpos físicos, mientras que los medios de comunicación extienden nuestra psique o sistemas nerviosos.</a:t>
            </a:r>
            <a:br>
              <a:rPr lang="en-US" sz="2500" kern="1200" dirty="0">
                <a:solidFill>
                  <a:schemeClr val="tx1"/>
                </a:solidFill>
                <a:latin typeface="+mj-lt"/>
                <a:ea typeface="+mj-ea"/>
                <a:cs typeface="+mj-cs"/>
              </a:rPr>
            </a:br>
            <a:br>
              <a:rPr lang="en-US" sz="2500" b="1" kern="1200" dirty="0">
                <a:solidFill>
                  <a:schemeClr val="tx1"/>
                </a:solidFill>
                <a:latin typeface="+mj-lt"/>
                <a:ea typeface="+mj-ea"/>
                <a:cs typeface="+mj-cs"/>
              </a:rPr>
            </a:br>
            <a:endParaRPr lang="en-US" sz="2500" kern="1200" dirty="0">
              <a:solidFill>
                <a:schemeClr val="tx1"/>
              </a:solidFill>
              <a:latin typeface="+mj-lt"/>
              <a:ea typeface="+mj-ea"/>
              <a:cs typeface="+mj-cs"/>
            </a:endParaRPr>
          </a:p>
        </p:txBody>
      </p:sp>
      <p:sp>
        <p:nvSpPr>
          <p:cNvPr id="7" name="CuadroTexto 6">
            <a:extLst>
              <a:ext uri="{FF2B5EF4-FFF2-40B4-BE49-F238E27FC236}">
                <a16:creationId xmlns:a16="http://schemas.microsoft.com/office/drawing/2014/main" id="{4AB54979-9A2E-814E-B6E7-8E1173FD2928}"/>
              </a:ext>
            </a:extLst>
          </p:cNvPr>
          <p:cNvSpPr txBox="1"/>
          <p:nvPr/>
        </p:nvSpPr>
        <p:spPr>
          <a:xfrm>
            <a:off x="616135" y="1394865"/>
            <a:ext cx="4653738" cy="3489229"/>
          </a:xfrm>
          <a:prstGeom prst="rect">
            <a:avLst/>
          </a:prstGeom>
        </p:spPr>
        <p:txBody>
          <a:bodyPr vert="horz" lIns="91440" tIns="45720" rIns="91440" bIns="45720" rtlCol="0">
            <a:normAutofit/>
          </a:bodyPr>
          <a:lstStyle/>
          <a:p>
            <a:pPr marL="114300">
              <a:lnSpc>
                <a:spcPct val="90000"/>
              </a:lnSpc>
              <a:spcAft>
                <a:spcPts val="600"/>
              </a:spcAft>
            </a:pPr>
            <a:endParaRPr lang="en-US" sz="2400" dirty="0">
              <a:latin typeface="Baskerville" charset="0"/>
              <a:ea typeface="Baskerville" charset="0"/>
              <a:cs typeface="Baskerville" charset="0"/>
            </a:endParaRPr>
          </a:p>
          <a:p>
            <a:pPr marL="114300">
              <a:lnSpc>
                <a:spcPct val="90000"/>
              </a:lnSpc>
              <a:spcAft>
                <a:spcPts val="600"/>
              </a:spcAft>
            </a:pPr>
            <a:endParaRPr lang="en-US" sz="2400" dirty="0">
              <a:latin typeface="Baskerville" charset="0"/>
              <a:ea typeface="Baskerville" charset="0"/>
              <a:cs typeface="Baskerville" charset="0"/>
            </a:endParaRPr>
          </a:p>
          <a:p>
            <a:pPr indent="-228600">
              <a:lnSpc>
                <a:spcPct val="90000"/>
              </a:lnSpc>
              <a:spcAft>
                <a:spcPts val="600"/>
              </a:spcAft>
              <a:buFont typeface="Arial" panose="020B0604020202020204" pitchFamily="34" charset="0"/>
              <a:buChar char="•"/>
            </a:pPr>
            <a:endParaRPr lang="en-US" sz="2000" dirty="0"/>
          </a:p>
        </p:txBody>
      </p:sp>
      <p:sp>
        <p:nvSpPr>
          <p:cNvPr id="8" name="Rectángulo 7">
            <a:extLst>
              <a:ext uri="{FF2B5EF4-FFF2-40B4-BE49-F238E27FC236}">
                <a16:creationId xmlns:a16="http://schemas.microsoft.com/office/drawing/2014/main" id="{E59B2D6F-4F4E-1F4A-85E3-7EE7A2195DAC}"/>
              </a:ext>
            </a:extLst>
          </p:cNvPr>
          <p:cNvSpPr/>
          <p:nvPr/>
        </p:nvSpPr>
        <p:spPr>
          <a:xfrm>
            <a:off x="6027441" y="6488666"/>
            <a:ext cx="3116559" cy="369332"/>
          </a:xfrm>
          <a:prstGeom prst="rect">
            <a:avLst/>
          </a:prstGeom>
        </p:spPr>
        <p:txBody>
          <a:bodyPr wrap="none">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213835085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E1D443-7447-CA41-842F-2336F2690C6A}"/>
              </a:ext>
            </a:extLst>
          </p:cNvPr>
          <p:cNvSpPr>
            <a:spLocks noGrp="1"/>
          </p:cNvSpPr>
          <p:nvPr>
            <p:ph type="title"/>
          </p:nvPr>
        </p:nvSpPr>
        <p:spPr>
          <a:xfrm>
            <a:off x="393192" y="4767072"/>
            <a:ext cx="4945641" cy="1625210"/>
          </a:xfrm>
        </p:spPr>
        <p:txBody>
          <a:bodyPr>
            <a:normAutofit/>
          </a:bodyPr>
          <a:lstStyle/>
          <a:p>
            <a:pPr algn="r"/>
            <a:r>
              <a:rPr lang="es-ES_tradnl" dirty="0">
                <a:solidFill>
                  <a:srgbClr val="FFFFFF"/>
                </a:solidFill>
              </a:rPr>
              <a:t> THE MEDIUM IS THE MESSAGE</a:t>
            </a:r>
          </a:p>
        </p:txBody>
      </p:sp>
      <p:pic>
        <p:nvPicPr>
          <p:cNvPr id="4" name="Imagen 3" descr="descarga.png">
            <a:extLst>
              <a:ext uri="{FF2B5EF4-FFF2-40B4-BE49-F238E27FC236}">
                <a16:creationId xmlns:a16="http://schemas.microsoft.com/office/drawing/2014/main" id="{48ED7F23-26A8-894B-90EF-9D71D7530A7D}"/>
              </a:ext>
            </a:extLst>
          </p:cNvPr>
          <p:cNvPicPr>
            <a:picLocks noChangeAspect="1"/>
          </p:cNvPicPr>
          <p:nvPr/>
        </p:nvPicPr>
        <p:blipFill rotWithShape="1">
          <a:blip r:embed="rId2">
            <a:extLst>
              <a:ext uri="{28A0092B-C50C-407E-A947-70E740481C1C}">
                <a14:useLocalDpi xmlns:a14="http://schemas.microsoft.com/office/drawing/2010/main" val="0"/>
              </a:ext>
            </a:extLst>
          </a:blip>
          <a:srcRect l="10736" r="2" b="2"/>
          <a:stretch/>
        </p:blipFill>
        <p:spPr>
          <a:xfrm>
            <a:off x="245660" y="321733"/>
            <a:ext cx="5293729" cy="4107392"/>
          </a:xfrm>
          <a:prstGeom prst="rect">
            <a:avLst/>
          </a:prstGeom>
        </p:spPr>
      </p:pic>
      <p:sp>
        <p:nvSpPr>
          <p:cNvPr id="3" name="Marcador de contenido 2">
            <a:extLst>
              <a:ext uri="{FF2B5EF4-FFF2-40B4-BE49-F238E27FC236}">
                <a16:creationId xmlns:a16="http://schemas.microsoft.com/office/drawing/2014/main" id="{E35D01AE-7B56-AF4B-9017-435EA5CFC5B5}"/>
              </a:ext>
            </a:extLst>
          </p:cNvPr>
          <p:cNvSpPr>
            <a:spLocks noGrp="1"/>
          </p:cNvSpPr>
          <p:nvPr>
            <p:ph idx="1"/>
          </p:nvPr>
        </p:nvSpPr>
        <p:spPr>
          <a:xfrm>
            <a:off x="6021989" y="917725"/>
            <a:ext cx="2568554" cy="4852362"/>
          </a:xfrm>
        </p:spPr>
        <p:txBody>
          <a:bodyPr anchor="ctr">
            <a:normAutofit lnSpcReduction="10000"/>
          </a:bodyPr>
          <a:lstStyle/>
          <a:p>
            <a:pPr marL="457200" indent="-228600">
              <a:spcAft>
                <a:spcPts val="600"/>
              </a:spcAft>
              <a:buFont typeface="Arial" panose="020B0604020202020204" pitchFamily="34" charset="0"/>
              <a:buChar char="•"/>
            </a:pPr>
            <a:endParaRPr lang="en-US" sz="1700" dirty="0">
              <a:latin typeface="Baskerville" charset="0"/>
              <a:ea typeface="Baskerville" charset="0"/>
              <a:cs typeface="Baskerville" charset="0"/>
            </a:endParaRPr>
          </a:p>
          <a:p>
            <a:pPr marL="114300" indent="0">
              <a:spcAft>
                <a:spcPts val="600"/>
              </a:spcAft>
              <a:buNone/>
            </a:pPr>
            <a:endParaRPr lang="en-US" sz="1700" dirty="0">
              <a:latin typeface="Baskerville" charset="0"/>
              <a:ea typeface="Baskerville" charset="0"/>
              <a:cs typeface="Baskerville" charset="0"/>
            </a:endParaRPr>
          </a:p>
          <a:p>
            <a:pPr marL="0" indent="0">
              <a:spcAft>
                <a:spcPts val="600"/>
              </a:spcAft>
              <a:buNone/>
            </a:pPr>
            <a:r>
              <a:rPr lang="es-ES_tradnl" sz="2000" i="1" dirty="0">
                <a:latin typeface="Palatino" pitchFamily="2" charset="77"/>
                <a:ea typeface="Palatino" pitchFamily="2" charset="77"/>
                <a:cs typeface="Baskerville" charset="0"/>
              </a:rPr>
              <a:t>El mensaje de cualquier medio o tecnología es el cambio de escala o ritmo o patrón que introduce en los asuntos humanos".</a:t>
            </a:r>
          </a:p>
          <a:p>
            <a:pPr marL="342900" indent="-228600">
              <a:spcAft>
                <a:spcPts val="600"/>
              </a:spcAft>
              <a:buFont typeface="Arial" panose="020B0604020202020204" pitchFamily="34" charset="0"/>
              <a:buChar char="•"/>
            </a:pPr>
            <a:endParaRPr lang="es-ES_tradnl" sz="2000" i="1" dirty="0">
              <a:latin typeface="Palatino" pitchFamily="2" charset="77"/>
              <a:ea typeface="Palatino" pitchFamily="2" charset="77"/>
              <a:cs typeface="Baskerville" charset="0"/>
            </a:endParaRPr>
          </a:p>
          <a:p>
            <a:pPr marL="0" indent="0">
              <a:spcAft>
                <a:spcPts val="600"/>
              </a:spcAft>
              <a:buNone/>
            </a:pPr>
            <a:r>
              <a:rPr lang="es-ES_tradnl" sz="2000" i="1" dirty="0">
                <a:latin typeface="Palatino" pitchFamily="2" charset="77"/>
                <a:ea typeface="Palatino" pitchFamily="2" charset="77"/>
                <a:cs typeface="Baskerville" charset="0"/>
              </a:rPr>
              <a:t>"El </a:t>
            </a:r>
            <a:r>
              <a:rPr lang="es-ES_tradnl" sz="2000" b="1" i="1" dirty="0">
                <a:latin typeface="Palatino" pitchFamily="2" charset="77"/>
                <a:ea typeface="Palatino" pitchFamily="2" charset="77"/>
                <a:cs typeface="Baskerville" charset="0"/>
              </a:rPr>
              <a:t>medio es el mensaje</a:t>
            </a:r>
            <a:r>
              <a:rPr lang="es-ES_tradnl" sz="2000" i="1" dirty="0">
                <a:latin typeface="Palatino" pitchFamily="2" charset="77"/>
                <a:ea typeface="Palatino" pitchFamily="2" charset="77"/>
                <a:cs typeface="Baskerville" charset="0"/>
              </a:rPr>
              <a:t>" también lleva la noción de que un medio transforma su mensaje o contenido</a:t>
            </a:r>
            <a:r>
              <a:rPr lang="es-ES_tradnl" sz="2000" i="1" dirty="0">
                <a:solidFill>
                  <a:srgbClr val="FFFFFF"/>
                </a:solidFill>
                <a:latin typeface="Palatino" pitchFamily="2" charset="77"/>
                <a:ea typeface="Palatino" pitchFamily="2" charset="77"/>
                <a:cs typeface="Baskerville" charset="0"/>
              </a:rPr>
              <a:t>.</a:t>
            </a:r>
          </a:p>
        </p:txBody>
      </p:sp>
      <p:sp>
        <p:nvSpPr>
          <p:cNvPr id="6" name="Rectángulo 5">
            <a:extLst>
              <a:ext uri="{FF2B5EF4-FFF2-40B4-BE49-F238E27FC236}">
                <a16:creationId xmlns:a16="http://schemas.microsoft.com/office/drawing/2014/main" id="{BA99E141-EEEE-5E48-B9E3-466A888F900C}"/>
              </a:ext>
            </a:extLst>
          </p:cNvPr>
          <p:cNvSpPr/>
          <p:nvPr/>
        </p:nvSpPr>
        <p:spPr>
          <a:xfrm>
            <a:off x="5635853" y="6166934"/>
            <a:ext cx="3114955" cy="369332"/>
          </a:xfrm>
          <a:prstGeom prst="rect">
            <a:avLst/>
          </a:prstGeom>
        </p:spPr>
        <p:txBody>
          <a:bodyPr wrap="none">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228511170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a-aldea-global-1-728.jpg">
            <a:extLst>
              <a:ext uri="{FF2B5EF4-FFF2-40B4-BE49-F238E27FC236}">
                <a16:creationId xmlns:a16="http://schemas.microsoft.com/office/drawing/2014/main" id="{BF262DAB-D25D-5C43-A9CA-3DCAF9C337F3}"/>
              </a:ext>
            </a:extLst>
          </p:cNvPr>
          <p:cNvPicPr>
            <a:picLocks noChangeAspect="1"/>
          </p:cNvPicPr>
          <p:nvPr/>
        </p:nvPicPr>
        <p:blipFill rotWithShape="1">
          <a:blip r:embed="rId2">
            <a:extLst>
              <a:ext uri="{28A0092B-C50C-407E-A947-70E740481C1C}">
                <a14:useLocalDpi xmlns:a14="http://schemas.microsoft.com/office/drawing/2010/main" val="0"/>
              </a:ext>
            </a:extLst>
          </a:blip>
          <a:srcRect t="15974" b="15975"/>
          <a:stretch/>
        </p:blipFill>
        <p:spPr>
          <a:xfrm>
            <a:off x="20" y="10"/>
            <a:ext cx="9143980" cy="4666928"/>
          </a:xfrm>
          <a:prstGeom prst="rect">
            <a:avLst/>
          </a:prstGeom>
        </p:spPr>
      </p:pic>
      <p:sp>
        <p:nvSpPr>
          <p:cNvPr id="2" name="Título 1">
            <a:extLst>
              <a:ext uri="{FF2B5EF4-FFF2-40B4-BE49-F238E27FC236}">
                <a16:creationId xmlns:a16="http://schemas.microsoft.com/office/drawing/2014/main" id="{ED15B15C-8865-684B-905D-58092D71E333}"/>
              </a:ext>
            </a:extLst>
          </p:cNvPr>
          <p:cNvSpPr>
            <a:spLocks noGrp="1"/>
          </p:cNvSpPr>
          <p:nvPr>
            <p:ph type="title"/>
          </p:nvPr>
        </p:nvSpPr>
        <p:spPr>
          <a:xfrm>
            <a:off x="175097" y="4569400"/>
            <a:ext cx="3766337" cy="1509931"/>
          </a:xfrm>
        </p:spPr>
        <p:txBody>
          <a:bodyPr>
            <a:normAutofit/>
          </a:bodyPr>
          <a:lstStyle/>
          <a:p>
            <a:r>
              <a:rPr lang="es-ES_tradnl" sz="3500" dirty="0">
                <a:solidFill>
                  <a:srgbClr val="000000"/>
                </a:solidFill>
              </a:rPr>
              <a:t>LA ALDEA GLOBAL</a:t>
            </a:r>
          </a:p>
        </p:txBody>
      </p:sp>
      <p:sp>
        <p:nvSpPr>
          <p:cNvPr id="3" name="Marcador de contenido 2">
            <a:extLst>
              <a:ext uri="{FF2B5EF4-FFF2-40B4-BE49-F238E27FC236}">
                <a16:creationId xmlns:a16="http://schemas.microsoft.com/office/drawing/2014/main" id="{14DDE4A7-A2C7-A648-BC0A-4BF6DC9C0228}"/>
              </a:ext>
            </a:extLst>
          </p:cNvPr>
          <p:cNvSpPr>
            <a:spLocks noGrp="1"/>
          </p:cNvSpPr>
          <p:nvPr>
            <p:ph idx="1"/>
          </p:nvPr>
        </p:nvSpPr>
        <p:spPr>
          <a:xfrm>
            <a:off x="3803779" y="4905197"/>
            <a:ext cx="5165124" cy="1795646"/>
          </a:xfrm>
        </p:spPr>
        <p:txBody>
          <a:bodyPr anchor="ctr">
            <a:noAutofit/>
          </a:bodyPr>
          <a:lstStyle/>
          <a:p>
            <a:pPr marL="0" indent="0">
              <a:spcAft>
                <a:spcPts val="600"/>
              </a:spcAft>
              <a:buClr>
                <a:srgbClr val="5E3C48"/>
              </a:buClr>
              <a:buNone/>
            </a:pPr>
            <a:r>
              <a:rPr lang="es-ES_tradnl" sz="1800" b="1" i="1" dirty="0">
                <a:solidFill>
                  <a:srgbClr val="000000"/>
                </a:solidFill>
                <a:latin typeface="Palatino" pitchFamily="2" charset="77"/>
                <a:ea typeface="Palatino" pitchFamily="2" charset="77"/>
              </a:rPr>
              <a:t>La información eléctrica </a:t>
            </a:r>
            <a:r>
              <a:rPr lang="es-ES_tradnl" sz="1800" i="1" dirty="0">
                <a:solidFill>
                  <a:srgbClr val="000000"/>
                </a:solidFill>
                <a:latin typeface="Palatino" pitchFamily="2" charset="77"/>
                <a:ea typeface="Palatino" pitchFamily="2" charset="77"/>
              </a:rPr>
              <a:t>moviéndose a la velocidad de la luz crea nuevos patrones de comunicación e interacciones sociales, que él describe como "una implosión instantánea" que invierte la especialidad de la edad literaria y contrató al mundo para un pueblo en el que "todos viven en la mayor proximidad creados por nuestra participación eléctrica en la vida de los demás".</a:t>
            </a:r>
          </a:p>
        </p:txBody>
      </p:sp>
      <p:sp>
        <p:nvSpPr>
          <p:cNvPr id="6" name="Rectángulo 5">
            <a:extLst>
              <a:ext uri="{FF2B5EF4-FFF2-40B4-BE49-F238E27FC236}">
                <a16:creationId xmlns:a16="http://schemas.microsoft.com/office/drawing/2014/main" id="{5F5316B4-841F-4B42-AEBD-016CECF98D83}"/>
              </a:ext>
            </a:extLst>
          </p:cNvPr>
          <p:cNvSpPr/>
          <p:nvPr/>
        </p:nvSpPr>
        <p:spPr>
          <a:xfrm>
            <a:off x="0" y="6516177"/>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69861674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4BF88D-306E-E54F-A7C4-15F5784FF0F2}"/>
              </a:ext>
            </a:extLst>
          </p:cNvPr>
          <p:cNvSpPr>
            <a:spLocks noGrp="1"/>
          </p:cNvSpPr>
          <p:nvPr>
            <p:ph type="title"/>
          </p:nvPr>
        </p:nvSpPr>
        <p:spPr>
          <a:xfrm>
            <a:off x="393192" y="4767072"/>
            <a:ext cx="4945641" cy="1625210"/>
          </a:xfrm>
        </p:spPr>
        <p:txBody>
          <a:bodyPr>
            <a:normAutofit/>
          </a:bodyPr>
          <a:lstStyle/>
          <a:p>
            <a:pPr algn="r"/>
            <a:r>
              <a:rPr lang="en-US" b="1">
                <a:solidFill>
                  <a:srgbClr val="FFFFFF"/>
                </a:solidFill>
                <a:latin typeface="Baskerville" charset="0"/>
                <a:ea typeface="Baskerville" charset="0"/>
                <a:cs typeface="Baskerville" charset="0"/>
              </a:rPr>
              <a:t>Historia como laboratorio en los estudios de  los medios</a:t>
            </a:r>
            <a:endParaRPr lang="es-ES_tradnl">
              <a:solidFill>
                <a:srgbClr val="FFFFFF"/>
              </a:solidFill>
            </a:endParaRPr>
          </a:p>
        </p:txBody>
      </p:sp>
      <p:pic>
        <p:nvPicPr>
          <p:cNvPr id="5" name="Imagen 4" descr="images.jpeg">
            <a:extLst>
              <a:ext uri="{FF2B5EF4-FFF2-40B4-BE49-F238E27FC236}">
                <a16:creationId xmlns:a16="http://schemas.microsoft.com/office/drawing/2014/main" id="{24E3A359-523D-B140-BD68-C363D5505031}"/>
              </a:ext>
            </a:extLst>
          </p:cNvPr>
          <p:cNvPicPr>
            <a:picLocks noChangeAspect="1"/>
          </p:cNvPicPr>
          <p:nvPr/>
        </p:nvPicPr>
        <p:blipFill rotWithShape="1">
          <a:blip r:embed="rId2">
            <a:extLst>
              <a:ext uri="{28A0092B-C50C-407E-A947-70E740481C1C}">
                <a14:useLocalDpi xmlns:a14="http://schemas.microsoft.com/office/drawing/2010/main" val="0"/>
              </a:ext>
            </a:extLst>
          </a:blip>
          <a:srcRect l="3000" r="8543" b="1"/>
          <a:stretch/>
        </p:blipFill>
        <p:spPr>
          <a:xfrm>
            <a:off x="245660" y="321733"/>
            <a:ext cx="5293729" cy="4107392"/>
          </a:xfrm>
          <a:prstGeom prst="rect">
            <a:avLst/>
          </a:prstGeom>
        </p:spPr>
      </p:pic>
      <p:sp>
        <p:nvSpPr>
          <p:cNvPr id="3" name="Marcador de contenido 2">
            <a:extLst>
              <a:ext uri="{FF2B5EF4-FFF2-40B4-BE49-F238E27FC236}">
                <a16:creationId xmlns:a16="http://schemas.microsoft.com/office/drawing/2014/main" id="{ABA0280F-3B5A-E945-84CA-533D2AC77235}"/>
              </a:ext>
            </a:extLst>
          </p:cNvPr>
          <p:cNvSpPr>
            <a:spLocks noGrp="1"/>
          </p:cNvSpPr>
          <p:nvPr>
            <p:ph idx="1"/>
          </p:nvPr>
        </p:nvSpPr>
        <p:spPr>
          <a:xfrm>
            <a:off x="6021989" y="917725"/>
            <a:ext cx="2568554" cy="4852362"/>
          </a:xfrm>
        </p:spPr>
        <p:txBody>
          <a:bodyPr anchor="ctr">
            <a:normAutofit fontScale="92500"/>
          </a:bodyPr>
          <a:lstStyle/>
          <a:p>
            <a:pPr>
              <a:spcAft>
                <a:spcPts val="600"/>
              </a:spcAft>
              <a:buClr>
                <a:srgbClr val="822913"/>
              </a:buClr>
            </a:pPr>
            <a:br>
              <a:rPr lang="en-US" sz="1700" b="1" dirty="0">
                <a:latin typeface="Palatino" pitchFamily="2" charset="77"/>
                <a:ea typeface="Palatino" pitchFamily="2" charset="77"/>
                <a:cs typeface="Baskerville" charset="0"/>
              </a:rPr>
            </a:br>
            <a:br>
              <a:rPr lang="en-US" sz="1700" b="1" dirty="0">
                <a:latin typeface="Palatino" pitchFamily="2" charset="77"/>
                <a:ea typeface="Palatino" pitchFamily="2" charset="77"/>
                <a:cs typeface="Baskerville" charset="0"/>
              </a:rPr>
            </a:br>
            <a:br>
              <a:rPr lang="en-US" sz="1700" b="1" dirty="0">
                <a:latin typeface="Palatino" pitchFamily="2" charset="77"/>
                <a:ea typeface="Palatino" pitchFamily="2" charset="77"/>
                <a:cs typeface="Baskerville" charset="0"/>
              </a:rPr>
            </a:br>
            <a:r>
              <a:rPr lang="es-ES_tradnl" sz="2000" b="1" i="1" dirty="0">
                <a:latin typeface="Palatino" pitchFamily="2" charset="77"/>
                <a:ea typeface="Palatino" pitchFamily="2" charset="77"/>
                <a:cs typeface="Baskerville" charset="0"/>
              </a:rPr>
              <a:t>La historia </a:t>
            </a:r>
            <a:r>
              <a:rPr lang="es-ES_tradnl" sz="2000" i="1" dirty="0">
                <a:latin typeface="Palatino" pitchFamily="2" charset="77"/>
                <a:ea typeface="Palatino" pitchFamily="2" charset="77"/>
                <a:cs typeface="Baskerville" charset="0"/>
              </a:rPr>
              <a:t>se utiliza como una herramienta dinámica en el estudio de los medios por la escuela de Toronto. </a:t>
            </a:r>
            <a:r>
              <a:rPr lang="es-ES_tradnl" sz="2000" i="1" dirty="0" err="1">
                <a:latin typeface="Palatino" pitchFamily="2" charset="77"/>
                <a:ea typeface="Palatino" pitchFamily="2" charset="77"/>
                <a:cs typeface="Baskerville" charset="0"/>
              </a:rPr>
              <a:t>McLuhan</a:t>
            </a:r>
            <a:r>
              <a:rPr lang="es-ES_tradnl" sz="2000" i="1" dirty="0">
                <a:latin typeface="Palatino" pitchFamily="2" charset="77"/>
                <a:ea typeface="Palatino" pitchFamily="2" charset="77"/>
                <a:cs typeface="Baskerville" charset="0"/>
              </a:rPr>
              <a:t> escribió: "[</a:t>
            </a:r>
            <a:r>
              <a:rPr lang="es-ES_tradnl" sz="2000" i="1" dirty="0" err="1">
                <a:latin typeface="Palatino" pitchFamily="2" charset="77"/>
                <a:ea typeface="Palatino" pitchFamily="2" charset="77"/>
                <a:cs typeface="Baskerville" charset="0"/>
              </a:rPr>
              <a:t>Innis</a:t>
            </a:r>
            <a:r>
              <a:rPr lang="es-ES_tradnl" sz="2000" i="1" dirty="0">
                <a:latin typeface="Palatino" pitchFamily="2" charset="77"/>
                <a:ea typeface="Palatino" pitchFamily="2" charset="77"/>
                <a:cs typeface="Baskerville" charset="0"/>
              </a:rPr>
              <a:t>] había descubierto un medio de usar las situaciones históricas como un laboratorio en el que probar el carácter de la tecnología en la formación de las culturas".</a:t>
            </a:r>
          </a:p>
        </p:txBody>
      </p:sp>
      <p:sp>
        <p:nvSpPr>
          <p:cNvPr id="7" name="Rectángulo 6">
            <a:extLst>
              <a:ext uri="{FF2B5EF4-FFF2-40B4-BE49-F238E27FC236}">
                <a16:creationId xmlns:a16="http://schemas.microsoft.com/office/drawing/2014/main" id="{52341E08-524A-1546-B2D9-6651E02C510D}"/>
              </a:ext>
            </a:extLst>
          </p:cNvPr>
          <p:cNvSpPr/>
          <p:nvPr/>
        </p:nvSpPr>
        <p:spPr>
          <a:xfrm>
            <a:off x="5781782" y="6166934"/>
            <a:ext cx="3116559" cy="369332"/>
          </a:xfrm>
          <a:prstGeom prst="rect">
            <a:avLst/>
          </a:prstGeom>
        </p:spPr>
        <p:txBody>
          <a:bodyPr wrap="none">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54969828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persona, exterior, tren&#10;&#10;Descripción generada automáticamente">
            <a:extLst>
              <a:ext uri="{FF2B5EF4-FFF2-40B4-BE49-F238E27FC236}">
                <a16:creationId xmlns:a16="http://schemas.microsoft.com/office/drawing/2014/main" id="{98387410-A809-534A-9B59-67E0EA529E71}"/>
              </a:ext>
            </a:extLst>
          </p:cNvPr>
          <p:cNvPicPr>
            <a:picLocks noChangeAspect="1"/>
          </p:cNvPicPr>
          <p:nvPr/>
        </p:nvPicPr>
        <p:blipFill rotWithShape="1">
          <a:blip r:embed="rId3">
            <a:extLst>
              <a:ext uri="{28A0092B-C50C-407E-A947-70E740481C1C}">
                <a14:useLocalDpi xmlns:a14="http://schemas.microsoft.com/office/drawing/2010/main" val="0"/>
              </a:ext>
            </a:extLst>
          </a:blip>
          <a:srcRect t="7468" b="7468"/>
          <a:stretch/>
        </p:blipFill>
        <p:spPr>
          <a:xfrm>
            <a:off x="20" y="10"/>
            <a:ext cx="9143980" cy="4666928"/>
          </a:xfrm>
          <a:prstGeom prst="rect">
            <a:avLst/>
          </a:prstGeom>
        </p:spPr>
      </p:pic>
      <p:sp>
        <p:nvSpPr>
          <p:cNvPr id="3" name="Marcador de contenido 2"/>
          <p:cNvSpPr>
            <a:spLocks noGrp="1"/>
          </p:cNvSpPr>
          <p:nvPr>
            <p:ph idx="1"/>
          </p:nvPr>
        </p:nvSpPr>
        <p:spPr>
          <a:xfrm>
            <a:off x="628650" y="4388303"/>
            <a:ext cx="7886701" cy="2354020"/>
          </a:xfrm>
        </p:spPr>
        <p:txBody>
          <a:bodyPr anchor="ctr">
            <a:noAutofit/>
          </a:bodyPr>
          <a:lstStyle/>
          <a:p>
            <a:pPr marL="0" indent="0">
              <a:buNone/>
            </a:pPr>
            <a:r>
              <a:rPr lang="es-ES" sz="1800" i="1" dirty="0">
                <a:solidFill>
                  <a:srgbClr val="000000"/>
                </a:solidFill>
                <a:latin typeface="Palatino" pitchFamily="2" charset="77"/>
                <a:ea typeface="Palatino" pitchFamily="2" charset="77"/>
                <a:cs typeface="Baskerville"/>
              </a:rPr>
              <a:t>“</a:t>
            </a:r>
            <a:r>
              <a:rPr lang="es-ES" sz="1800" i="1" dirty="0" err="1">
                <a:solidFill>
                  <a:srgbClr val="000000"/>
                </a:solidFill>
                <a:latin typeface="Palatino" pitchFamily="2" charset="77"/>
                <a:ea typeface="Palatino" pitchFamily="2" charset="77"/>
                <a:cs typeface="Baskerville"/>
              </a:rPr>
              <a:t>The</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medium</a:t>
            </a:r>
            <a:r>
              <a:rPr lang="es-ES" sz="1800" i="1" dirty="0">
                <a:solidFill>
                  <a:srgbClr val="000000"/>
                </a:solidFill>
                <a:latin typeface="Palatino" pitchFamily="2" charset="77"/>
                <a:ea typeface="Palatino" pitchFamily="2" charset="77"/>
                <a:cs typeface="Baskerville"/>
              </a:rPr>
              <a:t> , </a:t>
            </a:r>
            <a:r>
              <a:rPr lang="es-ES" sz="1800" i="1" dirty="0" err="1">
                <a:solidFill>
                  <a:srgbClr val="000000"/>
                </a:solidFill>
                <a:latin typeface="Palatino" pitchFamily="2" charset="77"/>
                <a:ea typeface="Palatino" pitchFamily="2" charset="77"/>
                <a:cs typeface="Baskerville"/>
              </a:rPr>
              <a:t>or</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process</a:t>
            </a:r>
            <a:r>
              <a:rPr lang="es-ES" sz="1800" i="1" dirty="0">
                <a:solidFill>
                  <a:srgbClr val="000000"/>
                </a:solidFill>
                <a:latin typeface="Palatino" pitchFamily="2" charset="77"/>
                <a:ea typeface="Palatino" pitchFamily="2" charset="77"/>
                <a:cs typeface="Baskerville"/>
              </a:rPr>
              <a:t>, of </a:t>
            </a:r>
            <a:r>
              <a:rPr lang="es-ES" sz="1800" i="1" dirty="0" err="1">
                <a:solidFill>
                  <a:srgbClr val="000000"/>
                </a:solidFill>
                <a:latin typeface="Palatino" pitchFamily="2" charset="77"/>
                <a:ea typeface="Palatino" pitchFamily="2" charset="77"/>
                <a:cs typeface="Baskerville"/>
              </a:rPr>
              <a:t>our</a:t>
            </a:r>
            <a:r>
              <a:rPr lang="es-ES" sz="1800" i="1" dirty="0">
                <a:solidFill>
                  <a:srgbClr val="000000"/>
                </a:solidFill>
                <a:latin typeface="Palatino" pitchFamily="2" charset="77"/>
                <a:ea typeface="Palatino" pitchFamily="2" charset="77"/>
                <a:cs typeface="Baskerville"/>
              </a:rPr>
              <a:t> time </a:t>
            </a:r>
            <a:r>
              <a:rPr lang="mr-IN" sz="1800" i="1" dirty="0">
                <a:solidFill>
                  <a:srgbClr val="000000"/>
                </a:solidFill>
                <a:latin typeface="Palatino" pitchFamily="2" charset="77"/>
                <a:ea typeface="Palatino" pitchFamily="2" charset="77"/>
                <a:cs typeface="Baskerville"/>
              </a:rPr>
              <a:t>–</a:t>
            </a:r>
            <a:r>
              <a:rPr lang="es-ES" sz="1800" i="1" dirty="0" err="1">
                <a:solidFill>
                  <a:srgbClr val="000000"/>
                </a:solidFill>
                <a:latin typeface="Palatino" pitchFamily="2" charset="77"/>
                <a:ea typeface="Palatino" pitchFamily="2" charset="77"/>
                <a:cs typeface="Baskerville"/>
              </a:rPr>
              <a:t>electric</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technology</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is</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reshaping</a:t>
            </a:r>
            <a:r>
              <a:rPr lang="es-ES" sz="1800" i="1" dirty="0">
                <a:solidFill>
                  <a:srgbClr val="000000"/>
                </a:solidFill>
                <a:latin typeface="Palatino" pitchFamily="2" charset="77"/>
                <a:ea typeface="Palatino" pitchFamily="2" charset="77"/>
                <a:cs typeface="Baskerville"/>
              </a:rPr>
              <a:t> and </a:t>
            </a:r>
            <a:r>
              <a:rPr lang="es-ES" sz="1800" i="1" dirty="0" err="1">
                <a:solidFill>
                  <a:srgbClr val="000000"/>
                </a:solidFill>
                <a:latin typeface="Palatino" pitchFamily="2" charset="77"/>
                <a:ea typeface="Palatino" pitchFamily="2" charset="77"/>
                <a:cs typeface="Baskerville"/>
              </a:rPr>
              <a:t>restructuring</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patterns</a:t>
            </a:r>
            <a:r>
              <a:rPr lang="es-ES" sz="1800" i="1" dirty="0">
                <a:solidFill>
                  <a:srgbClr val="000000"/>
                </a:solidFill>
                <a:latin typeface="Palatino" pitchFamily="2" charset="77"/>
                <a:ea typeface="Palatino" pitchFamily="2" charset="77"/>
                <a:cs typeface="Baskerville"/>
              </a:rPr>
              <a:t> of social </a:t>
            </a:r>
            <a:r>
              <a:rPr lang="es-ES" sz="1800" i="1" dirty="0" err="1">
                <a:solidFill>
                  <a:srgbClr val="000000"/>
                </a:solidFill>
                <a:latin typeface="Palatino" pitchFamily="2" charset="77"/>
                <a:ea typeface="Palatino" pitchFamily="2" charset="77"/>
                <a:cs typeface="Baskerville"/>
              </a:rPr>
              <a:t>interdependence</a:t>
            </a:r>
            <a:r>
              <a:rPr lang="es-ES" sz="1800" i="1" dirty="0">
                <a:solidFill>
                  <a:srgbClr val="000000"/>
                </a:solidFill>
                <a:latin typeface="Palatino" pitchFamily="2" charset="77"/>
                <a:ea typeface="Palatino" pitchFamily="2" charset="77"/>
                <a:cs typeface="Baskerville"/>
              </a:rPr>
              <a:t> and </a:t>
            </a:r>
            <a:r>
              <a:rPr lang="es-ES" sz="1800" i="1" dirty="0" err="1">
                <a:solidFill>
                  <a:srgbClr val="000000"/>
                </a:solidFill>
                <a:latin typeface="Palatino" pitchFamily="2" charset="77"/>
                <a:ea typeface="Palatino" pitchFamily="2" charset="77"/>
                <a:cs typeface="Baskerville"/>
              </a:rPr>
              <a:t>evry</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aspect</a:t>
            </a:r>
            <a:r>
              <a:rPr lang="es-ES" sz="1800" i="1" dirty="0">
                <a:solidFill>
                  <a:srgbClr val="000000"/>
                </a:solidFill>
                <a:latin typeface="Palatino" pitchFamily="2" charset="77"/>
                <a:ea typeface="Palatino" pitchFamily="2" charset="77"/>
                <a:cs typeface="Baskerville"/>
              </a:rPr>
              <a:t> of </a:t>
            </a:r>
            <a:r>
              <a:rPr lang="es-ES" sz="1800" i="1" dirty="0" err="1">
                <a:solidFill>
                  <a:srgbClr val="000000"/>
                </a:solidFill>
                <a:latin typeface="Palatino" pitchFamily="2" charset="77"/>
                <a:ea typeface="Palatino" pitchFamily="2" charset="77"/>
                <a:cs typeface="Baskerville"/>
              </a:rPr>
              <a:t>our</a:t>
            </a:r>
            <a:r>
              <a:rPr lang="es-ES" sz="1800" i="1" dirty="0">
                <a:solidFill>
                  <a:srgbClr val="000000"/>
                </a:solidFill>
                <a:latin typeface="Palatino" pitchFamily="2" charset="77"/>
                <a:ea typeface="Palatino" pitchFamily="2" charset="77"/>
                <a:cs typeface="Baskerville"/>
              </a:rPr>
              <a:t> personal </a:t>
            </a:r>
            <a:r>
              <a:rPr lang="es-ES" sz="1800" i="1" dirty="0" err="1">
                <a:solidFill>
                  <a:srgbClr val="000000"/>
                </a:solidFill>
                <a:latin typeface="Palatino" pitchFamily="2" charset="77"/>
                <a:ea typeface="Palatino" pitchFamily="2" charset="77"/>
                <a:cs typeface="Baskerville"/>
              </a:rPr>
              <a:t>life</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It</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is</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forcing</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us</a:t>
            </a:r>
            <a:r>
              <a:rPr lang="es-ES" sz="1800" i="1" dirty="0">
                <a:solidFill>
                  <a:srgbClr val="000000"/>
                </a:solidFill>
                <a:latin typeface="Palatino" pitchFamily="2" charset="77"/>
                <a:ea typeface="Palatino" pitchFamily="2" charset="77"/>
                <a:cs typeface="Baskerville"/>
              </a:rPr>
              <a:t> to </a:t>
            </a:r>
            <a:r>
              <a:rPr lang="es-ES" sz="1800" i="1" dirty="0" err="1">
                <a:solidFill>
                  <a:srgbClr val="000000"/>
                </a:solidFill>
                <a:latin typeface="Palatino" pitchFamily="2" charset="77"/>
                <a:ea typeface="Palatino" pitchFamily="2" charset="77"/>
                <a:cs typeface="Baskerville"/>
              </a:rPr>
              <a:t>reconsider</a:t>
            </a:r>
            <a:r>
              <a:rPr lang="es-ES" sz="1800" i="1" dirty="0">
                <a:solidFill>
                  <a:srgbClr val="000000"/>
                </a:solidFill>
                <a:latin typeface="Palatino" pitchFamily="2" charset="77"/>
                <a:ea typeface="Palatino" pitchFamily="2" charset="77"/>
                <a:cs typeface="Baskerville"/>
              </a:rPr>
              <a:t> and </a:t>
            </a:r>
            <a:r>
              <a:rPr lang="es-ES" sz="1800" i="1" dirty="0" err="1">
                <a:solidFill>
                  <a:srgbClr val="000000"/>
                </a:solidFill>
                <a:latin typeface="Palatino" pitchFamily="2" charset="77"/>
                <a:ea typeface="Palatino" pitchFamily="2" charset="77"/>
                <a:cs typeface="Baskerville"/>
              </a:rPr>
              <a:t>revaluate</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practically</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every</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thought</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every</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action</a:t>
            </a:r>
            <a:r>
              <a:rPr lang="es-ES" sz="1800" i="1" dirty="0">
                <a:solidFill>
                  <a:srgbClr val="000000"/>
                </a:solidFill>
                <a:latin typeface="Palatino" pitchFamily="2" charset="77"/>
                <a:ea typeface="Palatino" pitchFamily="2" charset="77"/>
                <a:cs typeface="Baskerville"/>
              </a:rPr>
              <a:t> and </a:t>
            </a:r>
            <a:r>
              <a:rPr lang="es-ES" sz="1800" i="1" dirty="0" err="1">
                <a:solidFill>
                  <a:srgbClr val="000000"/>
                </a:solidFill>
                <a:latin typeface="Palatino" pitchFamily="2" charset="77"/>
                <a:ea typeface="Palatino" pitchFamily="2" charset="77"/>
                <a:cs typeface="Baskerville"/>
              </a:rPr>
              <a:t>every</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institution</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formerly</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taken</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for</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granted</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Everything</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is</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changing</a:t>
            </a:r>
            <a:r>
              <a:rPr lang="es-ES" sz="1800" i="1" dirty="0">
                <a:solidFill>
                  <a:srgbClr val="000000"/>
                </a:solidFill>
                <a:latin typeface="Palatino" pitchFamily="2" charset="77"/>
                <a:ea typeface="Palatino" pitchFamily="2" charset="77"/>
                <a:cs typeface="Baskerville"/>
              </a:rPr>
              <a:t> </a:t>
            </a:r>
            <a:r>
              <a:rPr lang="mr-IN" sz="1800" i="1" dirty="0">
                <a:solidFill>
                  <a:srgbClr val="000000"/>
                </a:solidFill>
                <a:latin typeface="Palatino" pitchFamily="2" charset="77"/>
                <a:ea typeface="Palatino" pitchFamily="2" charset="77"/>
                <a:cs typeface="Baskerville"/>
              </a:rPr>
              <a:t>–</a:t>
            </a:r>
            <a:r>
              <a:rPr lang="es-ES" sz="1800" i="1" dirty="0" err="1">
                <a:solidFill>
                  <a:srgbClr val="000000"/>
                </a:solidFill>
                <a:latin typeface="Palatino" pitchFamily="2" charset="77"/>
                <a:ea typeface="Palatino" pitchFamily="2" charset="77"/>
                <a:cs typeface="Baskerville"/>
              </a:rPr>
              <a:t>you</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your</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family</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your</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neighborhood</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your</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education</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your</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government</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yor</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relation</a:t>
            </a:r>
            <a:r>
              <a:rPr lang="es-ES" sz="1800" i="1" dirty="0">
                <a:solidFill>
                  <a:srgbClr val="000000"/>
                </a:solidFill>
                <a:latin typeface="Palatino" pitchFamily="2" charset="77"/>
                <a:ea typeface="Palatino" pitchFamily="2" charset="77"/>
                <a:cs typeface="Baskerville"/>
              </a:rPr>
              <a:t> to </a:t>
            </a:r>
            <a:r>
              <a:rPr lang="es-ES" sz="1800" i="1" dirty="0" err="1">
                <a:solidFill>
                  <a:srgbClr val="000000"/>
                </a:solidFill>
                <a:latin typeface="Palatino" pitchFamily="2" charset="77"/>
                <a:ea typeface="Palatino" pitchFamily="2" charset="77"/>
                <a:cs typeface="Baskerville"/>
              </a:rPr>
              <a:t>the</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others</a:t>
            </a:r>
            <a:r>
              <a:rPr lang="es-ES" sz="1800" i="1" dirty="0">
                <a:solidFill>
                  <a:srgbClr val="000000"/>
                </a:solidFill>
                <a:latin typeface="Palatino" pitchFamily="2" charset="77"/>
                <a:ea typeface="Palatino" pitchFamily="2" charset="77"/>
                <a:cs typeface="Baskerville"/>
              </a:rPr>
              <a:t>. And </a:t>
            </a:r>
            <a:r>
              <a:rPr lang="es-ES" sz="1800" i="1" dirty="0" err="1">
                <a:solidFill>
                  <a:srgbClr val="000000"/>
                </a:solidFill>
                <a:latin typeface="Palatino" pitchFamily="2" charset="77"/>
                <a:ea typeface="Palatino" pitchFamily="2" charset="77"/>
                <a:cs typeface="Baskerville"/>
              </a:rPr>
              <a:t>they´re</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changing</a:t>
            </a:r>
            <a:r>
              <a:rPr lang="es-ES" sz="1800" i="1" dirty="0">
                <a:solidFill>
                  <a:srgbClr val="000000"/>
                </a:solidFill>
                <a:latin typeface="Palatino" pitchFamily="2" charset="77"/>
                <a:ea typeface="Palatino" pitchFamily="2" charset="77"/>
                <a:cs typeface="Baskerville"/>
              </a:rPr>
              <a:t> </a:t>
            </a:r>
            <a:r>
              <a:rPr lang="es-ES" sz="1800" i="1" dirty="0" err="1">
                <a:solidFill>
                  <a:srgbClr val="000000"/>
                </a:solidFill>
                <a:latin typeface="Palatino" pitchFamily="2" charset="77"/>
                <a:ea typeface="Palatino" pitchFamily="2" charset="77"/>
                <a:cs typeface="Baskerville"/>
              </a:rPr>
              <a:t>dramatically</a:t>
            </a:r>
            <a:r>
              <a:rPr lang="es-ES" sz="1800" i="1" dirty="0">
                <a:solidFill>
                  <a:srgbClr val="000000"/>
                </a:solidFill>
                <a:latin typeface="Palatino" pitchFamily="2" charset="77"/>
                <a:ea typeface="Palatino" pitchFamily="2" charset="77"/>
                <a:cs typeface="Baskerville"/>
              </a:rPr>
              <a:t>”.  </a:t>
            </a:r>
          </a:p>
        </p:txBody>
      </p:sp>
      <p:sp>
        <p:nvSpPr>
          <p:cNvPr id="10" name="Título 9">
            <a:extLst>
              <a:ext uri="{FF2B5EF4-FFF2-40B4-BE49-F238E27FC236}">
                <a16:creationId xmlns:a16="http://schemas.microsoft.com/office/drawing/2014/main" id="{27AFDEF4-3F69-5748-B04C-073A9FF2F005}"/>
              </a:ext>
            </a:extLst>
          </p:cNvPr>
          <p:cNvSpPr>
            <a:spLocks noGrp="1"/>
          </p:cNvSpPr>
          <p:nvPr>
            <p:ph type="title"/>
          </p:nvPr>
        </p:nvSpPr>
        <p:spPr/>
        <p:txBody>
          <a:bodyPr/>
          <a:lstStyle/>
          <a:p>
            <a:endParaRPr lang="es-ES_tradnl" dirty="0"/>
          </a:p>
        </p:txBody>
      </p:sp>
      <p:sp>
        <p:nvSpPr>
          <p:cNvPr id="11" name="Rectángulo 10">
            <a:extLst>
              <a:ext uri="{FF2B5EF4-FFF2-40B4-BE49-F238E27FC236}">
                <a16:creationId xmlns:a16="http://schemas.microsoft.com/office/drawing/2014/main" id="{88931499-EB8E-C146-85F3-5D2682C39B08}"/>
              </a:ext>
            </a:extLst>
          </p:cNvPr>
          <p:cNvSpPr/>
          <p:nvPr/>
        </p:nvSpPr>
        <p:spPr>
          <a:xfrm>
            <a:off x="82626" y="6516177"/>
            <a:ext cx="4572000" cy="369332"/>
          </a:xfrm>
          <a:prstGeom prst="rect">
            <a:avLst/>
          </a:prstGeom>
        </p:spPr>
        <p:txBody>
          <a:bodyPr>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05893182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2F3640-8D4B-7940-A02B-FC29FCCC6BAD}"/>
              </a:ext>
            </a:extLst>
          </p:cNvPr>
          <p:cNvSpPr>
            <a:spLocks noGrp="1"/>
          </p:cNvSpPr>
          <p:nvPr>
            <p:ph type="title"/>
          </p:nvPr>
        </p:nvSpPr>
        <p:spPr>
          <a:xfrm>
            <a:off x="491490" y="365125"/>
            <a:ext cx="3840085" cy="1692794"/>
          </a:xfrm>
        </p:spPr>
        <p:txBody>
          <a:bodyPr>
            <a:normAutofit/>
          </a:bodyPr>
          <a:lstStyle/>
          <a:p>
            <a:r>
              <a:rPr lang="es-ES_tradnl" dirty="0"/>
              <a:t>AUSENCIA DE JUICIO KORAL</a:t>
            </a:r>
          </a:p>
        </p:txBody>
      </p:sp>
      <p:sp>
        <p:nvSpPr>
          <p:cNvPr id="3" name="Marcador de contenido 2">
            <a:extLst>
              <a:ext uri="{FF2B5EF4-FFF2-40B4-BE49-F238E27FC236}">
                <a16:creationId xmlns:a16="http://schemas.microsoft.com/office/drawing/2014/main" id="{829F79FB-B8E3-2A43-AE56-488F44E60E24}"/>
              </a:ext>
            </a:extLst>
          </p:cNvPr>
          <p:cNvSpPr>
            <a:spLocks noGrp="1"/>
          </p:cNvSpPr>
          <p:nvPr>
            <p:ph idx="1"/>
          </p:nvPr>
        </p:nvSpPr>
        <p:spPr>
          <a:xfrm>
            <a:off x="491490" y="2575034"/>
            <a:ext cx="3840085" cy="3462228"/>
          </a:xfrm>
        </p:spPr>
        <p:txBody>
          <a:bodyPr>
            <a:normAutofit/>
          </a:bodyPr>
          <a:lstStyle/>
          <a:p>
            <a:pPr>
              <a:spcAft>
                <a:spcPts val="600"/>
              </a:spcAft>
              <a:buClr>
                <a:srgbClr val="A7462E"/>
              </a:buClr>
            </a:pPr>
            <a:endParaRPr lang="en-US" sz="2000" i="1" dirty="0">
              <a:latin typeface="Palatino" pitchFamily="2" charset="77"/>
              <a:ea typeface="Palatino" pitchFamily="2" charset="77"/>
            </a:endParaRPr>
          </a:p>
          <a:p>
            <a:pPr marL="114300" indent="0">
              <a:spcAft>
                <a:spcPts val="600"/>
              </a:spcAft>
              <a:buClr>
                <a:srgbClr val="A7462E"/>
              </a:buClr>
              <a:buNone/>
            </a:pPr>
            <a:r>
              <a:rPr lang="es-ES_tradnl" sz="2000" b="1" i="1" dirty="0" err="1">
                <a:latin typeface="Palatino" pitchFamily="2" charset="77"/>
                <a:ea typeface="Palatino" pitchFamily="2" charset="77"/>
              </a:rPr>
              <a:t>McLuhan</a:t>
            </a:r>
            <a:r>
              <a:rPr lang="es-ES_tradnl" sz="2000" b="1" i="1" dirty="0">
                <a:latin typeface="Palatino" pitchFamily="2" charset="77"/>
                <a:ea typeface="Palatino" pitchFamily="2" charset="77"/>
              </a:rPr>
              <a:t> </a:t>
            </a:r>
            <a:r>
              <a:rPr lang="es-ES_tradnl" sz="2000" i="1" dirty="0">
                <a:latin typeface="Palatino" pitchFamily="2" charset="77"/>
                <a:ea typeface="Palatino" pitchFamily="2" charset="77"/>
              </a:rPr>
              <a:t>sostuvo que "la indignación moral y emocional eran una indulgencia de los impotentes para actuar o para entender”.</a:t>
            </a:r>
          </a:p>
        </p:txBody>
      </p:sp>
      <p:pic>
        <p:nvPicPr>
          <p:cNvPr id="6" name="Imagen 5" descr="Shhhh.jpg">
            <a:extLst>
              <a:ext uri="{FF2B5EF4-FFF2-40B4-BE49-F238E27FC236}">
                <a16:creationId xmlns:a16="http://schemas.microsoft.com/office/drawing/2014/main" id="{31F073CC-1457-624D-9282-FC19976FA1FD}"/>
              </a:ext>
            </a:extLst>
          </p:cNvPr>
          <p:cNvPicPr>
            <a:picLocks noChangeAspect="1"/>
          </p:cNvPicPr>
          <p:nvPr/>
        </p:nvPicPr>
        <p:blipFill rotWithShape="1">
          <a:blip r:embed="rId2">
            <a:extLst>
              <a:ext uri="{28A0092B-C50C-407E-A947-70E740481C1C}">
                <a14:useLocalDpi xmlns:a14="http://schemas.microsoft.com/office/drawing/2010/main" val="0"/>
              </a:ext>
            </a:extLst>
          </a:blip>
          <a:srcRect l="15460" r="29825"/>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Rectángulo 6">
            <a:extLst>
              <a:ext uri="{FF2B5EF4-FFF2-40B4-BE49-F238E27FC236}">
                <a16:creationId xmlns:a16="http://schemas.microsoft.com/office/drawing/2014/main" id="{C1570455-C183-F94D-96A1-A5D3F0455B2D}"/>
              </a:ext>
            </a:extLst>
          </p:cNvPr>
          <p:cNvSpPr/>
          <p:nvPr/>
        </p:nvSpPr>
        <p:spPr>
          <a:xfrm>
            <a:off x="0" y="6547598"/>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23962340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3EED6237-DB2A-9E44-99EE-DACAEBEA656A}"/>
              </a:ext>
            </a:extLst>
          </p:cNvPr>
          <p:cNvSpPr txBox="1"/>
          <p:nvPr/>
        </p:nvSpPr>
        <p:spPr>
          <a:xfrm>
            <a:off x="406106" y="2440534"/>
            <a:ext cx="3917646" cy="3838117"/>
          </a:xfrm>
          <a:prstGeom prst="rect">
            <a:avLst/>
          </a:prstGeom>
        </p:spPr>
        <p:txBody>
          <a:bodyPr vert="horz" lIns="91440" tIns="45720" rIns="91440" bIns="45720" rtlCol="0">
            <a:normAutofit/>
          </a:bodyPr>
          <a:lstStyle/>
          <a:p>
            <a:pPr marL="342900" indent="-228600">
              <a:lnSpc>
                <a:spcPct val="90000"/>
              </a:lnSpc>
              <a:spcAft>
                <a:spcPts val="600"/>
              </a:spcAft>
              <a:buClr>
                <a:srgbClr val="416D3C"/>
              </a:buClr>
              <a:buFont typeface="Arial" panose="020B0604020202020204" pitchFamily="34" charset="0"/>
              <a:buChar char="•"/>
            </a:pPr>
            <a:endParaRPr lang="es-ES_tradnl" sz="1600" dirty="0"/>
          </a:p>
          <a:p>
            <a:pPr marL="114300">
              <a:lnSpc>
                <a:spcPct val="90000"/>
              </a:lnSpc>
              <a:spcAft>
                <a:spcPts val="600"/>
              </a:spcAft>
              <a:buClr>
                <a:srgbClr val="416D3C"/>
              </a:buClr>
            </a:pPr>
            <a:r>
              <a:rPr lang="es-ES_tradnl" sz="2400" i="1" dirty="0">
                <a:latin typeface="Palatino" pitchFamily="2" charset="77"/>
                <a:ea typeface="Palatino" pitchFamily="2" charset="77"/>
              </a:rPr>
              <a:t>Una vez que se conocen los medios y tecnologías dominantes de una cultura, se conoce "la causa y la fuerza formadora de toda la estructura [y] lo que debe ser el patrón de cualquier cultura, tanto psíquica como socialmente”.</a:t>
            </a:r>
          </a:p>
        </p:txBody>
      </p:sp>
      <p:pic>
        <p:nvPicPr>
          <p:cNvPr id="6" name="Imagen 5" descr="redes-sociales-empresas.jpg">
            <a:extLst>
              <a:ext uri="{FF2B5EF4-FFF2-40B4-BE49-F238E27FC236}">
                <a16:creationId xmlns:a16="http://schemas.microsoft.com/office/drawing/2014/main" id="{810156C9-E8E0-294C-A360-669BE7E9B357}"/>
              </a:ext>
            </a:extLst>
          </p:cNvPr>
          <p:cNvPicPr>
            <a:picLocks noChangeAspect="1"/>
          </p:cNvPicPr>
          <p:nvPr/>
        </p:nvPicPr>
        <p:blipFill rotWithShape="1">
          <a:blip r:embed="rId2">
            <a:extLst>
              <a:ext uri="{28A0092B-C50C-407E-A947-70E740481C1C}">
                <a14:useLocalDpi xmlns:a14="http://schemas.microsoft.com/office/drawing/2010/main" val="0"/>
              </a:ext>
            </a:extLst>
          </a:blip>
          <a:srcRect l="19863" r="23068" b="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Rectángulo 6">
            <a:extLst>
              <a:ext uri="{FF2B5EF4-FFF2-40B4-BE49-F238E27FC236}">
                <a16:creationId xmlns:a16="http://schemas.microsoft.com/office/drawing/2014/main" id="{59A85185-024C-304C-9E26-E29904DEE2DF}"/>
              </a:ext>
            </a:extLst>
          </p:cNvPr>
          <p:cNvSpPr/>
          <p:nvPr/>
        </p:nvSpPr>
        <p:spPr>
          <a:xfrm>
            <a:off x="491490" y="161102"/>
            <a:ext cx="3746878" cy="2031325"/>
          </a:xfrm>
          <a:prstGeom prst="rect">
            <a:avLst/>
          </a:prstGeom>
        </p:spPr>
        <p:txBody>
          <a:bodyPr wrap="square">
            <a:spAutoFit/>
          </a:bodyPr>
          <a:lstStyle/>
          <a:p>
            <a:pPr>
              <a:lnSpc>
                <a:spcPct val="90000"/>
              </a:lnSpc>
              <a:spcAft>
                <a:spcPts val="600"/>
              </a:spcAft>
              <a:buClr>
                <a:srgbClr val="416D3C"/>
              </a:buClr>
            </a:pPr>
            <a:r>
              <a:rPr lang="es-ES_tradnl" sz="2800" b="1" dirty="0"/>
              <a:t>Los medios de comunicación crean nuevos patrones sociales y reestructuran las percepciones</a:t>
            </a:r>
          </a:p>
        </p:txBody>
      </p:sp>
      <p:sp>
        <p:nvSpPr>
          <p:cNvPr id="8" name="Rectángulo 7">
            <a:extLst>
              <a:ext uri="{FF2B5EF4-FFF2-40B4-BE49-F238E27FC236}">
                <a16:creationId xmlns:a16="http://schemas.microsoft.com/office/drawing/2014/main" id="{765771ED-6662-AC4F-85F5-06AA82BEEBA4}"/>
              </a:ext>
            </a:extLst>
          </p:cNvPr>
          <p:cNvSpPr/>
          <p:nvPr/>
        </p:nvSpPr>
        <p:spPr>
          <a:xfrm>
            <a:off x="0" y="6512232"/>
            <a:ext cx="3114955"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22876238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mesa&#10;&#10;Descripción generada automáticamente">
            <a:extLst>
              <a:ext uri="{FF2B5EF4-FFF2-40B4-BE49-F238E27FC236}">
                <a16:creationId xmlns:a16="http://schemas.microsoft.com/office/drawing/2014/main" id="{56B49158-4B4E-0941-B155-AB0CC5970F17}"/>
              </a:ext>
            </a:extLst>
          </p:cNvPr>
          <p:cNvPicPr>
            <a:picLocks noChangeAspect="1"/>
          </p:cNvPicPr>
          <p:nvPr/>
        </p:nvPicPr>
        <p:blipFill rotWithShape="1">
          <a:blip r:embed="rId2">
            <a:extLst>
              <a:ext uri="{28A0092B-C50C-407E-A947-70E740481C1C}">
                <a14:useLocalDpi xmlns:a14="http://schemas.microsoft.com/office/drawing/2010/main" val="0"/>
              </a:ext>
            </a:extLst>
          </a:blip>
          <a:srcRect l="3613" r="15055" b="2"/>
          <a:stretch/>
        </p:blipFill>
        <p:spPr>
          <a:xfrm>
            <a:off x="-1" y="10"/>
            <a:ext cx="9144000" cy="6857990"/>
          </a:xfrm>
          <a:prstGeom prst="rect">
            <a:avLst/>
          </a:prstGeom>
        </p:spPr>
      </p:pic>
      <p:sp>
        <p:nvSpPr>
          <p:cNvPr id="2" name="Título 1">
            <a:extLst>
              <a:ext uri="{FF2B5EF4-FFF2-40B4-BE49-F238E27FC236}">
                <a16:creationId xmlns:a16="http://schemas.microsoft.com/office/drawing/2014/main" id="{E1484A15-1131-1D44-A6CD-57436C5DBA2B}"/>
              </a:ext>
            </a:extLst>
          </p:cNvPr>
          <p:cNvSpPr>
            <a:spLocks noGrp="1"/>
          </p:cNvSpPr>
          <p:nvPr>
            <p:ph type="title"/>
          </p:nvPr>
        </p:nvSpPr>
        <p:spPr>
          <a:xfrm>
            <a:off x="3190384" y="1131779"/>
            <a:ext cx="3153103" cy="1007066"/>
          </a:xfrm>
        </p:spPr>
        <p:txBody>
          <a:bodyPr>
            <a:normAutofit fontScale="90000"/>
          </a:bodyPr>
          <a:lstStyle/>
          <a:p>
            <a:pPr algn="ctr"/>
            <a:r>
              <a:rPr lang="en-US" sz="2000" b="1" dirty="0" err="1">
                <a:solidFill>
                  <a:schemeClr val="bg1"/>
                </a:solidFill>
                <a:latin typeface="Baskerville" charset="0"/>
                <a:ea typeface="Baskerville" charset="0"/>
                <a:cs typeface="Baskerville" charset="0"/>
              </a:rPr>
              <a:t>Efectos</a:t>
            </a:r>
            <a:r>
              <a:rPr lang="en-US" sz="2000" b="1" dirty="0">
                <a:solidFill>
                  <a:schemeClr val="bg1"/>
                </a:solidFill>
                <a:latin typeface="Baskerville" charset="0"/>
                <a:ea typeface="Baskerville" charset="0"/>
                <a:cs typeface="Baskerville" charset="0"/>
              </a:rPr>
              <a:t> </a:t>
            </a:r>
            <a:r>
              <a:rPr lang="en-US" sz="2000" b="1" dirty="0" err="1">
                <a:solidFill>
                  <a:schemeClr val="bg1"/>
                </a:solidFill>
                <a:latin typeface="Baskerville" charset="0"/>
                <a:ea typeface="Baskerville" charset="0"/>
                <a:cs typeface="Baskerville" charset="0"/>
              </a:rPr>
              <a:t>subliminales</a:t>
            </a:r>
            <a:r>
              <a:rPr lang="en-US" sz="2000" b="1" dirty="0">
                <a:solidFill>
                  <a:schemeClr val="bg1"/>
                </a:solidFill>
                <a:latin typeface="Baskerville" charset="0"/>
                <a:ea typeface="Baskerville" charset="0"/>
                <a:cs typeface="Baskerville" charset="0"/>
              </a:rPr>
              <a:t> de los </a:t>
            </a:r>
            <a:r>
              <a:rPr lang="en-US" sz="2000" b="1" dirty="0" err="1">
                <a:solidFill>
                  <a:schemeClr val="bg1"/>
                </a:solidFill>
                <a:latin typeface="Baskerville" charset="0"/>
                <a:ea typeface="Baskerville" charset="0"/>
                <a:cs typeface="Baskerville" charset="0"/>
              </a:rPr>
              <a:t>medios</a:t>
            </a:r>
            <a:r>
              <a:rPr lang="en-US" sz="2000" b="1" dirty="0">
                <a:solidFill>
                  <a:schemeClr val="bg1"/>
                </a:solidFill>
                <a:latin typeface="Baskerville" charset="0"/>
                <a:ea typeface="Baskerville" charset="0"/>
                <a:cs typeface="Baskerville" charset="0"/>
              </a:rPr>
              <a:t> de </a:t>
            </a:r>
            <a:r>
              <a:rPr lang="en-US" sz="2000" b="1" dirty="0" err="1">
                <a:solidFill>
                  <a:schemeClr val="bg1"/>
                </a:solidFill>
                <a:latin typeface="Baskerville" charset="0"/>
                <a:ea typeface="Baskerville" charset="0"/>
                <a:cs typeface="Baskerville" charset="0"/>
              </a:rPr>
              <a:t>comunicación</a:t>
            </a:r>
            <a:br>
              <a:rPr lang="en-US" sz="2000" b="1" dirty="0">
                <a:solidFill>
                  <a:schemeClr val="bg1"/>
                </a:solidFill>
                <a:latin typeface="Baskerville" charset="0"/>
                <a:ea typeface="Baskerville" charset="0"/>
                <a:cs typeface="Baskerville" charset="0"/>
              </a:rPr>
            </a:br>
            <a:endParaRPr lang="es-ES_tradnl" sz="2000" dirty="0">
              <a:solidFill>
                <a:schemeClr val="bg1"/>
              </a:solidFill>
            </a:endParaRPr>
          </a:p>
        </p:txBody>
      </p:sp>
      <p:sp>
        <p:nvSpPr>
          <p:cNvPr id="3" name="Marcador de contenido 2">
            <a:extLst>
              <a:ext uri="{FF2B5EF4-FFF2-40B4-BE49-F238E27FC236}">
                <a16:creationId xmlns:a16="http://schemas.microsoft.com/office/drawing/2014/main" id="{F64613F0-0BC9-E54C-93F0-5009A5F4B2BE}"/>
              </a:ext>
            </a:extLst>
          </p:cNvPr>
          <p:cNvSpPr>
            <a:spLocks noGrp="1"/>
          </p:cNvSpPr>
          <p:nvPr>
            <p:ph idx="1"/>
          </p:nvPr>
        </p:nvSpPr>
        <p:spPr>
          <a:xfrm>
            <a:off x="371675" y="2138845"/>
            <a:ext cx="3436499" cy="2342469"/>
          </a:xfrm>
        </p:spPr>
        <p:txBody>
          <a:bodyPr anchor="ctr">
            <a:normAutofit lnSpcReduction="10000"/>
          </a:bodyPr>
          <a:lstStyle/>
          <a:p>
            <a:pPr marL="114300" indent="0">
              <a:spcAft>
                <a:spcPts val="600"/>
              </a:spcAft>
              <a:buClr>
                <a:srgbClr val="774055"/>
              </a:buClr>
              <a:buNone/>
            </a:pPr>
            <a:r>
              <a:rPr lang="es-ES_tradnl" sz="2000" i="1" dirty="0">
                <a:solidFill>
                  <a:schemeClr val="bg1"/>
                </a:solidFill>
                <a:latin typeface="Palatino" pitchFamily="2" charset="77"/>
                <a:ea typeface="Palatino" pitchFamily="2" charset="77"/>
                <a:cs typeface="Baskerville" charset="0"/>
              </a:rPr>
              <a:t>El pez no tiene conocimiento del agua en la que nada. Es ciego a su entorno -su medio-. Nosotros, también funcionamos y percibimos la realidad en un entorno de información / comunicación que damos por sentado.</a:t>
            </a:r>
          </a:p>
          <a:p>
            <a:pPr indent="-228600">
              <a:spcAft>
                <a:spcPts val="600"/>
              </a:spcAft>
              <a:buClr>
                <a:srgbClr val="774055"/>
              </a:buClr>
              <a:buFont typeface="Arial" panose="020B0604020202020204" pitchFamily="34" charset="0"/>
              <a:buChar char="•"/>
            </a:pPr>
            <a:endParaRPr lang="en-US" sz="1200" dirty="0"/>
          </a:p>
          <a:p>
            <a:pPr indent="-228600">
              <a:spcAft>
                <a:spcPts val="600"/>
              </a:spcAft>
              <a:buClr>
                <a:srgbClr val="774055"/>
              </a:buClr>
              <a:buFont typeface="Arial" panose="020B0604020202020204" pitchFamily="34" charset="0"/>
              <a:buChar char="•"/>
            </a:pPr>
            <a:endParaRPr lang="en-US" sz="1200" dirty="0"/>
          </a:p>
        </p:txBody>
      </p:sp>
      <p:sp>
        <p:nvSpPr>
          <p:cNvPr id="8" name="Rectángulo 7">
            <a:extLst>
              <a:ext uri="{FF2B5EF4-FFF2-40B4-BE49-F238E27FC236}">
                <a16:creationId xmlns:a16="http://schemas.microsoft.com/office/drawing/2014/main" id="{508A6C69-FB56-B848-8A42-7EA1C63A1AAD}"/>
              </a:ext>
            </a:extLst>
          </p:cNvPr>
          <p:cNvSpPr/>
          <p:nvPr/>
        </p:nvSpPr>
        <p:spPr>
          <a:xfrm>
            <a:off x="691615" y="6488668"/>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13882990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8 Imagen" descr="ipod_nano_cuarta_generacion.gif">
            <a:extLst>
              <a:ext uri="{FF2B5EF4-FFF2-40B4-BE49-F238E27FC236}">
                <a16:creationId xmlns:a16="http://schemas.microsoft.com/office/drawing/2014/main" id="{5F908E27-1237-F149-B4D6-8F4B8CF4CADA}"/>
              </a:ext>
            </a:extLst>
          </p:cNvPr>
          <p:cNvPicPr>
            <a:picLocks noChangeAspect="1"/>
          </p:cNvPicPr>
          <p:nvPr/>
        </p:nvPicPr>
        <p:blipFill rotWithShape="1">
          <a:blip r:embed="rId2">
            <a:extLst>
              <a:ext uri="{28A0092B-C50C-407E-A947-70E740481C1C}">
                <a14:useLocalDpi xmlns:a14="http://schemas.microsoft.com/office/drawing/2010/main" val="0"/>
              </a:ext>
            </a:extLst>
          </a:blip>
          <a:srcRect l="1544" r="2" b="2"/>
          <a:stretch/>
        </p:blipFill>
        <p:spPr bwMode="auto">
          <a:xfrm>
            <a:off x="20" y="10"/>
            <a:ext cx="9143980" cy="466692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ítulo 1">
            <a:extLst>
              <a:ext uri="{FF2B5EF4-FFF2-40B4-BE49-F238E27FC236}">
                <a16:creationId xmlns:a16="http://schemas.microsoft.com/office/drawing/2014/main" id="{CED50DF8-2980-214D-BDD2-ABC58DDCA6E7}"/>
              </a:ext>
            </a:extLst>
          </p:cNvPr>
          <p:cNvSpPr>
            <a:spLocks noGrp="1"/>
          </p:cNvSpPr>
          <p:nvPr>
            <p:ph type="title"/>
          </p:nvPr>
        </p:nvSpPr>
        <p:spPr>
          <a:xfrm>
            <a:off x="603748" y="4551037"/>
            <a:ext cx="3766337" cy="1509931"/>
          </a:xfrm>
        </p:spPr>
        <p:txBody>
          <a:bodyPr>
            <a:normAutofit/>
          </a:bodyPr>
          <a:lstStyle/>
          <a:p>
            <a:r>
              <a:rPr lang="en-US" sz="1900" b="1">
                <a:solidFill>
                  <a:srgbClr val="000000"/>
                </a:solidFill>
                <a:latin typeface="Baskerville" charset="0"/>
                <a:ea typeface="Baskerville" charset="0"/>
                <a:cs typeface="Baskerville" charset="0"/>
              </a:rPr>
              <a:t>Estudios de los medios de comunicación como defensa civil contra los medios de comunicación</a:t>
            </a:r>
            <a:br>
              <a:rPr lang="en-US" sz="1900" b="1">
                <a:solidFill>
                  <a:srgbClr val="000000"/>
                </a:solidFill>
                <a:latin typeface="Baskerville" charset="0"/>
                <a:ea typeface="Baskerville" charset="0"/>
                <a:cs typeface="Baskerville" charset="0"/>
              </a:rPr>
            </a:br>
            <a:endParaRPr lang="es-ES_tradnl" sz="1900">
              <a:solidFill>
                <a:srgbClr val="000000"/>
              </a:solidFill>
            </a:endParaRPr>
          </a:p>
        </p:txBody>
      </p:sp>
      <p:sp>
        <p:nvSpPr>
          <p:cNvPr id="3" name="Marcador de contenido 2">
            <a:extLst>
              <a:ext uri="{FF2B5EF4-FFF2-40B4-BE49-F238E27FC236}">
                <a16:creationId xmlns:a16="http://schemas.microsoft.com/office/drawing/2014/main" id="{F5FB73F6-73C6-A94C-B43C-14BD4306850C}"/>
              </a:ext>
            </a:extLst>
          </p:cNvPr>
          <p:cNvSpPr>
            <a:spLocks noGrp="1"/>
          </p:cNvSpPr>
          <p:nvPr>
            <p:ph idx="1"/>
          </p:nvPr>
        </p:nvSpPr>
        <p:spPr>
          <a:xfrm>
            <a:off x="4572001" y="4388303"/>
            <a:ext cx="3968252" cy="2276902"/>
          </a:xfrm>
        </p:spPr>
        <p:txBody>
          <a:bodyPr anchor="ctr">
            <a:normAutofit/>
          </a:bodyPr>
          <a:lstStyle/>
          <a:p>
            <a:pPr marL="114300" indent="0">
              <a:spcAft>
                <a:spcPts val="600"/>
              </a:spcAft>
              <a:buClr>
                <a:srgbClr val="296F3D"/>
              </a:buClr>
              <a:buNone/>
            </a:pPr>
            <a:r>
              <a:rPr lang="es-ES_tradnl" sz="2000" dirty="0">
                <a:solidFill>
                  <a:srgbClr val="000000"/>
                </a:solidFill>
                <a:latin typeface="Baskerville" charset="0"/>
                <a:ea typeface="Baskerville" charset="0"/>
                <a:cs typeface="Baskerville" charset="0"/>
              </a:rPr>
              <a:t>Solamente </a:t>
            </a:r>
            <a:r>
              <a:rPr lang="es-ES_tradnl" sz="2000" b="1" dirty="0">
                <a:solidFill>
                  <a:srgbClr val="000000"/>
                </a:solidFill>
                <a:latin typeface="Baskerville" charset="0"/>
                <a:ea typeface="Baskerville" charset="0"/>
                <a:cs typeface="Baskerville" charset="0"/>
              </a:rPr>
              <a:t>estudiando varios medios y sus efectos</a:t>
            </a:r>
            <a:r>
              <a:rPr lang="es-ES_tradnl" sz="2000" dirty="0">
                <a:solidFill>
                  <a:srgbClr val="000000"/>
                </a:solidFill>
                <a:latin typeface="Baskerville" charset="0"/>
                <a:ea typeface="Baskerville" charset="0"/>
                <a:cs typeface="Baskerville" charset="0"/>
              </a:rPr>
              <a:t>, uno puede anticipar el cambio y estar preparado para él. </a:t>
            </a:r>
          </a:p>
        </p:txBody>
      </p:sp>
      <p:sp>
        <p:nvSpPr>
          <p:cNvPr id="6" name="Rectángulo 5">
            <a:extLst>
              <a:ext uri="{FF2B5EF4-FFF2-40B4-BE49-F238E27FC236}">
                <a16:creationId xmlns:a16="http://schemas.microsoft.com/office/drawing/2014/main" id="{6E0F622A-02F3-2948-A489-9BFF0F54282D}"/>
              </a:ext>
            </a:extLst>
          </p:cNvPr>
          <p:cNvSpPr/>
          <p:nvPr/>
        </p:nvSpPr>
        <p:spPr>
          <a:xfrm>
            <a:off x="24575" y="6516177"/>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0433748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5C5DEE-2336-F143-82A3-8BE03C171EB8}"/>
              </a:ext>
            </a:extLst>
          </p:cNvPr>
          <p:cNvSpPr>
            <a:spLocks noGrp="1"/>
          </p:cNvSpPr>
          <p:nvPr>
            <p:ph type="title"/>
          </p:nvPr>
        </p:nvSpPr>
        <p:spPr>
          <a:xfrm>
            <a:off x="491490" y="365125"/>
            <a:ext cx="3840085" cy="1692794"/>
          </a:xfrm>
        </p:spPr>
        <p:txBody>
          <a:bodyPr>
            <a:normAutofit/>
          </a:bodyPr>
          <a:lstStyle/>
          <a:p>
            <a:r>
              <a:rPr lang="en-US" b="1">
                <a:latin typeface="Baskerville" charset="0"/>
                <a:ea typeface="Baskerville" charset="0"/>
                <a:cs typeface="Baskerville" charset="0"/>
              </a:rPr>
              <a:t>Sistemas Híbridos</a:t>
            </a:r>
            <a:br>
              <a:rPr lang="en-US" b="1">
                <a:latin typeface="Baskerville" charset="0"/>
                <a:ea typeface="Baskerville" charset="0"/>
                <a:cs typeface="Baskerville" charset="0"/>
              </a:rPr>
            </a:br>
            <a:endParaRPr lang="es-ES_tradnl"/>
          </a:p>
        </p:txBody>
      </p:sp>
      <p:sp>
        <p:nvSpPr>
          <p:cNvPr id="3" name="Marcador de contenido 2">
            <a:extLst>
              <a:ext uri="{FF2B5EF4-FFF2-40B4-BE49-F238E27FC236}">
                <a16:creationId xmlns:a16="http://schemas.microsoft.com/office/drawing/2014/main" id="{47B227B9-D90F-B044-A2A4-1D4B9A44F961}"/>
              </a:ext>
            </a:extLst>
          </p:cNvPr>
          <p:cNvSpPr>
            <a:spLocks noGrp="1"/>
          </p:cNvSpPr>
          <p:nvPr>
            <p:ph idx="1"/>
          </p:nvPr>
        </p:nvSpPr>
        <p:spPr>
          <a:xfrm>
            <a:off x="491490" y="2575034"/>
            <a:ext cx="3840085" cy="3462228"/>
          </a:xfrm>
        </p:spPr>
        <p:txBody>
          <a:bodyPr>
            <a:normAutofit/>
          </a:bodyPr>
          <a:lstStyle/>
          <a:p>
            <a:pPr marL="0" indent="0">
              <a:spcAft>
                <a:spcPts val="600"/>
              </a:spcAft>
              <a:buClr>
                <a:srgbClr val="753B51"/>
              </a:buClr>
              <a:buNone/>
            </a:pPr>
            <a:r>
              <a:rPr lang="es-ES_tradnl" sz="2000" i="1" dirty="0">
                <a:latin typeface="Palatino" pitchFamily="2" charset="77"/>
                <a:ea typeface="Palatino" pitchFamily="2" charset="77"/>
                <a:cs typeface="Baskerville" charset="0"/>
              </a:rPr>
              <a:t>"El </a:t>
            </a:r>
            <a:r>
              <a:rPr lang="es-ES_tradnl" sz="2000" b="1" i="1" dirty="0">
                <a:latin typeface="Palatino" pitchFamily="2" charset="77"/>
                <a:ea typeface="Palatino" pitchFamily="2" charset="77"/>
                <a:cs typeface="Baskerville" charset="0"/>
              </a:rPr>
              <a:t>híbrido</a:t>
            </a:r>
            <a:r>
              <a:rPr lang="es-ES_tradnl" sz="2000" i="1" dirty="0">
                <a:latin typeface="Palatino" pitchFamily="2" charset="77"/>
                <a:ea typeface="Palatino" pitchFamily="2" charset="77"/>
                <a:cs typeface="Baskerville" charset="0"/>
              </a:rPr>
              <a:t> o la reunión de dos medios es un momento de verdad y revelación de donde nace la nueva forma”.</a:t>
            </a:r>
          </a:p>
        </p:txBody>
      </p:sp>
      <p:pic>
        <p:nvPicPr>
          <p:cNvPr id="9" name="Imagen 8" descr="Imagen que contiene texto, foto&#10;&#10;Descripción generada automáticamente">
            <a:extLst>
              <a:ext uri="{FF2B5EF4-FFF2-40B4-BE49-F238E27FC236}">
                <a16:creationId xmlns:a16="http://schemas.microsoft.com/office/drawing/2014/main" id="{9CA75C8B-4C8C-F84A-B7FD-F0E97DDA257E}"/>
              </a:ext>
            </a:extLst>
          </p:cNvPr>
          <p:cNvPicPr>
            <a:picLocks noChangeAspect="1"/>
          </p:cNvPicPr>
          <p:nvPr/>
        </p:nvPicPr>
        <p:blipFill rotWithShape="1">
          <a:blip r:embed="rId2">
            <a:extLst>
              <a:ext uri="{28A0092B-C50C-407E-A947-70E740481C1C}">
                <a14:useLocalDpi xmlns:a14="http://schemas.microsoft.com/office/drawing/2010/main" val="0"/>
              </a:ext>
            </a:extLst>
          </a:blip>
          <a:srcRect b="5130"/>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10" name="Rectángulo 9">
            <a:extLst>
              <a:ext uri="{FF2B5EF4-FFF2-40B4-BE49-F238E27FC236}">
                <a16:creationId xmlns:a16="http://schemas.microsoft.com/office/drawing/2014/main" id="{07ADEC12-8BDA-664D-9074-6464944CFEF5}"/>
              </a:ext>
            </a:extLst>
          </p:cNvPr>
          <p:cNvSpPr/>
          <p:nvPr/>
        </p:nvSpPr>
        <p:spPr>
          <a:xfrm>
            <a:off x="0" y="6554377"/>
            <a:ext cx="3114955"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54274839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Imagen que contiene perro&#10;&#10;Descripción generada automáticamente">
            <a:extLst>
              <a:ext uri="{FF2B5EF4-FFF2-40B4-BE49-F238E27FC236}">
                <a16:creationId xmlns:a16="http://schemas.microsoft.com/office/drawing/2014/main" id="{A2F26274-4472-8346-848D-19D1436B0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1138" y="110548"/>
            <a:ext cx="2789568" cy="1439488"/>
          </a:xfrm>
          <a:prstGeom prst="rect">
            <a:avLst/>
          </a:prstGeom>
        </p:spPr>
      </p:pic>
      <p:sp>
        <p:nvSpPr>
          <p:cNvPr id="2" name="Título 1">
            <a:extLst>
              <a:ext uri="{FF2B5EF4-FFF2-40B4-BE49-F238E27FC236}">
                <a16:creationId xmlns:a16="http://schemas.microsoft.com/office/drawing/2014/main" id="{3686A8CD-7993-4940-8BD0-30B3F0616277}"/>
              </a:ext>
            </a:extLst>
          </p:cNvPr>
          <p:cNvSpPr>
            <a:spLocks noGrp="1"/>
          </p:cNvSpPr>
          <p:nvPr>
            <p:ph type="title"/>
          </p:nvPr>
        </p:nvSpPr>
        <p:spPr>
          <a:xfrm>
            <a:off x="6212126" y="1454024"/>
            <a:ext cx="3733482" cy="1091997"/>
          </a:xfrm>
        </p:spPr>
        <p:txBody>
          <a:bodyPr vert="horz" lIns="91440" tIns="45720" rIns="91440" bIns="45720" rtlCol="0" anchor="ctr">
            <a:normAutofit/>
          </a:bodyPr>
          <a:lstStyle/>
          <a:p>
            <a:pPr defTabSz="914400"/>
            <a:r>
              <a:rPr lang="en-US" sz="3000" kern="1200">
                <a:solidFill>
                  <a:srgbClr val="000000"/>
                </a:solidFill>
                <a:latin typeface="+mj-lt"/>
                <a:ea typeface="+mj-ea"/>
                <a:cs typeface="+mj-cs"/>
              </a:rPr>
              <a:t>Sistemas híbridos</a:t>
            </a:r>
          </a:p>
        </p:txBody>
      </p:sp>
      <p:pic>
        <p:nvPicPr>
          <p:cNvPr id="7" name="Marcador de contenido 6">
            <a:extLst>
              <a:ext uri="{FF2B5EF4-FFF2-40B4-BE49-F238E27FC236}">
                <a16:creationId xmlns:a16="http://schemas.microsoft.com/office/drawing/2014/main" id="{DE94AC29-E957-804E-A199-DAB3662A981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299" y="4091455"/>
            <a:ext cx="3990460" cy="2394276"/>
          </a:xfrm>
          <a:prstGeom prst="rect">
            <a:avLst/>
          </a:prstGeom>
        </p:spPr>
      </p:pic>
      <p:sp>
        <p:nvSpPr>
          <p:cNvPr id="5" name="CuadroTexto 4">
            <a:extLst>
              <a:ext uri="{FF2B5EF4-FFF2-40B4-BE49-F238E27FC236}">
                <a16:creationId xmlns:a16="http://schemas.microsoft.com/office/drawing/2014/main" id="{4A1D8767-490E-1F4B-B567-EDCFB2ADA850}"/>
              </a:ext>
            </a:extLst>
          </p:cNvPr>
          <p:cNvSpPr txBox="1"/>
          <p:nvPr/>
        </p:nvSpPr>
        <p:spPr>
          <a:xfrm>
            <a:off x="5375188" y="2817341"/>
            <a:ext cx="3323323" cy="2586635"/>
          </a:xfrm>
          <a:prstGeom prst="rect">
            <a:avLst/>
          </a:prstGeom>
        </p:spPr>
        <p:txBody>
          <a:bodyPr vert="horz" lIns="91440" tIns="45720" rIns="91440" bIns="45720" rtlCol="0" anchor="ctr">
            <a:normAutofit/>
          </a:bodyPr>
          <a:lstStyle/>
          <a:p>
            <a:pPr>
              <a:lnSpc>
                <a:spcPct val="90000"/>
              </a:lnSpc>
              <a:spcAft>
                <a:spcPts val="600"/>
              </a:spcAft>
              <a:buClr>
                <a:srgbClr val="2D584B"/>
              </a:buClr>
            </a:pPr>
            <a:r>
              <a:rPr lang="es-ES_tradnl" sz="2000" i="1" dirty="0">
                <a:solidFill>
                  <a:srgbClr val="000000"/>
                </a:solidFill>
                <a:latin typeface="Palatino" pitchFamily="2" charset="77"/>
                <a:ea typeface="Palatino" pitchFamily="2" charset="77"/>
              </a:rPr>
              <a:t>Los </a:t>
            </a:r>
            <a:r>
              <a:rPr lang="es-ES_tradnl" sz="2000" b="1" i="1" dirty="0">
                <a:solidFill>
                  <a:srgbClr val="000000"/>
                </a:solidFill>
                <a:latin typeface="Palatino" pitchFamily="2" charset="77"/>
                <a:ea typeface="Palatino" pitchFamily="2" charset="77"/>
              </a:rPr>
              <a:t>sistemas híbridos</a:t>
            </a:r>
            <a:r>
              <a:rPr lang="es-ES_tradnl" sz="2000" i="1" dirty="0">
                <a:solidFill>
                  <a:srgbClr val="000000"/>
                </a:solidFill>
                <a:latin typeface="Palatino" pitchFamily="2" charset="77"/>
                <a:ea typeface="Palatino" pitchFamily="2" charset="77"/>
              </a:rPr>
              <a:t> funcionan más eficientemente que los componentes individuales de los cuales emergen. Por lo tanto, la sinergia que representan libera nuevas formas de energía, creando “vértices de poder" adicionales. </a:t>
            </a:r>
          </a:p>
        </p:txBody>
      </p:sp>
      <p:sp>
        <p:nvSpPr>
          <p:cNvPr id="10" name="Rectángulo 9">
            <a:extLst>
              <a:ext uri="{FF2B5EF4-FFF2-40B4-BE49-F238E27FC236}">
                <a16:creationId xmlns:a16="http://schemas.microsoft.com/office/drawing/2014/main" id="{964D8B68-4E82-EE4E-9BDF-B700611EF273}"/>
              </a:ext>
            </a:extLst>
          </p:cNvPr>
          <p:cNvSpPr/>
          <p:nvPr/>
        </p:nvSpPr>
        <p:spPr>
          <a:xfrm>
            <a:off x="6032524" y="6446575"/>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89962143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A9C355-B298-5143-82EF-056FD2753D5F}"/>
              </a:ext>
            </a:extLst>
          </p:cNvPr>
          <p:cNvSpPr>
            <a:spLocks noGrp="1"/>
          </p:cNvSpPr>
          <p:nvPr>
            <p:ph type="title"/>
          </p:nvPr>
        </p:nvSpPr>
        <p:spPr/>
        <p:txBody>
          <a:bodyPr/>
          <a:lstStyle/>
          <a:p>
            <a:endParaRPr lang="es-ES_tradnl"/>
          </a:p>
        </p:txBody>
      </p:sp>
      <p:sp>
        <p:nvSpPr>
          <p:cNvPr id="3" name="Marcador de contenido 2">
            <a:extLst>
              <a:ext uri="{FF2B5EF4-FFF2-40B4-BE49-F238E27FC236}">
                <a16:creationId xmlns:a16="http://schemas.microsoft.com/office/drawing/2014/main" id="{54330124-140B-BC4A-88F7-424BBF568F61}"/>
              </a:ext>
            </a:extLst>
          </p:cNvPr>
          <p:cNvSpPr>
            <a:spLocks noGrp="1"/>
          </p:cNvSpPr>
          <p:nvPr>
            <p:ph idx="1"/>
          </p:nvPr>
        </p:nvSpPr>
        <p:spPr/>
        <p:txBody>
          <a:bodyPr/>
          <a:lstStyle/>
          <a:p>
            <a:endParaRPr lang="es-ES_tradnl" dirty="0"/>
          </a:p>
        </p:txBody>
      </p:sp>
      <p:pic>
        <p:nvPicPr>
          <p:cNvPr id="4" name="Imagen 3" descr="Imagen que contiene texto, grafiti&#10;&#10;Descripción generada automáticamente">
            <a:extLst>
              <a:ext uri="{FF2B5EF4-FFF2-40B4-BE49-F238E27FC236}">
                <a16:creationId xmlns:a16="http://schemas.microsoft.com/office/drawing/2014/main" id="{CE57D902-6616-8941-9ABE-AE3E5477C7A8}"/>
              </a:ext>
            </a:extLst>
          </p:cNvPr>
          <p:cNvPicPr>
            <a:picLocks noChangeAspect="1"/>
          </p:cNvPicPr>
          <p:nvPr/>
        </p:nvPicPr>
        <p:blipFill rotWithShape="1">
          <a:blip r:embed="rId2">
            <a:extLst>
              <a:ext uri="{28A0092B-C50C-407E-A947-70E740481C1C}">
                <a14:useLocalDpi xmlns:a14="http://schemas.microsoft.com/office/drawing/2010/main" val="0"/>
              </a:ext>
            </a:extLst>
          </a:blip>
          <a:srcRect t="16608" b="22598"/>
          <a:stretch/>
        </p:blipFill>
        <p:spPr>
          <a:xfrm>
            <a:off x="20" y="10"/>
            <a:ext cx="9143980" cy="3710603"/>
          </a:xfrm>
          <a:custGeom>
            <a:avLst/>
            <a:gdLst>
              <a:gd name="connsiteX0" fmla="*/ 0 w 12192000"/>
              <a:gd name="connsiteY0" fmla="*/ 0 h 3692092"/>
              <a:gd name="connsiteX1" fmla="*/ 12192000 w 12192000"/>
              <a:gd name="connsiteY1" fmla="*/ 0 h 3692092"/>
              <a:gd name="connsiteX2" fmla="*/ 12192000 w 12192000"/>
              <a:gd name="connsiteY2" fmla="*/ 3504824 h 3692092"/>
              <a:gd name="connsiteX3" fmla="*/ 12024691 w 12192000"/>
              <a:gd name="connsiteY3" fmla="*/ 3517794 h 3692092"/>
              <a:gd name="connsiteX4" fmla="*/ 160485 w 12192000"/>
              <a:gd name="connsiteY4" fmla="*/ 3663863 h 3692092"/>
              <a:gd name="connsiteX5" fmla="*/ 0 w 12192000"/>
              <a:gd name="connsiteY5" fmla="*/ 3692092 h 369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5" name="CuadroTexto 4">
            <a:extLst>
              <a:ext uri="{FF2B5EF4-FFF2-40B4-BE49-F238E27FC236}">
                <a16:creationId xmlns:a16="http://schemas.microsoft.com/office/drawing/2014/main" id="{47C3A704-8E6C-AD48-AB44-AE9957FA4599}"/>
              </a:ext>
            </a:extLst>
          </p:cNvPr>
          <p:cNvSpPr txBox="1"/>
          <p:nvPr/>
        </p:nvSpPr>
        <p:spPr>
          <a:xfrm>
            <a:off x="3167986" y="3752850"/>
            <a:ext cx="5614060" cy="2452687"/>
          </a:xfrm>
          <a:prstGeom prst="rect">
            <a:avLst/>
          </a:prstGeom>
        </p:spPr>
        <p:txBody>
          <a:bodyPr vert="horz" lIns="91440" tIns="45720" rIns="91440" bIns="45720" rtlCol="0" anchor="ctr">
            <a:normAutofit/>
          </a:bodyPr>
          <a:lstStyle/>
          <a:p>
            <a:pPr>
              <a:lnSpc>
                <a:spcPct val="90000"/>
              </a:lnSpc>
              <a:spcAft>
                <a:spcPts val="600"/>
              </a:spcAft>
              <a:buClr>
                <a:srgbClr val="77A699"/>
              </a:buClr>
            </a:pPr>
            <a:r>
              <a:rPr lang="en-US" sz="2400" b="1" i="1" dirty="0" err="1"/>
              <a:t>Centralización</a:t>
            </a:r>
            <a:r>
              <a:rPr lang="en-US" sz="2400" b="1" i="1" dirty="0"/>
              <a:t> versus </a:t>
            </a:r>
            <a:r>
              <a:rPr lang="en-US" sz="2400" b="1" i="1" dirty="0" err="1"/>
              <a:t>descentralización</a:t>
            </a:r>
            <a:endParaRPr lang="en-US" sz="2400" b="1" i="1" dirty="0"/>
          </a:p>
          <a:p>
            <a:pPr indent="-228600">
              <a:lnSpc>
                <a:spcPct val="90000"/>
              </a:lnSpc>
              <a:spcAft>
                <a:spcPts val="600"/>
              </a:spcAft>
              <a:buClr>
                <a:srgbClr val="77A699"/>
              </a:buClr>
              <a:buFont typeface="Arial" panose="020B0604020202020204" pitchFamily="34" charset="0"/>
              <a:buChar char="•"/>
            </a:pPr>
            <a:endParaRPr lang="en-US" sz="2400" i="1" dirty="0"/>
          </a:p>
          <a:p>
            <a:pPr>
              <a:lnSpc>
                <a:spcPct val="90000"/>
              </a:lnSpc>
              <a:spcAft>
                <a:spcPts val="600"/>
              </a:spcAft>
              <a:buClr>
                <a:srgbClr val="77A699"/>
              </a:buClr>
            </a:pPr>
            <a:r>
              <a:rPr lang="es-ES_tradnl" sz="2000" i="1" dirty="0">
                <a:latin typeface="Palatino" pitchFamily="2" charset="77"/>
                <a:ea typeface="Palatino" pitchFamily="2" charset="77"/>
              </a:rPr>
              <a:t>La escritura centraliza mientras que la electricidad descentraliza. En un circuito eléctrico no se favorece ninguna posición particular</a:t>
            </a:r>
            <a:r>
              <a:rPr lang="es-ES_tradnl" sz="2000" dirty="0">
                <a:latin typeface="Palatino" pitchFamily="2" charset="77"/>
                <a:ea typeface="Palatino" pitchFamily="2" charset="77"/>
              </a:rPr>
              <a:t>.</a:t>
            </a:r>
          </a:p>
        </p:txBody>
      </p:sp>
      <p:sp>
        <p:nvSpPr>
          <p:cNvPr id="6" name="Rectángulo 5">
            <a:extLst>
              <a:ext uri="{FF2B5EF4-FFF2-40B4-BE49-F238E27FC236}">
                <a16:creationId xmlns:a16="http://schemas.microsoft.com/office/drawing/2014/main" id="{F30308D4-1941-E14B-B7AE-894853DA1C29}"/>
              </a:ext>
            </a:extLst>
          </p:cNvPr>
          <p:cNvSpPr/>
          <p:nvPr/>
        </p:nvSpPr>
        <p:spPr>
          <a:xfrm>
            <a:off x="6027441" y="6492874"/>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59123416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5398EB-2420-3D4C-ADF6-1B59632137A1}"/>
              </a:ext>
            </a:extLst>
          </p:cNvPr>
          <p:cNvSpPr>
            <a:spLocks noGrp="1"/>
          </p:cNvSpPr>
          <p:nvPr>
            <p:ph type="title"/>
          </p:nvPr>
        </p:nvSpPr>
        <p:spPr>
          <a:xfrm>
            <a:off x="486696" y="629266"/>
            <a:ext cx="2738601" cy="1676603"/>
          </a:xfrm>
        </p:spPr>
        <p:txBody>
          <a:bodyPr>
            <a:normAutofit/>
          </a:bodyPr>
          <a:lstStyle/>
          <a:p>
            <a:r>
              <a:rPr lang="en-US" sz="2300" b="1">
                <a:latin typeface="Baskerville" charset="0"/>
                <a:ea typeface="Baskerville" charset="0"/>
                <a:cs typeface="Baskerville" charset="0"/>
              </a:rPr>
              <a:t>El </a:t>
            </a:r>
            <a:r>
              <a:rPr lang="en-US" sz="2300" b="1" err="1">
                <a:latin typeface="Baskerville" charset="0"/>
                <a:ea typeface="Baskerville" charset="0"/>
                <a:cs typeface="Baskerville" charset="0"/>
              </a:rPr>
              <a:t>efecto</a:t>
            </a:r>
            <a:r>
              <a:rPr lang="en-US" sz="2300" b="1">
                <a:latin typeface="Baskerville" charset="0"/>
                <a:ea typeface="Baskerville" charset="0"/>
                <a:cs typeface="Baskerville" charset="0"/>
              </a:rPr>
              <a:t> contra-</a:t>
            </a:r>
            <a:r>
              <a:rPr lang="en-US" sz="2300" b="1" err="1">
                <a:latin typeface="Baskerville" charset="0"/>
                <a:ea typeface="Baskerville" charset="0"/>
                <a:cs typeface="Baskerville" charset="0"/>
              </a:rPr>
              <a:t>intuitivo</a:t>
            </a:r>
            <a:r>
              <a:rPr lang="en-US" sz="2300" b="1">
                <a:latin typeface="Baskerville" charset="0"/>
                <a:ea typeface="Baskerville" charset="0"/>
                <a:cs typeface="Baskerville" charset="0"/>
              </a:rPr>
              <a:t> de los </a:t>
            </a:r>
            <a:r>
              <a:rPr lang="en-US" sz="2300" b="1" err="1">
                <a:latin typeface="Baskerville" charset="0"/>
                <a:ea typeface="Baskerville" charset="0"/>
                <a:cs typeface="Baskerville" charset="0"/>
              </a:rPr>
              <a:t>medios</a:t>
            </a:r>
            <a:r>
              <a:rPr lang="en-US" sz="2300" b="1">
                <a:latin typeface="Baskerville" charset="0"/>
                <a:ea typeface="Baskerville" charset="0"/>
                <a:cs typeface="Baskerville" charset="0"/>
              </a:rPr>
              <a:t> de </a:t>
            </a:r>
            <a:r>
              <a:rPr lang="en-US" sz="2300" b="1" err="1">
                <a:latin typeface="Baskerville" charset="0"/>
                <a:ea typeface="Baskerville" charset="0"/>
                <a:cs typeface="Baskerville" charset="0"/>
              </a:rPr>
              <a:t>comunicación</a:t>
            </a:r>
            <a:r>
              <a:rPr lang="en-US" sz="2300" b="1">
                <a:latin typeface="Baskerville" charset="0"/>
                <a:ea typeface="Baskerville" charset="0"/>
                <a:cs typeface="Baskerville" charset="0"/>
              </a:rPr>
              <a:t> </a:t>
            </a:r>
            <a:br>
              <a:rPr lang="en-US" sz="2300" b="1">
                <a:latin typeface="Baskerville" charset="0"/>
                <a:ea typeface="Baskerville" charset="0"/>
                <a:cs typeface="Baskerville" charset="0"/>
              </a:rPr>
            </a:br>
            <a:endParaRPr lang="es-ES_tradnl" sz="2300"/>
          </a:p>
        </p:txBody>
      </p:sp>
      <p:sp>
        <p:nvSpPr>
          <p:cNvPr id="3" name="Marcador de contenido 2">
            <a:extLst>
              <a:ext uri="{FF2B5EF4-FFF2-40B4-BE49-F238E27FC236}">
                <a16:creationId xmlns:a16="http://schemas.microsoft.com/office/drawing/2014/main" id="{2A2BF44F-5D5C-734F-9F16-20886A3BF826}"/>
              </a:ext>
            </a:extLst>
          </p:cNvPr>
          <p:cNvSpPr>
            <a:spLocks noGrp="1"/>
          </p:cNvSpPr>
          <p:nvPr>
            <p:ph idx="1"/>
          </p:nvPr>
        </p:nvSpPr>
        <p:spPr>
          <a:xfrm>
            <a:off x="486698" y="2438400"/>
            <a:ext cx="2738599" cy="3995451"/>
          </a:xfrm>
        </p:spPr>
        <p:txBody>
          <a:bodyPr>
            <a:normAutofit/>
          </a:bodyPr>
          <a:lstStyle/>
          <a:p>
            <a:pPr marL="0" indent="0">
              <a:spcAft>
                <a:spcPts val="600"/>
              </a:spcAft>
              <a:buClr>
                <a:srgbClr val="7D3D2A"/>
              </a:buClr>
              <a:buNone/>
            </a:pPr>
            <a:r>
              <a:rPr lang="es-ES_tradnl" sz="2000" i="1" dirty="0">
                <a:latin typeface="Palatino" pitchFamily="2" charset="77"/>
                <a:ea typeface="Palatino" pitchFamily="2" charset="77"/>
                <a:cs typeface="Baskerville" charset="0"/>
              </a:rPr>
              <a:t>Henry Ford pensó que al hacer asequible al Modelo T, los estadounidenses podrían disfrutar del campo; en cambio, el automóvil destruyó gran parte del campo.</a:t>
            </a:r>
          </a:p>
          <a:p>
            <a:pPr indent="-228600">
              <a:spcAft>
                <a:spcPts val="600"/>
              </a:spcAft>
              <a:buClr>
                <a:srgbClr val="7D3D2A"/>
              </a:buClr>
              <a:buFont typeface="Arial" panose="020B0604020202020204" pitchFamily="34" charset="0"/>
              <a:buChar char="•"/>
            </a:pPr>
            <a:endParaRPr lang="en-US" sz="1600" dirty="0"/>
          </a:p>
        </p:txBody>
      </p:sp>
      <p:pic>
        <p:nvPicPr>
          <p:cNvPr id="4" name="Imagen 3" descr="ford-t.jpg">
            <a:extLst>
              <a:ext uri="{FF2B5EF4-FFF2-40B4-BE49-F238E27FC236}">
                <a16:creationId xmlns:a16="http://schemas.microsoft.com/office/drawing/2014/main" id="{0D5DBC8F-385B-B94C-878A-52A78B19CF8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220" r="20830"/>
          <a:stretch/>
        </p:blipFill>
        <p:spPr>
          <a:xfrm>
            <a:off x="3479292" y="10"/>
            <a:ext cx="5664708" cy="6857990"/>
          </a:xfrm>
          <a:prstGeom prst="rect">
            <a:avLst/>
          </a:prstGeom>
          <a:effectLst/>
        </p:spPr>
      </p:pic>
      <p:sp>
        <p:nvSpPr>
          <p:cNvPr id="7" name="Rectángulo 6">
            <a:extLst>
              <a:ext uri="{FF2B5EF4-FFF2-40B4-BE49-F238E27FC236}">
                <a16:creationId xmlns:a16="http://schemas.microsoft.com/office/drawing/2014/main" id="{3B33DA2D-581F-B140-AEB1-64C092E645BF}"/>
              </a:ext>
            </a:extLst>
          </p:cNvPr>
          <p:cNvSpPr/>
          <p:nvPr/>
        </p:nvSpPr>
        <p:spPr>
          <a:xfrm>
            <a:off x="108738" y="6507888"/>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93752258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89D066-B0B0-3D47-8C12-6156B47D3E18}"/>
              </a:ext>
            </a:extLst>
          </p:cNvPr>
          <p:cNvSpPr>
            <a:spLocks noGrp="1"/>
          </p:cNvSpPr>
          <p:nvPr>
            <p:ph type="title"/>
          </p:nvPr>
        </p:nvSpPr>
        <p:spPr>
          <a:xfrm>
            <a:off x="491490" y="365125"/>
            <a:ext cx="3840085" cy="1692794"/>
          </a:xfrm>
        </p:spPr>
        <p:txBody>
          <a:bodyPr>
            <a:normAutofit/>
          </a:bodyPr>
          <a:lstStyle/>
          <a:p>
            <a:r>
              <a:rPr lang="en-US" b="1" dirty="0"/>
              <a:t>Las </a:t>
            </a:r>
            <a:r>
              <a:rPr lang="en-US" b="1" dirty="0" err="1"/>
              <a:t>sociedades</a:t>
            </a:r>
            <a:r>
              <a:rPr lang="en-US" b="1" dirty="0"/>
              <a:t> </a:t>
            </a:r>
            <a:r>
              <a:rPr lang="en-US" b="1" dirty="0" err="1"/>
              <a:t>imitan</a:t>
            </a:r>
            <a:r>
              <a:rPr lang="en-US" b="1" dirty="0"/>
              <a:t> sus </a:t>
            </a:r>
            <a:r>
              <a:rPr lang="en-US" b="1" dirty="0" err="1"/>
              <a:t>tecnologías</a:t>
            </a:r>
            <a:br>
              <a:rPr lang="en-US" b="1" dirty="0"/>
            </a:br>
            <a:endParaRPr lang="es-ES_tradnl" dirty="0"/>
          </a:p>
        </p:txBody>
      </p:sp>
      <p:sp>
        <p:nvSpPr>
          <p:cNvPr id="3" name="Marcador de contenido 2">
            <a:extLst>
              <a:ext uri="{FF2B5EF4-FFF2-40B4-BE49-F238E27FC236}">
                <a16:creationId xmlns:a16="http://schemas.microsoft.com/office/drawing/2014/main" id="{C12550F7-1410-B049-8D39-A9F56CEF9B63}"/>
              </a:ext>
            </a:extLst>
          </p:cNvPr>
          <p:cNvSpPr>
            <a:spLocks noGrp="1"/>
          </p:cNvSpPr>
          <p:nvPr>
            <p:ph idx="1"/>
          </p:nvPr>
        </p:nvSpPr>
        <p:spPr>
          <a:xfrm>
            <a:off x="491490" y="2401685"/>
            <a:ext cx="3917646" cy="4252496"/>
          </a:xfrm>
        </p:spPr>
        <p:txBody>
          <a:bodyPr>
            <a:normAutofit/>
          </a:bodyPr>
          <a:lstStyle/>
          <a:p>
            <a:pPr indent="-228600">
              <a:spcAft>
                <a:spcPts val="600"/>
              </a:spcAft>
              <a:buClr>
                <a:srgbClr val="3F534B"/>
              </a:buClr>
            </a:pPr>
            <a:endParaRPr lang="en-US" sz="1600" dirty="0"/>
          </a:p>
          <a:p>
            <a:pPr marL="0" indent="0">
              <a:spcAft>
                <a:spcPts val="600"/>
              </a:spcAft>
              <a:buClr>
                <a:srgbClr val="3F534B"/>
              </a:buClr>
              <a:buNone/>
            </a:pPr>
            <a:r>
              <a:rPr lang="es-ES_tradnl" sz="2000" i="1" dirty="0">
                <a:latin typeface="Palatino" pitchFamily="2" charset="77"/>
                <a:ea typeface="Palatino" pitchFamily="2" charset="77"/>
              </a:rPr>
              <a:t>1.- </a:t>
            </a:r>
            <a:r>
              <a:rPr lang="es-ES_tradnl" sz="2000" b="1" i="1" dirty="0">
                <a:latin typeface="Palatino" pitchFamily="2" charset="77"/>
                <a:ea typeface="Palatino" pitchFamily="2" charset="77"/>
              </a:rPr>
              <a:t>Las herramientas o tecnologías dominantes de una sociedad </a:t>
            </a:r>
            <a:r>
              <a:rPr lang="es-ES_tradnl" sz="2000" i="1" dirty="0">
                <a:latin typeface="Palatino" pitchFamily="2" charset="77"/>
                <a:ea typeface="Palatino" pitchFamily="2" charset="77"/>
              </a:rPr>
              <a:t>crean patrones de uso, que se infiltran o penetran en las estructuras sociales de una sociedad.</a:t>
            </a:r>
          </a:p>
          <a:p>
            <a:pPr marL="0" indent="0">
              <a:spcAft>
                <a:spcPts val="600"/>
              </a:spcAft>
              <a:buClr>
                <a:srgbClr val="3F534B"/>
              </a:buClr>
              <a:buNone/>
            </a:pPr>
            <a:r>
              <a:rPr lang="es-ES_tradnl" sz="2000" i="1" dirty="0">
                <a:latin typeface="Palatino" pitchFamily="2" charset="77"/>
                <a:ea typeface="Palatino" pitchFamily="2" charset="77"/>
              </a:rPr>
              <a:t>2.- Estos </a:t>
            </a:r>
            <a:r>
              <a:rPr lang="es-ES_tradnl" sz="2000" b="1" i="1" dirty="0">
                <a:latin typeface="Palatino" pitchFamily="2" charset="77"/>
                <a:ea typeface="Palatino" pitchFamily="2" charset="77"/>
              </a:rPr>
              <a:t>patrones </a:t>
            </a:r>
            <a:r>
              <a:rPr lang="es-ES_tradnl" sz="2000" i="1" dirty="0">
                <a:latin typeface="Palatino" pitchFamily="2" charset="77"/>
                <a:ea typeface="Palatino" pitchFamily="2" charset="77"/>
              </a:rPr>
              <a:t>cambian esas estructuras.</a:t>
            </a:r>
          </a:p>
          <a:p>
            <a:pPr marL="0" indent="0">
              <a:spcAft>
                <a:spcPts val="600"/>
              </a:spcAft>
              <a:buClr>
                <a:srgbClr val="3F534B"/>
              </a:buClr>
              <a:buNone/>
            </a:pPr>
            <a:r>
              <a:rPr lang="es-ES_tradnl" sz="2000" i="1" dirty="0">
                <a:latin typeface="Palatino" pitchFamily="2" charset="77"/>
                <a:ea typeface="Palatino" pitchFamily="2" charset="77"/>
              </a:rPr>
              <a:t>3.- Eventualmente, las </a:t>
            </a:r>
            <a:r>
              <a:rPr lang="es-ES_tradnl" sz="2000" b="1" i="1" dirty="0">
                <a:latin typeface="Palatino" pitchFamily="2" charset="77"/>
                <a:ea typeface="Palatino" pitchFamily="2" charset="77"/>
              </a:rPr>
              <a:t>estructuras sociales </a:t>
            </a:r>
            <a:r>
              <a:rPr lang="es-ES_tradnl" sz="2000" i="1" dirty="0">
                <a:latin typeface="Palatino" pitchFamily="2" charset="77"/>
                <a:ea typeface="Palatino" pitchFamily="2" charset="77"/>
              </a:rPr>
              <a:t>vienen a imitar o reproducir los patrones por los cuales estas tecnologías dominantes se organizan.</a:t>
            </a:r>
          </a:p>
          <a:p>
            <a:pPr marL="0" indent="0">
              <a:buNone/>
            </a:pPr>
            <a:endParaRPr lang="es-ES_tradnl" sz="1600" dirty="0"/>
          </a:p>
        </p:txBody>
      </p:sp>
      <p:pic>
        <p:nvPicPr>
          <p:cNvPr id="4" name="Imagen 3" descr="nueva-imagen.png">
            <a:extLst>
              <a:ext uri="{FF2B5EF4-FFF2-40B4-BE49-F238E27FC236}">
                <a16:creationId xmlns:a16="http://schemas.microsoft.com/office/drawing/2014/main" id="{FF193062-7B81-9948-AE79-DA4DFD06E59B}"/>
              </a:ext>
            </a:extLst>
          </p:cNvPr>
          <p:cNvPicPr>
            <a:picLocks noChangeAspect="1"/>
          </p:cNvPicPr>
          <p:nvPr/>
        </p:nvPicPr>
        <p:blipFill rotWithShape="1">
          <a:blip r:embed="rId2">
            <a:extLst>
              <a:ext uri="{28A0092B-C50C-407E-A947-70E740481C1C}">
                <a14:useLocalDpi xmlns:a14="http://schemas.microsoft.com/office/drawing/2010/main" val="0"/>
              </a:ext>
            </a:extLst>
          </a:blip>
          <a:srcRect l="12641" r="40927" b="-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5" name="Rectángulo 4">
            <a:extLst>
              <a:ext uri="{FF2B5EF4-FFF2-40B4-BE49-F238E27FC236}">
                <a16:creationId xmlns:a16="http://schemas.microsoft.com/office/drawing/2014/main" id="{6B5445F5-3165-F94E-8D6C-793007C7D212}"/>
              </a:ext>
            </a:extLst>
          </p:cNvPr>
          <p:cNvSpPr/>
          <p:nvPr/>
        </p:nvSpPr>
        <p:spPr>
          <a:xfrm>
            <a:off x="6027441" y="6469515"/>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69668508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069713-D178-574D-912E-EB7EF7A8DDF6}"/>
              </a:ext>
            </a:extLst>
          </p:cNvPr>
          <p:cNvSpPr>
            <a:spLocks noGrp="1"/>
          </p:cNvSpPr>
          <p:nvPr>
            <p:ph type="title"/>
          </p:nvPr>
        </p:nvSpPr>
        <p:spPr>
          <a:xfrm>
            <a:off x="393192" y="4767072"/>
            <a:ext cx="4945641" cy="1625210"/>
          </a:xfrm>
        </p:spPr>
        <p:txBody>
          <a:bodyPr>
            <a:normAutofit fontScale="90000"/>
          </a:bodyPr>
          <a:lstStyle/>
          <a:p>
            <a:pPr algn="r"/>
            <a:r>
              <a:rPr lang="en-US" b="1">
                <a:solidFill>
                  <a:srgbClr val="FFFFFF"/>
                </a:solidFill>
                <a:latin typeface="Baskerville" charset="0"/>
                <a:ea typeface="Baskerville" charset="0"/>
                <a:cs typeface="Baskerville" charset="0"/>
              </a:rPr>
              <a:t>"Análisis de medios" versus "Análisis de contenido”</a:t>
            </a:r>
            <a:br>
              <a:rPr lang="en-US" b="1">
                <a:solidFill>
                  <a:srgbClr val="FFFFFF"/>
                </a:solidFill>
                <a:latin typeface="Baskerville" charset="0"/>
                <a:ea typeface="Baskerville" charset="0"/>
                <a:cs typeface="Baskerville" charset="0"/>
              </a:rPr>
            </a:br>
            <a:endParaRPr lang="es-ES_tradnl">
              <a:solidFill>
                <a:srgbClr val="FFFFFF"/>
              </a:solidFill>
            </a:endParaRPr>
          </a:p>
        </p:txBody>
      </p:sp>
      <p:pic>
        <p:nvPicPr>
          <p:cNvPr id="4" name="Imagen 3" descr="descarga.jpeg">
            <a:extLst>
              <a:ext uri="{FF2B5EF4-FFF2-40B4-BE49-F238E27FC236}">
                <a16:creationId xmlns:a16="http://schemas.microsoft.com/office/drawing/2014/main" id="{E432FBCD-2860-CA4F-BCC8-FBC04AF837C9}"/>
              </a:ext>
            </a:extLst>
          </p:cNvPr>
          <p:cNvPicPr>
            <a:picLocks noChangeAspect="1"/>
          </p:cNvPicPr>
          <p:nvPr/>
        </p:nvPicPr>
        <p:blipFill rotWithShape="1">
          <a:blip r:embed="rId2">
            <a:extLst>
              <a:ext uri="{28A0092B-C50C-407E-A947-70E740481C1C}">
                <a14:useLocalDpi xmlns:a14="http://schemas.microsoft.com/office/drawing/2010/main" val="0"/>
              </a:ext>
            </a:extLst>
          </a:blip>
          <a:srcRect l="11593" r="747" b="-1"/>
          <a:stretch/>
        </p:blipFill>
        <p:spPr>
          <a:xfrm>
            <a:off x="245660" y="321733"/>
            <a:ext cx="5293729" cy="4107392"/>
          </a:xfrm>
          <a:prstGeom prst="rect">
            <a:avLst/>
          </a:prstGeom>
        </p:spPr>
      </p:pic>
      <p:sp>
        <p:nvSpPr>
          <p:cNvPr id="3" name="Marcador de contenido 2">
            <a:extLst>
              <a:ext uri="{FF2B5EF4-FFF2-40B4-BE49-F238E27FC236}">
                <a16:creationId xmlns:a16="http://schemas.microsoft.com/office/drawing/2014/main" id="{BA403D4B-7A6B-3544-AD62-FD315D2672C7}"/>
              </a:ext>
            </a:extLst>
          </p:cNvPr>
          <p:cNvSpPr>
            <a:spLocks noGrp="1"/>
          </p:cNvSpPr>
          <p:nvPr>
            <p:ph idx="1"/>
          </p:nvPr>
        </p:nvSpPr>
        <p:spPr>
          <a:xfrm>
            <a:off x="6021989" y="917725"/>
            <a:ext cx="2568554" cy="4852362"/>
          </a:xfrm>
        </p:spPr>
        <p:txBody>
          <a:bodyPr anchor="ctr">
            <a:normAutofit/>
          </a:bodyPr>
          <a:lstStyle/>
          <a:p>
            <a:pPr marL="0" indent="0">
              <a:spcAft>
                <a:spcPts val="600"/>
              </a:spcAft>
              <a:buClr>
                <a:srgbClr val="976051"/>
              </a:buClr>
              <a:buNone/>
            </a:pPr>
            <a:r>
              <a:rPr lang="es-ES_tradnl" sz="2000" i="1" dirty="0">
                <a:latin typeface="Palatino" pitchFamily="2" charset="77"/>
                <a:ea typeface="Palatino" pitchFamily="2" charset="77"/>
                <a:cs typeface="Baskerville" charset="0"/>
              </a:rPr>
              <a:t>La última aproximación al estudio de los </a:t>
            </a:r>
            <a:r>
              <a:rPr lang="es-ES_tradnl" sz="2000" b="1" i="1" dirty="0">
                <a:latin typeface="Palatino" pitchFamily="2" charset="77"/>
                <a:ea typeface="Palatino" pitchFamily="2" charset="77"/>
                <a:cs typeface="Baskerville" charset="0"/>
              </a:rPr>
              <a:t>medios de comunicación </a:t>
            </a:r>
            <a:r>
              <a:rPr lang="es-ES_tradnl" sz="2000" i="1" dirty="0">
                <a:latin typeface="Palatino" pitchFamily="2" charset="77"/>
                <a:ea typeface="Palatino" pitchFamily="2" charset="77"/>
                <a:cs typeface="Baskerville" charset="0"/>
              </a:rPr>
              <a:t>considera no sólo el" contenido ", sino el medio y la matriz cultural dentro de la cual opera el medio en particular”.</a:t>
            </a:r>
          </a:p>
        </p:txBody>
      </p:sp>
      <p:sp>
        <p:nvSpPr>
          <p:cNvPr id="7" name="Rectángulo 6">
            <a:extLst>
              <a:ext uri="{FF2B5EF4-FFF2-40B4-BE49-F238E27FC236}">
                <a16:creationId xmlns:a16="http://schemas.microsoft.com/office/drawing/2014/main" id="{29004E71-5158-E14A-A4FE-37F57C22E509}"/>
              </a:ext>
            </a:extLst>
          </p:cNvPr>
          <p:cNvSpPr/>
          <p:nvPr/>
        </p:nvSpPr>
        <p:spPr>
          <a:xfrm>
            <a:off x="5686922" y="6166934"/>
            <a:ext cx="3116559" cy="369332"/>
          </a:xfrm>
          <a:prstGeom prst="rect">
            <a:avLst/>
          </a:prstGeom>
        </p:spPr>
        <p:txBody>
          <a:bodyPr wrap="none">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362672559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EE8824-094A-7846-9C81-3CFB42976697}"/>
              </a:ext>
            </a:extLst>
          </p:cNvPr>
          <p:cNvSpPr>
            <a:spLocks noGrp="1"/>
          </p:cNvSpPr>
          <p:nvPr>
            <p:ph type="title"/>
          </p:nvPr>
        </p:nvSpPr>
        <p:spPr>
          <a:xfrm>
            <a:off x="3724072" y="629268"/>
            <a:ext cx="4939868" cy="1286160"/>
          </a:xfrm>
        </p:spPr>
        <p:txBody>
          <a:bodyPr anchor="b">
            <a:normAutofit/>
          </a:bodyPr>
          <a:lstStyle/>
          <a:p>
            <a:r>
              <a:rPr lang="es-EC" i="1" dirty="0">
                <a:latin typeface="Baskerville" panose="02020502070401020303" pitchFamily="18" charset="0"/>
                <a:ea typeface="Baskerville" panose="02020502070401020303" pitchFamily="18" charset="0"/>
              </a:rPr>
              <a:t>El contenido de todo medio es otro medio</a:t>
            </a:r>
            <a:endParaRPr lang="es-ES_tradnl" dirty="0"/>
          </a:p>
        </p:txBody>
      </p:sp>
      <p:pic>
        <p:nvPicPr>
          <p:cNvPr id="4" name="Imagen 3" descr="Imagen que contiene persona, hombre, mirando, objeto&#10;&#10;Descripción generada automáticamente">
            <a:extLst>
              <a:ext uri="{FF2B5EF4-FFF2-40B4-BE49-F238E27FC236}">
                <a16:creationId xmlns:a16="http://schemas.microsoft.com/office/drawing/2014/main" id="{03EB295A-0BED-064D-85C8-89ADB11CFFEE}"/>
              </a:ext>
            </a:extLst>
          </p:cNvPr>
          <p:cNvPicPr>
            <a:picLocks noChangeAspect="1"/>
          </p:cNvPicPr>
          <p:nvPr/>
        </p:nvPicPr>
        <p:blipFill rotWithShape="1">
          <a:blip r:embed="rId2"/>
          <a:srcRect l="10712" r="2" b="2"/>
          <a:stretch/>
        </p:blipFill>
        <p:spPr>
          <a:xfrm>
            <a:off x="20" y="10"/>
            <a:ext cx="3476673" cy="6857990"/>
          </a:xfrm>
          <a:prstGeom prst="rect">
            <a:avLst/>
          </a:prstGeom>
          <a:effectLst/>
        </p:spPr>
      </p:pic>
      <p:sp>
        <p:nvSpPr>
          <p:cNvPr id="3" name="Marcador de contenido 2">
            <a:extLst>
              <a:ext uri="{FF2B5EF4-FFF2-40B4-BE49-F238E27FC236}">
                <a16:creationId xmlns:a16="http://schemas.microsoft.com/office/drawing/2014/main" id="{4495BFBF-6F75-164C-A48B-C272ABDFE302}"/>
              </a:ext>
            </a:extLst>
          </p:cNvPr>
          <p:cNvSpPr>
            <a:spLocks noGrp="1"/>
          </p:cNvSpPr>
          <p:nvPr>
            <p:ph idx="1"/>
          </p:nvPr>
        </p:nvSpPr>
        <p:spPr>
          <a:xfrm>
            <a:off x="3724073" y="2438400"/>
            <a:ext cx="4939867" cy="3785419"/>
          </a:xfrm>
        </p:spPr>
        <p:txBody>
          <a:bodyPr>
            <a:normAutofit/>
          </a:bodyPr>
          <a:lstStyle/>
          <a:p>
            <a:pPr marL="0" indent="0">
              <a:buNone/>
            </a:pPr>
            <a:r>
              <a:rPr lang="es-EC" sz="2000" i="1" dirty="0">
                <a:latin typeface="Baskerville" panose="02020502070401020303" pitchFamily="18" charset="0"/>
                <a:ea typeface="Baskerville" panose="02020502070401020303" pitchFamily="18" charset="0"/>
              </a:rPr>
              <a:t>De la </a:t>
            </a:r>
            <a:r>
              <a:rPr lang="es-EC" sz="2000" b="1" i="1" dirty="0">
                <a:latin typeface="Baskerville" panose="02020502070401020303" pitchFamily="18" charset="0"/>
                <a:ea typeface="Baskerville" panose="02020502070401020303" pitchFamily="18" charset="0"/>
              </a:rPr>
              <a:t>hibridacion</a:t>
            </a:r>
            <a:r>
              <a:rPr lang="es-EC" sz="2000" i="1" dirty="0">
                <a:latin typeface="Baskerville" panose="02020502070401020303" pitchFamily="18" charset="0"/>
                <a:ea typeface="Baskerville" panose="02020502070401020303" pitchFamily="18" charset="0"/>
              </a:rPr>
              <a:t> o encuentro de la verdad surgen nuevas formas..</a:t>
            </a:r>
          </a:p>
          <a:p>
            <a:pPr marL="0" indent="0">
              <a:buNone/>
            </a:pPr>
            <a:r>
              <a:rPr lang="es-EC" sz="2000" i="1" dirty="0">
                <a:latin typeface="Baskerville" panose="02020502070401020303" pitchFamily="18" charset="0"/>
                <a:ea typeface="Baskerville" panose="02020502070401020303" pitchFamily="18" charset="0"/>
              </a:rPr>
              <a:t>El encuentro de varios medios es un momento de libertad y de liberación del trance ordinario y del entumecimiento que imponen a los sentidos.</a:t>
            </a:r>
          </a:p>
          <a:p>
            <a:pPr marL="0" indent="0">
              <a:buNone/>
            </a:pPr>
            <a:r>
              <a:rPr lang="es-EC" sz="2000" i="1" dirty="0">
                <a:latin typeface="Baskerville" panose="02020502070401020303" pitchFamily="18" charset="0"/>
                <a:ea typeface="Baskerville" panose="02020502070401020303" pitchFamily="18" charset="0"/>
              </a:rPr>
              <a:t>Los medios, por ser extensiones de nosotros, dependen de nosotros por sus interacciones y evolución.</a:t>
            </a:r>
          </a:p>
        </p:txBody>
      </p:sp>
      <p:sp>
        <p:nvSpPr>
          <p:cNvPr id="5" name="Rectángulo 4">
            <a:extLst>
              <a:ext uri="{FF2B5EF4-FFF2-40B4-BE49-F238E27FC236}">
                <a16:creationId xmlns:a16="http://schemas.microsoft.com/office/drawing/2014/main" id="{262470F0-80DE-A44B-A609-1AC0CA3DF0D6}"/>
              </a:ext>
            </a:extLst>
          </p:cNvPr>
          <p:cNvSpPr/>
          <p:nvPr/>
        </p:nvSpPr>
        <p:spPr>
          <a:xfrm>
            <a:off x="5868131" y="6488668"/>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23969939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FA8AEC-99B8-804B-8BDD-406B86E32DD2}"/>
              </a:ext>
            </a:extLst>
          </p:cNvPr>
          <p:cNvSpPr>
            <a:spLocks noGrp="1"/>
          </p:cNvSpPr>
          <p:nvPr>
            <p:ph type="title"/>
          </p:nvPr>
        </p:nvSpPr>
        <p:spPr>
          <a:xfrm>
            <a:off x="491490" y="365125"/>
            <a:ext cx="3840085" cy="1692794"/>
          </a:xfrm>
        </p:spPr>
        <p:txBody>
          <a:bodyPr>
            <a:normAutofit/>
          </a:bodyPr>
          <a:lstStyle/>
          <a:p>
            <a:r>
              <a:rPr lang="es-ES_tradnl" dirty="0"/>
              <a:t>Anticipó la convergencia mediática</a:t>
            </a:r>
          </a:p>
        </p:txBody>
      </p:sp>
      <p:sp>
        <p:nvSpPr>
          <p:cNvPr id="3" name="Marcador de contenido 2">
            <a:extLst>
              <a:ext uri="{FF2B5EF4-FFF2-40B4-BE49-F238E27FC236}">
                <a16:creationId xmlns:a16="http://schemas.microsoft.com/office/drawing/2014/main" id="{3BE1C320-B48E-4E49-9E81-6CFD7F7F6481}"/>
              </a:ext>
            </a:extLst>
          </p:cNvPr>
          <p:cNvSpPr>
            <a:spLocks noGrp="1"/>
          </p:cNvSpPr>
          <p:nvPr>
            <p:ph idx="1"/>
          </p:nvPr>
        </p:nvSpPr>
        <p:spPr>
          <a:xfrm>
            <a:off x="491490" y="2575034"/>
            <a:ext cx="3840085" cy="3462228"/>
          </a:xfrm>
        </p:spPr>
        <p:txBody>
          <a:bodyPr>
            <a:normAutofit fontScale="92500"/>
          </a:bodyPr>
          <a:lstStyle/>
          <a:p>
            <a:pPr marL="0" indent="0">
              <a:buNone/>
            </a:pPr>
            <a:r>
              <a:rPr lang="es-ES" sz="2000" i="1" dirty="0">
                <a:latin typeface="Palatino" pitchFamily="2" charset="77"/>
                <a:ea typeface="Palatino" pitchFamily="2" charset="77"/>
                <a:cs typeface="American Typewriter"/>
              </a:rPr>
              <a:t>En el segundo capítulo de UM, </a:t>
            </a:r>
            <a:r>
              <a:rPr lang="es-ES" sz="2000" i="1" dirty="0" err="1">
                <a:latin typeface="Palatino" pitchFamily="2" charset="77"/>
                <a:ea typeface="Palatino" pitchFamily="2" charset="77"/>
                <a:cs typeface="American Typewriter"/>
              </a:rPr>
              <a:t>McLuhan</a:t>
            </a:r>
            <a:r>
              <a:rPr lang="es-ES" sz="2000" i="1" dirty="0">
                <a:latin typeface="Palatino" pitchFamily="2" charset="77"/>
                <a:ea typeface="Palatino" pitchFamily="2" charset="77"/>
                <a:cs typeface="American Typewriter"/>
              </a:rPr>
              <a:t> </a:t>
            </a:r>
            <a:r>
              <a:rPr lang="es-ES_tradnl" sz="2000" i="1" dirty="0">
                <a:latin typeface="Palatino" pitchFamily="2" charset="77"/>
                <a:ea typeface="Palatino" pitchFamily="2" charset="77"/>
                <a:cs typeface="American Typewriter"/>
              </a:rPr>
              <a:t>anticipó la </a:t>
            </a:r>
            <a:r>
              <a:rPr lang="es-ES_tradnl" sz="2000" b="1" i="1" dirty="0">
                <a:latin typeface="Palatino" pitchFamily="2" charset="77"/>
                <a:ea typeface="Palatino" pitchFamily="2" charset="77"/>
                <a:cs typeface="American Typewriter"/>
              </a:rPr>
              <a:t>convergencia mediática,</a:t>
            </a:r>
            <a:r>
              <a:rPr lang="es-ES_tradnl" sz="2000" i="1" dirty="0">
                <a:latin typeface="Palatino" pitchFamily="2" charset="77"/>
                <a:ea typeface="Palatino" pitchFamily="2" charset="77"/>
                <a:cs typeface="American Typewriter"/>
              </a:rPr>
              <a:t> designándola con el término </a:t>
            </a:r>
            <a:r>
              <a:rPr lang="es-ES_tradnl" sz="2000" b="1" i="1" dirty="0">
                <a:latin typeface="Palatino" pitchFamily="2" charset="77"/>
                <a:ea typeface="Palatino" pitchFamily="2" charset="77"/>
                <a:cs typeface="American Typewriter"/>
              </a:rPr>
              <a:t>“</a:t>
            </a:r>
            <a:r>
              <a:rPr lang="es-ES_tradnl" sz="2000" b="1" i="1" dirty="0" err="1">
                <a:latin typeface="Palatino" pitchFamily="2" charset="77"/>
                <a:ea typeface="Palatino" pitchFamily="2" charset="77"/>
                <a:cs typeface="American Typewriter"/>
              </a:rPr>
              <a:t>concentricidad</a:t>
            </a:r>
            <a:r>
              <a:rPr lang="es-ES_tradnl" sz="2000" b="1" i="1" dirty="0">
                <a:latin typeface="Palatino" pitchFamily="2" charset="77"/>
                <a:ea typeface="Palatino" pitchFamily="2" charset="77"/>
                <a:cs typeface="American Typewriter"/>
              </a:rPr>
              <a:t>”. </a:t>
            </a:r>
          </a:p>
          <a:p>
            <a:endParaRPr lang="es-ES_tradnl" sz="2000" i="1" dirty="0">
              <a:latin typeface="Palatino" pitchFamily="2" charset="77"/>
              <a:ea typeface="Palatino" pitchFamily="2" charset="77"/>
              <a:cs typeface="American Typewriter"/>
            </a:endParaRPr>
          </a:p>
          <a:p>
            <a:pPr marL="0" indent="0">
              <a:buNone/>
            </a:pPr>
            <a:r>
              <a:rPr lang="es-ES_tradnl" sz="2000" i="1" dirty="0">
                <a:latin typeface="Palatino" pitchFamily="2" charset="77"/>
                <a:ea typeface="Palatino" pitchFamily="2" charset="77"/>
                <a:cs typeface="American Typewriter"/>
              </a:rPr>
              <a:t>La </a:t>
            </a:r>
            <a:r>
              <a:rPr lang="es-ES_tradnl" sz="2000" i="1" dirty="0" err="1">
                <a:latin typeface="Palatino" pitchFamily="2" charset="77"/>
                <a:ea typeface="Palatino" pitchFamily="2" charset="77"/>
                <a:cs typeface="American Typewriter"/>
              </a:rPr>
              <a:t>concentricidad</a:t>
            </a:r>
            <a:r>
              <a:rPr lang="es-ES_tradnl" sz="2000" i="1" dirty="0">
                <a:latin typeface="Palatino" pitchFamily="2" charset="77"/>
                <a:ea typeface="Palatino" pitchFamily="2" charset="77"/>
                <a:cs typeface="American Typewriter"/>
              </a:rPr>
              <a:t> –afirmó </a:t>
            </a:r>
            <a:r>
              <a:rPr lang="es-ES_tradnl" sz="2000" i="1" dirty="0" err="1">
                <a:latin typeface="Palatino" pitchFamily="2" charset="77"/>
                <a:ea typeface="Palatino" pitchFamily="2" charset="77"/>
                <a:cs typeface="American Typewriter"/>
              </a:rPr>
              <a:t>McLuhan</a:t>
            </a:r>
            <a:r>
              <a:rPr lang="es-ES_tradnl" sz="2000" i="1" dirty="0">
                <a:latin typeface="Palatino" pitchFamily="2" charset="77"/>
                <a:ea typeface="Palatino" pitchFamily="2" charset="77"/>
                <a:cs typeface="American Typewriter"/>
              </a:rPr>
              <a:t>: “con su infinita intersección de planos, es necesaria para la comprensión intuitiva (…) ya que ningún medio tiene sentido o existe a solas, sino solamente en interacción constante con otros medios”</a:t>
            </a:r>
          </a:p>
          <a:p>
            <a:endParaRPr lang="es-ES_tradnl" sz="1600" dirty="0"/>
          </a:p>
        </p:txBody>
      </p:sp>
      <p:pic>
        <p:nvPicPr>
          <p:cNvPr id="6" name="Imagen 5" descr="Imagen que contiene persona, hombre, sentado, foto&#10;&#10;Descripción generada automáticamente">
            <a:extLst>
              <a:ext uri="{FF2B5EF4-FFF2-40B4-BE49-F238E27FC236}">
                <a16:creationId xmlns:a16="http://schemas.microsoft.com/office/drawing/2014/main" id="{C023B96B-B52F-8448-BD7C-F8A675FB18C7}"/>
              </a:ext>
            </a:extLst>
          </p:cNvPr>
          <p:cNvPicPr>
            <a:picLocks noChangeAspect="1"/>
          </p:cNvPicPr>
          <p:nvPr/>
        </p:nvPicPr>
        <p:blipFill rotWithShape="1">
          <a:blip r:embed="rId2">
            <a:extLst>
              <a:ext uri="{28A0092B-C50C-407E-A947-70E740481C1C}">
                <a14:useLocalDpi xmlns:a14="http://schemas.microsoft.com/office/drawing/2010/main" val="0"/>
              </a:ext>
            </a:extLst>
          </a:blip>
          <a:srcRect l="46025" r="17129" b="-2"/>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Rectángulo 6">
            <a:extLst>
              <a:ext uri="{FF2B5EF4-FFF2-40B4-BE49-F238E27FC236}">
                <a16:creationId xmlns:a16="http://schemas.microsoft.com/office/drawing/2014/main" id="{D10F9A1F-5953-8C43-9ED4-BDB677FC1AD5}"/>
              </a:ext>
            </a:extLst>
          </p:cNvPr>
          <p:cNvSpPr/>
          <p:nvPr/>
        </p:nvSpPr>
        <p:spPr>
          <a:xfrm>
            <a:off x="57030" y="6554377"/>
            <a:ext cx="2953053"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79072575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14" descr="Imagen que contiene texto, libro&#10;&#10;Descripción generada automáticamente">
            <a:extLst>
              <a:ext uri="{FF2B5EF4-FFF2-40B4-BE49-F238E27FC236}">
                <a16:creationId xmlns:a16="http://schemas.microsoft.com/office/drawing/2014/main" id="{DB0641CF-67A1-7441-9FAB-2A939378FE36}"/>
              </a:ext>
            </a:extLst>
          </p:cNvPr>
          <p:cNvPicPr>
            <a:picLocks noChangeAspect="1"/>
          </p:cNvPicPr>
          <p:nvPr/>
        </p:nvPicPr>
        <p:blipFill rotWithShape="1">
          <a:blip r:embed="rId2">
            <a:extLst>
              <a:ext uri="{28A0092B-C50C-407E-A947-70E740481C1C}">
                <a14:useLocalDpi xmlns:a14="http://schemas.microsoft.com/office/drawing/2010/main" val="0"/>
              </a:ext>
            </a:extLst>
          </a:blip>
          <a:srcRect l="5350" r="11317"/>
          <a:stretch/>
        </p:blipFill>
        <p:spPr>
          <a:xfrm>
            <a:off x="0" y="-159257"/>
            <a:ext cx="9144000" cy="6857990"/>
          </a:xfrm>
          <a:prstGeom prst="rect">
            <a:avLst/>
          </a:prstGeom>
        </p:spPr>
      </p:pic>
      <p:sp>
        <p:nvSpPr>
          <p:cNvPr id="2" name="Título 1">
            <a:extLst>
              <a:ext uri="{FF2B5EF4-FFF2-40B4-BE49-F238E27FC236}">
                <a16:creationId xmlns:a16="http://schemas.microsoft.com/office/drawing/2014/main" id="{B8AF202D-F332-4A4C-9FCE-E0AC2FBA74D4}"/>
              </a:ext>
            </a:extLst>
          </p:cNvPr>
          <p:cNvSpPr>
            <a:spLocks noGrp="1"/>
          </p:cNvSpPr>
          <p:nvPr>
            <p:ph type="title"/>
          </p:nvPr>
        </p:nvSpPr>
        <p:spPr>
          <a:xfrm>
            <a:off x="568370" y="3149961"/>
            <a:ext cx="3153103" cy="1007066"/>
          </a:xfrm>
        </p:spPr>
        <p:txBody>
          <a:bodyPr>
            <a:normAutofit/>
          </a:bodyPr>
          <a:lstStyle/>
          <a:p>
            <a:pPr algn="ctr"/>
            <a:r>
              <a:rPr lang="es-ES_tradnl" sz="3150"/>
              <a:t>McLuhan visionario</a:t>
            </a:r>
          </a:p>
        </p:txBody>
      </p:sp>
      <p:sp>
        <p:nvSpPr>
          <p:cNvPr id="3" name="Marcador de contenido 2">
            <a:extLst>
              <a:ext uri="{FF2B5EF4-FFF2-40B4-BE49-F238E27FC236}">
                <a16:creationId xmlns:a16="http://schemas.microsoft.com/office/drawing/2014/main" id="{2701DB06-8B91-5C46-A11F-4C648D0304FA}"/>
              </a:ext>
            </a:extLst>
          </p:cNvPr>
          <p:cNvSpPr>
            <a:spLocks noGrp="1"/>
          </p:cNvSpPr>
          <p:nvPr>
            <p:ph idx="1"/>
          </p:nvPr>
        </p:nvSpPr>
        <p:spPr>
          <a:xfrm>
            <a:off x="4043954" y="2671054"/>
            <a:ext cx="3444766" cy="1964879"/>
          </a:xfrm>
        </p:spPr>
        <p:txBody>
          <a:bodyPr anchor="ctr">
            <a:normAutofit/>
          </a:bodyPr>
          <a:lstStyle/>
          <a:p>
            <a:pPr marL="0" indent="0">
              <a:buNone/>
            </a:pPr>
            <a:r>
              <a:rPr lang="en-US" sz="2000" b="1" i="1" dirty="0">
                <a:latin typeface="Palatino" pitchFamily="2" charset="77"/>
                <a:ea typeface="Palatino" pitchFamily="2" charset="77"/>
              </a:rPr>
              <a:t>Marshall McLuhan</a:t>
            </a:r>
            <a:r>
              <a:rPr lang="en-US" sz="2000" i="1" dirty="0">
                <a:latin typeface="Palatino" pitchFamily="2" charset="77"/>
                <a:ea typeface="Palatino" pitchFamily="2" charset="77"/>
              </a:rPr>
              <a:t>, formidable </a:t>
            </a:r>
            <a:r>
              <a:rPr lang="en-US" sz="2000" i="1" dirty="0" err="1">
                <a:latin typeface="Palatino" pitchFamily="2" charset="77"/>
                <a:ea typeface="Palatino" pitchFamily="2" charset="77"/>
              </a:rPr>
              <a:t>visionario</a:t>
            </a:r>
            <a:r>
              <a:rPr lang="en-US" sz="2000" i="1" dirty="0">
                <a:latin typeface="Palatino" pitchFamily="2" charset="77"/>
                <a:ea typeface="Palatino" pitchFamily="2" charset="77"/>
              </a:rPr>
              <a:t>, </a:t>
            </a:r>
            <a:r>
              <a:rPr lang="en-US" sz="2000" i="1" dirty="0" err="1">
                <a:latin typeface="Palatino" pitchFamily="2" charset="77"/>
                <a:ea typeface="Palatino" pitchFamily="2" charset="77"/>
              </a:rPr>
              <a:t>anticipó</a:t>
            </a:r>
            <a:r>
              <a:rPr lang="en-US" sz="2000" i="1" dirty="0">
                <a:latin typeface="Palatino" pitchFamily="2" charset="77"/>
                <a:ea typeface="Palatino" pitchFamily="2" charset="77"/>
              </a:rPr>
              <a:t> la </a:t>
            </a:r>
            <a:r>
              <a:rPr lang="en-US" sz="2000" b="1" i="1" dirty="0" err="1">
                <a:latin typeface="Palatino" pitchFamily="2" charset="77"/>
                <a:ea typeface="Palatino" pitchFamily="2" charset="77"/>
              </a:rPr>
              <a:t>globalización</a:t>
            </a:r>
            <a:r>
              <a:rPr lang="en-US" sz="2000" b="1" i="1" dirty="0">
                <a:latin typeface="Palatino" pitchFamily="2" charset="77"/>
                <a:ea typeface="Palatino" pitchFamily="2" charset="77"/>
              </a:rPr>
              <a:t> </a:t>
            </a:r>
            <a:r>
              <a:rPr lang="en-US" sz="2000" i="1" dirty="0">
                <a:latin typeface="Palatino" pitchFamily="2" charset="77"/>
                <a:ea typeface="Palatino" pitchFamily="2" charset="77"/>
              </a:rPr>
              <a:t>(</a:t>
            </a:r>
            <a:r>
              <a:rPr lang="en-US" sz="2000" i="1" dirty="0" err="1">
                <a:latin typeface="Palatino" pitchFamily="2" charset="77"/>
                <a:ea typeface="Palatino" pitchFamily="2" charset="77"/>
              </a:rPr>
              <a:t>aldea</a:t>
            </a:r>
            <a:r>
              <a:rPr lang="en-US" sz="2000" i="1" dirty="0">
                <a:latin typeface="Palatino" pitchFamily="2" charset="77"/>
                <a:ea typeface="Palatino" pitchFamily="2" charset="77"/>
              </a:rPr>
              <a:t> global), Inte</a:t>
            </a:r>
            <a:r>
              <a:rPr lang="en-US" sz="2000" b="1" i="1" dirty="0">
                <a:latin typeface="Palatino" pitchFamily="2" charset="77"/>
                <a:ea typeface="Palatino" pitchFamily="2" charset="77"/>
              </a:rPr>
              <a:t>rnet y Big Data</a:t>
            </a:r>
            <a:r>
              <a:rPr lang="en-US" sz="1575" b="1" dirty="0"/>
              <a:t>.</a:t>
            </a:r>
          </a:p>
          <a:p>
            <a:pPr marL="0" indent="0">
              <a:buNone/>
            </a:pPr>
            <a:endParaRPr lang="es-ES_tradnl" sz="1575" dirty="0"/>
          </a:p>
        </p:txBody>
      </p:sp>
      <p:sp>
        <p:nvSpPr>
          <p:cNvPr id="5" name="Rectángulo 4">
            <a:extLst>
              <a:ext uri="{FF2B5EF4-FFF2-40B4-BE49-F238E27FC236}">
                <a16:creationId xmlns:a16="http://schemas.microsoft.com/office/drawing/2014/main" id="{6544261A-0494-0E47-BA92-6E1DB0782E2A}"/>
              </a:ext>
            </a:extLst>
          </p:cNvPr>
          <p:cNvSpPr/>
          <p:nvPr/>
        </p:nvSpPr>
        <p:spPr>
          <a:xfrm>
            <a:off x="236835" y="6514067"/>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63211943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FA8AEC-99B8-804B-8BDD-406B86E32DD2}"/>
              </a:ext>
            </a:extLst>
          </p:cNvPr>
          <p:cNvSpPr>
            <a:spLocks noGrp="1"/>
          </p:cNvSpPr>
          <p:nvPr>
            <p:ph type="title"/>
          </p:nvPr>
        </p:nvSpPr>
        <p:spPr>
          <a:xfrm>
            <a:off x="491490" y="365125"/>
            <a:ext cx="3840085" cy="1692794"/>
          </a:xfrm>
        </p:spPr>
        <p:txBody>
          <a:bodyPr>
            <a:normAutofit/>
          </a:bodyPr>
          <a:lstStyle/>
          <a:p>
            <a:r>
              <a:rPr lang="es-ES_tradnl" dirty="0"/>
              <a:t>Anticipó la inteligencia artificial</a:t>
            </a:r>
          </a:p>
        </p:txBody>
      </p:sp>
      <p:sp>
        <p:nvSpPr>
          <p:cNvPr id="3" name="Marcador de contenido 2">
            <a:extLst>
              <a:ext uri="{FF2B5EF4-FFF2-40B4-BE49-F238E27FC236}">
                <a16:creationId xmlns:a16="http://schemas.microsoft.com/office/drawing/2014/main" id="{3BE1C320-B48E-4E49-9E81-6CFD7F7F6481}"/>
              </a:ext>
            </a:extLst>
          </p:cNvPr>
          <p:cNvSpPr>
            <a:spLocks noGrp="1"/>
          </p:cNvSpPr>
          <p:nvPr>
            <p:ph idx="1"/>
          </p:nvPr>
        </p:nvSpPr>
        <p:spPr>
          <a:xfrm>
            <a:off x="491490" y="2575034"/>
            <a:ext cx="3840085" cy="3462228"/>
          </a:xfrm>
        </p:spPr>
        <p:txBody>
          <a:bodyPr>
            <a:normAutofit/>
          </a:bodyPr>
          <a:lstStyle/>
          <a:p>
            <a:pPr marL="0" indent="0" algn="just">
              <a:buNone/>
            </a:pPr>
            <a:r>
              <a:rPr lang="es-ES" sz="2000" i="1" dirty="0">
                <a:latin typeface="Palatino" pitchFamily="2" charset="77"/>
                <a:ea typeface="Palatino" pitchFamily="2" charset="77"/>
                <a:cs typeface="American Typewriter"/>
              </a:rPr>
              <a:t>En el capítulo 6 de </a:t>
            </a:r>
            <a:r>
              <a:rPr lang="es-ES" sz="2000" b="1" i="1" dirty="0">
                <a:latin typeface="Palatino" pitchFamily="2" charset="77"/>
                <a:ea typeface="Palatino" pitchFamily="2" charset="77"/>
                <a:cs typeface="American Typewriter"/>
              </a:rPr>
              <a:t>Comprender los medios de comunicación. Las extensiones del ser humano</a:t>
            </a:r>
            <a:r>
              <a:rPr lang="es-ES" sz="2000" i="1" dirty="0">
                <a:latin typeface="Palatino" pitchFamily="2" charset="77"/>
                <a:ea typeface="Palatino" pitchFamily="2" charset="77"/>
                <a:cs typeface="American Typewriter"/>
              </a:rPr>
              <a:t>, afirmó: </a:t>
            </a:r>
            <a:r>
              <a:rPr lang="es-ES_tradnl" sz="2000" i="1" dirty="0">
                <a:latin typeface="Palatino" pitchFamily="2" charset="77"/>
                <a:ea typeface="Palatino" pitchFamily="2" charset="77"/>
                <a:cs typeface="American Typewriter"/>
              </a:rPr>
              <a:t>"Después de haber extendido, o traducido, el sistema nervioso central en la tecnología electromagnética, una fase posterior podría ser verter también la conciencia en el mundo del ordenador”.</a:t>
            </a:r>
          </a:p>
          <a:p>
            <a:endParaRPr lang="es-ES_tradnl" sz="1600" dirty="0"/>
          </a:p>
        </p:txBody>
      </p:sp>
      <p:pic>
        <p:nvPicPr>
          <p:cNvPr id="4" name="Imagen 3" descr="MML1.jpg">
            <a:extLst>
              <a:ext uri="{FF2B5EF4-FFF2-40B4-BE49-F238E27FC236}">
                <a16:creationId xmlns:a16="http://schemas.microsoft.com/office/drawing/2014/main" id="{B93E011A-1F1E-784E-B2DA-428711812B72}"/>
              </a:ext>
            </a:extLst>
          </p:cNvPr>
          <p:cNvPicPr>
            <a:picLocks noChangeAspect="1"/>
          </p:cNvPicPr>
          <p:nvPr/>
        </p:nvPicPr>
        <p:blipFill rotWithShape="1">
          <a:blip r:embed="rId3">
            <a:extLst>
              <a:ext uri="{28A0092B-C50C-407E-A947-70E740481C1C}">
                <a14:useLocalDpi xmlns:a14="http://schemas.microsoft.com/office/drawing/2010/main" val="0"/>
              </a:ext>
            </a:extLst>
          </a:blip>
          <a:srcRect r="1" b="13676"/>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5" name="Rectángulo 4">
            <a:extLst>
              <a:ext uri="{FF2B5EF4-FFF2-40B4-BE49-F238E27FC236}">
                <a16:creationId xmlns:a16="http://schemas.microsoft.com/office/drawing/2014/main" id="{7CBC5E80-9092-E241-B935-FF3180170327}"/>
              </a:ext>
            </a:extLst>
          </p:cNvPr>
          <p:cNvSpPr/>
          <p:nvPr/>
        </p:nvSpPr>
        <p:spPr>
          <a:xfrm>
            <a:off x="98885" y="6488665"/>
            <a:ext cx="2953053"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82334895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DD3FA1-F999-CE47-A8C1-E1AAFADC0C82}"/>
              </a:ext>
            </a:extLst>
          </p:cNvPr>
          <p:cNvSpPr>
            <a:spLocks noGrp="1"/>
          </p:cNvSpPr>
          <p:nvPr>
            <p:ph type="title"/>
          </p:nvPr>
        </p:nvSpPr>
        <p:spPr>
          <a:xfrm>
            <a:off x="486696" y="629266"/>
            <a:ext cx="3845274" cy="1676603"/>
          </a:xfrm>
        </p:spPr>
        <p:txBody>
          <a:bodyPr>
            <a:normAutofit/>
          </a:bodyPr>
          <a:lstStyle/>
          <a:p>
            <a:r>
              <a:rPr lang="es-ES_tradnl" dirty="0"/>
              <a:t>Pensamiento complejo</a:t>
            </a:r>
          </a:p>
        </p:txBody>
      </p:sp>
      <p:sp>
        <p:nvSpPr>
          <p:cNvPr id="3" name="Marcador de contenido 2">
            <a:extLst>
              <a:ext uri="{FF2B5EF4-FFF2-40B4-BE49-F238E27FC236}">
                <a16:creationId xmlns:a16="http://schemas.microsoft.com/office/drawing/2014/main" id="{C60E63E4-7BB5-174B-A50B-A8A793447D64}"/>
              </a:ext>
            </a:extLst>
          </p:cNvPr>
          <p:cNvSpPr>
            <a:spLocks noGrp="1"/>
          </p:cNvSpPr>
          <p:nvPr>
            <p:ph idx="1"/>
          </p:nvPr>
        </p:nvSpPr>
        <p:spPr>
          <a:xfrm>
            <a:off x="479748" y="2063826"/>
            <a:ext cx="3728695" cy="4436126"/>
          </a:xfrm>
        </p:spPr>
        <p:txBody>
          <a:bodyPr>
            <a:normAutofit/>
          </a:bodyPr>
          <a:lstStyle/>
          <a:p>
            <a:pPr indent="-228600">
              <a:spcAft>
                <a:spcPts val="600"/>
              </a:spcAft>
            </a:pPr>
            <a:endParaRPr lang="en-US" sz="2000" b="1" i="1" dirty="0">
              <a:latin typeface="Palatino" pitchFamily="2" charset="77"/>
              <a:ea typeface="Palatino" pitchFamily="2" charset="77"/>
              <a:cs typeface="Baskerville" charset="0"/>
            </a:endParaRPr>
          </a:p>
          <a:p>
            <a:pPr marL="0" indent="0">
              <a:spcAft>
                <a:spcPts val="600"/>
              </a:spcAft>
              <a:buNone/>
            </a:pPr>
            <a:r>
              <a:rPr lang="es-ES_tradnl" sz="2000" b="1" i="1" dirty="0" err="1">
                <a:latin typeface="Palatino" pitchFamily="2" charset="77"/>
                <a:ea typeface="Palatino" pitchFamily="2" charset="77"/>
                <a:cs typeface="Baskerville" charset="0"/>
              </a:rPr>
              <a:t>McLuhan</a:t>
            </a:r>
            <a:r>
              <a:rPr lang="es-ES_tradnl" sz="2000" i="1" dirty="0">
                <a:latin typeface="Palatino" pitchFamily="2" charset="77"/>
                <a:ea typeface="Palatino" pitchFamily="2" charset="77"/>
                <a:cs typeface="Baskerville" charset="0"/>
              </a:rPr>
              <a:t> reconoció y valoró un enfoque generalista y multidisciplinario: "El especialista es aquel que nunca comete pequeños errores, mientras se mueve hacia una gran falacia" </a:t>
            </a:r>
          </a:p>
          <a:p>
            <a:pPr marL="0" indent="0">
              <a:spcAft>
                <a:spcPts val="600"/>
              </a:spcAft>
              <a:buNone/>
            </a:pPr>
            <a:r>
              <a:rPr lang="es-ES_tradnl" sz="2000" i="1" dirty="0">
                <a:latin typeface="Palatino" pitchFamily="2" charset="77"/>
                <a:ea typeface="Palatino" pitchFamily="2" charset="77"/>
                <a:cs typeface="Baskerville" charset="0"/>
              </a:rPr>
              <a:t>El </a:t>
            </a:r>
            <a:r>
              <a:rPr lang="es-ES_tradnl" sz="2000" b="1" i="1" dirty="0">
                <a:latin typeface="Palatino" pitchFamily="2" charset="77"/>
                <a:ea typeface="Palatino" pitchFamily="2" charset="77"/>
                <a:cs typeface="Baskerville" charset="0"/>
              </a:rPr>
              <a:t>enfoque multidisciplinario </a:t>
            </a:r>
            <a:r>
              <a:rPr lang="es-ES_tradnl" sz="2000" i="1" dirty="0">
                <a:latin typeface="Palatino" pitchFamily="2" charset="77"/>
                <a:ea typeface="Palatino" pitchFamily="2" charset="77"/>
                <a:cs typeface="Baskerville" charset="0"/>
              </a:rPr>
              <a:t>es la única manera de llegar a los grandes patrones de interacción entre una sociedad y sus tecnologías. "Cualquier tema llevado a la profundidad a la vez se relaciona con otros temas”.</a:t>
            </a:r>
          </a:p>
          <a:p>
            <a:pPr marL="0" indent="0">
              <a:buNone/>
            </a:pPr>
            <a:endParaRPr lang="es-ES_tradnl" sz="1600" dirty="0"/>
          </a:p>
        </p:txBody>
      </p:sp>
      <p:pic>
        <p:nvPicPr>
          <p:cNvPr id="4" name="Imagen 3" descr="descarga.jpeg">
            <a:extLst>
              <a:ext uri="{FF2B5EF4-FFF2-40B4-BE49-F238E27FC236}">
                <a16:creationId xmlns:a16="http://schemas.microsoft.com/office/drawing/2014/main" id="{DD489469-2FC1-2443-8B9C-A95467D77A5F}"/>
              </a:ext>
            </a:extLst>
          </p:cNvPr>
          <p:cNvPicPr>
            <a:picLocks noChangeAspect="1"/>
          </p:cNvPicPr>
          <p:nvPr/>
        </p:nvPicPr>
        <p:blipFill rotWithShape="1">
          <a:blip r:embed="rId2">
            <a:extLst>
              <a:ext uri="{28A0092B-C50C-407E-A947-70E740481C1C}">
                <a14:useLocalDpi xmlns:a14="http://schemas.microsoft.com/office/drawing/2010/main" val="0"/>
              </a:ext>
            </a:extLst>
          </a:blip>
          <a:srcRect l="20303" r="34661" b="-1"/>
          <a:stretch/>
        </p:blipFill>
        <p:spPr>
          <a:xfrm>
            <a:off x="4567959" y="640082"/>
            <a:ext cx="4096293" cy="5577837"/>
          </a:xfrm>
          <a:prstGeom prst="rect">
            <a:avLst/>
          </a:prstGeom>
          <a:effectLst/>
        </p:spPr>
      </p:pic>
      <p:sp>
        <p:nvSpPr>
          <p:cNvPr id="5" name="Rectángulo 4">
            <a:extLst>
              <a:ext uri="{FF2B5EF4-FFF2-40B4-BE49-F238E27FC236}">
                <a16:creationId xmlns:a16="http://schemas.microsoft.com/office/drawing/2014/main" id="{7AB91308-AA27-8A42-BEB3-007F29FDF688}"/>
              </a:ext>
            </a:extLst>
          </p:cNvPr>
          <p:cNvSpPr/>
          <p:nvPr/>
        </p:nvSpPr>
        <p:spPr>
          <a:xfrm>
            <a:off x="5929914" y="6488668"/>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64183246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790234-D285-2947-8860-E28B704309B3}"/>
              </a:ext>
            </a:extLst>
          </p:cNvPr>
          <p:cNvSpPr>
            <a:spLocks noGrp="1"/>
          </p:cNvSpPr>
          <p:nvPr>
            <p:ph type="title"/>
          </p:nvPr>
        </p:nvSpPr>
        <p:spPr>
          <a:xfrm>
            <a:off x="491490" y="365125"/>
            <a:ext cx="3840085" cy="1692794"/>
          </a:xfrm>
        </p:spPr>
        <p:txBody>
          <a:bodyPr>
            <a:normAutofit/>
          </a:bodyPr>
          <a:lstStyle/>
          <a:p>
            <a:r>
              <a:rPr lang="es-ES_tradnl" dirty="0"/>
              <a:t>Figura y fondo</a:t>
            </a:r>
          </a:p>
        </p:txBody>
      </p:sp>
      <p:sp>
        <p:nvSpPr>
          <p:cNvPr id="3" name="Marcador de contenido 2">
            <a:extLst>
              <a:ext uri="{FF2B5EF4-FFF2-40B4-BE49-F238E27FC236}">
                <a16:creationId xmlns:a16="http://schemas.microsoft.com/office/drawing/2014/main" id="{62B11A0F-58F5-334F-BDD3-F581AF16E7B3}"/>
              </a:ext>
            </a:extLst>
          </p:cNvPr>
          <p:cNvSpPr>
            <a:spLocks noGrp="1"/>
          </p:cNvSpPr>
          <p:nvPr>
            <p:ph idx="1"/>
          </p:nvPr>
        </p:nvSpPr>
        <p:spPr>
          <a:xfrm>
            <a:off x="491490" y="2186072"/>
            <a:ext cx="3840085" cy="4134680"/>
          </a:xfrm>
        </p:spPr>
        <p:txBody>
          <a:bodyPr>
            <a:normAutofit/>
          </a:bodyPr>
          <a:lstStyle/>
          <a:p>
            <a:pPr marL="114300" indent="0">
              <a:spcAft>
                <a:spcPts val="600"/>
              </a:spcAft>
              <a:buClr>
                <a:srgbClr val="593643"/>
              </a:buClr>
              <a:buNone/>
            </a:pPr>
            <a:br>
              <a:rPr lang="en-US" sz="1600" b="1" dirty="0">
                <a:latin typeface="Baskerville" charset="0"/>
                <a:ea typeface="Baskerville" charset="0"/>
                <a:cs typeface="Baskerville" charset="0"/>
              </a:rPr>
            </a:br>
            <a:br>
              <a:rPr lang="en-US" sz="1600" dirty="0">
                <a:latin typeface="Baskerville" charset="0"/>
                <a:ea typeface="Baskerville" charset="0"/>
                <a:cs typeface="Baskerville" charset="0"/>
              </a:rPr>
            </a:br>
            <a:r>
              <a:rPr lang="es-ES_tradnl" sz="2000" i="1" dirty="0">
                <a:latin typeface="Palatino" pitchFamily="2" charset="77"/>
                <a:ea typeface="Palatino" pitchFamily="2" charset="77"/>
                <a:cs typeface="Baskerville" charset="0"/>
              </a:rPr>
              <a:t>El significado de cualquier </a:t>
            </a:r>
            <a:r>
              <a:rPr lang="es-ES_tradnl" sz="2000" b="1" i="1" dirty="0">
                <a:latin typeface="Palatino" pitchFamily="2" charset="77"/>
                <a:ea typeface="Palatino" pitchFamily="2" charset="77"/>
                <a:cs typeface="Baskerville" charset="0"/>
              </a:rPr>
              <a:t>"figura", </a:t>
            </a:r>
            <a:r>
              <a:rPr lang="es-ES_tradnl" sz="2000" i="1" dirty="0">
                <a:latin typeface="Palatino" pitchFamily="2" charset="77"/>
                <a:ea typeface="Palatino" pitchFamily="2" charset="77"/>
                <a:cs typeface="Baskerville" charset="0"/>
              </a:rPr>
              <a:t>ya se trate de una tecnología, de una institución, de un acontecimiento de comunicación, de un texto o de un conjunto de ideas, no puede determinarse si esa figura se considera aislada del terreno o el entorno en el que opera. El s</a:t>
            </a:r>
            <a:r>
              <a:rPr lang="es-ES_tradnl" sz="2000" b="1" i="1" dirty="0">
                <a:latin typeface="Palatino" pitchFamily="2" charset="77"/>
                <a:ea typeface="Palatino" pitchFamily="2" charset="77"/>
                <a:cs typeface="Baskerville" charset="0"/>
              </a:rPr>
              <a:t>uelo</a:t>
            </a:r>
            <a:r>
              <a:rPr lang="es-ES_tradnl" sz="2000" i="1" dirty="0">
                <a:latin typeface="Palatino" pitchFamily="2" charset="77"/>
                <a:ea typeface="Palatino" pitchFamily="2" charset="77"/>
                <a:cs typeface="Baskerville" charset="0"/>
              </a:rPr>
              <a:t> proporciona el contexto desde el cual emerge el </a:t>
            </a:r>
            <a:r>
              <a:rPr lang="es-ES_tradnl" sz="2000" b="1" i="1" dirty="0">
                <a:latin typeface="Palatino" pitchFamily="2" charset="77"/>
                <a:ea typeface="Palatino" pitchFamily="2" charset="77"/>
                <a:cs typeface="Baskerville" charset="0"/>
              </a:rPr>
              <a:t>significado pleno o el significado de una figura.</a:t>
            </a:r>
          </a:p>
        </p:txBody>
      </p:sp>
      <p:pic>
        <p:nvPicPr>
          <p:cNvPr id="4" name="Imagen 3" descr="figura-o-fondo.jpg">
            <a:extLst>
              <a:ext uri="{FF2B5EF4-FFF2-40B4-BE49-F238E27FC236}">
                <a16:creationId xmlns:a16="http://schemas.microsoft.com/office/drawing/2014/main" id="{34F367E7-9FE9-804E-B26F-50EE63578DBE}"/>
              </a:ext>
            </a:extLst>
          </p:cNvPr>
          <p:cNvPicPr>
            <a:picLocks noChangeAspect="1"/>
          </p:cNvPicPr>
          <p:nvPr/>
        </p:nvPicPr>
        <p:blipFill rotWithShape="1">
          <a:blip r:embed="rId2">
            <a:extLst>
              <a:ext uri="{28A0092B-C50C-407E-A947-70E740481C1C}">
                <a14:useLocalDpi xmlns:a14="http://schemas.microsoft.com/office/drawing/2010/main" val="0"/>
              </a:ext>
            </a:extLst>
          </a:blip>
          <a:srcRect l="1560" r="855"/>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Rectángulo 6">
            <a:extLst>
              <a:ext uri="{FF2B5EF4-FFF2-40B4-BE49-F238E27FC236}">
                <a16:creationId xmlns:a16="http://schemas.microsoft.com/office/drawing/2014/main" id="{D13A4307-62EE-6749-A5B3-D415461F16D3}"/>
              </a:ext>
            </a:extLst>
          </p:cNvPr>
          <p:cNvSpPr/>
          <p:nvPr/>
        </p:nvSpPr>
        <p:spPr>
          <a:xfrm>
            <a:off x="61784" y="6525050"/>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09977521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Fernando_Neil2.jpg">
            <a:extLst>
              <a:ext uri="{FF2B5EF4-FFF2-40B4-BE49-F238E27FC236}">
                <a16:creationId xmlns:a16="http://schemas.microsoft.com/office/drawing/2014/main" id="{5BF68854-0779-ED47-BF76-896BF8B39847}"/>
              </a:ext>
            </a:extLst>
          </p:cNvPr>
          <p:cNvPicPr>
            <a:picLocks noChangeAspect="1"/>
          </p:cNvPicPr>
          <p:nvPr/>
        </p:nvPicPr>
        <p:blipFill rotWithShape="1">
          <a:blip r:embed="rId3">
            <a:extLst>
              <a:ext uri="{28A0092B-C50C-407E-A947-70E740481C1C}">
                <a14:useLocalDpi xmlns:a14="http://schemas.microsoft.com/office/drawing/2010/main" val="0"/>
              </a:ext>
            </a:extLst>
          </a:blip>
          <a:srcRect r="4667"/>
          <a:stretch/>
        </p:blipFill>
        <p:spPr>
          <a:xfrm>
            <a:off x="20" y="10"/>
            <a:ext cx="9143980" cy="6857990"/>
          </a:xfrm>
          <a:prstGeom prst="rect">
            <a:avLst/>
          </a:prstGeom>
        </p:spPr>
      </p:pic>
      <p:sp>
        <p:nvSpPr>
          <p:cNvPr id="2" name="Título 1"/>
          <p:cNvSpPr>
            <a:spLocks noGrp="1"/>
          </p:cNvSpPr>
          <p:nvPr>
            <p:ph type="ctrTitle"/>
          </p:nvPr>
        </p:nvSpPr>
        <p:spPr>
          <a:xfrm>
            <a:off x="367903" y="5379173"/>
            <a:ext cx="8408194" cy="744836"/>
          </a:xfrm>
        </p:spPr>
        <p:txBody>
          <a:bodyPr vert="horz" lIns="91440" tIns="45720" rIns="91440" bIns="45720" rtlCol="0" anchor="ctr">
            <a:normAutofit fontScale="90000"/>
          </a:bodyPr>
          <a:lstStyle/>
          <a:p>
            <a:pPr defTabSz="914400"/>
            <a:br>
              <a:rPr lang="en-US" sz="1000" dirty="0">
                <a:solidFill>
                  <a:schemeClr val="tx1">
                    <a:lumMod val="85000"/>
                    <a:lumOff val="15000"/>
                  </a:schemeClr>
                </a:solidFill>
              </a:rPr>
            </a:br>
            <a:r>
              <a:rPr lang="en-US" sz="2200" i="1" dirty="0">
                <a:solidFill>
                  <a:schemeClr val="tx1">
                    <a:lumMod val="85000"/>
                    <a:lumOff val="15000"/>
                  </a:schemeClr>
                </a:solidFill>
                <a:latin typeface="Palatino" pitchFamily="2" charset="77"/>
                <a:ea typeface="Palatino" pitchFamily="2" charset="77"/>
              </a:rPr>
              <a:t>Los </a:t>
            </a:r>
            <a:r>
              <a:rPr lang="en-US" sz="2200" i="1" dirty="0" err="1">
                <a:solidFill>
                  <a:schemeClr val="tx1">
                    <a:lumMod val="85000"/>
                    <a:lumOff val="15000"/>
                  </a:schemeClr>
                </a:solidFill>
                <a:latin typeface="Palatino" pitchFamily="2" charset="77"/>
                <a:ea typeface="Palatino" pitchFamily="2" charset="77"/>
              </a:rPr>
              <a:t>riesgos</a:t>
            </a:r>
            <a:r>
              <a:rPr lang="en-US" sz="2200" i="1" dirty="0">
                <a:solidFill>
                  <a:schemeClr val="tx1">
                    <a:lumMod val="85000"/>
                    <a:lumOff val="15000"/>
                  </a:schemeClr>
                </a:solidFill>
                <a:latin typeface="Palatino" pitchFamily="2" charset="77"/>
                <a:ea typeface="Palatino" pitchFamily="2" charset="77"/>
              </a:rPr>
              <a:t> del </a:t>
            </a:r>
            <a:r>
              <a:rPr lang="en-US" sz="2200" i="1" dirty="0" err="1">
                <a:solidFill>
                  <a:schemeClr val="tx1">
                    <a:lumMod val="85000"/>
                    <a:lumOff val="15000"/>
                  </a:schemeClr>
                </a:solidFill>
                <a:latin typeface="Palatino" pitchFamily="2" charset="77"/>
                <a:ea typeface="Palatino" pitchFamily="2" charset="77"/>
              </a:rPr>
              <a:t>tecno</a:t>
            </a:r>
            <a:r>
              <a:rPr lang="en-US" sz="2200" i="1" dirty="0">
                <a:solidFill>
                  <a:schemeClr val="tx1">
                    <a:lumMod val="85000"/>
                    <a:lumOff val="15000"/>
                  </a:schemeClr>
                </a:solidFill>
                <a:latin typeface="Palatino" pitchFamily="2" charset="77"/>
                <a:ea typeface="Palatino" pitchFamily="2" charset="77"/>
              </a:rPr>
              <a:t> </a:t>
            </a:r>
            <a:r>
              <a:rPr lang="en-US" sz="2200" i="1" dirty="0" err="1">
                <a:solidFill>
                  <a:schemeClr val="tx1">
                    <a:lumMod val="85000"/>
                    <a:lumOff val="15000"/>
                  </a:schemeClr>
                </a:solidFill>
                <a:latin typeface="Palatino" pitchFamily="2" charset="77"/>
                <a:ea typeface="Palatino" pitchFamily="2" charset="77"/>
              </a:rPr>
              <a:t>optimismo</a:t>
            </a:r>
            <a:r>
              <a:rPr lang="en-US" sz="2200" i="1" dirty="0">
                <a:solidFill>
                  <a:schemeClr val="tx1">
                    <a:lumMod val="85000"/>
                    <a:lumOff val="15000"/>
                  </a:schemeClr>
                </a:solidFill>
                <a:latin typeface="Palatino" pitchFamily="2" charset="77"/>
                <a:ea typeface="Palatino" pitchFamily="2" charset="77"/>
              </a:rPr>
              <a:t>.  </a:t>
            </a:r>
            <a:br>
              <a:rPr lang="en-US" sz="2200" i="1" dirty="0">
                <a:solidFill>
                  <a:schemeClr val="tx1">
                    <a:lumMod val="85000"/>
                    <a:lumOff val="15000"/>
                  </a:schemeClr>
                </a:solidFill>
                <a:latin typeface="Palatino" pitchFamily="2" charset="77"/>
                <a:ea typeface="Palatino" pitchFamily="2" charset="77"/>
              </a:rPr>
            </a:br>
            <a:r>
              <a:rPr lang="en-US" sz="2200" i="1" dirty="0">
                <a:solidFill>
                  <a:schemeClr val="tx1">
                    <a:lumMod val="85000"/>
                    <a:lumOff val="15000"/>
                  </a:schemeClr>
                </a:solidFill>
                <a:latin typeface="Palatino" pitchFamily="2" charset="77"/>
                <a:ea typeface="Palatino" pitchFamily="2" charset="77"/>
              </a:rPr>
              <a:t>Neil Postman, </a:t>
            </a:r>
            <a:r>
              <a:rPr lang="en-US" sz="2200" i="1" dirty="0" err="1">
                <a:solidFill>
                  <a:schemeClr val="tx1">
                    <a:lumMod val="85000"/>
                    <a:lumOff val="15000"/>
                  </a:schemeClr>
                </a:solidFill>
                <a:latin typeface="Palatino" pitchFamily="2" charset="77"/>
                <a:ea typeface="Palatino" pitchFamily="2" charset="77"/>
              </a:rPr>
              <a:t>Ecología</a:t>
            </a:r>
            <a:r>
              <a:rPr lang="en-US" sz="2200" i="1" dirty="0">
                <a:solidFill>
                  <a:schemeClr val="tx1">
                    <a:lumMod val="85000"/>
                    <a:lumOff val="15000"/>
                  </a:schemeClr>
                </a:solidFill>
                <a:latin typeface="Palatino" pitchFamily="2" charset="77"/>
                <a:ea typeface="Palatino" pitchFamily="2" charset="77"/>
              </a:rPr>
              <a:t> de los </a:t>
            </a:r>
            <a:r>
              <a:rPr lang="en-US" sz="2200" i="1" dirty="0" err="1">
                <a:solidFill>
                  <a:schemeClr val="tx1">
                    <a:lumMod val="85000"/>
                    <a:lumOff val="15000"/>
                  </a:schemeClr>
                </a:solidFill>
                <a:latin typeface="Palatino" pitchFamily="2" charset="77"/>
                <a:ea typeface="Palatino" pitchFamily="2" charset="77"/>
              </a:rPr>
              <a:t>Medios</a:t>
            </a:r>
            <a:r>
              <a:rPr lang="en-US" sz="2200" i="1" dirty="0">
                <a:solidFill>
                  <a:schemeClr val="tx1">
                    <a:lumMod val="85000"/>
                    <a:lumOff val="15000"/>
                  </a:schemeClr>
                </a:solidFill>
                <a:latin typeface="Palatino" pitchFamily="2" charset="77"/>
                <a:ea typeface="Palatino" pitchFamily="2" charset="77"/>
              </a:rPr>
              <a:t>.</a:t>
            </a:r>
            <a:br>
              <a:rPr lang="en-US" sz="2000" i="1" dirty="0">
                <a:solidFill>
                  <a:schemeClr val="tx1">
                    <a:lumMod val="85000"/>
                    <a:lumOff val="15000"/>
                  </a:schemeClr>
                </a:solidFill>
              </a:rPr>
            </a:br>
            <a:endParaRPr lang="en-US" sz="2000" i="1" dirty="0">
              <a:solidFill>
                <a:schemeClr val="tx1">
                  <a:lumMod val="85000"/>
                  <a:lumOff val="15000"/>
                </a:schemeClr>
              </a:solidFill>
            </a:endParaRPr>
          </a:p>
        </p:txBody>
      </p:sp>
    </p:spTree>
    <p:extLst>
      <p:ext uri="{BB962C8B-B14F-4D97-AF65-F5344CB8AC3E}">
        <p14:creationId xmlns:p14="http://schemas.microsoft.com/office/powerpoint/2010/main" val="17775309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unnamed.jpg"/>
          <p:cNvPicPr>
            <a:picLocks noChangeAspect="1"/>
          </p:cNvPicPr>
          <p:nvPr/>
        </p:nvPicPr>
        <p:blipFill rotWithShape="1">
          <a:blip r:embed="rId3">
            <a:extLst>
              <a:ext uri="{28A0092B-C50C-407E-A947-70E740481C1C}">
                <a14:useLocalDpi xmlns:a14="http://schemas.microsoft.com/office/drawing/2010/main" val="0"/>
              </a:ext>
            </a:extLst>
          </a:blip>
          <a:srcRect l="9667" r="-1" b="-1"/>
          <a:stretch/>
        </p:blipFill>
        <p:spPr>
          <a:xfrm>
            <a:off x="20" y="10"/>
            <a:ext cx="9143980" cy="6857990"/>
          </a:xfrm>
          <a:prstGeom prst="rect">
            <a:avLst/>
          </a:prstGeom>
        </p:spPr>
      </p:pic>
      <p:sp>
        <p:nvSpPr>
          <p:cNvPr id="2" name="CuadroTexto 1"/>
          <p:cNvSpPr txBox="1"/>
          <p:nvPr/>
        </p:nvSpPr>
        <p:spPr>
          <a:xfrm>
            <a:off x="5361793" y="3549427"/>
            <a:ext cx="3572887" cy="3123897"/>
          </a:xfrm>
          <a:prstGeom prst="rect">
            <a:avLst/>
          </a:prstGeom>
        </p:spPr>
        <p:txBody>
          <a:bodyPr vert="horz" lIns="91440" tIns="45720" rIns="91440" bIns="45720" rtlCol="0" anchor="b">
            <a:normAutofit/>
          </a:bodyPr>
          <a:lstStyle/>
          <a:p>
            <a:pPr indent="-228600" algn="ctr">
              <a:lnSpc>
                <a:spcPct val="90000"/>
              </a:lnSpc>
              <a:spcBef>
                <a:spcPct val="0"/>
              </a:spcBef>
              <a:spcAft>
                <a:spcPts val="600"/>
              </a:spcAft>
            </a:pPr>
            <a:endParaRPr lang="en-US" sz="1100" kern="1200" dirty="0">
              <a:solidFill>
                <a:schemeClr val="tx1"/>
              </a:solidFill>
              <a:latin typeface="+mj-lt"/>
              <a:ea typeface="+mj-ea"/>
              <a:cs typeface="+mj-cs"/>
            </a:endParaRPr>
          </a:p>
          <a:p>
            <a:pPr marL="457200" indent="-228600" algn="ctr">
              <a:lnSpc>
                <a:spcPct val="90000"/>
              </a:lnSpc>
              <a:spcBef>
                <a:spcPct val="0"/>
              </a:spcBef>
              <a:spcAft>
                <a:spcPts val="600"/>
              </a:spcAft>
            </a:pPr>
            <a:endParaRPr lang="en-US" sz="1100" i="1" kern="1200" dirty="0">
              <a:solidFill>
                <a:schemeClr val="tx1"/>
              </a:solidFill>
              <a:latin typeface="Palatino" pitchFamily="2" charset="77"/>
              <a:ea typeface="Palatino" pitchFamily="2" charset="77"/>
              <a:cs typeface="+mj-cs"/>
            </a:endParaRPr>
          </a:p>
          <a:p>
            <a:pPr algn="ctr">
              <a:lnSpc>
                <a:spcPct val="90000"/>
              </a:lnSpc>
              <a:spcBef>
                <a:spcPct val="0"/>
              </a:spcBef>
              <a:spcAft>
                <a:spcPts val="600"/>
              </a:spcAft>
            </a:pPr>
            <a:r>
              <a:rPr lang="en-US" sz="2000" b="1" i="1" kern="1200" dirty="0">
                <a:solidFill>
                  <a:schemeClr val="tx1"/>
                </a:solidFill>
                <a:latin typeface="Palatino" pitchFamily="2" charset="77"/>
                <a:ea typeface="Palatino" pitchFamily="2" charset="77"/>
                <a:cs typeface="+mj-cs"/>
              </a:rPr>
              <a:t>Neil Postman. Cinco </a:t>
            </a:r>
            <a:r>
              <a:rPr lang="en-US" sz="2000" b="1" i="1" kern="1200" dirty="0" err="1">
                <a:solidFill>
                  <a:schemeClr val="tx1"/>
                </a:solidFill>
                <a:latin typeface="Palatino" pitchFamily="2" charset="77"/>
                <a:ea typeface="Palatino" pitchFamily="2" charset="77"/>
                <a:cs typeface="+mj-cs"/>
              </a:rPr>
              <a:t>cosas</a:t>
            </a:r>
            <a:r>
              <a:rPr lang="en-US" sz="2000" b="1" i="1" kern="1200" dirty="0">
                <a:solidFill>
                  <a:schemeClr val="tx1"/>
                </a:solidFill>
                <a:latin typeface="Palatino" pitchFamily="2" charset="77"/>
                <a:ea typeface="Palatino" pitchFamily="2" charset="77"/>
                <a:cs typeface="+mj-cs"/>
              </a:rPr>
              <a:t> que </a:t>
            </a:r>
            <a:r>
              <a:rPr lang="en-US" sz="2000" b="1" i="1" kern="1200" dirty="0" err="1">
                <a:solidFill>
                  <a:schemeClr val="tx1"/>
                </a:solidFill>
                <a:latin typeface="Palatino" pitchFamily="2" charset="77"/>
                <a:ea typeface="Palatino" pitchFamily="2" charset="77"/>
                <a:cs typeface="+mj-cs"/>
              </a:rPr>
              <a:t>debemos</a:t>
            </a:r>
            <a:r>
              <a:rPr lang="en-US" sz="2000" b="1" i="1" kern="1200" dirty="0">
                <a:solidFill>
                  <a:schemeClr val="tx1"/>
                </a:solidFill>
                <a:latin typeface="Palatino" pitchFamily="2" charset="77"/>
                <a:ea typeface="Palatino" pitchFamily="2" charset="77"/>
                <a:cs typeface="+mj-cs"/>
              </a:rPr>
              <a:t> saber </a:t>
            </a:r>
            <a:r>
              <a:rPr lang="en-US" sz="2000" b="1" i="1" kern="1200" dirty="0" err="1">
                <a:solidFill>
                  <a:schemeClr val="tx1"/>
                </a:solidFill>
                <a:latin typeface="Palatino" pitchFamily="2" charset="77"/>
                <a:ea typeface="Palatino" pitchFamily="2" charset="77"/>
                <a:cs typeface="+mj-cs"/>
              </a:rPr>
              <a:t>acerca</a:t>
            </a:r>
            <a:r>
              <a:rPr lang="en-US" sz="2000" b="1" i="1" kern="1200" dirty="0">
                <a:solidFill>
                  <a:schemeClr val="tx1"/>
                </a:solidFill>
                <a:latin typeface="Palatino" pitchFamily="2" charset="77"/>
                <a:ea typeface="Palatino" pitchFamily="2" charset="77"/>
                <a:cs typeface="+mj-cs"/>
              </a:rPr>
              <a:t> del </a:t>
            </a:r>
            <a:r>
              <a:rPr lang="en-US" sz="2000" b="1" i="1" kern="1200" dirty="0" err="1">
                <a:solidFill>
                  <a:schemeClr val="tx1"/>
                </a:solidFill>
                <a:latin typeface="Palatino" pitchFamily="2" charset="77"/>
                <a:ea typeface="Palatino" pitchFamily="2" charset="77"/>
                <a:cs typeface="+mj-cs"/>
              </a:rPr>
              <a:t>cambio</a:t>
            </a:r>
            <a:r>
              <a:rPr lang="en-US" sz="2000" b="1" i="1" kern="1200" dirty="0">
                <a:solidFill>
                  <a:schemeClr val="tx1"/>
                </a:solidFill>
                <a:latin typeface="Palatino" pitchFamily="2" charset="77"/>
                <a:ea typeface="Palatino" pitchFamily="2" charset="77"/>
                <a:cs typeface="+mj-cs"/>
              </a:rPr>
              <a:t> </a:t>
            </a:r>
            <a:r>
              <a:rPr lang="en-US" sz="2000" b="1" i="1" kern="1200" dirty="0" err="1">
                <a:solidFill>
                  <a:schemeClr val="tx1"/>
                </a:solidFill>
                <a:latin typeface="Palatino" pitchFamily="2" charset="77"/>
                <a:ea typeface="Palatino" pitchFamily="2" charset="77"/>
                <a:cs typeface="+mj-cs"/>
              </a:rPr>
              <a:t>tecnológico</a:t>
            </a:r>
            <a:endParaRPr lang="en-US" sz="2000" b="1" i="1" kern="1200" dirty="0">
              <a:solidFill>
                <a:schemeClr val="tx1"/>
              </a:solidFill>
              <a:latin typeface="Palatino" pitchFamily="2" charset="77"/>
              <a:ea typeface="Palatino" pitchFamily="2" charset="77"/>
              <a:cs typeface="+mj-cs"/>
            </a:endParaRPr>
          </a:p>
          <a:p>
            <a:pPr algn="ctr">
              <a:lnSpc>
                <a:spcPct val="90000"/>
              </a:lnSpc>
              <a:spcBef>
                <a:spcPct val="0"/>
              </a:spcBef>
              <a:spcAft>
                <a:spcPts val="600"/>
              </a:spcAft>
            </a:pPr>
            <a:endParaRPr lang="en-US" sz="2000" i="1" kern="1200" dirty="0">
              <a:solidFill>
                <a:schemeClr val="tx1"/>
              </a:solidFill>
              <a:latin typeface="Palatino" pitchFamily="2" charset="77"/>
              <a:ea typeface="Palatino" pitchFamily="2" charset="77"/>
              <a:cs typeface="+mj-cs"/>
            </a:endParaRPr>
          </a:p>
          <a:p>
            <a:pPr algn="ctr">
              <a:lnSpc>
                <a:spcPct val="90000"/>
              </a:lnSpc>
              <a:spcBef>
                <a:spcPct val="0"/>
              </a:spcBef>
              <a:spcAft>
                <a:spcPts val="600"/>
              </a:spcAft>
            </a:pPr>
            <a:r>
              <a:rPr lang="es-ES_tradnl" sz="2000" i="1" kern="1200" dirty="0">
                <a:solidFill>
                  <a:schemeClr val="tx1"/>
                </a:solidFill>
                <a:latin typeface="Palatino" pitchFamily="2" charset="77"/>
                <a:ea typeface="Palatino" pitchFamily="2" charset="77"/>
                <a:cs typeface="+mj-cs"/>
              </a:rPr>
              <a:t>1.  Todo el cambio tecnológico es un intercambio. </a:t>
            </a:r>
          </a:p>
        </p:txBody>
      </p:sp>
      <p:sp>
        <p:nvSpPr>
          <p:cNvPr id="3" name="Rectángulo 2">
            <a:extLst>
              <a:ext uri="{FF2B5EF4-FFF2-40B4-BE49-F238E27FC236}">
                <a16:creationId xmlns:a16="http://schemas.microsoft.com/office/drawing/2014/main" id="{27637043-E08E-FD48-8E41-96BC51946C9D}"/>
              </a:ext>
            </a:extLst>
          </p:cNvPr>
          <p:cNvSpPr/>
          <p:nvPr/>
        </p:nvSpPr>
        <p:spPr>
          <a:xfrm>
            <a:off x="26237" y="6488658"/>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736960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obtieneimagen.jpeg"/>
          <p:cNvPicPr>
            <a:picLocks noChangeAspect="1"/>
          </p:cNvPicPr>
          <p:nvPr/>
        </p:nvPicPr>
        <p:blipFill rotWithShape="1">
          <a:blip r:embed="rId3">
            <a:extLst>
              <a:ext uri="{28A0092B-C50C-407E-A947-70E740481C1C}">
                <a14:useLocalDpi xmlns:a14="http://schemas.microsoft.com/office/drawing/2010/main" val="0"/>
              </a:ext>
            </a:extLst>
          </a:blip>
          <a:srcRect l="3455" r="3878"/>
          <a:stretch/>
        </p:blipFill>
        <p:spPr>
          <a:xfrm>
            <a:off x="20" y="10"/>
            <a:ext cx="9143980" cy="6857990"/>
          </a:xfrm>
          <a:prstGeom prst="rect">
            <a:avLst/>
          </a:prstGeom>
        </p:spPr>
      </p:pic>
      <p:sp>
        <p:nvSpPr>
          <p:cNvPr id="2" name="CuadroTexto 1"/>
          <p:cNvSpPr txBox="1"/>
          <p:nvPr/>
        </p:nvSpPr>
        <p:spPr>
          <a:xfrm>
            <a:off x="746539" y="877496"/>
            <a:ext cx="2516430" cy="2477043"/>
          </a:xfrm>
          <a:prstGeom prst="ellipse">
            <a:avLst/>
          </a:prstGeom>
          <a:solidFill>
            <a:srgbClr val="FFFFFF"/>
          </a:solidFill>
          <a:ln w="174625" cmpd="thinThick">
            <a:solidFill>
              <a:srgbClr val="FFFFFF"/>
            </a:solidFill>
          </a:ln>
        </p:spPr>
        <p:txBody>
          <a:bodyPr vert="horz" lIns="91440" tIns="45720" rIns="91440" bIns="45720" rtlCol="0" anchor="ctr">
            <a:normAutofit fontScale="92500"/>
          </a:bodyPr>
          <a:lstStyle/>
          <a:p>
            <a:pPr algn="ctr">
              <a:lnSpc>
                <a:spcPct val="90000"/>
              </a:lnSpc>
              <a:spcBef>
                <a:spcPct val="0"/>
              </a:spcBef>
              <a:spcAft>
                <a:spcPts val="600"/>
              </a:spcAft>
            </a:pPr>
            <a:r>
              <a:rPr lang="en-US" sz="2100" i="1" kern="1200" dirty="0">
                <a:solidFill>
                  <a:srgbClr val="262626"/>
                </a:solidFill>
                <a:latin typeface="Palatino" pitchFamily="2" charset="77"/>
                <a:ea typeface="Palatino" pitchFamily="2" charset="77"/>
                <a:cs typeface="+mj-cs"/>
              </a:rPr>
              <a:t>2  </a:t>
            </a:r>
            <a:r>
              <a:rPr lang="es-ES_tradnl" sz="2400" i="1" kern="1200" dirty="0">
                <a:solidFill>
                  <a:srgbClr val="262626"/>
                </a:solidFill>
                <a:latin typeface="Palatino" pitchFamily="2" charset="77"/>
                <a:ea typeface="Palatino" pitchFamily="2" charset="77"/>
                <a:cs typeface="+mj-cs"/>
              </a:rPr>
              <a:t>La </a:t>
            </a:r>
            <a:r>
              <a:rPr lang="es-ES_tradnl" sz="2400" b="1" i="1" kern="1200" dirty="0">
                <a:solidFill>
                  <a:srgbClr val="262626"/>
                </a:solidFill>
                <a:latin typeface="Palatino" pitchFamily="2" charset="77"/>
                <a:ea typeface="Palatino" pitchFamily="2" charset="77"/>
                <a:cs typeface="+mj-cs"/>
              </a:rPr>
              <a:t>cultura</a:t>
            </a:r>
            <a:r>
              <a:rPr lang="es-ES_tradnl" sz="2400" i="1" kern="1200" dirty="0">
                <a:solidFill>
                  <a:srgbClr val="262626"/>
                </a:solidFill>
                <a:latin typeface="Palatino" pitchFamily="2" charset="77"/>
                <a:ea typeface="Palatino" pitchFamily="2" charset="77"/>
                <a:cs typeface="+mj-cs"/>
              </a:rPr>
              <a:t> siempre paga el precio de la </a:t>
            </a:r>
            <a:r>
              <a:rPr lang="es-ES_tradnl" sz="2400" b="1" i="1" kern="1200" dirty="0">
                <a:solidFill>
                  <a:srgbClr val="262626"/>
                </a:solidFill>
                <a:latin typeface="Palatino" pitchFamily="2" charset="77"/>
                <a:ea typeface="Palatino" pitchFamily="2" charset="77"/>
                <a:cs typeface="+mj-cs"/>
              </a:rPr>
              <a:t>tecnología</a:t>
            </a:r>
            <a:r>
              <a:rPr lang="en-US" sz="2100" b="1" kern="1200" dirty="0">
                <a:solidFill>
                  <a:srgbClr val="262626"/>
                </a:solidFill>
                <a:latin typeface="Palatino" pitchFamily="2" charset="77"/>
                <a:ea typeface="Palatino" pitchFamily="2" charset="77"/>
                <a:cs typeface="+mj-cs"/>
              </a:rPr>
              <a:t>.</a:t>
            </a:r>
          </a:p>
        </p:txBody>
      </p:sp>
      <p:sp>
        <p:nvSpPr>
          <p:cNvPr id="4" name="Rectángulo 3">
            <a:extLst>
              <a:ext uri="{FF2B5EF4-FFF2-40B4-BE49-F238E27FC236}">
                <a16:creationId xmlns:a16="http://schemas.microsoft.com/office/drawing/2014/main" id="{83BA8AE4-3494-F449-8C88-10D4E94BB624}"/>
              </a:ext>
            </a:extLst>
          </p:cNvPr>
          <p:cNvSpPr/>
          <p:nvPr/>
        </p:nvSpPr>
        <p:spPr>
          <a:xfrm>
            <a:off x="0" y="6488668"/>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565570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490" y="2575033"/>
            <a:ext cx="4157628" cy="3605427"/>
          </a:xfrm>
          <a:prstGeom prst="rect">
            <a:avLst/>
          </a:prstGeom>
        </p:spPr>
        <p:txBody>
          <a:bodyPr vert="horz" lIns="91440" tIns="45720" rIns="91440" bIns="45720" rtlCol="0">
            <a:normAutofit/>
          </a:bodyPr>
          <a:lstStyle/>
          <a:p>
            <a:pPr>
              <a:lnSpc>
                <a:spcPct val="90000"/>
              </a:lnSpc>
              <a:spcAft>
                <a:spcPts val="600"/>
              </a:spcAft>
            </a:pPr>
            <a:r>
              <a:rPr lang="es-ES_tradnl" sz="2400" i="1" dirty="0">
                <a:latin typeface="Palatino" pitchFamily="2" charset="77"/>
                <a:ea typeface="Palatino" pitchFamily="2" charset="77"/>
              </a:rPr>
              <a:t>3. </a:t>
            </a:r>
            <a:r>
              <a:rPr lang="es-ES_tradnl" sz="2400" b="1" i="1" dirty="0">
                <a:latin typeface="Palatino" pitchFamily="2" charset="77"/>
                <a:ea typeface="Palatino" pitchFamily="2" charset="77"/>
              </a:rPr>
              <a:t>Toda tecnología encierra ideas poderosas</a:t>
            </a:r>
            <a:r>
              <a:rPr lang="es-ES_tradnl" sz="2400" i="1" dirty="0">
                <a:latin typeface="Palatino" pitchFamily="2" charset="77"/>
                <a:ea typeface="Palatino" pitchFamily="2" charset="77"/>
              </a:rPr>
              <a:t>, muchas veces dos o tres ideas ponderosas, que no siempre es posible advertir a simple vista.</a:t>
            </a:r>
          </a:p>
        </p:txBody>
      </p:sp>
      <p:pic>
        <p:nvPicPr>
          <p:cNvPr id="4" name="Imagen 3" descr="112.jpg"/>
          <p:cNvPicPr>
            <a:picLocks noChangeAspect="1"/>
          </p:cNvPicPr>
          <p:nvPr/>
        </p:nvPicPr>
        <p:blipFill rotWithShape="1">
          <a:blip r:embed="rId3">
            <a:extLst>
              <a:ext uri="{28A0092B-C50C-407E-A947-70E740481C1C}">
                <a14:useLocalDpi xmlns:a14="http://schemas.microsoft.com/office/drawing/2010/main" val="0"/>
              </a:ext>
            </a:extLst>
          </a:blip>
          <a:srcRect l="25358" r="2286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3" name="Rectángulo 2">
            <a:extLst>
              <a:ext uri="{FF2B5EF4-FFF2-40B4-BE49-F238E27FC236}">
                <a16:creationId xmlns:a16="http://schemas.microsoft.com/office/drawing/2014/main" id="{BDCF2EEF-BD1B-6D49-A5B0-1AE5CE72795A}"/>
              </a:ext>
            </a:extLst>
          </p:cNvPr>
          <p:cNvSpPr/>
          <p:nvPr/>
        </p:nvSpPr>
        <p:spPr>
          <a:xfrm>
            <a:off x="97525" y="6488668"/>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283119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0023624869.jpg"/>
          <p:cNvPicPr>
            <a:picLocks noChangeAspect="1"/>
          </p:cNvPicPr>
          <p:nvPr/>
        </p:nvPicPr>
        <p:blipFill rotWithShape="1">
          <a:blip r:embed="rId3">
            <a:alphaModFix amt="50000"/>
            <a:extLst>
              <a:ext uri="{28A0092B-C50C-407E-A947-70E740481C1C}">
                <a14:useLocalDpi xmlns:a14="http://schemas.microsoft.com/office/drawing/2010/main" val="0"/>
              </a:ext>
            </a:extLst>
          </a:blip>
          <a:srcRect l="12500" r="12500"/>
          <a:stretch/>
        </p:blipFill>
        <p:spPr>
          <a:xfrm>
            <a:off x="0" y="-363839"/>
            <a:ext cx="10114215" cy="7585677"/>
          </a:xfrm>
          <a:prstGeom prst="rect">
            <a:avLst/>
          </a:prstGeom>
        </p:spPr>
      </p:pic>
      <p:sp>
        <p:nvSpPr>
          <p:cNvPr id="2" name="CuadroTexto 1"/>
          <p:cNvSpPr txBox="1"/>
          <p:nvPr/>
        </p:nvSpPr>
        <p:spPr>
          <a:xfrm>
            <a:off x="1143000" y="1122362"/>
            <a:ext cx="6858000" cy="290051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700" i="1" dirty="0">
                <a:latin typeface="Palatino" pitchFamily="2" charset="77"/>
                <a:ea typeface="Palatino" pitchFamily="2" charset="77"/>
                <a:cs typeface="+mj-cs"/>
              </a:rPr>
              <a:t>4  El </a:t>
            </a:r>
            <a:r>
              <a:rPr lang="en-US" sz="4700" i="1" dirty="0" err="1">
                <a:latin typeface="Palatino" pitchFamily="2" charset="77"/>
                <a:ea typeface="Palatino" pitchFamily="2" charset="77"/>
                <a:cs typeface="+mj-cs"/>
              </a:rPr>
              <a:t>cambio</a:t>
            </a:r>
            <a:r>
              <a:rPr lang="en-US" sz="4700" i="1" dirty="0">
                <a:latin typeface="Palatino" pitchFamily="2" charset="77"/>
                <a:ea typeface="Palatino" pitchFamily="2" charset="77"/>
                <a:cs typeface="+mj-cs"/>
              </a:rPr>
              <a:t> </a:t>
            </a:r>
            <a:r>
              <a:rPr lang="en-US" sz="4700" i="1" dirty="0" err="1">
                <a:latin typeface="Palatino" pitchFamily="2" charset="77"/>
                <a:ea typeface="Palatino" pitchFamily="2" charset="77"/>
                <a:cs typeface="+mj-cs"/>
              </a:rPr>
              <a:t>tecnológico</a:t>
            </a:r>
            <a:r>
              <a:rPr lang="en-US" sz="4700" i="1" dirty="0">
                <a:latin typeface="Palatino" pitchFamily="2" charset="77"/>
                <a:ea typeface="Palatino" pitchFamily="2" charset="77"/>
                <a:cs typeface="+mj-cs"/>
              </a:rPr>
              <a:t> no es </a:t>
            </a:r>
            <a:r>
              <a:rPr lang="en-US" sz="4700" i="1" dirty="0" err="1">
                <a:latin typeface="Palatino" pitchFamily="2" charset="77"/>
                <a:ea typeface="Palatino" pitchFamily="2" charset="77"/>
                <a:cs typeface="+mj-cs"/>
              </a:rPr>
              <a:t>aditivo</a:t>
            </a:r>
            <a:r>
              <a:rPr lang="en-US" sz="4700" i="1" dirty="0">
                <a:latin typeface="Palatino" pitchFamily="2" charset="77"/>
                <a:ea typeface="Palatino" pitchFamily="2" charset="77"/>
                <a:cs typeface="+mj-cs"/>
              </a:rPr>
              <a:t>; es </a:t>
            </a:r>
            <a:r>
              <a:rPr lang="en-US" sz="4700" i="1" dirty="0" err="1">
                <a:latin typeface="Palatino" pitchFamily="2" charset="77"/>
                <a:ea typeface="Palatino" pitchFamily="2" charset="77"/>
                <a:cs typeface="+mj-cs"/>
              </a:rPr>
              <a:t>ecológico</a:t>
            </a:r>
            <a:r>
              <a:rPr lang="en-US" sz="4700" i="1" dirty="0">
                <a:latin typeface="Palatino" pitchFamily="2" charset="77"/>
                <a:ea typeface="Palatino" pitchFamily="2" charset="77"/>
                <a:cs typeface="+mj-cs"/>
              </a:rPr>
              <a:t>. Las </a:t>
            </a:r>
            <a:r>
              <a:rPr lang="en-US" sz="4700" i="1" dirty="0" err="1">
                <a:latin typeface="Palatino" pitchFamily="2" charset="77"/>
                <a:ea typeface="Palatino" pitchFamily="2" charset="77"/>
                <a:cs typeface="+mj-cs"/>
              </a:rPr>
              <a:t>tecnologías</a:t>
            </a:r>
            <a:r>
              <a:rPr lang="en-US" sz="4700" i="1" dirty="0">
                <a:latin typeface="Palatino" pitchFamily="2" charset="77"/>
                <a:ea typeface="Palatino" pitchFamily="2" charset="77"/>
                <a:cs typeface="+mj-cs"/>
              </a:rPr>
              <a:t> </a:t>
            </a:r>
            <a:r>
              <a:rPr lang="en-US" sz="4700" i="1" dirty="0" err="1">
                <a:latin typeface="Palatino" pitchFamily="2" charset="77"/>
                <a:ea typeface="Palatino" pitchFamily="2" charset="77"/>
                <a:cs typeface="+mj-cs"/>
              </a:rPr>
              <a:t>cambian</a:t>
            </a:r>
            <a:r>
              <a:rPr lang="en-US" sz="4700" i="1" dirty="0">
                <a:latin typeface="Palatino" pitchFamily="2" charset="77"/>
                <a:ea typeface="Palatino" pitchFamily="2" charset="77"/>
                <a:cs typeface="+mj-cs"/>
              </a:rPr>
              <a:t> </a:t>
            </a:r>
            <a:r>
              <a:rPr lang="en-US" sz="4700" i="1" dirty="0" err="1">
                <a:latin typeface="Palatino" pitchFamily="2" charset="77"/>
                <a:ea typeface="Palatino" pitchFamily="2" charset="77"/>
                <a:cs typeface="+mj-cs"/>
              </a:rPr>
              <a:t>todo</a:t>
            </a:r>
            <a:r>
              <a:rPr lang="en-US" sz="4700" dirty="0">
                <a:latin typeface="+mj-lt"/>
                <a:ea typeface="+mj-ea"/>
                <a:cs typeface="+mj-cs"/>
              </a:rPr>
              <a:t>.</a:t>
            </a:r>
          </a:p>
        </p:txBody>
      </p:sp>
      <p:sp>
        <p:nvSpPr>
          <p:cNvPr id="4" name="Rectángulo 3">
            <a:extLst>
              <a:ext uri="{FF2B5EF4-FFF2-40B4-BE49-F238E27FC236}">
                <a16:creationId xmlns:a16="http://schemas.microsoft.com/office/drawing/2014/main" id="{886D15A8-FA34-FA41-BFF4-B58204788856}"/>
              </a:ext>
            </a:extLst>
          </p:cNvPr>
          <p:cNvSpPr/>
          <p:nvPr/>
        </p:nvSpPr>
        <p:spPr>
          <a:xfrm>
            <a:off x="0" y="6488668"/>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284897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cnologiaturismo.jpg"/>
          <p:cNvPicPr>
            <a:picLocks noChangeAspect="1"/>
          </p:cNvPicPr>
          <p:nvPr/>
        </p:nvPicPr>
        <p:blipFill rotWithShape="1">
          <a:blip r:embed="rId3">
            <a:extLst>
              <a:ext uri="{28A0092B-C50C-407E-A947-70E740481C1C}">
                <a14:useLocalDpi xmlns:a14="http://schemas.microsoft.com/office/drawing/2010/main" val="0"/>
              </a:ext>
            </a:extLst>
          </a:blip>
          <a:srcRect l="5148" r="11852"/>
          <a:stretch/>
        </p:blipFill>
        <p:spPr>
          <a:xfrm>
            <a:off x="20" y="10"/>
            <a:ext cx="9143980" cy="6857990"/>
          </a:xfrm>
          <a:prstGeom prst="rect">
            <a:avLst/>
          </a:prstGeom>
        </p:spPr>
      </p:pic>
      <p:sp>
        <p:nvSpPr>
          <p:cNvPr id="2" name="CuadroTexto 1"/>
          <p:cNvSpPr txBox="1"/>
          <p:nvPr/>
        </p:nvSpPr>
        <p:spPr>
          <a:xfrm>
            <a:off x="392906" y="5317240"/>
            <a:ext cx="8408194"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100" i="1" dirty="0">
                <a:solidFill>
                  <a:schemeClr val="bg1"/>
                </a:solidFill>
                <a:latin typeface="Palatino" pitchFamily="2" charset="77"/>
                <a:ea typeface="Palatino" pitchFamily="2" charset="77"/>
                <a:cs typeface="+mj-cs"/>
              </a:rPr>
              <a:t>5. </a:t>
            </a:r>
            <a:r>
              <a:rPr lang="en-US" sz="3100" i="1" dirty="0" err="1">
                <a:solidFill>
                  <a:schemeClr val="bg1"/>
                </a:solidFill>
                <a:latin typeface="Palatino" pitchFamily="2" charset="77"/>
                <a:ea typeface="Palatino" pitchFamily="2" charset="77"/>
                <a:cs typeface="+mj-cs"/>
              </a:rPr>
              <a:t>Tendemos</a:t>
            </a:r>
            <a:r>
              <a:rPr lang="en-US" sz="3100" i="1" dirty="0">
                <a:solidFill>
                  <a:schemeClr val="bg1"/>
                </a:solidFill>
                <a:latin typeface="Palatino" pitchFamily="2" charset="77"/>
                <a:ea typeface="Palatino" pitchFamily="2" charset="77"/>
                <a:cs typeface="+mj-cs"/>
              </a:rPr>
              <a:t> a </a:t>
            </a:r>
            <a:r>
              <a:rPr lang="en-US" sz="3100" i="1" dirty="0" err="1">
                <a:solidFill>
                  <a:schemeClr val="bg1"/>
                </a:solidFill>
                <a:latin typeface="Palatino" pitchFamily="2" charset="77"/>
                <a:ea typeface="Palatino" pitchFamily="2" charset="77"/>
                <a:cs typeface="+mj-cs"/>
              </a:rPr>
              <a:t>mitificar</a:t>
            </a:r>
            <a:r>
              <a:rPr lang="en-US" sz="3100" i="1" dirty="0">
                <a:solidFill>
                  <a:schemeClr val="bg1"/>
                </a:solidFill>
                <a:latin typeface="Palatino" pitchFamily="2" charset="77"/>
                <a:ea typeface="Palatino" pitchFamily="2" charset="77"/>
                <a:cs typeface="+mj-cs"/>
              </a:rPr>
              <a:t> las </a:t>
            </a:r>
            <a:r>
              <a:rPr lang="en-US" sz="3100" i="1" dirty="0" err="1">
                <a:solidFill>
                  <a:schemeClr val="bg1"/>
                </a:solidFill>
                <a:latin typeface="Palatino" pitchFamily="2" charset="77"/>
                <a:ea typeface="Palatino" pitchFamily="2" charset="77"/>
                <a:cs typeface="+mj-cs"/>
              </a:rPr>
              <a:t>tecnologías</a:t>
            </a:r>
            <a:r>
              <a:rPr lang="en-US" sz="3100" i="1" dirty="0">
                <a:solidFill>
                  <a:schemeClr val="bg1"/>
                </a:solidFill>
                <a:latin typeface="Palatino" pitchFamily="2" charset="77"/>
                <a:ea typeface="Palatino" pitchFamily="2" charset="77"/>
                <a:cs typeface="+mj-cs"/>
              </a:rPr>
              <a:t>.</a:t>
            </a:r>
          </a:p>
        </p:txBody>
      </p:sp>
    </p:spTree>
    <p:extLst>
      <p:ext uri="{BB962C8B-B14F-4D97-AF65-F5344CB8AC3E}">
        <p14:creationId xmlns:p14="http://schemas.microsoft.com/office/powerpoint/2010/main" val="3843509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s.jpeg">
            <a:extLst>
              <a:ext uri="{FF2B5EF4-FFF2-40B4-BE49-F238E27FC236}">
                <a16:creationId xmlns:a16="http://schemas.microsoft.com/office/drawing/2014/main" id="{818F6767-2EF9-9D46-9A03-4FB9AD328180}"/>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0959" r="-1" b="-1"/>
          <a:stretch/>
        </p:blipFill>
        <p:spPr>
          <a:xfrm>
            <a:off x="4348157" y="10"/>
            <a:ext cx="4795614" cy="5143490"/>
          </a:xfrm>
          <a:prstGeom prst="rect">
            <a:avLst/>
          </a:prstGeom>
        </p:spPr>
      </p:pic>
      <p:sp>
        <p:nvSpPr>
          <p:cNvPr id="2" name="Título 1">
            <a:extLst>
              <a:ext uri="{FF2B5EF4-FFF2-40B4-BE49-F238E27FC236}">
                <a16:creationId xmlns:a16="http://schemas.microsoft.com/office/drawing/2014/main" id="{A8DAD61D-87AF-344E-A01E-EEA2D59F5DD7}"/>
              </a:ext>
            </a:extLst>
          </p:cNvPr>
          <p:cNvSpPr>
            <a:spLocks noGrp="1"/>
          </p:cNvSpPr>
          <p:nvPr>
            <p:ph type="title"/>
          </p:nvPr>
        </p:nvSpPr>
        <p:spPr>
          <a:xfrm>
            <a:off x="603749" y="806450"/>
            <a:ext cx="3602727" cy="1633382"/>
          </a:xfrm>
        </p:spPr>
        <p:txBody>
          <a:bodyPr>
            <a:normAutofit/>
          </a:bodyPr>
          <a:lstStyle/>
          <a:p>
            <a:r>
              <a:rPr lang="en-US" sz="3600" b="1" dirty="0" err="1">
                <a:solidFill>
                  <a:srgbClr val="000000"/>
                </a:solidFill>
              </a:rPr>
              <a:t>Leyes</a:t>
            </a:r>
            <a:r>
              <a:rPr lang="en-US" sz="3600" b="1" dirty="0">
                <a:solidFill>
                  <a:srgbClr val="000000"/>
                </a:solidFill>
              </a:rPr>
              <a:t> de los </a:t>
            </a:r>
            <a:r>
              <a:rPr lang="en-US" sz="3600" b="1" dirty="0" err="1">
                <a:solidFill>
                  <a:srgbClr val="000000"/>
                </a:solidFill>
              </a:rPr>
              <a:t>medios</a:t>
            </a:r>
            <a:r>
              <a:rPr lang="en-US" sz="3600" b="1" dirty="0">
                <a:solidFill>
                  <a:srgbClr val="000000"/>
                </a:solidFill>
              </a:rPr>
              <a:t> (LOM)</a:t>
            </a:r>
            <a:endParaRPr lang="es-ES_tradnl" dirty="0">
              <a:solidFill>
                <a:srgbClr val="000000"/>
              </a:solidFill>
            </a:endParaRPr>
          </a:p>
        </p:txBody>
      </p:sp>
      <p:sp>
        <p:nvSpPr>
          <p:cNvPr id="3" name="Marcador de contenido 2">
            <a:extLst>
              <a:ext uri="{FF2B5EF4-FFF2-40B4-BE49-F238E27FC236}">
                <a16:creationId xmlns:a16="http://schemas.microsoft.com/office/drawing/2014/main" id="{633DF303-C621-AD43-BC4E-73B759E0BDD5}"/>
              </a:ext>
            </a:extLst>
          </p:cNvPr>
          <p:cNvSpPr>
            <a:spLocks noGrp="1"/>
          </p:cNvSpPr>
          <p:nvPr>
            <p:ph idx="1"/>
          </p:nvPr>
        </p:nvSpPr>
        <p:spPr>
          <a:xfrm>
            <a:off x="603748" y="2561357"/>
            <a:ext cx="3602726" cy="3045693"/>
          </a:xfrm>
        </p:spPr>
        <p:txBody>
          <a:bodyPr anchor="ctr">
            <a:normAutofit/>
          </a:bodyPr>
          <a:lstStyle/>
          <a:p>
            <a:pPr marL="0" indent="0">
              <a:spcAft>
                <a:spcPts val="600"/>
              </a:spcAft>
              <a:buClr>
                <a:srgbClr val="D0340D"/>
              </a:buClr>
              <a:buNone/>
            </a:pPr>
            <a:r>
              <a:rPr lang="es-ES_tradnl" sz="2000" i="1" dirty="0">
                <a:solidFill>
                  <a:srgbClr val="000000"/>
                </a:solidFill>
                <a:latin typeface="Palatino" pitchFamily="2" charset="77"/>
                <a:ea typeface="Palatino" pitchFamily="2" charset="77"/>
              </a:rPr>
              <a:t>Hacia el final de su carrera, </a:t>
            </a:r>
            <a:r>
              <a:rPr lang="es-ES_tradnl" sz="2000" i="1" dirty="0" err="1">
                <a:solidFill>
                  <a:srgbClr val="000000"/>
                </a:solidFill>
                <a:latin typeface="Palatino" pitchFamily="2" charset="77"/>
                <a:ea typeface="Palatino" pitchFamily="2" charset="77"/>
              </a:rPr>
              <a:t>McLuhan</a:t>
            </a:r>
            <a:r>
              <a:rPr lang="es-ES_tradnl" sz="2000" i="1" dirty="0">
                <a:solidFill>
                  <a:srgbClr val="000000"/>
                </a:solidFill>
                <a:latin typeface="Palatino" pitchFamily="2" charset="77"/>
                <a:ea typeface="Palatino" pitchFamily="2" charset="77"/>
              </a:rPr>
              <a:t> desarrolló una técnica para estudiar a las tecnologías y a los medios, que llamó </a:t>
            </a:r>
            <a:r>
              <a:rPr lang="es-ES_tradnl" sz="2000" b="1" i="1" dirty="0">
                <a:solidFill>
                  <a:srgbClr val="000000"/>
                </a:solidFill>
                <a:latin typeface="Palatino" pitchFamily="2" charset="77"/>
                <a:ea typeface="Palatino" pitchFamily="2" charset="77"/>
              </a:rPr>
              <a:t>Leyes de los Medios.</a:t>
            </a:r>
          </a:p>
        </p:txBody>
      </p:sp>
      <p:sp>
        <p:nvSpPr>
          <p:cNvPr id="7" name="Rectángulo 6">
            <a:extLst>
              <a:ext uri="{FF2B5EF4-FFF2-40B4-BE49-F238E27FC236}">
                <a16:creationId xmlns:a16="http://schemas.microsoft.com/office/drawing/2014/main" id="{10CF538F-16B3-D14F-8EE6-6BC73305C624}"/>
              </a:ext>
            </a:extLst>
          </p:cNvPr>
          <p:cNvSpPr/>
          <p:nvPr/>
        </p:nvSpPr>
        <p:spPr>
          <a:xfrm>
            <a:off x="134595" y="6522193"/>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74023564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4C360-8C64-D546-A8B1-ED38235D810E}"/>
              </a:ext>
            </a:extLst>
          </p:cNvPr>
          <p:cNvSpPr>
            <a:spLocks noGrp="1"/>
          </p:cNvSpPr>
          <p:nvPr>
            <p:ph type="title"/>
          </p:nvPr>
        </p:nvSpPr>
        <p:spPr/>
        <p:txBody>
          <a:bodyPr/>
          <a:lstStyle/>
          <a:p>
            <a:r>
              <a:rPr lang="es-ES_tradnl" dirty="0"/>
              <a:t>LAS LEYES DE LOS </a:t>
            </a:r>
            <a:br>
              <a:rPr lang="es-ES_tradnl" dirty="0"/>
            </a:br>
            <a:r>
              <a:rPr lang="es-ES_tradnl" dirty="0"/>
              <a:t>MEDIOS</a:t>
            </a:r>
          </a:p>
        </p:txBody>
      </p:sp>
      <p:sp>
        <p:nvSpPr>
          <p:cNvPr id="3" name="Marcador de contenido 2">
            <a:extLst>
              <a:ext uri="{FF2B5EF4-FFF2-40B4-BE49-F238E27FC236}">
                <a16:creationId xmlns:a16="http://schemas.microsoft.com/office/drawing/2014/main" id="{7BE2A9AC-4A42-A847-871D-839EB6E50100}"/>
              </a:ext>
            </a:extLst>
          </p:cNvPr>
          <p:cNvSpPr>
            <a:spLocks noGrp="1"/>
          </p:cNvSpPr>
          <p:nvPr>
            <p:ph idx="1"/>
          </p:nvPr>
        </p:nvSpPr>
        <p:spPr/>
        <p:txBody>
          <a:bodyPr/>
          <a:lstStyle/>
          <a:p>
            <a:pPr marL="0" indent="0">
              <a:buNone/>
            </a:pPr>
            <a:endParaRPr lang="es-ES_tradnl" dirty="0"/>
          </a:p>
        </p:txBody>
      </p:sp>
      <p:sp>
        <p:nvSpPr>
          <p:cNvPr id="5" name="CuadroTexto 4">
            <a:extLst>
              <a:ext uri="{FF2B5EF4-FFF2-40B4-BE49-F238E27FC236}">
                <a16:creationId xmlns:a16="http://schemas.microsoft.com/office/drawing/2014/main" id="{A761BAEB-207F-4A43-AB47-8D2FA666DF74}"/>
              </a:ext>
            </a:extLst>
          </p:cNvPr>
          <p:cNvSpPr txBox="1"/>
          <p:nvPr/>
        </p:nvSpPr>
        <p:spPr>
          <a:xfrm>
            <a:off x="478638" y="2219122"/>
            <a:ext cx="4080510" cy="4092777"/>
          </a:xfrm>
          <a:prstGeom prst="rect">
            <a:avLst/>
          </a:prstGeom>
        </p:spPr>
        <p:txBody>
          <a:bodyPr vert="horz" lIns="91440" tIns="45720" rIns="91440" bIns="45720" rtlCol="0">
            <a:normAutofit lnSpcReduction="10000"/>
          </a:bodyPr>
          <a:lstStyle/>
          <a:p>
            <a:pPr indent="-228600">
              <a:lnSpc>
                <a:spcPct val="90000"/>
              </a:lnSpc>
              <a:spcAft>
                <a:spcPts val="600"/>
              </a:spcAft>
              <a:buFont typeface="Arial" panose="020B0604020202020204" pitchFamily="34" charset="0"/>
              <a:buChar char="•"/>
            </a:pPr>
            <a:endParaRPr lang="es-ES_tradnl" sz="1500" dirty="0">
              <a:latin typeface="Palatino" pitchFamily="2" charset="77"/>
              <a:ea typeface="Palatino" pitchFamily="2" charset="77"/>
            </a:endParaRPr>
          </a:p>
          <a:p>
            <a:pPr marL="114300">
              <a:lnSpc>
                <a:spcPct val="90000"/>
              </a:lnSpc>
              <a:spcAft>
                <a:spcPts val="600"/>
              </a:spcAft>
            </a:pPr>
            <a:r>
              <a:rPr lang="es-ES_tradnl" sz="2000" i="1" dirty="0">
                <a:latin typeface="Palatino" pitchFamily="2" charset="77"/>
                <a:ea typeface="Palatino" pitchFamily="2" charset="77"/>
              </a:rPr>
              <a:t>Publicó dos breves artículos sobre este trabajo y siguió trabajando en este proyecto el resto de su carrera con su hijo Eric. </a:t>
            </a:r>
          </a:p>
          <a:p>
            <a:pPr marL="342900" indent="-228600">
              <a:lnSpc>
                <a:spcPct val="90000"/>
              </a:lnSpc>
              <a:spcAft>
                <a:spcPts val="600"/>
              </a:spcAft>
              <a:buFont typeface="Arial" panose="020B0604020202020204" pitchFamily="34" charset="0"/>
              <a:buChar char="•"/>
            </a:pPr>
            <a:endParaRPr lang="es-ES_tradnl" sz="2000" i="1" dirty="0">
              <a:latin typeface="Palatino" pitchFamily="2" charset="77"/>
              <a:ea typeface="Palatino" pitchFamily="2" charset="77"/>
            </a:endParaRPr>
          </a:p>
          <a:p>
            <a:pPr marL="114300">
              <a:lnSpc>
                <a:spcPct val="90000"/>
              </a:lnSpc>
              <a:spcAft>
                <a:spcPts val="600"/>
              </a:spcAft>
            </a:pPr>
            <a:r>
              <a:rPr lang="es-ES_tradnl" sz="2000" i="1" dirty="0">
                <a:latin typeface="Palatino" pitchFamily="2" charset="77"/>
                <a:ea typeface="Palatino" pitchFamily="2" charset="77"/>
              </a:rPr>
              <a:t>Eric recogió el trabajo que él y su padre habían investigado y publicaron </a:t>
            </a:r>
            <a:r>
              <a:rPr lang="es-ES_tradnl" sz="2000" b="1" i="1" dirty="0">
                <a:latin typeface="Palatino" pitchFamily="2" charset="77"/>
                <a:ea typeface="Palatino" pitchFamily="2" charset="77"/>
              </a:rPr>
              <a:t>Las Leyes de los Medios. La nueva ciencia,</a:t>
            </a:r>
            <a:r>
              <a:rPr lang="es-ES_tradnl" sz="2000" i="1" dirty="0">
                <a:latin typeface="Palatino" pitchFamily="2" charset="77"/>
                <a:ea typeface="Palatino" pitchFamily="2" charset="77"/>
              </a:rPr>
              <a:t> que permite estudiar los efectos </a:t>
            </a:r>
            <a:r>
              <a:rPr lang="es-ES_tradnl" sz="2000" i="1" dirty="0" err="1">
                <a:latin typeface="Palatino" pitchFamily="2" charset="77"/>
                <a:ea typeface="Palatino" pitchFamily="2" charset="77"/>
              </a:rPr>
              <a:t>contraintuitivos</a:t>
            </a:r>
            <a:r>
              <a:rPr lang="es-ES_tradnl" sz="2000" i="1" dirty="0">
                <a:latin typeface="Palatino" pitchFamily="2" charset="77"/>
                <a:ea typeface="Palatino" pitchFamily="2" charset="77"/>
              </a:rPr>
              <a:t> de los medios de comunicación, las tecnologías y cualquier artefacto creado por el hombre con base en </a:t>
            </a:r>
            <a:r>
              <a:rPr lang="es-ES_tradnl" sz="2000" b="1" i="1" dirty="0">
                <a:latin typeface="Palatino" pitchFamily="2" charset="77"/>
                <a:ea typeface="Palatino" pitchFamily="2" charset="77"/>
              </a:rPr>
              <a:t>cuatro leyes:</a:t>
            </a:r>
          </a:p>
          <a:p>
            <a:pPr indent="-228600">
              <a:lnSpc>
                <a:spcPct val="90000"/>
              </a:lnSpc>
              <a:spcAft>
                <a:spcPts val="600"/>
              </a:spcAft>
              <a:buFont typeface="Arial" panose="020B0604020202020204" pitchFamily="34" charset="0"/>
              <a:buChar char="•"/>
            </a:pPr>
            <a:endParaRPr lang="en-US" sz="1500" dirty="0"/>
          </a:p>
        </p:txBody>
      </p:sp>
      <p:pic>
        <p:nvPicPr>
          <p:cNvPr id="6" name="Imagen 5" descr="leyes.jpg">
            <a:extLst>
              <a:ext uri="{FF2B5EF4-FFF2-40B4-BE49-F238E27FC236}">
                <a16:creationId xmlns:a16="http://schemas.microsoft.com/office/drawing/2014/main" id="{B2AF1CDD-F6BC-DD48-AFB5-64F24F41F380}"/>
              </a:ext>
            </a:extLst>
          </p:cNvPr>
          <p:cNvPicPr>
            <a:picLocks noChangeAspect="1"/>
          </p:cNvPicPr>
          <p:nvPr/>
        </p:nvPicPr>
        <p:blipFill rotWithShape="1">
          <a:blip r:embed="rId2">
            <a:extLst>
              <a:ext uri="{28A0092B-C50C-407E-A947-70E740481C1C}">
                <a14:useLocalDpi xmlns:a14="http://schemas.microsoft.com/office/drawing/2010/main" val="0"/>
              </a:ext>
            </a:extLst>
          </a:blip>
          <a:srcRect b="5854"/>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Rectángulo 6">
            <a:extLst>
              <a:ext uri="{FF2B5EF4-FFF2-40B4-BE49-F238E27FC236}">
                <a16:creationId xmlns:a16="http://schemas.microsoft.com/office/drawing/2014/main" id="{529295C3-69DB-474B-BE3B-2938A945FBD4}"/>
              </a:ext>
            </a:extLst>
          </p:cNvPr>
          <p:cNvSpPr/>
          <p:nvPr/>
        </p:nvSpPr>
        <p:spPr>
          <a:xfrm>
            <a:off x="97525" y="6492874"/>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02191824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78846B-6D09-AC4F-BABE-678E77BAD542}"/>
              </a:ext>
            </a:extLst>
          </p:cNvPr>
          <p:cNvSpPr>
            <a:spLocks noGrp="1"/>
          </p:cNvSpPr>
          <p:nvPr>
            <p:ph type="title"/>
          </p:nvPr>
        </p:nvSpPr>
        <p:spPr>
          <a:xfrm>
            <a:off x="725214" y="1204108"/>
            <a:ext cx="2002054" cy="1781175"/>
          </a:xfrm>
        </p:spPr>
        <p:txBody>
          <a:bodyPr>
            <a:normAutofit/>
          </a:bodyPr>
          <a:lstStyle/>
          <a:p>
            <a:endParaRPr lang="es-EC" sz="2800" dirty="0">
              <a:solidFill>
                <a:srgbClr val="FFFFFF"/>
              </a:solidFill>
              <a:latin typeface="Baskerville"/>
              <a:cs typeface="Baskerville"/>
            </a:endParaRPr>
          </a:p>
          <a:p>
            <a:r>
              <a:rPr lang="es-EC" sz="2800" b="1" dirty="0">
                <a:solidFill>
                  <a:srgbClr val="FFFFFF"/>
                </a:solidFill>
                <a:latin typeface="Baskerville"/>
                <a:cs typeface="Baskerville"/>
              </a:rPr>
              <a:t>Tétrada de McLuhan</a:t>
            </a:r>
          </a:p>
          <a:p>
            <a:endParaRPr lang="es-EC" sz="2800" dirty="0">
              <a:solidFill>
                <a:srgbClr val="FFFFFF"/>
              </a:solidFill>
              <a:latin typeface="Baskerville"/>
              <a:cs typeface="Baskerville"/>
            </a:endParaRPr>
          </a:p>
          <a:p>
            <a:endParaRPr lang="es-EC" sz="2800" dirty="0">
              <a:solidFill>
                <a:srgbClr val="FFFFFF"/>
              </a:solidFill>
              <a:latin typeface="Baskerville"/>
              <a:cs typeface="Baskerville"/>
            </a:endParaRPr>
          </a:p>
        </p:txBody>
      </p:sp>
      <p:sp>
        <p:nvSpPr>
          <p:cNvPr id="3" name="Marcador de contenido 2">
            <a:extLst>
              <a:ext uri="{FF2B5EF4-FFF2-40B4-BE49-F238E27FC236}">
                <a16:creationId xmlns:a16="http://schemas.microsoft.com/office/drawing/2014/main" id="{4980C5BA-38A8-264B-8147-464A3B6A1334}"/>
              </a:ext>
            </a:extLst>
          </p:cNvPr>
          <p:cNvSpPr>
            <a:spLocks noGrp="1"/>
          </p:cNvSpPr>
          <p:nvPr>
            <p:ph idx="1"/>
          </p:nvPr>
        </p:nvSpPr>
        <p:spPr>
          <a:xfrm>
            <a:off x="725213" y="3355130"/>
            <a:ext cx="2002055" cy="2427333"/>
          </a:xfrm>
        </p:spPr>
        <p:txBody>
          <a:bodyPr>
            <a:normAutofit/>
          </a:bodyPr>
          <a:lstStyle/>
          <a:p>
            <a:endParaRPr lang="es-ES_tradnl" sz="1400"/>
          </a:p>
        </p:txBody>
      </p:sp>
      <p:pic>
        <p:nvPicPr>
          <p:cNvPr id="5" name="Imagen 4" descr="descarga.png">
            <a:extLst>
              <a:ext uri="{FF2B5EF4-FFF2-40B4-BE49-F238E27FC236}">
                <a16:creationId xmlns:a16="http://schemas.microsoft.com/office/drawing/2014/main" id="{901E8698-7673-134B-ADF1-67D83B4082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6576" y="1606651"/>
            <a:ext cx="5177792" cy="3521660"/>
          </a:xfrm>
          <a:prstGeom prst="rect">
            <a:avLst/>
          </a:prstGeom>
        </p:spPr>
      </p:pic>
      <p:sp>
        <p:nvSpPr>
          <p:cNvPr id="6" name="Rectángulo 5">
            <a:extLst>
              <a:ext uri="{FF2B5EF4-FFF2-40B4-BE49-F238E27FC236}">
                <a16:creationId xmlns:a16="http://schemas.microsoft.com/office/drawing/2014/main" id="{7D45258F-1A37-4E4B-909D-BF03B02D3A9C}"/>
              </a:ext>
            </a:extLst>
          </p:cNvPr>
          <p:cNvSpPr/>
          <p:nvPr/>
        </p:nvSpPr>
        <p:spPr>
          <a:xfrm>
            <a:off x="167960" y="6488668"/>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33458941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20597" y="918072"/>
            <a:ext cx="2738599" cy="3785419"/>
          </a:xfrm>
          <a:prstGeom prst="rect">
            <a:avLst/>
          </a:prstGeom>
        </p:spPr>
        <p:txBody>
          <a:bodyPr vert="horz" lIns="91440" tIns="45720" rIns="91440" bIns="45720" rtlCol="0">
            <a:noAutofit/>
          </a:bodyPr>
          <a:lstStyle/>
          <a:p>
            <a:pPr>
              <a:lnSpc>
                <a:spcPct val="90000"/>
              </a:lnSpc>
              <a:spcAft>
                <a:spcPts val="600"/>
              </a:spcAft>
            </a:pPr>
            <a:r>
              <a:rPr lang="es-ES_tradnl" sz="2000" b="1" i="1" dirty="0">
                <a:latin typeface="Palatino" pitchFamily="2" charset="77"/>
                <a:ea typeface="Palatino" pitchFamily="2" charset="77"/>
              </a:rPr>
              <a:t>Extensión</a:t>
            </a:r>
          </a:p>
          <a:p>
            <a:pPr indent="-228600">
              <a:lnSpc>
                <a:spcPct val="90000"/>
              </a:lnSpc>
              <a:spcAft>
                <a:spcPts val="600"/>
              </a:spcAft>
              <a:buFont typeface="Arial" panose="020B0604020202020204" pitchFamily="34" charset="0"/>
              <a:buChar char="•"/>
            </a:pPr>
            <a:endParaRPr lang="es-ES_tradnl" sz="2000" i="1" dirty="0">
              <a:latin typeface="Palatino" pitchFamily="2" charset="77"/>
              <a:ea typeface="Palatino" pitchFamily="2" charset="77"/>
            </a:endParaRPr>
          </a:p>
          <a:p>
            <a:pPr>
              <a:lnSpc>
                <a:spcPct val="90000"/>
              </a:lnSpc>
              <a:spcAft>
                <a:spcPts val="600"/>
              </a:spcAft>
            </a:pPr>
            <a:r>
              <a:rPr lang="es-ES_tradnl" sz="2000" i="1" dirty="0">
                <a:latin typeface="Palatino" pitchFamily="2" charset="77"/>
                <a:ea typeface="Palatino" pitchFamily="2" charset="77"/>
              </a:rPr>
              <a:t>Cada medio, tecnología o artefacto creado por el hombre </a:t>
            </a:r>
            <a:r>
              <a:rPr lang="es-ES_tradnl" sz="2000" b="1" i="1" dirty="0">
                <a:latin typeface="Palatino" pitchFamily="2" charset="77"/>
                <a:ea typeface="Palatino" pitchFamily="2" charset="77"/>
              </a:rPr>
              <a:t>extiende </a:t>
            </a:r>
            <a:r>
              <a:rPr lang="es-ES_tradnl" sz="2000" i="1" dirty="0">
                <a:latin typeface="Palatino" pitchFamily="2" charset="77"/>
                <a:ea typeface="Palatino" pitchFamily="2" charset="77"/>
              </a:rPr>
              <a:t>alguna función humana.</a:t>
            </a:r>
            <a:br>
              <a:rPr lang="es-ES_tradnl" sz="2000" i="1" dirty="0">
                <a:latin typeface="Palatino" pitchFamily="2" charset="77"/>
                <a:ea typeface="Palatino" pitchFamily="2" charset="77"/>
              </a:rPr>
            </a:br>
            <a:br>
              <a:rPr lang="es-ES_tradnl" sz="2000" i="1" dirty="0">
                <a:latin typeface="Palatino" pitchFamily="2" charset="77"/>
                <a:ea typeface="Palatino" pitchFamily="2" charset="77"/>
              </a:rPr>
            </a:br>
            <a:r>
              <a:rPr lang="es-ES_tradnl" sz="2000" b="1" i="1" dirty="0">
                <a:latin typeface="Palatino" pitchFamily="2" charset="77"/>
                <a:ea typeface="Palatino" pitchFamily="2" charset="77"/>
              </a:rPr>
              <a:t>Amputación</a:t>
            </a:r>
          </a:p>
          <a:p>
            <a:pPr indent="-228600">
              <a:lnSpc>
                <a:spcPct val="90000"/>
              </a:lnSpc>
              <a:spcAft>
                <a:spcPts val="600"/>
              </a:spcAft>
              <a:buFont typeface="Arial" panose="020B0604020202020204" pitchFamily="34" charset="0"/>
              <a:buChar char="•"/>
            </a:pPr>
            <a:endParaRPr lang="es-ES_tradnl" sz="2000" i="1" dirty="0">
              <a:latin typeface="Palatino" pitchFamily="2" charset="77"/>
              <a:ea typeface="Palatino" pitchFamily="2" charset="77"/>
            </a:endParaRPr>
          </a:p>
          <a:p>
            <a:pPr>
              <a:lnSpc>
                <a:spcPct val="90000"/>
              </a:lnSpc>
              <a:spcAft>
                <a:spcPts val="600"/>
              </a:spcAft>
            </a:pPr>
            <a:r>
              <a:rPr lang="es-ES_tradnl" sz="2000" i="1" dirty="0">
                <a:latin typeface="Palatino" pitchFamily="2" charset="77"/>
                <a:ea typeface="Palatino" pitchFamily="2" charset="77"/>
              </a:rPr>
              <a:t>Al hacerlo, </a:t>
            </a:r>
            <a:r>
              <a:rPr lang="es-ES_tradnl" sz="2000" b="1" i="1" dirty="0">
                <a:latin typeface="Palatino" pitchFamily="2" charset="77"/>
                <a:ea typeface="Palatino" pitchFamily="2" charset="77"/>
              </a:rPr>
              <a:t>hace obsoletos</a:t>
            </a:r>
            <a:r>
              <a:rPr lang="es-ES_tradnl" sz="2000" i="1" dirty="0">
                <a:latin typeface="Palatino" pitchFamily="2" charset="77"/>
                <a:ea typeface="Palatino" pitchFamily="2" charset="77"/>
              </a:rPr>
              <a:t> antiguos medios, tecnologías o artefactos hechos por el hombre, que fueron utilizados para lograr la función anterior.</a:t>
            </a:r>
          </a:p>
        </p:txBody>
      </p:sp>
      <p:pic>
        <p:nvPicPr>
          <p:cNvPr id="3" name="Imagen 2" descr="2561532.jpg"/>
          <p:cNvPicPr>
            <a:picLocks noChangeAspect="1"/>
          </p:cNvPicPr>
          <p:nvPr/>
        </p:nvPicPr>
        <p:blipFill rotWithShape="1">
          <a:blip r:embed="rId3">
            <a:extLst>
              <a:ext uri="{28A0092B-C50C-407E-A947-70E740481C1C}">
                <a14:useLocalDpi xmlns:a14="http://schemas.microsoft.com/office/drawing/2010/main" val="0"/>
              </a:ext>
            </a:extLst>
          </a:blip>
          <a:srcRect l="22845" r="27595"/>
          <a:stretch/>
        </p:blipFill>
        <p:spPr>
          <a:xfrm>
            <a:off x="3479292" y="10"/>
            <a:ext cx="5664708" cy="6857990"/>
          </a:xfrm>
          <a:prstGeom prst="rect">
            <a:avLst/>
          </a:prstGeom>
          <a:effectLst/>
        </p:spPr>
      </p:pic>
      <p:sp>
        <p:nvSpPr>
          <p:cNvPr id="5" name="Rectángulo 4">
            <a:extLst>
              <a:ext uri="{FF2B5EF4-FFF2-40B4-BE49-F238E27FC236}">
                <a16:creationId xmlns:a16="http://schemas.microsoft.com/office/drawing/2014/main" id="{D715D49E-A9E4-5F43-9C02-CB3B8D6D9A11}"/>
              </a:ext>
            </a:extLst>
          </p:cNvPr>
          <p:cNvSpPr/>
          <p:nvPr/>
        </p:nvSpPr>
        <p:spPr>
          <a:xfrm>
            <a:off x="42637" y="6488668"/>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577019448"/>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4FFC8F-C9C0-9744-9EFC-63510CDB951C}"/>
              </a:ext>
            </a:extLst>
          </p:cNvPr>
          <p:cNvSpPr>
            <a:spLocks noGrp="1"/>
          </p:cNvSpPr>
          <p:nvPr>
            <p:ph type="title"/>
          </p:nvPr>
        </p:nvSpPr>
        <p:spPr/>
        <p:txBody>
          <a:bodyPr/>
          <a:lstStyle/>
          <a:p>
            <a:endParaRPr lang="es-ES_tradnl" dirty="0"/>
          </a:p>
        </p:txBody>
      </p:sp>
      <p:sp>
        <p:nvSpPr>
          <p:cNvPr id="3" name="Marcador de contenido 2">
            <a:extLst>
              <a:ext uri="{FF2B5EF4-FFF2-40B4-BE49-F238E27FC236}">
                <a16:creationId xmlns:a16="http://schemas.microsoft.com/office/drawing/2014/main" id="{B8EF8AB8-19A6-1442-A7AE-8DBFDD1A1F05}"/>
              </a:ext>
            </a:extLst>
          </p:cNvPr>
          <p:cNvSpPr>
            <a:spLocks noGrp="1"/>
          </p:cNvSpPr>
          <p:nvPr>
            <p:ph idx="1"/>
          </p:nvPr>
        </p:nvSpPr>
        <p:spPr/>
        <p:txBody>
          <a:bodyPr/>
          <a:lstStyle/>
          <a:p>
            <a:endParaRPr lang="es-ES_tradnl" dirty="0"/>
          </a:p>
        </p:txBody>
      </p:sp>
      <p:pic>
        <p:nvPicPr>
          <p:cNvPr id="7" name="Imagen 6" descr="images (1).jpeg">
            <a:extLst>
              <a:ext uri="{FF2B5EF4-FFF2-40B4-BE49-F238E27FC236}">
                <a16:creationId xmlns:a16="http://schemas.microsoft.com/office/drawing/2014/main" id="{6FAA702B-43D1-4E4A-961E-3C91A02B39C0}"/>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21072" r="37982" b="2"/>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8" name="CuadroTexto 7">
            <a:extLst>
              <a:ext uri="{FF2B5EF4-FFF2-40B4-BE49-F238E27FC236}">
                <a16:creationId xmlns:a16="http://schemas.microsoft.com/office/drawing/2014/main" id="{2B629E49-CCA2-2146-B680-9E26935A33F7}"/>
              </a:ext>
            </a:extLst>
          </p:cNvPr>
          <p:cNvSpPr txBox="1"/>
          <p:nvPr/>
        </p:nvSpPr>
        <p:spPr>
          <a:xfrm>
            <a:off x="4572000" y="736210"/>
            <a:ext cx="4135514" cy="4666769"/>
          </a:xfrm>
          <a:prstGeom prst="rect">
            <a:avLst/>
          </a:prstGeom>
        </p:spPr>
        <p:txBody>
          <a:bodyPr vert="horz" lIns="91440" tIns="45720" rIns="91440" bIns="45720" rtlCol="0" anchor="ctr">
            <a:normAutofit lnSpcReduction="10000"/>
          </a:bodyPr>
          <a:lstStyle/>
          <a:p>
            <a:pPr>
              <a:lnSpc>
                <a:spcPct val="90000"/>
              </a:lnSpc>
              <a:spcAft>
                <a:spcPts val="600"/>
              </a:spcAft>
              <a:buClr>
                <a:srgbClr val="405772"/>
              </a:buClr>
            </a:pPr>
            <a:r>
              <a:rPr lang="es-ES_tradnl" sz="2400" b="1" i="1" dirty="0">
                <a:solidFill>
                  <a:srgbClr val="000000"/>
                </a:solidFill>
              </a:rPr>
              <a:t>Recuperación</a:t>
            </a:r>
          </a:p>
          <a:p>
            <a:pPr indent="-228600">
              <a:lnSpc>
                <a:spcPct val="90000"/>
              </a:lnSpc>
              <a:spcAft>
                <a:spcPts val="600"/>
              </a:spcAft>
              <a:buClr>
                <a:srgbClr val="405772"/>
              </a:buClr>
              <a:buFont typeface="Arial" panose="020B0604020202020204" pitchFamily="34" charset="0"/>
              <a:buChar char="•"/>
            </a:pPr>
            <a:endParaRPr lang="es-ES_tradnl" sz="2400" i="1" dirty="0">
              <a:solidFill>
                <a:srgbClr val="000000"/>
              </a:solidFill>
            </a:endParaRPr>
          </a:p>
          <a:p>
            <a:pPr>
              <a:lnSpc>
                <a:spcPct val="90000"/>
              </a:lnSpc>
              <a:spcAft>
                <a:spcPts val="600"/>
              </a:spcAft>
              <a:buClr>
                <a:srgbClr val="405772"/>
              </a:buClr>
            </a:pPr>
            <a:r>
              <a:rPr lang="es-ES_tradnl" sz="2400" i="1" dirty="0">
                <a:solidFill>
                  <a:srgbClr val="000000"/>
                </a:solidFill>
              </a:rPr>
              <a:t>En el logro de su función, el nuevo medio, la tecnología o artefacto humano </a:t>
            </a:r>
            <a:r>
              <a:rPr lang="es-ES_tradnl" sz="2400" b="1" i="1" dirty="0">
                <a:solidFill>
                  <a:srgbClr val="000000"/>
                </a:solidFill>
              </a:rPr>
              <a:t>recupera alguna forma antigua del pasado.</a:t>
            </a:r>
            <a:br>
              <a:rPr lang="es-ES_tradnl" sz="2400" i="1" dirty="0">
                <a:solidFill>
                  <a:srgbClr val="000000"/>
                </a:solidFill>
              </a:rPr>
            </a:br>
            <a:br>
              <a:rPr lang="es-ES_tradnl" sz="2400" i="1" dirty="0">
                <a:solidFill>
                  <a:srgbClr val="000000"/>
                </a:solidFill>
              </a:rPr>
            </a:br>
            <a:r>
              <a:rPr lang="es-ES_tradnl" sz="2400" b="1" i="1" dirty="0">
                <a:solidFill>
                  <a:srgbClr val="000000"/>
                </a:solidFill>
              </a:rPr>
              <a:t>Revierte</a:t>
            </a:r>
          </a:p>
          <a:p>
            <a:pPr indent="-228600">
              <a:lnSpc>
                <a:spcPct val="90000"/>
              </a:lnSpc>
              <a:spcAft>
                <a:spcPts val="600"/>
              </a:spcAft>
              <a:buClr>
                <a:srgbClr val="405772"/>
              </a:buClr>
              <a:buFont typeface="Arial" panose="020B0604020202020204" pitchFamily="34" charset="0"/>
              <a:buChar char="•"/>
            </a:pPr>
            <a:endParaRPr lang="es-ES_tradnl" sz="2400" b="1" i="1" dirty="0">
              <a:solidFill>
                <a:srgbClr val="000000"/>
              </a:solidFill>
            </a:endParaRPr>
          </a:p>
          <a:p>
            <a:pPr>
              <a:lnSpc>
                <a:spcPct val="90000"/>
              </a:lnSpc>
              <a:spcAft>
                <a:spcPts val="600"/>
              </a:spcAft>
              <a:buClr>
                <a:srgbClr val="405772"/>
              </a:buClr>
            </a:pPr>
            <a:r>
              <a:rPr lang="es-ES_tradnl" sz="2400" i="1" dirty="0">
                <a:solidFill>
                  <a:srgbClr val="000000"/>
                </a:solidFill>
              </a:rPr>
              <a:t>Cuando cualquier forma llega al final de su potencial, </a:t>
            </a:r>
            <a:r>
              <a:rPr lang="es-ES_tradnl" sz="2400" b="1" i="1" dirty="0">
                <a:solidFill>
                  <a:srgbClr val="000000"/>
                </a:solidFill>
              </a:rPr>
              <a:t>invierte sus características</a:t>
            </a:r>
            <a:r>
              <a:rPr lang="es-ES_tradnl" sz="1500" b="1" i="1" dirty="0">
                <a:solidFill>
                  <a:srgbClr val="000000"/>
                </a:solidFill>
              </a:rPr>
              <a:t>.</a:t>
            </a:r>
          </a:p>
          <a:p>
            <a:pPr indent="-228600">
              <a:lnSpc>
                <a:spcPct val="90000"/>
              </a:lnSpc>
              <a:spcAft>
                <a:spcPts val="600"/>
              </a:spcAft>
              <a:buClr>
                <a:srgbClr val="405772"/>
              </a:buClr>
              <a:buFont typeface="Arial" panose="020B0604020202020204" pitchFamily="34" charset="0"/>
              <a:buChar char="•"/>
            </a:pPr>
            <a:endParaRPr lang="en-US" sz="1500" dirty="0">
              <a:solidFill>
                <a:srgbClr val="000000"/>
              </a:solidFill>
            </a:endParaRPr>
          </a:p>
        </p:txBody>
      </p:sp>
      <p:sp>
        <p:nvSpPr>
          <p:cNvPr id="9" name="Rectángulo 8">
            <a:extLst>
              <a:ext uri="{FF2B5EF4-FFF2-40B4-BE49-F238E27FC236}">
                <a16:creationId xmlns:a16="http://schemas.microsoft.com/office/drawing/2014/main" id="{AAD02474-EA34-6146-9011-64ACEFE40BFE}"/>
              </a:ext>
            </a:extLst>
          </p:cNvPr>
          <p:cNvSpPr/>
          <p:nvPr/>
        </p:nvSpPr>
        <p:spPr>
          <a:xfrm>
            <a:off x="0" y="6492873"/>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57985121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E920F2-37F6-7548-AEB7-3A814AF5C50E}"/>
              </a:ext>
            </a:extLst>
          </p:cNvPr>
          <p:cNvSpPr>
            <a:spLocks noGrp="1"/>
          </p:cNvSpPr>
          <p:nvPr>
            <p:ph type="title"/>
          </p:nvPr>
        </p:nvSpPr>
        <p:spPr>
          <a:xfrm>
            <a:off x="557212" y="742951"/>
            <a:ext cx="2607469" cy="4962524"/>
          </a:xfrm>
        </p:spPr>
        <p:txBody>
          <a:bodyPr vert="horz" lIns="91440" tIns="45720" rIns="91440" bIns="45720" rtlCol="0" anchor="ctr">
            <a:normAutofit/>
          </a:bodyPr>
          <a:lstStyle/>
          <a:p>
            <a:pPr algn="ctr" defTabSz="914400"/>
            <a:r>
              <a:rPr lang="en-US" sz="4200" kern="1200">
                <a:solidFill>
                  <a:srgbClr val="FFFFFF"/>
                </a:solidFill>
                <a:latin typeface="+mj-lt"/>
                <a:ea typeface="+mj-ea"/>
                <a:cs typeface="+mj-cs"/>
              </a:rPr>
              <a:t>Tétrada de McLuhan</a:t>
            </a:r>
          </a:p>
        </p:txBody>
      </p:sp>
      <p:pic>
        <p:nvPicPr>
          <p:cNvPr id="4" name="Marcador de contenido 3" descr="Tétrada.jpeg">
            <a:extLst>
              <a:ext uri="{FF2B5EF4-FFF2-40B4-BE49-F238E27FC236}">
                <a16:creationId xmlns:a16="http://schemas.microsoft.com/office/drawing/2014/main" id="{45D584F9-AD47-7946-9024-D75B043631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65366" y="1258013"/>
            <a:ext cx="4915159" cy="4349915"/>
          </a:xfrm>
          <a:prstGeom prst="rect">
            <a:avLst/>
          </a:prstGeom>
        </p:spPr>
      </p:pic>
      <p:sp>
        <p:nvSpPr>
          <p:cNvPr id="5" name="Rectángulo 4">
            <a:extLst>
              <a:ext uri="{FF2B5EF4-FFF2-40B4-BE49-F238E27FC236}">
                <a16:creationId xmlns:a16="http://schemas.microsoft.com/office/drawing/2014/main" id="{AB9A7251-CB1D-ED4B-B805-7ADA958C518C}"/>
              </a:ext>
            </a:extLst>
          </p:cNvPr>
          <p:cNvSpPr/>
          <p:nvPr/>
        </p:nvSpPr>
        <p:spPr>
          <a:xfrm>
            <a:off x="6027441" y="6491001"/>
            <a:ext cx="3116559"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09015786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descr="logo udl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935"/>
            <a:ext cx="2134079" cy="1148679"/>
          </a:xfrm>
          <a:prstGeom prst="rect">
            <a:avLst/>
          </a:prstGeom>
        </p:spPr>
      </p:pic>
      <p:sp>
        <p:nvSpPr>
          <p:cNvPr id="2" name="CuadroTexto 1"/>
          <p:cNvSpPr txBox="1"/>
          <p:nvPr/>
        </p:nvSpPr>
        <p:spPr>
          <a:xfrm>
            <a:off x="491066" y="1196943"/>
            <a:ext cx="5435601" cy="5386089"/>
          </a:xfrm>
          <a:prstGeom prst="rect">
            <a:avLst/>
          </a:prstGeom>
          <a:noFill/>
        </p:spPr>
        <p:txBody>
          <a:bodyPr wrap="square" rtlCol="0">
            <a:spAutoFit/>
          </a:bodyPr>
          <a:lstStyle/>
          <a:p>
            <a:r>
              <a:rPr lang="es-EC" sz="3200" dirty="0">
                <a:solidFill>
                  <a:schemeClr val="bg1">
                    <a:lumMod val="50000"/>
                  </a:schemeClr>
                </a:solidFill>
                <a:latin typeface="Baskerville"/>
                <a:cs typeface="Baskerville"/>
              </a:rPr>
              <a:t>3. Media Ecology</a:t>
            </a:r>
          </a:p>
          <a:p>
            <a:pPr algn="just"/>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Los medios digitales mejoran la comunicación y la </a:t>
            </a:r>
            <a:r>
              <a:rPr lang="es-EC" sz="2400" b="1" dirty="0">
                <a:solidFill>
                  <a:srgbClr val="800000"/>
                </a:solidFill>
                <a:latin typeface="Baskerville"/>
                <a:cs typeface="Baskerville"/>
              </a:rPr>
              <a:t>recuperación</a:t>
            </a:r>
            <a:r>
              <a:rPr lang="es-EC" sz="2400" dirty="0">
                <a:solidFill>
                  <a:srgbClr val="800000"/>
                </a:solidFill>
                <a:latin typeface="Baskerville"/>
                <a:cs typeface="Baskerville"/>
              </a:rPr>
              <a:t> de información</a:t>
            </a:r>
          </a:p>
          <a:p>
            <a:pPr marL="342900" indent="-342900" algn="just">
              <a:buFont typeface="Wingdings" charset="2"/>
              <a:buChar char="ü"/>
            </a:pPr>
            <a:r>
              <a:rPr lang="es-EC" sz="2400" dirty="0">
                <a:solidFill>
                  <a:srgbClr val="800000"/>
                </a:solidFill>
                <a:latin typeface="Baskerville"/>
                <a:cs typeface="Baskerville"/>
              </a:rPr>
              <a:t>Vuelven</a:t>
            </a:r>
            <a:r>
              <a:rPr lang="es-EC" sz="2400" b="1" dirty="0">
                <a:solidFill>
                  <a:srgbClr val="800000"/>
                </a:solidFill>
                <a:latin typeface="Baskerville"/>
                <a:cs typeface="Baskerville"/>
              </a:rPr>
              <a:t> obsoletos </a:t>
            </a:r>
            <a:r>
              <a:rPr lang="es-EC" sz="2400" dirty="0">
                <a:solidFill>
                  <a:srgbClr val="800000"/>
                </a:solidFill>
                <a:latin typeface="Baskerville"/>
                <a:cs typeface="Baskerville"/>
              </a:rPr>
              <a:t>los libros impresos, bibliotecas, universidades, expertos (McLuhan sostenía que la obsolescencia no es el final de nada, sino el comienzo de lo nuevo).</a:t>
            </a:r>
          </a:p>
          <a:p>
            <a:pPr marL="342900" indent="-342900" algn="just">
              <a:buFont typeface="Wingdings" charset="2"/>
              <a:buChar char="ü"/>
            </a:pPr>
            <a:r>
              <a:rPr lang="es-EC" sz="2400" b="1" dirty="0">
                <a:solidFill>
                  <a:srgbClr val="800000"/>
                </a:solidFill>
                <a:latin typeface="Baskerville"/>
                <a:cs typeface="Baskerville"/>
              </a:rPr>
              <a:t>Recupera</a:t>
            </a:r>
            <a:r>
              <a:rPr lang="es-EC" sz="2400" dirty="0">
                <a:solidFill>
                  <a:srgbClr val="800000"/>
                </a:solidFill>
                <a:latin typeface="Baskerville"/>
                <a:cs typeface="Baskerville"/>
              </a:rPr>
              <a:t> el pasado y todas las culturas. </a:t>
            </a:r>
          </a:p>
          <a:p>
            <a:pPr marL="342900" indent="-342900" algn="just">
              <a:buFont typeface="Wingdings" charset="2"/>
              <a:buChar char="ü"/>
            </a:pPr>
            <a:r>
              <a:rPr lang="es-EC" sz="2400" b="1" dirty="0">
                <a:solidFill>
                  <a:srgbClr val="800000"/>
                </a:solidFill>
                <a:latin typeface="Baskerville"/>
                <a:cs typeface="Baskerville"/>
              </a:rPr>
              <a:t>Convierte</a:t>
            </a:r>
            <a:r>
              <a:rPr lang="es-EC" sz="2400" dirty="0">
                <a:solidFill>
                  <a:srgbClr val="800000"/>
                </a:solidFill>
                <a:latin typeface="Baskerville"/>
                <a:cs typeface="Baskerville"/>
              </a:rPr>
              <a:t>n a cada persona en erudito.</a:t>
            </a:r>
          </a:p>
          <a:p>
            <a:pPr algn="just"/>
            <a:endParaRPr lang="es-EC" sz="2400" dirty="0">
              <a:solidFill>
                <a:srgbClr val="800000"/>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4" name="Imagen 3" descr="Tétrada+de+la+inteligencia+conectad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631166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138</TotalTime>
  <Words>3826</Words>
  <Application>Microsoft Macintosh PowerPoint</Application>
  <PresentationFormat>Presentación en pantalla (4:3)</PresentationFormat>
  <Paragraphs>282</Paragraphs>
  <Slides>72</Slides>
  <Notes>42</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72</vt:i4>
      </vt:variant>
    </vt:vector>
  </HeadingPairs>
  <TitlesOfParts>
    <vt:vector size="82" baseType="lpstr">
      <vt:lpstr>Arial</vt:lpstr>
      <vt:lpstr>Baskerville</vt:lpstr>
      <vt:lpstr>Calibri</vt:lpstr>
      <vt:lpstr>Calibri Light</vt:lpstr>
      <vt:lpstr>Cambria</vt:lpstr>
      <vt:lpstr>Freestyle Script</vt:lpstr>
      <vt:lpstr>Palatino</vt:lpstr>
      <vt:lpstr>Wingdings</vt:lpstr>
      <vt:lpstr>Wingdings 3</vt:lpstr>
      <vt:lpstr>Tema de Office</vt:lpstr>
      <vt:lpstr>Tecnología</vt:lpstr>
      <vt:lpstr>En el tránsito de la Economía del Conocimiento a la IV Revolución Industrial II</vt:lpstr>
      <vt:lpstr>Teoría general de sistemas</vt:lpstr>
      <vt:lpstr>Presentación de PowerPoint</vt:lpstr>
      <vt:lpstr>Modelos matemáticos</vt:lpstr>
      <vt:lpstr>Teoría del campo unificado</vt:lpstr>
      <vt:lpstr>Presentación de PowerPoint</vt:lpstr>
      <vt:lpstr>Algorimos capaces</vt:lpstr>
      <vt:lpstr>Yogeshwar</vt:lpstr>
      <vt:lpstr>Presentación de PowerPoint</vt:lpstr>
      <vt:lpstr>LAS MARCAS MÁS VALIOSAS</vt:lpstr>
      <vt:lpstr>Presentación de PowerPoint</vt:lpstr>
      <vt:lpstr>Presentación de PowerPoint</vt:lpstr>
      <vt:lpstr>Banda ancha</vt:lpstr>
      <vt:lpstr>Presentación de PowerPoint</vt:lpstr>
      <vt:lpstr>Presentación de PowerPoint</vt:lpstr>
      <vt:lpstr>Media Ecology</vt:lpstr>
      <vt:lpstr>¿Qué es la Ecología de los Medios?</vt:lpstr>
      <vt:lpstr>Ecología de los medios</vt:lpstr>
      <vt:lpstr>Presentación de PowerPoint</vt:lpstr>
      <vt:lpstr>Presentación de PowerPoint</vt:lpstr>
      <vt:lpstr>Media Ecology  (Neil Postman)</vt:lpstr>
      <vt:lpstr>Media Ecology</vt:lpstr>
      <vt:lpstr>Media Ecology</vt:lpstr>
      <vt:lpstr>Marshall McLuhan</vt:lpstr>
      <vt:lpstr>Presentación de PowerPoint</vt:lpstr>
      <vt:lpstr>Escuela de Toronto</vt:lpstr>
      <vt:lpstr>Comprender a los medios de comunicación como extensiones del hombre.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tecnología como extensiones del cuerpo y los medios de comunicación como extensiones de la psique  Las tecnologías y los medios mejoran las funciones humanas. Las tecnologías mecánicas sirven para extender nuestros cuerpos físicos, mientras que los medios de comunicación extienden nuestra psique o sistemas nerviosos.  </vt:lpstr>
      <vt:lpstr> THE MEDIUM IS THE MESSAGE</vt:lpstr>
      <vt:lpstr>LA ALDEA GLOBAL</vt:lpstr>
      <vt:lpstr>Historia como laboratorio en los estudios de  los medios</vt:lpstr>
      <vt:lpstr>Presentación de PowerPoint</vt:lpstr>
      <vt:lpstr>AUSENCIA DE JUICIO KORAL</vt:lpstr>
      <vt:lpstr>Presentación de PowerPoint</vt:lpstr>
      <vt:lpstr>Efectos subliminales de los medios de comunicación </vt:lpstr>
      <vt:lpstr>Estudios de los medios de comunicación como defensa civil contra los medios de comunicación </vt:lpstr>
      <vt:lpstr>Sistemas Híbridos </vt:lpstr>
      <vt:lpstr>Sistemas híbridos</vt:lpstr>
      <vt:lpstr>Presentación de PowerPoint</vt:lpstr>
      <vt:lpstr>El efecto contra-intuitivo de los medios de comunicación  </vt:lpstr>
      <vt:lpstr>Las sociedades imitan sus tecnologías </vt:lpstr>
      <vt:lpstr>"Análisis de medios" versus "Análisis de contenido” </vt:lpstr>
      <vt:lpstr>El contenido de todo medio es otro medio</vt:lpstr>
      <vt:lpstr>Anticipó la convergencia mediática</vt:lpstr>
      <vt:lpstr>McLuhan visionario</vt:lpstr>
      <vt:lpstr>Anticipó la inteligencia artificial</vt:lpstr>
      <vt:lpstr>Pensamiento complejo</vt:lpstr>
      <vt:lpstr>Figura y fondo</vt:lpstr>
      <vt:lpstr> Los riesgos del tecno optimismo.   Neil Postman, Ecología de los Medios. </vt:lpstr>
      <vt:lpstr>Presentación de PowerPoint</vt:lpstr>
      <vt:lpstr>Presentación de PowerPoint</vt:lpstr>
      <vt:lpstr>Presentación de PowerPoint</vt:lpstr>
      <vt:lpstr>Presentación de PowerPoint</vt:lpstr>
      <vt:lpstr>Presentación de PowerPoint</vt:lpstr>
      <vt:lpstr>Leyes de los medios (LOM)</vt:lpstr>
      <vt:lpstr>LAS LEYES DE LOS  MEDIOS</vt:lpstr>
      <vt:lpstr> Tétrada de McLuhan  </vt:lpstr>
      <vt:lpstr>Presentación de PowerPoint</vt:lpstr>
      <vt:lpstr>Presentación de PowerPoint</vt:lpstr>
      <vt:lpstr>Tétrada de McLuhan</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Tecnología</dc:title>
  <dc:creator>Octavio Islas</dc:creator>
  <cp:lastModifiedBy>Octavio Islas</cp:lastModifiedBy>
  <cp:revision>9</cp:revision>
  <dcterms:created xsi:type="dcterms:W3CDTF">2019-09-07T17:58:04Z</dcterms:created>
  <dcterms:modified xsi:type="dcterms:W3CDTF">2019-09-08T00:41:11Z</dcterms:modified>
</cp:coreProperties>
</file>