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27"/>
  </p:notesMasterIdLst>
  <p:sldIdLst>
    <p:sldId id="828" r:id="rId2"/>
    <p:sldId id="837" r:id="rId3"/>
    <p:sldId id="269" r:id="rId4"/>
    <p:sldId id="378" r:id="rId5"/>
    <p:sldId id="379" r:id="rId6"/>
    <p:sldId id="849" r:id="rId7"/>
    <p:sldId id="382" r:id="rId8"/>
    <p:sldId id="264" r:id="rId9"/>
    <p:sldId id="265" r:id="rId10"/>
    <p:sldId id="322" r:id="rId11"/>
    <p:sldId id="842" r:id="rId12"/>
    <p:sldId id="267" r:id="rId13"/>
    <p:sldId id="316" r:id="rId14"/>
    <p:sldId id="318" r:id="rId15"/>
    <p:sldId id="319" r:id="rId16"/>
    <p:sldId id="317" r:id="rId17"/>
    <p:sldId id="772" r:id="rId18"/>
    <p:sldId id="391" r:id="rId19"/>
    <p:sldId id="847" r:id="rId20"/>
    <p:sldId id="848" r:id="rId21"/>
    <p:sldId id="384" r:id="rId22"/>
    <p:sldId id="385" r:id="rId23"/>
    <p:sldId id="386" r:id="rId24"/>
    <p:sldId id="387" r:id="rId25"/>
    <p:sldId id="388" r:id="rId26"/>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1326"/>
  </p:normalViewPr>
  <p:slideViewPr>
    <p:cSldViewPr snapToGrid="0" snapToObjects="1">
      <p:cViewPr varScale="1">
        <p:scale>
          <a:sx n="129" d="100"/>
          <a:sy n="129" d="100"/>
        </p:scale>
        <p:origin x="696" y="18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4" d="100"/>
          <a:sy n="84" d="100"/>
        </p:scale>
        <p:origin x="2544"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7/9/19</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a:t>
            </a:fld>
            <a:endParaRPr lang="es-ES"/>
          </a:p>
        </p:txBody>
      </p:sp>
    </p:spTree>
    <p:extLst>
      <p:ext uri="{BB962C8B-B14F-4D97-AF65-F5344CB8AC3E}">
        <p14:creationId xmlns:p14="http://schemas.microsoft.com/office/powerpoint/2010/main" val="2600913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a:t>
            </a:fld>
            <a:endParaRPr lang="es-ES"/>
          </a:p>
        </p:txBody>
      </p:sp>
    </p:spTree>
    <p:extLst>
      <p:ext uri="{BB962C8B-B14F-4D97-AF65-F5344CB8AC3E}">
        <p14:creationId xmlns:p14="http://schemas.microsoft.com/office/powerpoint/2010/main" val="984053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dirty="0">
                <a:latin typeface="Palatino" pitchFamily="2" charset="77"/>
                <a:ea typeface="Palatino" pitchFamily="2" charset="77"/>
              </a:rPr>
              <a:t>“</a:t>
            </a:r>
            <a:r>
              <a:rPr lang="es-ES" sz="1200" i="1" dirty="0">
                <a:latin typeface="Palatino" pitchFamily="2" charset="77"/>
                <a:ea typeface="Palatino" pitchFamily="2" charset="77"/>
              </a:rPr>
              <a:t>Uber, la compañía de taxis más grande del mundo, no posee vehículos. Facebook, el propietario de medios más popular, no crea contenido; </a:t>
            </a:r>
            <a:r>
              <a:rPr lang="es-ES" sz="1200" i="1" dirty="0" err="1">
                <a:latin typeface="Palatino" pitchFamily="2" charset="77"/>
                <a:ea typeface="Palatino" pitchFamily="2" charset="77"/>
              </a:rPr>
              <a:t>Alibaba</a:t>
            </a:r>
            <a:r>
              <a:rPr lang="es-ES" sz="1200" i="1" dirty="0">
                <a:latin typeface="Palatino" pitchFamily="2" charset="77"/>
                <a:ea typeface="Palatino" pitchFamily="2" charset="77"/>
              </a:rPr>
              <a:t>, el minorista más valioso, no tiene inventario. </a:t>
            </a:r>
            <a:r>
              <a:rPr lang="es-ES" sz="1200" i="1" dirty="0" err="1">
                <a:latin typeface="Palatino" pitchFamily="2" charset="77"/>
                <a:ea typeface="Palatino" pitchFamily="2" charset="77"/>
              </a:rPr>
              <a:t>Airbnb</a:t>
            </a:r>
            <a:r>
              <a:rPr lang="es-ES" sz="1200" i="1" dirty="0">
                <a:latin typeface="Palatino" pitchFamily="2" charset="77"/>
                <a:ea typeface="Palatino" pitchFamily="2" charset="77"/>
              </a:rPr>
              <a:t>, el mayor proveedor de alojamiento del mundo, no posee bienes inmuebles</a:t>
            </a:r>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3</a:t>
            </a:fld>
            <a:endParaRPr lang="es-EC"/>
          </a:p>
        </p:txBody>
      </p:sp>
    </p:spTree>
    <p:extLst>
      <p:ext uri="{BB962C8B-B14F-4D97-AF65-F5344CB8AC3E}">
        <p14:creationId xmlns:p14="http://schemas.microsoft.com/office/powerpoint/2010/main" val="4234449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a:t>
            </a:fld>
            <a:endParaRPr lang="es-ES"/>
          </a:p>
        </p:txBody>
      </p:sp>
    </p:spTree>
    <p:extLst>
      <p:ext uri="{BB962C8B-B14F-4D97-AF65-F5344CB8AC3E}">
        <p14:creationId xmlns:p14="http://schemas.microsoft.com/office/powerpoint/2010/main" val="3694284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5</a:t>
            </a:fld>
            <a:endParaRPr lang="es-ES"/>
          </a:p>
        </p:txBody>
      </p:sp>
    </p:spTree>
    <p:extLst>
      <p:ext uri="{BB962C8B-B14F-4D97-AF65-F5344CB8AC3E}">
        <p14:creationId xmlns:p14="http://schemas.microsoft.com/office/powerpoint/2010/main" val="1272191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6</a:t>
            </a:fld>
            <a:endParaRPr lang="es-ES"/>
          </a:p>
        </p:txBody>
      </p:sp>
    </p:spTree>
    <p:extLst>
      <p:ext uri="{BB962C8B-B14F-4D97-AF65-F5344CB8AC3E}">
        <p14:creationId xmlns:p14="http://schemas.microsoft.com/office/powerpoint/2010/main" val="2629510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7</a:t>
            </a:fld>
            <a:endParaRPr lang="es-ES"/>
          </a:p>
        </p:txBody>
      </p:sp>
    </p:spTree>
    <p:extLst>
      <p:ext uri="{BB962C8B-B14F-4D97-AF65-F5344CB8AC3E}">
        <p14:creationId xmlns:p14="http://schemas.microsoft.com/office/powerpoint/2010/main" val="332303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9</a:t>
            </a:fld>
            <a:endParaRPr lang="es-ES"/>
          </a:p>
        </p:txBody>
      </p:sp>
    </p:spTree>
    <p:extLst>
      <p:ext uri="{BB962C8B-B14F-4D97-AF65-F5344CB8AC3E}">
        <p14:creationId xmlns:p14="http://schemas.microsoft.com/office/powerpoint/2010/main" val="3595695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10</a:t>
            </a:fld>
            <a:endParaRPr lang="es-ES"/>
          </a:p>
        </p:txBody>
      </p:sp>
    </p:spTree>
    <p:extLst>
      <p:ext uri="{BB962C8B-B14F-4D97-AF65-F5344CB8AC3E}">
        <p14:creationId xmlns:p14="http://schemas.microsoft.com/office/powerpoint/2010/main" val="2535437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11</a:t>
            </a:fld>
            <a:endParaRPr lang="es-ES"/>
          </a:p>
        </p:txBody>
      </p:sp>
    </p:spTree>
    <p:extLst>
      <p:ext uri="{BB962C8B-B14F-4D97-AF65-F5344CB8AC3E}">
        <p14:creationId xmlns:p14="http://schemas.microsoft.com/office/powerpoint/2010/main" val="3239516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12</a:t>
            </a:fld>
            <a:endParaRPr lang="es-ES"/>
          </a:p>
        </p:txBody>
      </p:sp>
    </p:spTree>
    <p:extLst>
      <p:ext uri="{BB962C8B-B14F-4D97-AF65-F5344CB8AC3E}">
        <p14:creationId xmlns:p14="http://schemas.microsoft.com/office/powerpoint/2010/main" val="4222687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Ese hecho permitió confirmar las predicciones de Arthur Clarke sobre la viabilidad de los satélites artificiales. Clarke era considerado autor de ciencia ficción. Fue el guionista e 2001, Odisea del Espacio, Stanley </a:t>
            </a:r>
            <a:r>
              <a:rPr lang="es-ES" sz="1200" kern="1200" dirty="0" err="1">
                <a:solidFill>
                  <a:schemeClr val="tx1"/>
                </a:solidFill>
                <a:effectLst/>
                <a:latin typeface="+mn-lt"/>
                <a:ea typeface="+mn-ea"/>
                <a:cs typeface="+mn-cs"/>
              </a:rPr>
              <a:t>Kubric</a:t>
            </a:r>
            <a:r>
              <a:rPr lang="es-ES" sz="1200" kern="1200" dirty="0">
                <a:solidFill>
                  <a:schemeClr val="tx1"/>
                </a:solidFill>
                <a:effectLst/>
                <a:latin typeface="+mn-lt"/>
                <a:ea typeface="+mn-ea"/>
                <a:cs typeface="+mn-cs"/>
              </a:rPr>
              <a:t>.</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13</a:t>
            </a:fld>
            <a:endParaRPr lang="es-ES"/>
          </a:p>
        </p:txBody>
      </p:sp>
    </p:spTree>
    <p:extLst>
      <p:ext uri="{BB962C8B-B14F-4D97-AF65-F5344CB8AC3E}">
        <p14:creationId xmlns:p14="http://schemas.microsoft.com/office/powerpoint/2010/main" val="498957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El lanzamiento al espacio del primer </a:t>
            </a:r>
            <a:r>
              <a:rPr lang="es-ES" sz="1200" kern="1200" dirty="0" err="1">
                <a:solidFill>
                  <a:schemeClr val="tx1"/>
                </a:solidFill>
                <a:effectLst/>
                <a:latin typeface="+mn-lt"/>
                <a:ea typeface="+mn-ea"/>
                <a:cs typeface="+mn-cs"/>
              </a:rPr>
              <a:t>Sputnik</a:t>
            </a:r>
            <a:r>
              <a:rPr lang="es-ES" sz="1200" kern="1200" dirty="0">
                <a:solidFill>
                  <a:schemeClr val="tx1"/>
                </a:solidFill>
                <a:effectLst/>
                <a:latin typeface="+mn-lt"/>
                <a:ea typeface="+mn-ea"/>
                <a:cs typeface="+mn-cs"/>
              </a:rPr>
              <a:t> fue el gran detonante de la carrera espacial entre Estados Unidos y la Unión Soviética</a:t>
            </a:r>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14</a:t>
            </a:fld>
            <a:endParaRPr lang="es-ES"/>
          </a:p>
        </p:txBody>
      </p:sp>
    </p:spTree>
    <p:extLst>
      <p:ext uri="{BB962C8B-B14F-4D97-AF65-F5344CB8AC3E}">
        <p14:creationId xmlns:p14="http://schemas.microsoft.com/office/powerpoint/2010/main" val="2601103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Julio de 1969,Armstrong, </a:t>
            </a:r>
            <a:r>
              <a:rPr lang="es-ES" baseline="0" dirty="0"/>
              <a:t> </a:t>
            </a:r>
            <a:r>
              <a:rPr lang="es-ES" dirty="0"/>
              <a:t>comandante del Apolo 11.</a:t>
            </a:r>
          </a:p>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Para poder llevar al primer hombre a la luna fue necesario apostar por el desarrollo d</a:t>
            </a:r>
            <a:r>
              <a:rPr lang="es-ES" sz="1200" kern="1200" dirty="0">
                <a:solidFill>
                  <a:schemeClr val="tx1"/>
                </a:solidFill>
                <a:effectLst/>
                <a:latin typeface="+mn-lt"/>
                <a:ea typeface="+mn-ea"/>
                <a:cs typeface="+mn-cs"/>
              </a:rPr>
              <a:t>e las ciencias y las tecnologías</a:t>
            </a:r>
            <a:endParaRPr lang="es-EC" dirty="0"/>
          </a:p>
          <a:p>
            <a:endParaRPr lang="es-ES" dirty="0"/>
          </a:p>
        </p:txBody>
      </p:sp>
      <p:sp>
        <p:nvSpPr>
          <p:cNvPr id="4" name="Marcador de número de diapositiva 3"/>
          <p:cNvSpPr>
            <a:spLocks noGrp="1"/>
          </p:cNvSpPr>
          <p:nvPr>
            <p:ph type="sldNum" sz="quarter" idx="10"/>
          </p:nvPr>
        </p:nvSpPr>
        <p:spPr/>
        <p:txBody>
          <a:bodyPr/>
          <a:lstStyle/>
          <a:p>
            <a:fld id="{54E32F5E-37DD-BC4C-B207-391448C73E7D}" type="slidenum">
              <a:rPr lang="es-ES" smtClean="0"/>
              <a:t>15</a:t>
            </a:fld>
            <a:endParaRPr lang="es-ES"/>
          </a:p>
        </p:txBody>
      </p:sp>
    </p:spTree>
    <p:extLst>
      <p:ext uri="{BB962C8B-B14F-4D97-AF65-F5344CB8AC3E}">
        <p14:creationId xmlns:p14="http://schemas.microsoft.com/office/powerpoint/2010/main" val="1289028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Dio inicio una formidable aceleración histórica que comprendió: </a:t>
            </a:r>
            <a:r>
              <a:rPr lang="es-ES" sz="1200" kern="1200" dirty="0">
                <a:solidFill>
                  <a:schemeClr val="tx1"/>
                </a:solidFill>
                <a:effectLst/>
                <a:latin typeface="+mn-lt"/>
                <a:ea typeface="+mn-ea"/>
                <a:cs typeface="+mn-cs"/>
              </a:rPr>
              <a:t>La </a:t>
            </a:r>
            <a:r>
              <a:rPr lang="es-ES" sz="1200" kern="1200" dirty="0" err="1">
                <a:solidFill>
                  <a:schemeClr val="tx1"/>
                </a:solidFill>
                <a:effectLst/>
                <a:latin typeface="+mn-lt"/>
                <a:ea typeface="+mn-ea"/>
                <a:cs typeface="+mn-cs"/>
              </a:rPr>
              <a:t>hiperagricultura</a:t>
            </a:r>
            <a:r>
              <a:rPr lang="es-ES" sz="1200" kern="1200" dirty="0">
                <a:solidFill>
                  <a:schemeClr val="tx1"/>
                </a:solidFill>
                <a:effectLst/>
                <a:latin typeface="+mn-lt"/>
                <a:ea typeface="+mn-ea"/>
                <a:cs typeface="+mn-cs"/>
              </a:rPr>
              <a:t>, la </a:t>
            </a:r>
            <a:r>
              <a:rPr lang="es-ES" sz="1200" kern="1200" dirty="0" err="1">
                <a:solidFill>
                  <a:schemeClr val="tx1"/>
                </a:solidFill>
                <a:effectLst/>
                <a:latin typeface="+mn-lt"/>
                <a:ea typeface="+mn-ea"/>
                <a:cs typeface="+mn-cs"/>
              </a:rPr>
              <a:t>neuroestimulación</a:t>
            </a:r>
            <a:r>
              <a:rPr lang="es-ES" sz="1200" kern="1200" dirty="0">
                <a:solidFill>
                  <a:schemeClr val="tx1"/>
                </a:solidFill>
                <a:effectLst/>
                <a:latin typeface="+mn-lt"/>
                <a:ea typeface="+mn-ea"/>
                <a:cs typeface="+mn-cs"/>
              </a:rPr>
              <a:t>, la asistencia médica personalizada, los </a:t>
            </a:r>
            <a:r>
              <a:rPr lang="es-ES" sz="1200" kern="1200" dirty="0" err="1">
                <a:solidFill>
                  <a:schemeClr val="tx1"/>
                </a:solidFill>
                <a:effectLst/>
                <a:latin typeface="+mn-lt"/>
                <a:ea typeface="+mn-ea"/>
                <a:cs typeface="+mn-cs"/>
              </a:rPr>
              <a:t>nanocéuticos</a:t>
            </a:r>
            <a:r>
              <a:rPr lang="es-ES" sz="1200" kern="1200" dirty="0">
                <a:solidFill>
                  <a:schemeClr val="tx1"/>
                </a:solidFill>
                <a:effectLst/>
                <a:latin typeface="+mn-lt"/>
                <a:ea typeface="+mn-ea"/>
                <a:cs typeface="+mn-cs"/>
              </a:rPr>
              <a:t>, nuevas y raras fuentes de energía, sistemas de pagos clasificados, transporte inteligente, mercados instantáneos, nuevas formas de educación, armas no letales, fabricación de ordenadores portátiles, dinero programable, gestión de riesgo, sensores de privacidad que nos indiquen cuando estamos siendo observados -de hecho, todo tipo de sensores-, más una abrumadora mirada de otros bienes, servicios y experiencias. (</a:t>
            </a:r>
            <a:r>
              <a:rPr lang="es-ES" sz="1200" kern="1200" dirty="0" err="1">
                <a:solidFill>
                  <a:schemeClr val="tx1"/>
                </a:solidFill>
                <a:effectLst/>
                <a:latin typeface="+mn-lt"/>
                <a:ea typeface="+mn-ea"/>
                <a:cs typeface="+mn-cs"/>
              </a:rPr>
              <a:t>Toffler</a:t>
            </a:r>
            <a:r>
              <a:rPr lang="es-ES" sz="1200" kern="1200" dirty="0">
                <a:solidFill>
                  <a:schemeClr val="tx1"/>
                </a:solidFill>
                <a:effectLst/>
                <a:latin typeface="+mn-lt"/>
                <a:ea typeface="+mn-ea"/>
                <a:cs typeface="+mn-cs"/>
              </a:rPr>
              <a:t> y </a:t>
            </a:r>
            <a:r>
              <a:rPr lang="es-ES" sz="1200" kern="1200" dirty="0" err="1">
                <a:solidFill>
                  <a:schemeClr val="tx1"/>
                </a:solidFill>
                <a:effectLst/>
                <a:latin typeface="+mn-lt"/>
                <a:ea typeface="+mn-ea"/>
                <a:cs typeface="+mn-cs"/>
              </a:rPr>
              <a:t>Toffler</a:t>
            </a:r>
            <a:r>
              <a:rPr lang="es-ES" sz="1200" kern="1200" dirty="0">
                <a:solidFill>
                  <a:schemeClr val="tx1"/>
                </a:solidFill>
                <a:effectLst/>
                <a:latin typeface="+mn-lt"/>
                <a:ea typeface="+mn-ea"/>
                <a:cs typeface="+mn-cs"/>
              </a:rPr>
              <a:t>, 2006, p. 29).</a:t>
            </a:r>
            <a:endParaRPr lang="es-EC" sz="1200" kern="1200" dirty="0">
              <a:solidFill>
                <a:schemeClr val="tx1"/>
              </a:solidFill>
              <a:effectLst/>
              <a:latin typeface="+mn-lt"/>
              <a:ea typeface="+mn-ea"/>
              <a:cs typeface="+mn-cs"/>
            </a:endParaRPr>
          </a:p>
          <a:p>
            <a:br>
              <a:rPr lang="es-EC" dirty="0"/>
            </a:b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16</a:t>
            </a:fld>
            <a:endParaRPr lang="es-ES"/>
          </a:p>
        </p:txBody>
      </p:sp>
    </p:spTree>
    <p:extLst>
      <p:ext uri="{BB962C8B-B14F-4D97-AF65-F5344CB8AC3E}">
        <p14:creationId xmlns:p14="http://schemas.microsoft.com/office/powerpoint/2010/main" val="1020925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18</a:t>
            </a:fld>
            <a:endParaRPr lang="es-ES"/>
          </a:p>
        </p:txBody>
      </p:sp>
    </p:spTree>
    <p:extLst>
      <p:ext uri="{BB962C8B-B14F-4D97-AF65-F5344CB8AC3E}">
        <p14:creationId xmlns:p14="http://schemas.microsoft.com/office/powerpoint/2010/main" val="2120075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19</a:t>
            </a:fld>
            <a:endParaRPr lang="es-ES"/>
          </a:p>
        </p:txBody>
      </p:sp>
    </p:spTree>
    <p:extLst>
      <p:ext uri="{BB962C8B-B14F-4D97-AF65-F5344CB8AC3E}">
        <p14:creationId xmlns:p14="http://schemas.microsoft.com/office/powerpoint/2010/main" val="2387515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20</a:t>
            </a:fld>
            <a:endParaRPr lang="es-ES"/>
          </a:p>
        </p:txBody>
      </p:sp>
    </p:spTree>
    <p:extLst>
      <p:ext uri="{BB962C8B-B14F-4D97-AF65-F5344CB8AC3E}">
        <p14:creationId xmlns:p14="http://schemas.microsoft.com/office/powerpoint/2010/main" val="41707824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21</a:t>
            </a:fld>
            <a:endParaRPr lang="es-ES"/>
          </a:p>
        </p:txBody>
      </p:sp>
    </p:spTree>
    <p:extLst>
      <p:ext uri="{BB962C8B-B14F-4D97-AF65-F5344CB8AC3E}">
        <p14:creationId xmlns:p14="http://schemas.microsoft.com/office/powerpoint/2010/main" val="25240968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22</a:t>
            </a:fld>
            <a:endParaRPr lang="es-ES"/>
          </a:p>
        </p:txBody>
      </p:sp>
    </p:spTree>
    <p:extLst>
      <p:ext uri="{BB962C8B-B14F-4D97-AF65-F5344CB8AC3E}">
        <p14:creationId xmlns:p14="http://schemas.microsoft.com/office/powerpoint/2010/main" val="42625767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23</a:t>
            </a:fld>
            <a:endParaRPr lang="es-ES"/>
          </a:p>
        </p:txBody>
      </p:sp>
    </p:spTree>
    <p:extLst>
      <p:ext uri="{BB962C8B-B14F-4D97-AF65-F5344CB8AC3E}">
        <p14:creationId xmlns:p14="http://schemas.microsoft.com/office/powerpoint/2010/main" val="41151116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24</a:t>
            </a:fld>
            <a:endParaRPr lang="es-ES"/>
          </a:p>
        </p:txBody>
      </p:sp>
    </p:spTree>
    <p:extLst>
      <p:ext uri="{BB962C8B-B14F-4D97-AF65-F5344CB8AC3E}">
        <p14:creationId xmlns:p14="http://schemas.microsoft.com/office/powerpoint/2010/main" val="41817016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25</a:t>
            </a:fld>
            <a:endParaRPr lang="es-ES"/>
          </a:p>
        </p:txBody>
      </p:sp>
    </p:spTree>
    <p:extLst>
      <p:ext uri="{BB962C8B-B14F-4D97-AF65-F5344CB8AC3E}">
        <p14:creationId xmlns:p14="http://schemas.microsoft.com/office/powerpoint/2010/main" val="1294426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A30D7A-F6D9-4746-B2BC-6E1D9C9FE60C}"/>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DCDAD77C-C563-E848-A785-38AA79CBC6C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7AAAD22E-9394-9E4D-B19F-77E9818D6833}"/>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5D33FC1D-9819-5A43-AB0E-91466A677D0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B01E775-8C8F-7641-ABB5-B75F7890788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8249054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1E3AF-D772-F64C-81FC-700E2B658B8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7F96919-7A08-FF4E-AEE8-9EE8EDEB72F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E4CD6F9-E0F7-C149-98C6-1DA211614A9E}"/>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DF486397-E6BD-3E41-86CF-676F6557D7D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D99BBD9-69E0-BB4F-B537-CB4D6AAFD1B5}"/>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957585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5CC636-9EFA-204F-BFFC-1313FF92915F}"/>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8DE99349-1DFB-DE4D-9FC8-A1C79753206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40916B-5EA4-6D4B-86CA-8F0987A242CD}"/>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71AC6251-D948-F54C-952D-B0738BB4177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3C3B3F4-2DE3-5F43-ABAC-3B02EF16B4C6}"/>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7569943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A4797-9147-2C41-845D-8E8E97A6380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F785D10-E2EC-964C-9413-37358D6FDE7D}"/>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F43F5542-06C1-8145-984F-67CAD7DE6394}"/>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A3DE554C-3FD1-D744-AB1E-6A3B40A17012}"/>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6" name="Marcador de pie de página 5">
            <a:extLst>
              <a:ext uri="{FF2B5EF4-FFF2-40B4-BE49-F238E27FC236}">
                <a16:creationId xmlns:a16="http://schemas.microsoft.com/office/drawing/2014/main" id="{1CCF8251-1EBD-9647-B617-A782695B2A4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A74E3E9-8461-9340-8829-E666D3FC626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768140686"/>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D82A6A-4C63-A849-9004-A640028FF151}"/>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7AE1F7E1-55E5-094E-A120-527CC209323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1D6D1AD-09AA-9244-B994-E82E9396F83A}"/>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1268EE6E-4B59-C84C-BDB8-A6EA59011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EA9D4B-3BCF-2747-938F-EC9E9217FBAC}"/>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E75EE435-1DDF-6D42-96B5-95FDEEB7541D}"/>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8" name="Marcador de pie de página 7">
            <a:extLst>
              <a:ext uri="{FF2B5EF4-FFF2-40B4-BE49-F238E27FC236}">
                <a16:creationId xmlns:a16="http://schemas.microsoft.com/office/drawing/2014/main" id="{28E3723B-4314-3243-B405-D73B217DD105}"/>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40FC0D4-D9E9-6440-90CF-F07BAF12E44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30463018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88B990-28DC-F34E-B287-105FCEFB66F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A0E484CD-1FBA-9A4D-B43D-0E6586DC296E}"/>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4" name="Marcador de pie de página 3">
            <a:extLst>
              <a:ext uri="{FF2B5EF4-FFF2-40B4-BE49-F238E27FC236}">
                <a16:creationId xmlns:a16="http://schemas.microsoft.com/office/drawing/2014/main" id="{6B9F5852-D4BE-1D4C-B5CB-AB7D0E05C7FB}"/>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6E8F7127-DA7E-0C46-AB70-EC24E843B8A3}"/>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2703468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FEF2AE-1764-E240-97A4-704BAD56051B}"/>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3" name="Marcador de pie de página 2">
            <a:extLst>
              <a:ext uri="{FF2B5EF4-FFF2-40B4-BE49-F238E27FC236}">
                <a16:creationId xmlns:a16="http://schemas.microsoft.com/office/drawing/2014/main" id="{ECD984EB-5E1C-1845-9975-2EF97B85CBA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6C1F9638-5B08-BD4F-AA63-81D4BE191BE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2965689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3E671-C1F1-1D43-9080-00A342FD2FFB}"/>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CC9BA5F-6F16-7C4C-98E8-1FAAC4FD718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F1EA9683-1AFA-B542-8AF5-6822989431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52E03EA-C980-0243-B14D-8442639845F6}"/>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6" name="Marcador de pie de página 5">
            <a:extLst>
              <a:ext uri="{FF2B5EF4-FFF2-40B4-BE49-F238E27FC236}">
                <a16:creationId xmlns:a16="http://schemas.microsoft.com/office/drawing/2014/main" id="{288CB7C9-5D01-014F-AE0B-AF2606F2E2D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98E8A06-B4E1-CB42-A700-AD5A1BBCDD24}"/>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01825236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9AFD74-2F3F-0F44-8955-A05C72E4D489}"/>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9458D97-4354-C84F-A093-4E1D7F7C1C5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C"/>
          </a:p>
        </p:txBody>
      </p:sp>
      <p:sp>
        <p:nvSpPr>
          <p:cNvPr id="4" name="Marcador de texto 3">
            <a:extLst>
              <a:ext uri="{FF2B5EF4-FFF2-40B4-BE49-F238E27FC236}">
                <a16:creationId xmlns:a16="http://schemas.microsoft.com/office/drawing/2014/main" id="{38A55BAC-95AD-4240-AADC-C551D9A77C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F5E332-52A5-9E47-BFBF-EDF5AC79ACA3}"/>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6" name="Marcador de pie de página 5">
            <a:extLst>
              <a:ext uri="{FF2B5EF4-FFF2-40B4-BE49-F238E27FC236}">
                <a16:creationId xmlns:a16="http://schemas.microsoft.com/office/drawing/2014/main" id="{AA30AAD9-F817-2F4B-9C8E-B6E5059E6AE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2D40E1D-D2BF-964F-99FE-E05193EE800E}"/>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108178550"/>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F146FF-CC31-0141-8EBF-CB89337C0A6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1E54E6ED-D1D7-D844-AE7A-BBCEA0720BB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51E26D7-BB1C-3B47-9DB6-C582B34BBBD0}"/>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4F5EC596-38D5-164A-8A2D-ACAEB74996B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4FE10B8-A350-104D-A04B-35133C423A18}"/>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00687303"/>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C858E40-1B99-9C42-9582-1375CFC56AB7}"/>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F3138A7-4C28-2441-825A-985057896154}"/>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425ACE0-6EE3-9147-9462-D3A540F3E20A}"/>
              </a:ext>
            </a:extLst>
          </p:cNvPr>
          <p:cNvSpPr>
            <a:spLocks noGrp="1"/>
          </p:cNvSpPr>
          <p:nvPr>
            <p:ph type="dt" sz="half" idx="10"/>
          </p:nvPr>
        </p:nvSpPr>
        <p:spPr/>
        <p:txBody>
          <a:body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219D232B-44D0-5E4F-BF3A-272823040D5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FE0EACD-C3A8-5C44-89B6-A08CEAA348BC}"/>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01435832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FB43A71-627E-A647-A831-2C26B6A46A0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416292E-40FA-4147-8C54-941F2A96425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D2232C8-35C5-2444-8475-287827CDAFA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F66AD8-BC4A-4004-9882-414398D930CA}" type="datetimeFigureOut">
              <a:rPr lang="en-US" smtClean="0"/>
              <a:t>9/7/19</a:t>
            </a:fld>
            <a:endParaRPr lang="en-US"/>
          </a:p>
        </p:txBody>
      </p:sp>
      <p:sp>
        <p:nvSpPr>
          <p:cNvPr id="5" name="Marcador de pie de página 4">
            <a:extLst>
              <a:ext uri="{FF2B5EF4-FFF2-40B4-BE49-F238E27FC236}">
                <a16:creationId xmlns:a16="http://schemas.microsoft.com/office/drawing/2014/main" id="{FADF308F-6238-CF46-B29D-4D1D88A24A0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67167183-A6B5-BD44-BD84-F1352572280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D2C864-9362-43C7-A136-D9C41D93A96D}" type="slidenum">
              <a:rPr lang="en-US" smtClean="0"/>
              <a:t>‹Nº›</a:t>
            </a:fld>
            <a:endParaRPr lang="en-US"/>
          </a:p>
        </p:txBody>
      </p:sp>
    </p:spTree>
    <p:extLst>
      <p:ext uri="{BB962C8B-B14F-4D97-AF65-F5344CB8AC3E}">
        <p14:creationId xmlns:p14="http://schemas.microsoft.com/office/powerpoint/2010/main" val="34179766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C"/>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mailto:joseoctavio.islas@gmail.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1.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DEE5C6BA-FE2A-4C38-8D88-E70C06E54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0906" y="2795"/>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6" name="Picture 35">
            <a:extLst>
              <a:ext uri="{FF2B5EF4-FFF2-40B4-BE49-F238E27FC236}">
                <a16:creationId xmlns:a16="http://schemas.microsoft.com/office/drawing/2014/main" id="{53E66F28-0926-4CFB-BDAB-646CAB184C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25120"/>
          <a:stretch/>
        </p:blipFill>
        <p:spPr>
          <a:xfrm flipH="1">
            <a:off x="14636" y="0"/>
            <a:ext cx="9129364" cy="6858000"/>
          </a:xfrm>
          <a:prstGeom prst="rect">
            <a:avLst/>
          </a:prstGeom>
        </p:spPr>
      </p:pic>
      <p:sp>
        <p:nvSpPr>
          <p:cNvPr id="38" name="Freeform 60">
            <a:extLst>
              <a:ext uri="{FF2B5EF4-FFF2-40B4-BE49-F238E27FC236}">
                <a16:creationId xmlns:a16="http://schemas.microsoft.com/office/drawing/2014/main" id="{DE9FA85F-F0FB-4952-A05F-04CC67B18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7816" y="-1017"/>
            <a:ext cx="3960192" cy="2251543"/>
          </a:xfrm>
          <a:custGeom>
            <a:avLst/>
            <a:gdLst>
              <a:gd name="connsiteX0" fmla="*/ 20753 w 3960192"/>
              <a:gd name="connsiteY0" fmla="*/ 0 h 2251543"/>
              <a:gd name="connsiteX1" fmla="*/ 3939439 w 3960192"/>
              <a:gd name="connsiteY1" fmla="*/ 0 h 2251543"/>
              <a:gd name="connsiteX2" fmla="*/ 3949969 w 3960192"/>
              <a:gd name="connsiteY2" fmla="*/ 68994 h 2251543"/>
              <a:gd name="connsiteX3" fmla="*/ 3960192 w 3960192"/>
              <a:gd name="connsiteY3" fmla="*/ 271447 h 2251543"/>
              <a:gd name="connsiteX4" fmla="*/ 1980096 w 3960192"/>
              <a:gd name="connsiteY4" fmla="*/ 2251543 h 2251543"/>
              <a:gd name="connsiteX5" fmla="*/ 0 w 3960192"/>
              <a:gd name="connsiteY5" fmla="*/ 271447 h 2251543"/>
              <a:gd name="connsiteX6" fmla="*/ 10223 w 3960192"/>
              <a:gd name="connsiteY6" fmla="*/ 68994 h 225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2" h="2251543">
                <a:moveTo>
                  <a:pt x="20753" y="0"/>
                </a:moveTo>
                <a:lnTo>
                  <a:pt x="3939439" y="0"/>
                </a:lnTo>
                <a:lnTo>
                  <a:pt x="3949969" y="68994"/>
                </a:lnTo>
                <a:cubicBezTo>
                  <a:pt x="3956729" y="135559"/>
                  <a:pt x="3960192" y="203099"/>
                  <a:pt x="3960192" y="271447"/>
                </a:cubicBezTo>
                <a:cubicBezTo>
                  <a:pt x="3960192" y="1365024"/>
                  <a:pt x="3073673" y="2251543"/>
                  <a:pt x="1980096" y="2251543"/>
                </a:cubicBezTo>
                <a:cubicBezTo>
                  <a:pt x="886519" y="2251543"/>
                  <a:pt x="0" y="1365024"/>
                  <a:pt x="0" y="271447"/>
                </a:cubicBezTo>
                <a:cubicBezTo>
                  <a:pt x="0" y="203099"/>
                  <a:pt x="3463" y="135559"/>
                  <a:pt x="10223" y="68994"/>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6" name="Imagen 5">
            <a:extLst>
              <a:ext uri="{FF2B5EF4-FFF2-40B4-BE49-F238E27FC236}">
                <a16:creationId xmlns:a16="http://schemas.microsoft.com/office/drawing/2014/main" id="{CE12A7EB-9AF2-3B48-8725-0D92D5D77253}"/>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2299" b="2"/>
          <a:stretch/>
        </p:blipFill>
        <p:spPr>
          <a:xfrm>
            <a:off x="3580534" y="-6733"/>
            <a:ext cx="3674756" cy="2106933"/>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
        <p:nvSpPr>
          <p:cNvPr id="4" name="Título 3">
            <a:extLst>
              <a:ext uri="{FF2B5EF4-FFF2-40B4-BE49-F238E27FC236}">
                <a16:creationId xmlns:a16="http://schemas.microsoft.com/office/drawing/2014/main" id="{D49953E0-5D6A-2841-A126-E3AC5318C045}"/>
              </a:ext>
            </a:extLst>
          </p:cNvPr>
          <p:cNvSpPr>
            <a:spLocks noGrp="1"/>
          </p:cNvSpPr>
          <p:nvPr>
            <p:ph type="title"/>
          </p:nvPr>
        </p:nvSpPr>
        <p:spPr>
          <a:xfrm>
            <a:off x="390658" y="1431189"/>
            <a:ext cx="3733482" cy="1090538"/>
          </a:xfrm>
        </p:spPr>
        <p:txBody>
          <a:bodyPr>
            <a:normAutofit/>
          </a:bodyPr>
          <a:lstStyle/>
          <a:p>
            <a:r>
              <a:rPr lang="es-ES_tradnl" dirty="0">
                <a:solidFill>
                  <a:srgbClr val="000000"/>
                </a:solidFill>
              </a:rPr>
              <a:t>Tecnología</a:t>
            </a:r>
          </a:p>
        </p:txBody>
      </p:sp>
      <p:sp>
        <p:nvSpPr>
          <p:cNvPr id="10" name="Content Placeholder 9">
            <a:extLst>
              <a:ext uri="{FF2B5EF4-FFF2-40B4-BE49-F238E27FC236}">
                <a16:creationId xmlns:a16="http://schemas.microsoft.com/office/drawing/2014/main" id="{07E1C7E0-20FE-4AF7-BEEB-73B11E5D1059}"/>
              </a:ext>
            </a:extLst>
          </p:cNvPr>
          <p:cNvSpPr>
            <a:spLocks noGrp="1"/>
          </p:cNvSpPr>
          <p:nvPr>
            <p:ph idx="1"/>
          </p:nvPr>
        </p:nvSpPr>
        <p:spPr>
          <a:xfrm>
            <a:off x="390658" y="2645234"/>
            <a:ext cx="3733184" cy="2729467"/>
          </a:xfrm>
        </p:spPr>
        <p:txBody>
          <a:bodyPr anchor="ctr">
            <a:normAutofit/>
          </a:bodyPr>
          <a:lstStyle/>
          <a:p>
            <a:pPr marL="0" indent="0">
              <a:buNone/>
            </a:pPr>
            <a:endParaRPr lang="es-EC" sz="2000"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endParaRPr>
          </a:p>
          <a:p>
            <a:pPr marL="0" indent="0">
              <a:buNone/>
            </a:pPr>
            <a:r>
              <a:rPr lang="es-EC" sz="2000"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sz="2000" i="1" dirty="0">
                <a:solidFill>
                  <a:srgbClr val="000000"/>
                </a:solidFill>
                <a:latin typeface="Freestyle Script" panose="030804020302050B0404" pitchFamily="66" charset="77"/>
                <a:ea typeface="Batang" panose="02030600000101010101" pitchFamily="18" charset="-127"/>
              </a:rPr>
            </a:br>
            <a:r>
              <a:rPr lang="es-EC" sz="2000" dirty="0">
                <a:solidFill>
                  <a:srgbClr val="000000"/>
                </a:solidFill>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br>
              <a:rPr lang="es-EC" sz="2000" dirty="0">
                <a:solidFill>
                  <a:srgbClr val="000000"/>
                </a:solidFill>
                <a:latin typeface="Freestyle Script" panose="030804020302050B0404" pitchFamily="66" charset="77"/>
                <a:ea typeface="Palatino" pitchFamily="2" charset="77"/>
              </a:rPr>
            </a:br>
            <a:r>
              <a:rPr lang="es-EC" sz="2000" i="1" dirty="0">
                <a:solidFill>
                  <a:srgbClr val="000000"/>
                </a:solidFill>
                <a:latin typeface="Freestyle Script" panose="030804020302050B0404" pitchFamily="66" charset="77"/>
                <a:ea typeface="Palatino" pitchFamily="2" charset="77"/>
              </a:rPr>
              <a:t>@octavioislas</a:t>
            </a:r>
            <a:br>
              <a:rPr lang="es-EC" sz="2000" i="1" dirty="0">
                <a:solidFill>
                  <a:srgbClr val="000000"/>
                </a:solidFill>
                <a:latin typeface="Freestyle Script" panose="030804020302050B0404" pitchFamily="66" charset="77"/>
                <a:ea typeface="Palatino" pitchFamily="2" charset="77"/>
              </a:rPr>
            </a:br>
            <a:r>
              <a:rPr lang="es-EC" sz="2000" i="1" dirty="0">
                <a:solidFill>
                  <a:srgbClr val="000000"/>
                </a:solidFill>
                <a:latin typeface="Freestyle Script" panose="030804020302050B0404" pitchFamily="66" charset="77"/>
                <a:ea typeface="Palatino" pitchFamily="2" charset="77"/>
              </a:rPr>
              <a:t>http://octavioislas.com</a:t>
            </a:r>
            <a:endParaRPr lang="es-EC" sz="2000" dirty="0">
              <a:solidFill>
                <a:srgbClr val="000000"/>
              </a:solidFill>
              <a:latin typeface="Freestyle Script" panose="030804020302050B0404" pitchFamily="66" charset="77"/>
              <a:ea typeface="Palatino" pitchFamily="2" charset="77"/>
            </a:endParaRPr>
          </a:p>
          <a:p>
            <a:endParaRPr lang="en-US" sz="1500" dirty="0">
              <a:solidFill>
                <a:srgbClr val="000000"/>
              </a:solidFill>
            </a:endParaRPr>
          </a:p>
        </p:txBody>
      </p:sp>
      <p:sp>
        <p:nvSpPr>
          <p:cNvPr id="40" name="Freeform 68">
            <a:extLst>
              <a:ext uri="{FF2B5EF4-FFF2-40B4-BE49-F238E27FC236}">
                <a16:creationId xmlns:a16="http://schemas.microsoft.com/office/drawing/2014/main" id="{FEBD362A-CC27-47D9-8FC3-A5E91BA07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72659" y="2912215"/>
            <a:ext cx="4956705" cy="3945298"/>
          </a:xfrm>
          <a:custGeom>
            <a:avLst/>
            <a:gdLst>
              <a:gd name="connsiteX0" fmla="*/ 2718646 w 4956705"/>
              <a:gd name="connsiteY0" fmla="*/ 0 h 3945299"/>
              <a:gd name="connsiteX1" fmla="*/ 4816486 w 4956705"/>
              <a:gd name="connsiteY1" fmla="*/ 989335 h 3945299"/>
              <a:gd name="connsiteX2" fmla="*/ 4956705 w 4956705"/>
              <a:gd name="connsiteY2" fmla="*/ 1176848 h 3945299"/>
              <a:gd name="connsiteX3" fmla="*/ 4956705 w 4956705"/>
              <a:gd name="connsiteY3" fmla="*/ 3945299 h 3945299"/>
              <a:gd name="connsiteX4" fmla="*/ 294783 w 4956705"/>
              <a:gd name="connsiteY4" fmla="*/ 3945299 h 3945299"/>
              <a:gd name="connsiteX5" fmla="*/ 213645 w 4956705"/>
              <a:gd name="connsiteY5" fmla="*/ 3776866 h 3945299"/>
              <a:gd name="connsiteX6" fmla="*/ 0 w 4956705"/>
              <a:gd name="connsiteY6" fmla="*/ 2718646 h 3945299"/>
              <a:gd name="connsiteX7" fmla="*/ 2718646 w 4956705"/>
              <a:gd name="connsiteY7" fmla="*/ 0 h 39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6705" h="3945299">
                <a:moveTo>
                  <a:pt x="2718646" y="0"/>
                </a:moveTo>
                <a:cubicBezTo>
                  <a:pt x="3563221" y="0"/>
                  <a:pt x="4317846" y="385123"/>
                  <a:pt x="4816486" y="989335"/>
                </a:cubicBezTo>
                <a:lnTo>
                  <a:pt x="4956705" y="1176848"/>
                </a:lnTo>
                <a:lnTo>
                  <a:pt x="4956705" y="3945299"/>
                </a:lnTo>
                <a:lnTo>
                  <a:pt x="294783" y="3945299"/>
                </a:lnTo>
                <a:lnTo>
                  <a:pt x="213645" y="3776866"/>
                </a:lnTo>
                <a:cubicBezTo>
                  <a:pt x="76074" y="3451612"/>
                  <a:pt x="0" y="3094013"/>
                  <a:pt x="0" y="2718646"/>
                </a:cubicBezTo>
                <a:cubicBezTo>
                  <a:pt x="0" y="1217179"/>
                  <a:pt x="1217179" y="0"/>
                  <a:pt x="271864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2" name="Imagen 11">
            <a:extLst>
              <a:ext uri="{FF2B5EF4-FFF2-40B4-BE49-F238E27FC236}">
                <a16:creationId xmlns:a16="http://schemas.microsoft.com/office/drawing/2014/main" id="{37ABD515-69CA-2242-A6F2-A8E8181F7B9F}"/>
              </a:ext>
            </a:extLst>
          </p:cNvPr>
          <p:cNvPicPr>
            <a:picLocks noChangeAspect="1"/>
          </p:cNvPicPr>
          <p:nvPr/>
        </p:nvPicPr>
        <p:blipFill rotWithShape="1">
          <a:blip r:embed="rId6">
            <a:alphaModFix/>
            <a:extLst>
              <a:ext uri="{28A0092B-C50C-407E-A947-70E740481C1C}">
                <a14:useLocalDpi xmlns:a14="http://schemas.microsoft.com/office/drawing/2010/main" val="0"/>
              </a:ext>
            </a:extLst>
          </a:blip>
          <a:srcRect t="11338" r="1" b="10813"/>
          <a:stretch/>
        </p:blipFill>
        <p:spPr>
          <a:xfrm>
            <a:off x="4336688" y="3055740"/>
            <a:ext cx="4792676" cy="3781269"/>
          </a:xfrm>
          <a:custGeom>
            <a:avLst/>
            <a:gdLst>
              <a:gd name="connsiteX0" fmla="*/ 2554615 w 4792674"/>
              <a:gd name="connsiteY0" fmla="*/ 0 h 3781268"/>
              <a:gd name="connsiteX1" fmla="*/ 4672942 w 4792674"/>
              <a:gd name="connsiteY1" fmla="*/ 1126306 h 3781268"/>
              <a:gd name="connsiteX2" fmla="*/ 4792674 w 4792674"/>
              <a:gd name="connsiteY2" fmla="*/ 1323391 h 3781268"/>
              <a:gd name="connsiteX3" fmla="*/ 4792674 w 4792674"/>
              <a:gd name="connsiteY3" fmla="*/ 3781268 h 3781268"/>
              <a:gd name="connsiteX4" fmla="*/ 313779 w 4792674"/>
              <a:gd name="connsiteY4" fmla="*/ 3781268 h 3781268"/>
              <a:gd name="connsiteX5" fmla="*/ 308328 w 4792674"/>
              <a:gd name="connsiteY5" fmla="*/ 3772297 h 3781268"/>
              <a:gd name="connsiteX6" fmla="*/ 0 w 4792674"/>
              <a:gd name="connsiteY6" fmla="*/ 2554615 h 3781268"/>
              <a:gd name="connsiteX7" fmla="*/ 2554615 w 4792674"/>
              <a:gd name="connsiteY7" fmla="*/ 0 h 378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2674" h="3781268">
                <a:moveTo>
                  <a:pt x="2554615" y="0"/>
                </a:moveTo>
                <a:cubicBezTo>
                  <a:pt x="3436412" y="0"/>
                  <a:pt x="4213859" y="446774"/>
                  <a:pt x="4672942" y="1126306"/>
                </a:cubicBezTo>
                <a:lnTo>
                  <a:pt x="4792674" y="1323391"/>
                </a:lnTo>
                <a:lnTo>
                  <a:pt x="4792674" y="3781268"/>
                </a:lnTo>
                <a:lnTo>
                  <a:pt x="313779" y="3781268"/>
                </a:lnTo>
                <a:lnTo>
                  <a:pt x="308328" y="3772297"/>
                </a:lnTo>
                <a:cubicBezTo>
                  <a:pt x="111694" y="3410325"/>
                  <a:pt x="0" y="2995514"/>
                  <a:pt x="0" y="2554615"/>
                </a:cubicBezTo>
                <a:cubicBezTo>
                  <a:pt x="0" y="1143740"/>
                  <a:pt x="1143740" y="0"/>
                  <a:pt x="2554615" y="0"/>
                </a:cubicBezTo>
                <a:close/>
              </a:path>
            </a:pathLst>
          </a:custGeom>
          <a:effectLst>
            <a:softEdge rad="0"/>
          </a:effectLst>
        </p:spPr>
      </p:pic>
    </p:spTree>
    <p:extLst>
      <p:ext uri="{BB962C8B-B14F-4D97-AF65-F5344CB8AC3E}">
        <p14:creationId xmlns:p14="http://schemas.microsoft.com/office/powerpoint/2010/main" val="208062323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616" y="0"/>
            <a:ext cx="818271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ítulo 3">
            <a:extLst>
              <a:ext uri="{FF2B5EF4-FFF2-40B4-BE49-F238E27FC236}">
                <a16:creationId xmlns:a16="http://schemas.microsoft.com/office/drawing/2014/main" id="{D49953E0-5D6A-2841-A126-E3AC5318C045}"/>
              </a:ext>
            </a:extLst>
          </p:cNvPr>
          <p:cNvSpPr>
            <a:spLocks noGrp="1"/>
          </p:cNvSpPr>
          <p:nvPr>
            <p:ph type="title"/>
          </p:nvPr>
        </p:nvSpPr>
        <p:spPr>
          <a:xfrm>
            <a:off x="2284026" y="2043663"/>
            <a:ext cx="4578895" cy="2031055"/>
          </a:xfrm>
        </p:spPr>
        <p:txBody>
          <a:bodyPr vert="horz" lIns="91440" tIns="45720" rIns="91440" bIns="45720" rtlCol="0" anchor="b">
            <a:normAutofit/>
          </a:bodyPr>
          <a:lstStyle/>
          <a:p>
            <a:pPr algn="ctr" defTabSz="914400"/>
            <a:r>
              <a:rPr lang="en-US" kern="1200">
                <a:solidFill>
                  <a:srgbClr val="FFFFFF"/>
                </a:solidFill>
                <a:latin typeface="+mj-lt"/>
                <a:ea typeface="+mj-ea"/>
                <a:cs typeface="+mj-cs"/>
              </a:rPr>
              <a:t>En el tránsito de la Economía del Conocimiento a la IV Revolución Industrial</a:t>
            </a:r>
          </a:p>
        </p:txBody>
      </p:sp>
    </p:spTree>
    <p:extLst>
      <p:ext uri="{BB962C8B-B14F-4D97-AF65-F5344CB8AC3E}">
        <p14:creationId xmlns:p14="http://schemas.microsoft.com/office/powerpoint/2010/main" val="25727397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Imagen 17" descr="Imagen que contiene suelo, interior, persona&#10;&#10;&#10;&#10;Descripción generada automáticamente">
            <a:extLst>
              <a:ext uri="{FF2B5EF4-FFF2-40B4-BE49-F238E27FC236}">
                <a16:creationId xmlns:a16="http://schemas.microsoft.com/office/drawing/2014/main" id="{1F62DC9B-CC4C-174E-B115-16915497A749}"/>
              </a:ext>
            </a:extLst>
          </p:cNvPr>
          <p:cNvPicPr>
            <a:picLocks noChangeAspect="1"/>
          </p:cNvPicPr>
          <p:nvPr/>
        </p:nvPicPr>
        <p:blipFill rotWithShape="1">
          <a:blip r:embed="rId3"/>
          <a:srcRect l="12205" r="21128"/>
          <a:stretch/>
        </p:blipFill>
        <p:spPr>
          <a:xfrm>
            <a:off x="-1" y="3855"/>
            <a:ext cx="9144000" cy="6857990"/>
          </a:xfrm>
          <a:prstGeom prst="rect">
            <a:avLst/>
          </a:prstGeom>
        </p:spPr>
      </p:pic>
      <p:sp>
        <p:nvSpPr>
          <p:cNvPr id="2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25" name="Straight Connector 2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8F28E2E-0E94-5F4B-9F19-FB4C3BCA8B4B}"/>
              </a:ext>
            </a:extLst>
          </p:cNvPr>
          <p:cNvSpPr>
            <a:spLocks noGrp="1"/>
          </p:cNvSpPr>
          <p:nvPr>
            <p:ph idx="1"/>
          </p:nvPr>
        </p:nvSpPr>
        <p:spPr>
          <a:xfrm>
            <a:off x="430421" y="4277680"/>
            <a:ext cx="3886936" cy="1961074"/>
          </a:xfrm>
        </p:spPr>
        <p:txBody>
          <a:bodyPr anchor="ctr">
            <a:normAutofit/>
          </a:bodyPr>
          <a:lstStyle/>
          <a:p>
            <a:pPr marL="0" indent="0">
              <a:buNone/>
            </a:pPr>
            <a:r>
              <a:rPr lang="es-ES" sz="2800" i="1" dirty="0">
                <a:latin typeface="Palatino" pitchFamily="2" charset="77"/>
                <a:ea typeface="Palatino" pitchFamily="2" charset="77"/>
              </a:rPr>
              <a:t>... </a:t>
            </a:r>
            <a:r>
              <a:rPr lang="es-ES" sz="2800" b="1" i="1" dirty="0">
                <a:latin typeface="Palatino" pitchFamily="2" charset="77"/>
                <a:ea typeface="Palatino" pitchFamily="2" charset="77"/>
              </a:rPr>
              <a:t>Algo interesante está sucediendo".</a:t>
            </a:r>
          </a:p>
          <a:p>
            <a:pPr marL="0" indent="0">
              <a:buNone/>
            </a:pPr>
            <a:r>
              <a:rPr lang="es-ES" sz="2800" i="1" dirty="0">
                <a:latin typeface="Palatino" pitchFamily="2" charset="77"/>
                <a:ea typeface="Palatino" pitchFamily="2" charset="77"/>
              </a:rPr>
              <a:t>Tim </a:t>
            </a:r>
            <a:r>
              <a:rPr lang="es-ES" sz="2800" i="1" dirty="0" err="1">
                <a:latin typeface="Palatino" pitchFamily="2" charset="77"/>
                <a:ea typeface="Palatino" pitchFamily="2" charset="77"/>
              </a:rPr>
              <a:t>Havers</a:t>
            </a:r>
            <a:r>
              <a:rPr lang="es-ES" sz="2800" i="1" dirty="0">
                <a:latin typeface="Palatino" pitchFamily="2" charset="77"/>
                <a:ea typeface="Palatino" pitchFamily="2" charset="77"/>
              </a:rPr>
              <a:t>, </a:t>
            </a:r>
            <a:r>
              <a:rPr lang="es-ES" sz="2800" i="1" dirty="0" err="1">
                <a:latin typeface="Palatino" pitchFamily="2" charset="77"/>
                <a:ea typeface="Palatino" pitchFamily="2" charset="77"/>
              </a:rPr>
              <a:t>TechCrunch</a:t>
            </a:r>
            <a:r>
              <a:rPr lang="es-ES" sz="2800" i="1" dirty="0">
                <a:latin typeface="Palatino" pitchFamily="2" charset="77"/>
                <a:ea typeface="Palatino" pitchFamily="2" charset="77"/>
              </a:rPr>
              <a:t>.</a:t>
            </a:r>
            <a:endParaRPr lang="es-EC" sz="2800" i="1" dirty="0">
              <a:latin typeface="Palatino" pitchFamily="2" charset="77"/>
              <a:ea typeface="Palatino" pitchFamily="2" charset="77"/>
            </a:endParaRPr>
          </a:p>
          <a:p>
            <a:pPr>
              <a:buFont typeface="Wingdings 3" charset="2"/>
              <a:buNone/>
            </a:pPr>
            <a:endParaRPr lang="en" sz="1575" b="1" i="1" dirty="0">
              <a:latin typeface="UD Digi Kyokasho N-B" panose="02020700000000000000" pitchFamily="49" charset="-128"/>
              <a:ea typeface="UD Digi Kyokasho N-B" panose="02020700000000000000" pitchFamily="49" charset="-128"/>
            </a:endParaRPr>
          </a:p>
        </p:txBody>
      </p:sp>
      <p:sp>
        <p:nvSpPr>
          <p:cNvPr id="4" name="Rectángulo 3">
            <a:extLst>
              <a:ext uri="{FF2B5EF4-FFF2-40B4-BE49-F238E27FC236}">
                <a16:creationId xmlns:a16="http://schemas.microsoft.com/office/drawing/2014/main" id="{E65AB81D-C940-9443-A742-7BC4204F3CC3}"/>
              </a:ext>
            </a:extLst>
          </p:cNvPr>
          <p:cNvSpPr/>
          <p:nvPr/>
        </p:nvSpPr>
        <p:spPr>
          <a:xfrm>
            <a:off x="0" y="6514068"/>
            <a:ext cx="4572000" cy="369332"/>
          </a:xfrm>
          <a:prstGeom prst="rect">
            <a:avLst/>
          </a:prstGeom>
        </p:spPr>
        <p:txBody>
          <a:bodyPr>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640723669"/>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817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n 8" descr="economc3ada-del-conocimient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1900" y="2405164"/>
            <a:ext cx="3744341" cy="3972776"/>
          </a:xfrm>
          <a:prstGeom prst="rect">
            <a:avLst/>
          </a:prstGeom>
        </p:spPr>
      </p:pic>
      <p:sp>
        <p:nvSpPr>
          <p:cNvPr id="8" name="Rectángulo 7"/>
          <p:cNvSpPr/>
          <p:nvPr/>
        </p:nvSpPr>
        <p:spPr>
          <a:xfrm>
            <a:off x="611560" y="1101747"/>
            <a:ext cx="7632848" cy="4247317"/>
          </a:xfrm>
          <a:prstGeom prst="rect">
            <a:avLst/>
          </a:prstGeom>
        </p:spPr>
        <p:txBody>
          <a:bodyPr wrap="square">
            <a:spAutoFit/>
          </a:bodyPr>
          <a:lstStyle/>
          <a:p>
            <a:pPr algn="just">
              <a:spcBef>
                <a:spcPct val="50000"/>
              </a:spcBef>
            </a:pPr>
            <a:r>
              <a:rPr lang="es-MX" sz="3600" dirty="0">
                <a:latin typeface="Palatino" pitchFamily="2" charset="77"/>
                <a:ea typeface="Palatino" pitchFamily="2" charset="77"/>
                <a:cs typeface="Baskerville"/>
              </a:rPr>
              <a:t>Precursores de La Economía del conocimiento.</a:t>
            </a:r>
          </a:p>
          <a:p>
            <a:pPr algn="just">
              <a:spcBef>
                <a:spcPct val="50000"/>
              </a:spcBef>
            </a:pPr>
            <a:endParaRPr lang="es-MX" dirty="0">
              <a:solidFill>
                <a:srgbClr val="953735"/>
              </a:solidFill>
              <a:latin typeface="Baskerville"/>
              <a:cs typeface="Baskerville"/>
            </a:endParaRPr>
          </a:p>
          <a:p>
            <a:pPr marL="285750" indent="-285750" algn="just">
              <a:spcBef>
                <a:spcPct val="50000"/>
              </a:spcBef>
              <a:buFont typeface="Wingdings" charset="2"/>
              <a:buChar char="ü"/>
            </a:pPr>
            <a:r>
              <a:rPr lang="es-MX" sz="2400" dirty="0">
                <a:latin typeface="Palatino" pitchFamily="2" charset="77"/>
                <a:ea typeface="Palatino" pitchFamily="2" charset="77"/>
                <a:cs typeface="Baskerville"/>
              </a:rPr>
              <a:t> Norbert Wiener (1948).</a:t>
            </a:r>
          </a:p>
          <a:p>
            <a:pPr marL="285750" indent="-285750" algn="just">
              <a:spcBef>
                <a:spcPct val="50000"/>
              </a:spcBef>
              <a:buFont typeface="Wingdings" charset="2"/>
              <a:buChar char="ü"/>
            </a:pPr>
            <a:r>
              <a:rPr lang="es-MX" sz="2400" dirty="0">
                <a:latin typeface="Palatino" pitchFamily="2" charset="77"/>
                <a:ea typeface="Palatino" pitchFamily="2" charset="77"/>
                <a:cs typeface="Baskerville"/>
              </a:rPr>
              <a:t>Marshall McLuhan (1964).</a:t>
            </a:r>
          </a:p>
          <a:p>
            <a:pPr marL="285750" indent="-285750" algn="just">
              <a:spcBef>
                <a:spcPct val="50000"/>
              </a:spcBef>
              <a:buFont typeface="Wingdings" charset="2"/>
              <a:buChar char="ü"/>
            </a:pPr>
            <a:r>
              <a:rPr lang="es-MX" sz="2400" dirty="0">
                <a:latin typeface="Palatino" pitchFamily="2" charset="77"/>
                <a:ea typeface="Palatino" pitchFamily="2" charset="77"/>
                <a:cs typeface="Baskerville"/>
              </a:rPr>
              <a:t>Daniel Bell (1973).</a:t>
            </a:r>
          </a:p>
          <a:p>
            <a:pPr marL="285750" indent="-285750" algn="just">
              <a:spcBef>
                <a:spcPct val="50000"/>
              </a:spcBef>
              <a:buFont typeface="Wingdings" charset="2"/>
              <a:buChar char="ü"/>
            </a:pPr>
            <a:r>
              <a:rPr lang="es-MX" sz="2400" dirty="0">
                <a:latin typeface="Palatino" pitchFamily="2" charset="77"/>
                <a:ea typeface="Palatino" pitchFamily="2" charset="77"/>
                <a:cs typeface="Baskerville"/>
              </a:rPr>
              <a:t>Alvin Toffler. (1979).</a:t>
            </a:r>
          </a:p>
          <a:p>
            <a:pPr algn="just">
              <a:spcBef>
                <a:spcPct val="50000"/>
              </a:spcBef>
            </a:pPr>
            <a:endParaRPr lang="es-MX" dirty="0">
              <a:solidFill>
                <a:srgbClr val="953735"/>
              </a:solidFill>
              <a:latin typeface="American Typewriter"/>
              <a:cs typeface="American Typewriter"/>
            </a:endParaRPr>
          </a:p>
        </p:txBody>
      </p:sp>
    </p:spTree>
    <p:extLst>
      <p:ext uri="{BB962C8B-B14F-4D97-AF65-F5344CB8AC3E}">
        <p14:creationId xmlns:p14="http://schemas.microsoft.com/office/powerpoint/2010/main" val="372134162"/>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708721" y="9971"/>
            <a:ext cx="5361880" cy="6848029"/>
          </a:xfrm>
          <a:prstGeom prst="rect">
            <a:avLst/>
          </a:prstGeom>
        </p:spPr>
        <p:txBody>
          <a:bodyPr wrap="square">
            <a:spAutoFit/>
          </a:bodyPr>
          <a:lstStyle/>
          <a:p>
            <a:pPr algn="just">
              <a:spcBef>
                <a:spcPct val="50000"/>
              </a:spcBef>
            </a:pPr>
            <a:endParaRPr lang="es-MX" dirty="0">
              <a:solidFill>
                <a:srgbClr val="953735"/>
              </a:solidFill>
              <a:latin typeface="American Typewriter"/>
              <a:cs typeface="American Typewriter"/>
            </a:endParaRPr>
          </a:p>
          <a:p>
            <a:pPr algn="just">
              <a:spcBef>
                <a:spcPct val="50000"/>
              </a:spcBef>
            </a:pPr>
            <a:endParaRPr lang="es-MX" sz="2400" dirty="0">
              <a:solidFill>
                <a:srgbClr val="953735"/>
              </a:solidFill>
              <a:latin typeface="Palatino" pitchFamily="2" charset="77"/>
              <a:ea typeface="Palatino" pitchFamily="2" charset="77"/>
              <a:cs typeface="American Typewriter"/>
            </a:endParaRPr>
          </a:p>
          <a:p>
            <a:pPr algn="just">
              <a:spcBef>
                <a:spcPct val="50000"/>
              </a:spcBef>
            </a:pPr>
            <a:r>
              <a:rPr lang="es-MX" sz="2800" dirty="0">
                <a:latin typeface="Palatino" pitchFamily="2" charset="77"/>
                <a:ea typeface="Palatino" pitchFamily="2" charset="77"/>
                <a:cs typeface="Baskerville"/>
              </a:rPr>
              <a:t>Norbert Wiener (1894-1964).</a:t>
            </a:r>
            <a:br>
              <a:rPr lang="es-MX" sz="2800" dirty="0">
                <a:latin typeface="Palatino" pitchFamily="2" charset="77"/>
                <a:ea typeface="Palatino" pitchFamily="2" charset="77"/>
                <a:cs typeface="Baskerville"/>
              </a:rPr>
            </a:br>
            <a:endParaRPr lang="es-MX" sz="2800" dirty="0">
              <a:latin typeface="Palatino" pitchFamily="2" charset="77"/>
              <a:ea typeface="Palatino" pitchFamily="2" charset="77"/>
              <a:cs typeface="Baskerville"/>
            </a:endParaRPr>
          </a:p>
          <a:p>
            <a:pPr marL="285750" indent="-285750" algn="just">
              <a:spcBef>
                <a:spcPct val="50000"/>
              </a:spcBef>
              <a:buFont typeface="Wingdings" charset="2"/>
              <a:buChar char="ü"/>
            </a:pPr>
            <a:r>
              <a:rPr lang="es-MX" sz="2400" dirty="0">
                <a:latin typeface="Palatino" pitchFamily="2" charset="77"/>
                <a:ea typeface="Palatino" pitchFamily="2" charset="77"/>
                <a:cs typeface="Baskerville"/>
              </a:rPr>
              <a:t>Profesor de Claude Shannon </a:t>
            </a:r>
            <a:br>
              <a:rPr lang="es-MX" sz="2400" dirty="0">
                <a:latin typeface="Palatino" pitchFamily="2" charset="77"/>
                <a:ea typeface="Palatino" pitchFamily="2" charset="77"/>
                <a:cs typeface="Baskerville"/>
              </a:rPr>
            </a:br>
            <a:r>
              <a:rPr lang="es-MX" sz="2400" dirty="0">
                <a:latin typeface="Palatino" pitchFamily="2" charset="77"/>
                <a:ea typeface="Palatino" pitchFamily="2" charset="77"/>
                <a:cs typeface="Baskerville"/>
              </a:rPr>
              <a:t>(Modelos matemáticos, teoría de la información).</a:t>
            </a:r>
          </a:p>
          <a:p>
            <a:pPr marL="285750" indent="-285750" algn="just">
              <a:spcBef>
                <a:spcPct val="50000"/>
              </a:spcBef>
              <a:buFont typeface="Wingdings" charset="2"/>
              <a:buChar char="ü"/>
            </a:pPr>
            <a:r>
              <a:rPr lang="es-MX" sz="2400" dirty="0">
                <a:latin typeface="Palatino" pitchFamily="2" charset="77"/>
                <a:ea typeface="Palatino" pitchFamily="2" charset="77"/>
                <a:cs typeface="Baskerville"/>
              </a:rPr>
              <a:t>Anticipó las comunicaciones digitales y la revolución de la información.</a:t>
            </a:r>
          </a:p>
          <a:p>
            <a:pPr marL="285750" indent="-285750" algn="just">
              <a:spcBef>
                <a:spcPct val="50000"/>
              </a:spcBef>
              <a:buFont typeface="Wingdings" charset="2"/>
              <a:buChar char="ü"/>
            </a:pPr>
            <a:r>
              <a:rPr lang="es-MX" sz="2400" u="sng" dirty="0">
                <a:latin typeface="Palatino" pitchFamily="2" charset="77"/>
                <a:ea typeface="Palatino" pitchFamily="2" charset="77"/>
                <a:cs typeface="Baskerville"/>
              </a:rPr>
              <a:t>Padre de la cibernética.</a:t>
            </a:r>
            <a:endParaRPr lang="es-MX" sz="2400" dirty="0">
              <a:latin typeface="Palatino" pitchFamily="2" charset="77"/>
              <a:ea typeface="Palatino" pitchFamily="2" charset="77"/>
              <a:cs typeface="Baskerville"/>
            </a:endParaRPr>
          </a:p>
          <a:p>
            <a:pPr marL="285750" indent="-285750" algn="just">
              <a:spcBef>
                <a:spcPct val="50000"/>
              </a:spcBef>
              <a:buFont typeface="Wingdings" charset="2"/>
              <a:buChar char="ü"/>
            </a:pPr>
            <a:r>
              <a:rPr lang="es-MX" sz="2400" i="1" dirty="0">
                <a:latin typeface="Palatino" pitchFamily="2" charset="77"/>
                <a:ea typeface="Palatino" pitchFamily="2" charset="77"/>
                <a:cs typeface="Baskerville"/>
              </a:rPr>
              <a:t>Cibernética o el control de la comunicación en animales y máquinas </a:t>
            </a:r>
            <a:r>
              <a:rPr lang="es-MX" sz="2400" dirty="0">
                <a:latin typeface="Palatino" pitchFamily="2" charset="77"/>
                <a:ea typeface="Palatino" pitchFamily="2" charset="77"/>
                <a:cs typeface="Baskerville"/>
              </a:rPr>
              <a:t>(1948).</a:t>
            </a:r>
          </a:p>
          <a:p>
            <a:pPr algn="just">
              <a:spcBef>
                <a:spcPct val="50000"/>
              </a:spcBef>
            </a:pPr>
            <a:endParaRPr lang="es-MX" dirty="0">
              <a:solidFill>
                <a:srgbClr val="953735"/>
              </a:solidFill>
              <a:latin typeface="American Typewriter"/>
              <a:cs typeface="American Typewriter"/>
            </a:endParaRPr>
          </a:p>
        </p:txBody>
      </p:sp>
      <p:pic>
        <p:nvPicPr>
          <p:cNvPr id="14" name="Imagen 13"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1091" y="1968500"/>
            <a:ext cx="2882909" cy="3428703"/>
          </a:xfrm>
          <a:prstGeom prst="rect">
            <a:avLst/>
          </a:prstGeom>
        </p:spPr>
      </p:pic>
    </p:spTree>
    <p:extLst>
      <p:ext uri="{BB962C8B-B14F-4D97-AF65-F5344CB8AC3E}">
        <p14:creationId xmlns:p14="http://schemas.microsoft.com/office/powerpoint/2010/main" val="907236154"/>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817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ángulo 7"/>
          <p:cNvSpPr/>
          <p:nvPr/>
        </p:nvSpPr>
        <p:spPr>
          <a:xfrm>
            <a:off x="916360" y="1663699"/>
            <a:ext cx="3655640" cy="3200876"/>
          </a:xfrm>
          <a:prstGeom prst="rect">
            <a:avLst/>
          </a:prstGeom>
        </p:spPr>
        <p:txBody>
          <a:bodyPr wrap="square">
            <a:spAutoFit/>
          </a:bodyPr>
          <a:lstStyle/>
          <a:p>
            <a:pPr algn="just">
              <a:spcBef>
                <a:spcPct val="50000"/>
              </a:spcBef>
            </a:pPr>
            <a:r>
              <a:rPr lang="es-MX" sz="2000" dirty="0">
                <a:latin typeface="Palatino" pitchFamily="2" charset="77"/>
                <a:ea typeface="Palatino" pitchFamily="2" charset="77"/>
                <a:cs typeface="Baskerville"/>
              </a:rPr>
              <a:t>Marshall McLuhan (1911-1980).</a:t>
            </a:r>
          </a:p>
          <a:p>
            <a:pPr marL="285750" indent="-285750" algn="just">
              <a:spcBef>
                <a:spcPct val="50000"/>
              </a:spcBef>
              <a:buFont typeface="Wingdings" charset="2"/>
              <a:buChar char="ü"/>
            </a:pPr>
            <a:r>
              <a:rPr lang="es-MX" u="sng" dirty="0">
                <a:latin typeface="Palatino" pitchFamily="2" charset="77"/>
                <a:ea typeface="Palatino" pitchFamily="2" charset="77"/>
                <a:cs typeface="Baskerville"/>
              </a:rPr>
              <a:t>Ecología de los medios</a:t>
            </a:r>
            <a:r>
              <a:rPr lang="es-MX" dirty="0">
                <a:latin typeface="Palatino" pitchFamily="2" charset="77"/>
                <a:ea typeface="Palatino" pitchFamily="2" charset="77"/>
                <a:cs typeface="Baskerville"/>
              </a:rPr>
              <a:t>: Metadisciplina compleja que estudia los efectos que producen los cambios tecnológicos en el hombre y las sociedades, a través de la historia.</a:t>
            </a:r>
          </a:p>
          <a:p>
            <a:pPr algn="just">
              <a:spcBef>
                <a:spcPct val="50000"/>
              </a:spcBef>
            </a:pPr>
            <a:endParaRPr lang="es-MX" dirty="0">
              <a:solidFill>
                <a:srgbClr val="953735"/>
              </a:solidFill>
              <a:latin typeface="American Typewriter"/>
              <a:cs typeface="American Typewriter"/>
            </a:endParaRPr>
          </a:p>
        </p:txBody>
      </p:sp>
      <p:pic>
        <p:nvPicPr>
          <p:cNvPr id="6" name="Imagen 5" descr="MacLuhan.jpg">
            <a:extLst>
              <a:ext uri="{FF2B5EF4-FFF2-40B4-BE49-F238E27FC236}">
                <a16:creationId xmlns:a16="http://schemas.microsoft.com/office/drawing/2014/main" id="{90588FFB-42D7-D14B-882D-B7FE8BB7C7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9771" y="2886851"/>
            <a:ext cx="2830097" cy="2702741"/>
          </a:xfrm>
          <a:prstGeom prst="rect">
            <a:avLst/>
          </a:prstGeom>
        </p:spPr>
      </p:pic>
    </p:spTree>
    <p:extLst>
      <p:ext uri="{BB962C8B-B14F-4D97-AF65-F5344CB8AC3E}">
        <p14:creationId xmlns:p14="http://schemas.microsoft.com/office/powerpoint/2010/main" val="411753472"/>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607120" y="162659"/>
            <a:ext cx="8384480" cy="6417141"/>
          </a:xfrm>
          <a:prstGeom prst="rect">
            <a:avLst/>
          </a:prstGeom>
        </p:spPr>
        <p:txBody>
          <a:bodyPr wrap="square">
            <a:spAutoFit/>
          </a:bodyPr>
          <a:lstStyle/>
          <a:p>
            <a:pPr algn="just">
              <a:spcBef>
                <a:spcPct val="50000"/>
              </a:spcBef>
            </a:pPr>
            <a:endParaRPr lang="es-MX" dirty="0">
              <a:solidFill>
                <a:srgbClr val="953735"/>
              </a:solidFill>
              <a:latin typeface="American Typewriter"/>
              <a:cs typeface="American Typewriter"/>
            </a:endParaRPr>
          </a:p>
          <a:p>
            <a:pPr algn="r">
              <a:spcBef>
                <a:spcPct val="50000"/>
              </a:spcBef>
            </a:pPr>
            <a:r>
              <a:rPr lang="es-MX" sz="2800" dirty="0">
                <a:latin typeface="Palatino" pitchFamily="2" charset="77"/>
                <a:ea typeface="Palatino" pitchFamily="2" charset="77"/>
                <a:cs typeface="Baskerville"/>
              </a:rPr>
              <a:t>McLuhan anticipó Internet </a:t>
            </a:r>
          </a:p>
          <a:p>
            <a:pPr algn="just">
              <a:spcBef>
                <a:spcPct val="50000"/>
              </a:spcBef>
            </a:pPr>
            <a:r>
              <a:rPr lang="es-ES" sz="2000" i="1" dirty="0">
                <a:latin typeface="Palatino" pitchFamily="2" charset="77"/>
                <a:ea typeface="Palatino" pitchFamily="2" charset="77"/>
                <a:cs typeface="Baskerville"/>
              </a:rPr>
              <a:t>“</a:t>
            </a:r>
            <a:r>
              <a:rPr lang="es-ES" sz="2400" i="1" dirty="0">
                <a:latin typeface="Palatino" pitchFamily="2" charset="77"/>
                <a:ea typeface="Palatino" pitchFamily="2" charset="77"/>
                <a:cs typeface="Baskerville"/>
              </a:rPr>
              <a:t>Después de tres mil años de explosión por medio de técnicas fragmentarias y mecánicas, el mundo de Occidente entra en implosión. Durante las eras mecánicas prolongamos nuestros cuerpos en el espacio. Hoy en día, después de más de un siglo de técnica eléctrica, hemos prolongado nuestro propio sistema nervioso central en un alcance total, aboliendo tanto el espacio como el tiempo en cuanto se refiere a nuestro planeta. Estamos acercándonos rápidamente a la fase final de las prolongaciones del hombre, o sea la simulación técnica de la conciencia, cuando el desarrollo creador del conocimiento se extienda colectiva y conjuntamente al total de la sociedad humana, del mismo modo en que ya hemos ampliado y prolongado nuestros sentidos y nuestros nervios valiéndonos de los distintos medios”.</a:t>
            </a:r>
          </a:p>
          <a:p>
            <a:pPr algn="just">
              <a:spcBef>
                <a:spcPct val="50000"/>
              </a:spcBef>
            </a:pPr>
            <a:endParaRPr lang="es-MX" dirty="0">
              <a:solidFill>
                <a:srgbClr val="953735"/>
              </a:solidFill>
              <a:latin typeface="American Typewriter"/>
              <a:cs typeface="American Typewriter"/>
            </a:endParaRPr>
          </a:p>
        </p:txBody>
      </p:sp>
    </p:spTree>
    <p:extLst>
      <p:ext uri="{BB962C8B-B14F-4D97-AF65-F5344CB8AC3E}">
        <p14:creationId xmlns:p14="http://schemas.microsoft.com/office/powerpoint/2010/main" val="1952224119"/>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png"/>
          <p:cNvPicPr>
            <a:picLocks noChangeAspect="1"/>
          </p:cNvPicPr>
          <p:nvPr/>
        </p:nvPicPr>
        <p:blipFill rotWithShape="1">
          <a:blip r:embed="rId4">
            <a:extLst>
              <a:ext uri="{28A0092B-C50C-407E-A947-70E740481C1C}">
                <a14:useLocalDpi xmlns:a14="http://schemas.microsoft.com/office/drawing/2010/main" val="0"/>
              </a:ext>
            </a:extLst>
          </a:blip>
          <a:srcRect l="6889" r="4567"/>
          <a:stretch/>
        </p:blipFill>
        <p:spPr>
          <a:xfrm>
            <a:off x="0" y="-17347"/>
            <a:ext cx="9144000" cy="6858000"/>
          </a:xfrm>
          <a:prstGeom prst="rect">
            <a:avLst/>
          </a:prstGeom>
        </p:spPr>
      </p:pic>
      <p:sp>
        <p:nvSpPr>
          <p:cNvPr id="7" name="Rectangle 4"/>
          <p:cNvSpPr>
            <a:spLocks noChangeArrowheads="1"/>
          </p:cNvSpPr>
          <p:nvPr/>
        </p:nvSpPr>
        <p:spPr bwMode="auto">
          <a:xfrm>
            <a:off x="685800" y="5850053"/>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s-ES"/>
          </a:p>
        </p:txBody>
      </p:sp>
      <p:sp>
        <p:nvSpPr>
          <p:cNvPr id="8" name="Rectangle 5"/>
          <p:cNvSpPr>
            <a:spLocks noChangeArrowheads="1"/>
          </p:cNvSpPr>
          <p:nvPr/>
        </p:nvSpPr>
        <p:spPr bwMode="auto">
          <a:xfrm>
            <a:off x="3124200" y="5850053"/>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s-ES"/>
          </a:p>
        </p:txBody>
      </p:sp>
      <p:sp>
        <p:nvSpPr>
          <p:cNvPr id="17" name="11 Rectángulo"/>
          <p:cNvSpPr/>
          <p:nvPr/>
        </p:nvSpPr>
        <p:spPr>
          <a:xfrm>
            <a:off x="0" y="6598148"/>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Oval 7"/>
          <p:cNvSpPr>
            <a:spLocks noChangeArrowheads="1"/>
          </p:cNvSpPr>
          <p:nvPr/>
        </p:nvSpPr>
        <p:spPr bwMode="auto">
          <a:xfrm flipV="1">
            <a:off x="4184651" y="1125652"/>
            <a:ext cx="110808" cy="45719"/>
          </a:xfrm>
          <a:prstGeom prst="ellipse">
            <a:avLst/>
          </a:prstGeom>
          <a:solidFill>
            <a:schemeClr val="folHlink"/>
          </a:solidFill>
          <a:ln w="12700">
            <a:solidFill>
              <a:schemeClr val="tx1"/>
            </a:solidFill>
            <a:round/>
            <a:headEnd/>
            <a:tailEnd/>
          </a:ln>
        </p:spPr>
        <p:txBody>
          <a:bodyPr wrap="none" anchor="ctr"/>
          <a:lstStyle/>
          <a:p>
            <a:endParaRPr lang="es-ES"/>
          </a:p>
        </p:txBody>
      </p:sp>
      <p:pic>
        <p:nvPicPr>
          <p:cNvPr id="2" name="Marshall McLuhan on YouTube .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7347"/>
            <a:ext cx="9144000" cy="6858000"/>
          </a:xfrm>
          <a:prstGeom prst="rect">
            <a:avLst/>
          </a:prstGeom>
        </p:spPr>
      </p:pic>
    </p:spTree>
    <p:extLst>
      <p:ext uri="{BB962C8B-B14F-4D97-AF65-F5344CB8AC3E}">
        <p14:creationId xmlns:p14="http://schemas.microsoft.com/office/powerpoint/2010/main" val="1552820970"/>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tro.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6858000"/>
          </a:xfrm>
          <a:prstGeom prst="rect">
            <a:avLst/>
          </a:prstGeom>
        </p:spPr>
      </p:pic>
    </p:spTree>
    <p:extLst>
      <p:ext uri="{BB962C8B-B14F-4D97-AF65-F5344CB8AC3E}">
        <p14:creationId xmlns:p14="http://schemas.microsoft.com/office/powerpoint/2010/main" val="3203641198"/>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ítulo 4"/>
          <p:cNvSpPr>
            <a:spLocks noGrp="1"/>
          </p:cNvSpPr>
          <p:nvPr>
            <p:ph type="title"/>
          </p:nvPr>
        </p:nvSpPr>
        <p:spPr>
          <a:xfrm>
            <a:off x="491490" y="365125"/>
            <a:ext cx="3840085" cy="1692794"/>
          </a:xfrm>
        </p:spPr>
        <p:txBody>
          <a:bodyPr>
            <a:normAutofit/>
          </a:bodyPr>
          <a:lstStyle/>
          <a:p>
            <a:r>
              <a:rPr lang="es-ES">
                <a:latin typeface="Baskerville"/>
                <a:cs typeface="Baskerville"/>
              </a:rPr>
              <a:t>Marshall </a:t>
            </a:r>
            <a:r>
              <a:rPr lang="es-ES" err="1">
                <a:latin typeface="Baskerville"/>
                <a:cs typeface="Baskerville"/>
              </a:rPr>
              <a:t>McLuhan</a:t>
            </a:r>
            <a:endParaRPr lang="es-ES">
              <a:latin typeface="Baskerville"/>
              <a:cs typeface="Baskerville"/>
            </a:endParaRPr>
          </a:p>
        </p:txBody>
      </p:sp>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p:cNvSpPr>
            <a:spLocks noGrp="1"/>
          </p:cNvSpPr>
          <p:nvPr>
            <p:ph idx="1"/>
          </p:nvPr>
        </p:nvSpPr>
        <p:spPr>
          <a:xfrm>
            <a:off x="491490" y="2575034"/>
            <a:ext cx="3840085" cy="3462228"/>
          </a:xfrm>
        </p:spPr>
        <p:txBody>
          <a:bodyPr>
            <a:normAutofit/>
          </a:bodyPr>
          <a:lstStyle/>
          <a:p>
            <a:pPr marL="0" indent="0">
              <a:buNone/>
            </a:pPr>
            <a:r>
              <a:rPr lang="es-ES" sz="1600" i="1">
                <a:latin typeface="Palatino" pitchFamily="2" charset="77"/>
                <a:ea typeface="Palatino" pitchFamily="2" charset="77"/>
                <a:cs typeface="Baskerville"/>
              </a:rPr>
              <a:t>“The medium , or process, of our time </a:t>
            </a:r>
            <a:r>
              <a:rPr lang="mr-IN" sz="1600" i="1">
                <a:latin typeface="Palatino" pitchFamily="2" charset="77"/>
                <a:ea typeface="Palatino" pitchFamily="2" charset="77"/>
                <a:cs typeface="Baskerville"/>
              </a:rPr>
              <a:t>–</a:t>
            </a:r>
            <a:r>
              <a:rPr lang="es-ES" sz="1600" i="1">
                <a:latin typeface="Palatino" pitchFamily="2" charset="77"/>
                <a:ea typeface="Palatino" pitchFamily="2" charset="77"/>
                <a:cs typeface="Baskerville"/>
              </a:rPr>
              <a:t>electric technology- is reshaping and restructuring patterns of social interdependence and evry aspect of our personal life. It is forcing us to reconsider and revaluate practically every thought, every action and every institution formerly taken for granted. Everything is changing </a:t>
            </a:r>
            <a:r>
              <a:rPr lang="mr-IN" sz="1600" i="1">
                <a:latin typeface="Palatino" pitchFamily="2" charset="77"/>
                <a:ea typeface="Palatino" pitchFamily="2" charset="77"/>
                <a:cs typeface="Baskerville"/>
              </a:rPr>
              <a:t>–</a:t>
            </a:r>
            <a:r>
              <a:rPr lang="es-ES" sz="1600" i="1">
                <a:latin typeface="Palatino" pitchFamily="2" charset="77"/>
                <a:ea typeface="Palatino" pitchFamily="2" charset="77"/>
                <a:cs typeface="Baskerville"/>
              </a:rPr>
              <a:t>you, your family, your neighborhood, your education, your government, yor relation to the others. And they´re changing dramatically”.  </a:t>
            </a:r>
          </a:p>
        </p:txBody>
      </p:sp>
      <p:pic>
        <p:nvPicPr>
          <p:cNvPr id="4" name="Imagen 3" descr="R-9490798-1481483046-1247.jpeg.jpg"/>
          <p:cNvPicPr>
            <a:picLocks noChangeAspect="1"/>
          </p:cNvPicPr>
          <p:nvPr/>
        </p:nvPicPr>
        <p:blipFill rotWithShape="1">
          <a:blip r:embed="rId3">
            <a:extLst>
              <a:ext uri="{28A0092B-C50C-407E-A947-70E740481C1C}">
                <a14:useLocalDpi xmlns:a14="http://schemas.microsoft.com/office/drawing/2010/main" val="0"/>
              </a:ext>
            </a:extLst>
          </a:blip>
          <a:srcRect l="23595" r="7364"/>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281940139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descr="Daniel_Bell.jpg"/>
          <p:cNvPicPr>
            <a:picLocks noChangeAspect="1"/>
          </p:cNvPicPr>
          <p:nvPr/>
        </p:nvPicPr>
        <p:blipFill rotWithShape="1">
          <a:blip r:embed="rId3">
            <a:extLst>
              <a:ext uri="{28A0092B-C50C-407E-A947-70E740481C1C}">
                <a14:useLocalDpi xmlns:a14="http://schemas.microsoft.com/office/drawing/2010/main" val="0"/>
              </a:ext>
            </a:extLst>
          </a:blip>
          <a:srcRect t="21365" r="-2" b="15446"/>
          <a:stretch/>
        </p:blipFill>
        <p:spPr>
          <a:xfrm>
            <a:off x="20" y="10"/>
            <a:ext cx="9143980" cy="6857990"/>
          </a:xfrm>
          <a:prstGeom prst="rect">
            <a:avLst/>
          </a:prstGeom>
        </p:spPr>
      </p:pic>
      <p:sp>
        <p:nvSpPr>
          <p:cNvPr id="4" name="Rectángulo 3"/>
          <p:cNvSpPr/>
          <p:nvPr/>
        </p:nvSpPr>
        <p:spPr>
          <a:xfrm>
            <a:off x="829732" y="948267"/>
            <a:ext cx="5398451" cy="784830"/>
          </a:xfrm>
          <a:prstGeom prst="rect">
            <a:avLst/>
          </a:prstGeom>
        </p:spPr>
        <p:txBody>
          <a:bodyPr wrap="square">
            <a:spAutoFit/>
          </a:bodyPr>
          <a:lstStyle/>
          <a:p>
            <a:pPr algn="just">
              <a:spcBef>
                <a:spcPct val="50000"/>
              </a:spcBef>
            </a:pPr>
            <a:endParaRPr lang="es-MX" dirty="0">
              <a:solidFill>
                <a:srgbClr val="953735"/>
              </a:solidFill>
              <a:latin typeface="American Typewriter"/>
              <a:cs typeface="American Typewriter"/>
            </a:endParaRPr>
          </a:p>
          <a:p>
            <a:pPr marL="285750" indent="-285750" algn="just">
              <a:spcBef>
                <a:spcPct val="50000"/>
              </a:spcBef>
              <a:buFont typeface="Wingdings" charset="2"/>
              <a:buChar char="ü"/>
            </a:pPr>
            <a:endParaRPr lang="es-MX" dirty="0">
              <a:solidFill>
                <a:srgbClr val="953735"/>
              </a:solidFill>
              <a:latin typeface="American Typewriter"/>
              <a:cs typeface="American Typewriter"/>
            </a:endParaRPr>
          </a:p>
        </p:txBody>
      </p:sp>
      <p:sp>
        <p:nvSpPr>
          <p:cNvPr id="2" name="Rectángulo 1">
            <a:extLst>
              <a:ext uri="{FF2B5EF4-FFF2-40B4-BE49-F238E27FC236}">
                <a16:creationId xmlns:a16="http://schemas.microsoft.com/office/drawing/2014/main" id="{2F9F9D87-4395-554B-ADFA-F57951F6151F}"/>
              </a:ext>
            </a:extLst>
          </p:cNvPr>
          <p:cNvSpPr/>
          <p:nvPr/>
        </p:nvSpPr>
        <p:spPr>
          <a:xfrm>
            <a:off x="6228182" y="0"/>
            <a:ext cx="2915817" cy="5247590"/>
          </a:xfrm>
          <a:prstGeom prst="rect">
            <a:avLst/>
          </a:prstGeom>
        </p:spPr>
        <p:txBody>
          <a:bodyPr wrap="square">
            <a:spAutoFit/>
          </a:bodyPr>
          <a:lstStyle/>
          <a:p>
            <a:pPr algn="just">
              <a:spcBef>
                <a:spcPct val="50000"/>
              </a:spcBef>
            </a:pPr>
            <a:r>
              <a:rPr lang="es-MX" sz="2000" dirty="0">
                <a:latin typeface="Palatino" pitchFamily="2" charset="77"/>
                <a:ea typeface="Palatino" pitchFamily="2" charset="77"/>
                <a:cs typeface="Baskerville"/>
              </a:rPr>
              <a:t>Daniel Bell.</a:t>
            </a:r>
          </a:p>
          <a:p>
            <a:pPr marL="285750" indent="-285750" algn="just">
              <a:spcBef>
                <a:spcPct val="50000"/>
              </a:spcBef>
              <a:buFont typeface="Wingdings" charset="2"/>
              <a:buChar char="ü"/>
            </a:pPr>
            <a:r>
              <a:rPr lang="es-MX" dirty="0">
                <a:latin typeface="Palatino" pitchFamily="2" charset="77"/>
                <a:ea typeface="Palatino" pitchFamily="2" charset="77"/>
                <a:cs typeface="Baskerville"/>
              </a:rPr>
              <a:t>Sociedad de la información y el conocimiento.</a:t>
            </a:r>
          </a:p>
          <a:p>
            <a:pPr marL="285750" indent="-285750" algn="just">
              <a:spcBef>
                <a:spcPct val="50000"/>
              </a:spcBef>
              <a:buFont typeface="Wingdings" charset="2"/>
              <a:buChar char="ü"/>
            </a:pPr>
            <a:r>
              <a:rPr lang="es-MX" i="1" dirty="0">
                <a:latin typeface="Palatino" pitchFamily="2" charset="77"/>
                <a:ea typeface="Palatino" pitchFamily="2" charset="77"/>
                <a:cs typeface="Baskerville"/>
              </a:rPr>
              <a:t>El advenimiento de la sociedad posindustrial </a:t>
            </a:r>
            <a:r>
              <a:rPr lang="es-MX" dirty="0">
                <a:latin typeface="Palatino" pitchFamily="2" charset="77"/>
                <a:ea typeface="Palatino" pitchFamily="2" charset="77"/>
                <a:cs typeface="Baskerville"/>
              </a:rPr>
              <a:t>(1973).</a:t>
            </a:r>
          </a:p>
          <a:p>
            <a:pPr marL="285750" indent="-285750" algn="just">
              <a:spcBef>
                <a:spcPct val="50000"/>
              </a:spcBef>
              <a:buFont typeface="Wingdings" charset="2"/>
              <a:buChar char="ü"/>
            </a:pPr>
            <a:r>
              <a:rPr lang="es-MX" dirty="0">
                <a:latin typeface="Palatino" pitchFamily="2" charset="77"/>
                <a:ea typeface="Palatino" pitchFamily="2" charset="77"/>
                <a:cs typeface="Baskerville"/>
              </a:rPr>
              <a:t>Advierte un gran cambio histórico, transición hacia un nuevo modelo basado en la información y el conocimiento. Las tecnologías de información transforman a las sociedades.</a:t>
            </a:r>
          </a:p>
        </p:txBody>
      </p:sp>
    </p:spTree>
    <p:extLst>
      <p:ext uri="{BB962C8B-B14F-4D97-AF65-F5344CB8AC3E}">
        <p14:creationId xmlns:p14="http://schemas.microsoft.com/office/powerpoint/2010/main" val="748196280"/>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11626" y="1342770"/>
            <a:ext cx="3911188" cy="4847481"/>
          </a:xfrm>
          <a:prstGeom prst="rect">
            <a:avLst/>
          </a:prstGeom>
        </p:spPr>
        <p:txBody>
          <a:bodyPr wrap="square">
            <a:spAutoFit/>
          </a:bodyPr>
          <a:lstStyle/>
          <a:p>
            <a:pPr algn="just">
              <a:spcBef>
                <a:spcPct val="50000"/>
              </a:spcBef>
            </a:pPr>
            <a:endParaRPr lang="es-MX" dirty="0">
              <a:solidFill>
                <a:srgbClr val="953735"/>
              </a:solidFill>
              <a:latin typeface="Palatino" pitchFamily="2" charset="77"/>
              <a:ea typeface="Palatino" pitchFamily="2" charset="77"/>
              <a:cs typeface="Baskerville"/>
            </a:endParaRPr>
          </a:p>
          <a:p>
            <a:pPr marL="285750" indent="-285750" algn="just">
              <a:spcBef>
                <a:spcPct val="50000"/>
              </a:spcBef>
              <a:buFont typeface="Wingdings" charset="2"/>
              <a:buChar char="ü"/>
            </a:pPr>
            <a:r>
              <a:rPr lang="es-MX" sz="2400" i="1" dirty="0">
                <a:latin typeface="Palatino" pitchFamily="2" charset="77"/>
                <a:ea typeface="Palatino" pitchFamily="2" charset="77"/>
                <a:cs typeface="Baskerville"/>
              </a:rPr>
              <a:t>La Tercera Ola </a:t>
            </a:r>
            <a:r>
              <a:rPr lang="es-MX" sz="2400" dirty="0">
                <a:latin typeface="Palatino" pitchFamily="2" charset="77"/>
                <a:ea typeface="Palatino" pitchFamily="2" charset="77"/>
                <a:cs typeface="Baskerville"/>
              </a:rPr>
              <a:t>(1979).</a:t>
            </a:r>
          </a:p>
          <a:p>
            <a:pPr marL="285750" indent="-285750" algn="just">
              <a:spcBef>
                <a:spcPct val="50000"/>
              </a:spcBef>
              <a:buFont typeface="Wingdings" charset="2"/>
              <a:buChar char="ü"/>
            </a:pPr>
            <a:r>
              <a:rPr lang="es-MX" sz="2400" dirty="0">
                <a:latin typeface="Palatino" pitchFamily="2" charset="77"/>
                <a:ea typeface="Palatino" pitchFamily="2" charset="77"/>
                <a:cs typeface="Baskerville"/>
              </a:rPr>
              <a:t>Acerca del prosumismo, los prosuimidores.</a:t>
            </a:r>
          </a:p>
          <a:p>
            <a:pPr marL="285750" indent="-285750" algn="just">
              <a:spcBef>
                <a:spcPct val="50000"/>
              </a:spcBef>
              <a:buFont typeface="Wingdings" charset="2"/>
              <a:buChar char="ü"/>
            </a:pPr>
            <a:r>
              <a:rPr lang="es-MX" sz="2400" dirty="0">
                <a:latin typeface="Palatino" pitchFamily="2" charset="77"/>
                <a:ea typeface="Palatino" pitchFamily="2" charset="77"/>
                <a:cs typeface="Baskerville"/>
              </a:rPr>
              <a:t>Advenimiento de nuevos medios “desmasificadores” </a:t>
            </a:r>
          </a:p>
          <a:p>
            <a:pPr marL="285750" indent="-285750" algn="just">
              <a:spcBef>
                <a:spcPct val="50000"/>
              </a:spcBef>
              <a:buFont typeface="Wingdings" charset="2"/>
              <a:buChar char="ü"/>
            </a:pPr>
            <a:r>
              <a:rPr lang="es-MX" sz="2400" dirty="0">
                <a:latin typeface="Palatino" pitchFamily="2" charset="77"/>
                <a:ea typeface="Palatino" pitchFamily="2" charset="77"/>
                <a:cs typeface="Baskerville"/>
              </a:rPr>
              <a:t>¿Cuándo dio inicio la Economía del Conocimiento? </a:t>
            </a:r>
          </a:p>
          <a:p>
            <a:pPr algn="just">
              <a:spcBef>
                <a:spcPct val="50000"/>
              </a:spcBef>
            </a:pPr>
            <a:r>
              <a:rPr lang="es-MX" dirty="0">
                <a:solidFill>
                  <a:srgbClr val="953735"/>
                </a:solidFill>
                <a:latin typeface="American Typewriter"/>
                <a:cs typeface="American Typewriter"/>
              </a:rPr>
              <a:t>	</a:t>
            </a:r>
          </a:p>
        </p:txBody>
      </p:sp>
      <p:pic>
        <p:nvPicPr>
          <p:cNvPr id="7" name="Imagen 6" descr="alvin toffler aprender desaprend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9514" y="1764457"/>
            <a:ext cx="4854486" cy="3640865"/>
          </a:xfrm>
          <a:prstGeom prst="rect">
            <a:avLst/>
          </a:prstGeom>
        </p:spPr>
      </p:pic>
      <p:sp>
        <p:nvSpPr>
          <p:cNvPr id="2" name="Rectángulo 1"/>
          <p:cNvSpPr/>
          <p:nvPr/>
        </p:nvSpPr>
        <p:spPr>
          <a:xfrm>
            <a:off x="378326" y="370384"/>
            <a:ext cx="4443444" cy="584776"/>
          </a:xfrm>
          <a:prstGeom prst="rect">
            <a:avLst/>
          </a:prstGeom>
        </p:spPr>
        <p:txBody>
          <a:bodyPr wrap="none">
            <a:spAutoFit/>
          </a:bodyPr>
          <a:lstStyle/>
          <a:p>
            <a:pPr algn="r">
              <a:spcBef>
                <a:spcPct val="50000"/>
              </a:spcBef>
            </a:pPr>
            <a:r>
              <a:rPr lang="es-MX" sz="3200" dirty="0">
                <a:latin typeface="Baskerville"/>
                <a:cs typeface="Baskerville"/>
              </a:rPr>
              <a:t>Alvin Toffler (1928-2016)</a:t>
            </a:r>
          </a:p>
        </p:txBody>
      </p:sp>
    </p:spTree>
    <p:extLst>
      <p:ext uri="{BB962C8B-B14F-4D97-AF65-F5344CB8AC3E}">
        <p14:creationId xmlns:p14="http://schemas.microsoft.com/office/powerpoint/2010/main" val="3010888653"/>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91490" y="365125"/>
            <a:ext cx="3840085" cy="1692794"/>
          </a:xfrm>
        </p:spPr>
        <p:txBody>
          <a:bodyPr>
            <a:normAutofit/>
          </a:bodyPr>
          <a:lstStyle/>
          <a:p>
            <a:pPr>
              <a:lnSpc>
                <a:spcPct val="90000"/>
              </a:lnSpc>
            </a:pPr>
            <a:r>
              <a:rPr lang="es-ES" sz="3600" dirty="0">
                <a:latin typeface="Palatino" pitchFamily="2" charset="77"/>
                <a:ea typeface="Palatino" pitchFamily="2" charset="77"/>
                <a:cs typeface="Baskerville"/>
              </a:rPr>
              <a:t>62 años de la Economía del Conocimiento</a:t>
            </a:r>
          </a:p>
        </p:txBody>
      </p:sp>
      <p:sp>
        <p:nvSpPr>
          <p:cNvPr id="3" name="Marcador de contenido 2"/>
          <p:cNvSpPr>
            <a:spLocks noGrp="1"/>
          </p:cNvSpPr>
          <p:nvPr>
            <p:ph idx="1"/>
          </p:nvPr>
        </p:nvSpPr>
        <p:spPr>
          <a:xfrm>
            <a:off x="491490" y="2575034"/>
            <a:ext cx="3840085" cy="3462228"/>
          </a:xfrm>
        </p:spPr>
        <p:txBody>
          <a:bodyPr>
            <a:normAutofit/>
          </a:bodyPr>
          <a:lstStyle/>
          <a:p>
            <a:pPr>
              <a:buFont typeface="Wingdings" charset="2"/>
              <a:buChar char="ü"/>
            </a:pPr>
            <a:endParaRPr lang="es-ES" sz="1600" dirty="0"/>
          </a:p>
          <a:p>
            <a:pPr marL="0" indent="0">
              <a:buNone/>
            </a:pPr>
            <a:r>
              <a:rPr lang="es-ES" sz="2800" i="1" dirty="0">
                <a:latin typeface="Palatino" pitchFamily="2" charset="77"/>
                <a:ea typeface="Palatino" pitchFamily="2" charset="77"/>
                <a:cs typeface="Baskerville"/>
              </a:rPr>
              <a:t>El 4 de octubre de 1957 dio inicio el tránsito a un nuevo periodo histórico:  </a:t>
            </a:r>
            <a:r>
              <a:rPr lang="es-ES" sz="2800" b="1" i="1" dirty="0">
                <a:latin typeface="Palatino" pitchFamily="2" charset="77"/>
                <a:ea typeface="Palatino" pitchFamily="2" charset="77"/>
                <a:cs typeface="Baskerville"/>
              </a:rPr>
              <a:t>la Economía del Conocimiento. </a:t>
            </a:r>
          </a:p>
        </p:txBody>
      </p:sp>
      <p:pic>
        <p:nvPicPr>
          <p:cNvPr id="5" name="Imagen 4" descr="unnamed.jpg"/>
          <p:cNvPicPr>
            <a:picLocks noChangeAspect="1"/>
          </p:cNvPicPr>
          <p:nvPr/>
        </p:nvPicPr>
        <p:blipFill rotWithShape="1">
          <a:blip r:embed="rId3">
            <a:extLst>
              <a:ext uri="{28A0092B-C50C-407E-A947-70E740481C1C}">
                <a14:useLocalDpi xmlns:a14="http://schemas.microsoft.com/office/drawing/2010/main" val="0"/>
              </a:ext>
            </a:extLst>
          </a:blip>
          <a:srcRect l="15500" r="15458"/>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4" name="Rectángulo 3">
            <a:extLst>
              <a:ext uri="{FF2B5EF4-FFF2-40B4-BE49-F238E27FC236}">
                <a16:creationId xmlns:a16="http://schemas.microsoft.com/office/drawing/2014/main" id="{DAE76F02-2CA5-434B-BA73-A6971BDA811D}"/>
              </a:ext>
            </a:extLst>
          </p:cNvPr>
          <p:cNvSpPr/>
          <p:nvPr/>
        </p:nvSpPr>
        <p:spPr>
          <a:xfrm>
            <a:off x="112277" y="6554377"/>
            <a:ext cx="3124573"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643466592"/>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john_f_kennedy.jpg"/>
          <p:cNvPicPr>
            <a:picLocks noChangeAspect="1"/>
          </p:cNvPicPr>
          <p:nvPr/>
        </p:nvPicPr>
        <p:blipFill rotWithShape="1">
          <a:blip r:embed="rId3">
            <a:extLst>
              <a:ext uri="{28A0092B-C50C-407E-A947-70E740481C1C}">
                <a14:useLocalDpi xmlns:a14="http://schemas.microsoft.com/office/drawing/2010/main" val="0"/>
              </a:ext>
            </a:extLst>
          </a:blip>
          <a:srcRect l="4483"/>
          <a:stretch/>
        </p:blipFill>
        <p:spPr>
          <a:xfrm>
            <a:off x="20" y="10"/>
            <a:ext cx="9143980" cy="4666928"/>
          </a:xfrm>
          <a:prstGeom prst="rect">
            <a:avLst/>
          </a:prstGeom>
        </p:spPr>
      </p:pic>
      <p:sp>
        <p:nvSpPr>
          <p:cNvPr id="3" name="Marcador de contenido 2"/>
          <p:cNvSpPr>
            <a:spLocks noGrp="1"/>
          </p:cNvSpPr>
          <p:nvPr>
            <p:ph idx="1"/>
          </p:nvPr>
        </p:nvSpPr>
        <p:spPr>
          <a:xfrm>
            <a:off x="1764790" y="4542920"/>
            <a:ext cx="6347104" cy="2028508"/>
          </a:xfrm>
        </p:spPr>
        <p:txBody>
          <a:bodyPr anchor="ctr">
            <a:normAutofit/>
          </a:bodyPr>
          <a:lstStyle/>
          <a:p>
            <a:pPr>
              <a:lnSpc>
                <a:spcPct val="90000"/>
              </a:lnSpc>
              <a:buFont typeface="Wingdings" charset="2"/>
              <a:buChar char="ü"/>
            </a:pPr>
            <a:endParaRPr lang="es-ES" sz="1400" dirty="0">
              <a:solidFill>
                <a:srgbClr val="000000"/>
              </a:solidFill>
            </a:endParaRPr>
          </a:p>
          <a:p>
            <a:pPr marL="0" indent="0">
              <a:lnSpc>
                <a:spcPct val="90000"/>
              </a:lnSpc>
              <a:buNone/>
            </a:pPr>
            <a:r>
              <a:rPr lang="es-ES" sz="2400" i="1" dirty="0">
                <a:solidFill>
                  <a:srgbClr val="000000"/>
                </a:solidFill>
                <a:latin typeface="Palatino" pitchFamily="2" charset="77"/>
                <a:ea typeface="Palatino" pitchFamily="2" charset="77"/>
              </a:rPr>
              <a:t>El presidente John F. Kennedy declaró que </a:t>
            </a:r>
            <a:r>
              <a:rPr lang="es-ES" sz="2400" b="1" i="1" dirty="0">
                <a:solidFill>
                  <a:srgbClr val="000000"/>
                </a:solidFill>
                <a:latin typeface="Palatino" pitchFamily="2" charset="77"/>
                <a:ea typeface="Palatino" pitchFamily="2" charset="77"/>
              </a:rPr>
              <a:t>antes de concluir la década de 1960, Estados Unidos debería llevar al primer hombre a la Luna</a:t>
            </a:r>
            <a:r>
              <a:rPr lang="es-ES" sz="2400" i="1" dirty="0">
                <a:solidFill>
                  <a:srgbClr val="000000"/>
                </a:solidFill>
                <a:latin typeface="Palatino" pitchFamily="2" charset="77"/>
                <a:ea typeface="Palatino" pitchFamily="2" charset="77"/>
              </a:rPr>
              <a:t> y, por supuesto, antes que la URSS.</a:t>
            </a:r>
          </a:p>
        </p:txBody>
      </p:sp>
      <p:sp>
        <p:nvSpPr>
          <p:cNvPr id="2" name="Rectángulo 1">
            <a:extLst>
              <a:ext uri="{FF2B5EF4-FFF2-40B4-BE49-F238E27FC236}">
                <a16:creationId xmlns:a16="http://schemas.microsoft.com/office/drawing/2014/main" id="{2AD5AD68-311C-B149-ACA0-66FB51B1DB8D}"/>
              </a:ext>
            </a:extLst>
          </p:cNvPr>
          <p:cNvSpPr/>
          <p:nvPr/>
        </p:nvSpPr>
        <p:spPr>
          <a:xfrm>
            <a:off x="111475" y="657142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666554705"/>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Marcador de contenido 5" descr="buzz_aldrin_flag.jpg"/>
          <p:cNvPicPr>
            <a:picLocks noChangeAspect="1"/>
          </p:cNvPicPr>
          <p:nvPr/>
        </p:nvPicPr>
        <p:blipFill rotWithShape="1">
          <a:blip r:embed="rId3">
            <a:extLst>
              <a:ext uri="{28A0092B-C50C-407E-A947-70E740481C1C}">
                <a14:useLocalDpi xmlns:a14="http://schemas.microsoft.com/office/drawing/2010/main" val="0"/>
              </a:ext>
            </a:extLst>
          </a:blip>
          <a:srcRect l="4655"/>
          <a:stretch/>
        </p:blipFill>
        <p:spPr>
          <a:xfrm>
            <a:off x="-1" y="10"/>
            <a:ext cx="9144000" cy="6857990"/>
          </a:xfrm>
          <a:prstGeom prst="rect">
            <a:avLst/>
          </a:prstGeom>
        </p:spPr>
      </p:pic>
      <p:sp>
        <p:nvSpPr>
          <p:cNvPr id="16"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8" name="Straight Connector 17">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1" name="Content Placeholder 10">
            <a:extLst>
              <a:ext uri="{FF2B5EF4-FFF2-40B4-BE49-F238E27FC236}">
                <a16:creationId xmlns:a16="http://schemas.microsoft.com/office/drawing/2014/main" id="{162C3D26-0DC8-47A8-8E89-26D06563AAB7}"/>
              </a:ext>
            </a:extLst>
          </p:cNvPr>
          <p:cNvSpPr>
            <a:spLocks noGrp="1"/>
          </p:cNvSpPr>
          <p:nvPr>
            <p:ph idx="1"/>
          </p:nvPr>
        </p:nvSpPr>
        <p:spPr>
          <a:xfrm>
            <a:off x="761556" y="3768393"/>
            <a:ext cx="3470247" cy="2412318"/>
          </a:xfrm>
        </p:spPr>
        <p:txBody>
          <a:bodyPr anchor="ctr">
            <a:normAutofit/>
          </a:bodyPr>
          <a:lstStyle/>
          <a:p>
            <a:pPr marL="0" indent="0">
              <a:buNone/>
            </a:pPr>
            <a:r>
              <a:rPr lang="es-ES" sz="2800" b="1" dirty="0">
                <a:latin typeface="Palatino" pitchFamily="2" charset="77"/>
                <a:ea typeface="Palatino" pitchFamily="2" charset="77"/>
              </a:rPr>
              <a:t>Neil Armstrong</a:t>
            </a:r>
          </a:p>
          <a:p>
            <a:pPr marL="0" indent="0">
              <a:buNone/>
            </a:pPr>
            <a:r>
              <a:rPr lang="es-ES" sz="2800" dirty="0">
                <a:latin typeface="Palatino" pitchFamily="2" charset="77"/>
                <a:ea typeface="Palatino" pitchFamily="2" charset="77"/>
              </a:rPr>
              <a:t>Es un pequeño paso para el hombre, pero un gran salto para la humanidad».</a:t>
            </a:r>
          </a:p>
          <a:p>
            <a:endParaRPr lang="en-US" sz="1575" dirty="0"/>
          </a:p>
        </p:txBody>
      </p:sp>
      <p:sp>
        <p:nvSpPr>
          <p:cNvPr id="2" name="Rectángulo 1">
            <a:extLst>
              <a:ext uri="{FF2B5EF4-FFF2-40B4-BE49-F238E27FC236}">
                <a16:creationId xmlns:a16="http://schemas.microsoft.com/office/drawing/2014/main" id="{97B4FE70-B2D0-C743-9F6F-A4675CDF9E78}"/>
              </a:ext>
            </a:extLst>
          </p:cNvPr>
          <p:cNvSpPr/>
          <p:nvPr/>
        </p:nvSpPr>
        <p:spPr>
          <a:xfrm>
            <a:off x="582808" y="6454532"/>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31025338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diciembre-2012-tiempo.jpg"/>
          <p:cNvPicPr>
            <a:picLocks noChangeAspect="1"/>
          </p:cNvPicPr>
          <p:nvPr/>
        </p:nvPicPr>
        <p:blipFill rotWithShape="1">
          <a:blip r:embed="rId3">
            <a:extLst>
              <a:ext uri="{28A0092B-C50C-407E-A947-70E740481C1C}">
                <a14:useLocalDpi xmlns:a14="http://schemas.microsoft.com/office/drawing/2010/main" val="0"/>
              </a:ext>
            </a:extLst>
          </a:blip>
          <a:srcRect t="4263" r="-1" b="19236"/>
          <a:stretch/>
        </p:blipFill>
        <p:spPr>
          <a:xfrm>
            <a:off x="-1" y="10"/>
            <a:ext cx="9144000" cy="6857990"/>
          </a:xfrm>
          <a:prstGeom prst="rect">
            <a:avLst/>
          </a:prstGeom>
        </p:spPr>
      </p:pic>
      <p:sp>
        <p:nvSpPr>
          <p:cNvPr id="2" name="Rectángulo 1">
            <a:extLst>
              <a:ext uri="{FF2B5EF4-FFF2-40B4-BE49-F238E27FC236}">
                <a16:creationId xmlns:a16="http://schemas.microsoft.com/office/drawing/2014/main" id="{E65ACEC0-954F-0F44-A4F0-8EFE4835C0C9}"/>
              </a:ext>
            </a:extLst>
          </p:cNvPr>
          <p:cNvSpPr/>
          <p:nvPr/>
        </p:nvSpPr>
        <p:spPr>
          <a:xfrm>
            <a:off x="55083" y="6488668"/>
            <a:ext cx="3126177" cy="369332"/>
          </a:xfrm>
          <a:prstGeom prst="rect">
            <a:avLst/>
          </a:prstGeom>
        </p:spPr>
        <p:txBody>
          <a:bodyPr wrap="none">
            <a:spAutoFit/>
          </a:bodyPr>
          <a:lstStyle/>
          <a:p>
            <a:r>
              <a:rPr lang="es-EC" i="1" dirty="0">
                <a:solidFill>
                  <a:schemeClr val="bg1"/>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chemeClr val="bg1"/>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solidFill>
                <a:schemeClr val="bg1"/>
              </a:solidFill>
            </a:endParaRPr>
          </a:p>
        </p:txBody>
      </p:sp>
    </p:spTree>
    <p:extLst>
      <p:ext uri="{BB962C8B-B14F-4D97-AF65-F5344CB8AC3E}">
        <p14:creationId xmlns:p14="http://schemas.microsoft.com/office/powerpoint/2010/main" val="1490398141"/>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Marcador de contenido 3" descr="Aldea_Global_Logo_Tipo-450x222.jpg">
            <a:extLst>
              <a:ext uri="{FF2B5EF4-FFF2-40B4-BE49-F238E27FC236}">
                <a16:creationId xmlns:a16="http://schemas.microsoft.com/office/drawing/2014/main" id="{C2AD6C96-C8A5-C04E-BE7E-541A7788697C}"/>
              </a:ext>
            </a:extLst>
          </p:cNvPr>
          <p:cNvPicPr>
            <a:picLocks noChangeAspect="1"/>
          </p:cNvPicPr>
          <p:nvPr/>
        </p:nvPicPr>
        <p:blipFill rotWithShape="1">
          <a:blip r:embed="rId2">
            <a:extLst>
              <a:ext uri="{28A0092B-C50C-407E-A947-70E740481C1C}">
                <a14:useLocalDpi xmlns:a14="http://schemas.microsoft.com/office/drawing/2010/main" val="0"/>
              </a:ext>
            </a:extLst>
          </a:blip>
          <a:srcRect l="11380" r="22953"/>
          <a:stretch/>
        </p:blipFill>
        <p:spPr>
          <a:xfrm>
            <a:off x="-1" y="10"/>
            <a:ext cx="9144000" cy="6857990"/>
          </a:xfrm>
          <a:prstGeom prst="rect">
            <a:avLst/>
          </a:prstGeom>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4"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3" name="Content Placeholder 8">
            <a:extLst>
              <a:ext uri="{FF2B5EF4-FFF2-40B4-BE49-F238E27FC236}">
                <a16:creationId xmlns:a16="http://schemas.microsoft.com/office/drawing/2014/main" id="{C71D1216-6E13-4788-A60F-7554227F60D6}"/>
              </a:ext>
            </a:extLst>
          </p:cNvPr>
          <p:cNvSpPr>
            <a:spLocks noGrp="1"/>
          </p:cNvSpPr>
          <p:nvPr>
            <p:ph idx="1"/>
          </p:nvPr>
        </p:nvSpPr>
        <p:spPr>
          <a:xfrm>
            <a:off x="430421" y="4277679"/>
            <a:ext cx="3444766" cy="1964879"/>
          </a:xfrm>
        </p:spPr>
        <p:txBody>
          <a:bodyPr anchor="ctr">
            <a:noAutofit/>
          </a:bodyPr>
          <a:lstStyle/>
          <a:p>
            <a:pPr marL="0" indent="0">
              <a:buNone/>
            </a:pPr>
            <a:r>
              <a:rPr lang="en-US" sz="2800" dirty="0"/>
              <a:t>LA </a:t>
            </a:r>
            <a:r>
              <a:rPr lang="en-US" sz="2800" b="1" dirty="0"/>
              <a:t>ALDEA GLOBAL </a:t>
            </a:r>
            <a:r>
              <a:rPr lang="en-US" sz="2800" dirty="0"/>
              <a:t>FAVORECIÓ EL DESARROLLO DE LA </a:t>
            </a:r>
            <a:r>
              <a:rPr lang="en-US" sz="2800" b="1" dirty="0"/>
              <a:t>ECONOMÍA DEL CONOCIMIENTO.</a:t>
            </a:r>
          </a:p>
        </p:txBody>
      </p:sp>
      <p:sp>
        <p:nvSpPr>
          <p:cNvPr id="2" name="Rectángulo 1">
            <a:extLst>
              <a:ext uri="{FF2B5EF4-FFF2-40B4-BE49-F238E27FC236}">
                <a16:creationId xmlns:a16="http://schemas.microsoft.com/office/drawing/2014/main" id="{DC8FF491-741D-5744-A712-1E7AFAAE0DCA}"/>
              </a:ext>
            </a:extLst>
          </p:cNvPr>
          <p:cNvSpPr/>
          <p:nvPr/>
        </p:nvSpPr>
        <p:spPr>
          <a:xfrm>
            <a:off x="339553" y="648865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207380927"/>
      </p:ext>
    </p:extLst>
  </p:cSld>
  <p:clrMapOvr>
    <a:masterClrMapping/>
  </p:clrMapOvr>
  <mc:AlternateContent xmlns:mc="http://schemas.openxmlformats.org/markup-compatibility/2006" xmlns:p14="http://schemas.microsoft.com/office/powerpoint/2010/main">
    <mc:Choice Requires="p14">
      <p:transition>
        <p14:prism dir="d" isContent="1"/>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60045"/>
            <a:ext cx="4694659" cy="573405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0299"/>
          <a:stretch/>
        </p:blipFill>
        <p:spPr>
          <a:xfrm>
            <a:off x="-1" y="857250"/>
            <a:ext cx="9144001" cy="5734050"/>
          </a:xfrm>
          <a:prstGeom prst="rect">
            <a:avLst/>
          </a:prstGeom>
        </p:spPr>
      </p:pic>
      <p:sp>
        <p:nvSpPr>
          <p:cNvPr id="14"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25" y="1468363"/>
            <a:ext cx="4180922" cy="4515805"/>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descr="_41016596_051114_world_summit_20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012" y="2446186"/>
            <a:ext cx="3061697" cy="2292502"/>
          </a:xfrm>
          <a:prstGeom prst="rect">
            <a:avLst/>
          </a:prstGeom>
        </p:spPr>
      </p:pic>
    </p:spTree>
    <p:extLst>
      <p:ext uri="{BB962C8B-B14F-4D97-AF65-F5344CB8AC3E}">
        <p14:creationId xmlns:p14="http://schemas.microsoft.com/office/powerpoint/2010/main" val="944070793"/>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096443" y="133855"/>
            <a:ext cx="5760640" cy="1846659"/>
          </a:xfrm>
          <a:prstGeom prst="rect">
            <a:avLst/>
          </a:prstGeom>
        </p:spPr>
        <p:txBody>
          <a:bodyPr wrap="square">
            <a:spAutoFit/>
          </a:bodyPr>
          <a:lstStyle/>
          <a:p>
            <a:pPr algn="just">
              <a:spcBef>
                <a:spcPct val="50000"/>
              </a:spcBef>
            </a:pPr>
            <a:endParaRPr lang="es-MX" dirty="0">
              <a:solidFill>
                <a:srgbClr val="953735"/>
              </a:solidFill>
              <a:latin typeface="American Typewriter"/>
              <a:cs typeface="American Typewriter"/>
            </a:endParaRPr>
          </a:p>
          <a:p>
            <a:pPr algn="just">
              <a:spcBef>
                <a:spcPct val="50000"/>
              </a:spcBef>
            </a:pPr>
            <a:r>
              <a:rPr lang="es-MX" sz="2800" dirty="0">
                <a:latin typeface="Palatino" pitchFamily="2" charset="77"/>
                <a:ea typeface="Palatino" pitchFamily="2" charset="77"/>
                <a:cs typeface="Baskerville"/>
              </a:rPr>
              <a:t>La web social</a:t>
            </a:r>
            <a:endParaRPr lang="es-MX" sz="2800" dirty="0">
              <a:latin typeface="Palatino" pitchFamily="2" charset="77"/>
              <a:ea typeface="Palatino" pitchFamily="2" charset="77"/>
              <a:cs typeface="American Typewriter"/>
            </a:endParaRPr>
          </a:p>
          <a:p>
            <a:pPr algn="just">
              <a:spcBef>
                <a:spcPct val="50000"/>
              </a:spcBef>
            </a:pPr>
            <a:r>
              <a:rPr lang="es-MX" dirty="0">
                <a:solidFill>
                  <a:srgbClr val="953735"/>
                </a:solidFill>
                <a:latin typeface="American Typewriter"/>
                <a:cs typeface="American Typewriter"/>
              </a:rPr>
              <a:t>	</a:t>
            </a:r>
          </a:p>
          <a:p>
            <a:pPr algn="just">
              <a:spcBef>
                <a:spcPct val="50000"/>
              </a:spcBef>
            </a:pPr>
            <a:r>
              <a:rPr lang="es-MX" dirty="0">
                <a:solidFill>
                  <a:srgbClr val="953735"/>
                </a:solidFill>
                <a:latin typeface="American Typewriter"/>
                <a:cs typeface="American Typewriter"/>
              </a:rPr>
              <a:t>	</a:t>
            </a:r>
          </a:p>
        </p:txBody>
      </p:sp>
      <p:pic>
        <p:nvPicPr>
          <p:cNvPr id="9" name="6 Imagen" descr="web1vsweb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7543" y="1844824"/>
            <a:ext cx="7423389" cy="4582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64939761"/>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9"/>
                                        </p:tgtEl>
                                        <p:attrNameLst>
                                          <p:attrName>fillcolor</p:attrName>
                                        </p:attrNameLst>
                                      </p:cBhvr>
                                      <p:to>
                                        <a:schemeClr val="accent2"/>
                                      </p:to>
                                    </p:animClr>
                                    <p:set>
                                      <p:cBhvr>
                                        <p:cTn id="7" dur="2000" fill="hold"/>
                                        <p:tgtEl>
                                          <p:spTgt spid="9"/>
                                        </p:tgtEl>
                                        <p:attrNameLst>
                                          <p:attrName>fill.type</p:attrName>
                                        </p:attrNameLst>
                                      </p:cBhvr>
                                      <p:to>
                                        <p:strVal val="solid"/>
                                      </p:to>
                                    </p:set>
                                    <p:set>
                                      <p:cBhvr>
                                        <p:cTn id="8" dur="200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9 Imagen" descr="web2.0 (1).jpg"/>
          <p:cNvPicPr>
            <a:picLocks noChangeAspect="1"/>
          </p:cNvPicPr>
          <p:nvPr/>
        </p:nvPicPr>
        <p:blipFill rotWithShape="1">
          <a:blip r:embed="rId3">
            <a:extLst>
              <a:ext uri="{28A0092B-C50C-407E-A947-70E740481C1C}">
                <a14:useLocalDpi xmlns:a14="http://schemas.microsoft.com/office/drawing/2010/main" val="0"/>
              </a:ext>
            </a:extLst>
          </a:blip>
          <a:srcRect t="26488" r="1" b="6201"/>
          <a:stretch/>
        </p:blipFill>
        <p:spPr bwMode="auto">
          <a:xfrm>
            <a:off x="-1" y="10"/>
            <a:ext cx="9144000" cy="685799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CuadroTexto 1"/>
          <p:cNvSpPr txBox="1"/>
          <p:nvPr/>
        </p:nvSpPr>
        <p:spPr>
          <a:xfrm>
            <a:off x="568370" y="3149961"/>
            <a:ext cx="3153103" cy="100706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150" kern="1200">
                <a:solidFill>
                  <a:schemeClr val="tx1"/>
                </a:solidFill>
                <a:latin typeface="+mj-lt"/>
                <a:ea typeface="+mj-ea"/>
                <a:cs typeface="+mj-cs"/>
              </a:rPr>
              <a:t>La sociedad de la ubicuidad</a:t>
            </a:r>
          </a:p>
        </p:txBody>
      </p:sp>
      <p:cxnSp>
        <p:nvCxnSpPr>
          <p:cNvPr id="18" name="Straight Connector 17">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7" name="Text Box 1033"/>
          <p:cNvSpPr txBox="1">
            <a:spLocks noChangeArrowheads="1"/>
          </p:cNvSpPr>
          <p:nvPr/>
        </p:nvSpPr>
        <p:spPr bwMode="auto">
          <a:xfrm>
            <a:off x="430421" y="4277679"/>
            <a:ext cx="3444766" cy="1964879"/>
          </a:xfrm>
          <a:prstGeom prst="rect">
            <a:avLst/>
          </a:prstGeom>
        </p:spPr>
        <p:txBody>
          <a:bodyPr vert="horz" lIns="91440" tIns="45720" rIns="91440" bIns="45720" rtlCol="0" anchor="ctr">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342900" indent="-228600" eaLnBrk="1" hangingPunct="1">
              <a:lnSpc>
                <a:spcPct val="90000"/>
              </a:lnSpc>
              <a:spcBef>
                <a:spcPct val="50000"/>
              </a:spcBef>
              <a:buFont typeface="Arial" panose="020B0604020202020204" pitchFamily="34" charset="0"/>
              <a:buChar char="•"/>
            </a:pPr>
            <a:r>
              <a:rPr lang="en-US" sz="1575">
                <a:latin typeface="+mn-lt"/>
                <a:ea typeface="+mn-ea"/>
              </a:rPr>
              <a:t>Nakamura, Japón, 2010).</a:t>
            </a:r>
          </a:p>
          <a:p>
            <a:pPr marL="342900" indent="-228600" eaLnBrk="1" hangingPunct="1">
              <a:lnSpc>
                <a:spcPct val="90000"/>
              </a:lnSpc>
              <a:spcBef>
                <a:spcPct val="50000"/>
              </a:spcBef>
              <a:buFont typeface="Arial" panose="020B0604020202020204" pitchFamily="34" charset="0"/>
              <a:buChar char="•"/>
            </a:pPr>
            <a:r>
              <a:rPr lang="en-US" sz="1575">
                <a:latin typeface="+mn-lt"/>
                <a:ea typeface="+mn-ea"/>
              </a:rPr>
              <a:t> </a:t>
            </a:r>
            <a:r>
              <a:rPr lang="en-US" sz="1575" i="1">
                <a:latin typeface="+mn-lt"/>
                <a:ea typeface="+mn-ea"/>
              </a:rPr>
              <a:t>Anyone, anywhere, anytime.</a:t>
            </a:r>
          </a:p>
          <a:p>
            <a:pPr marL="342900" indent="-228600" eaLnBrk="1" hangingPunct="1">
              <a:lnSpc>
                <a:spcPct val="90000"/>
              </a:lnSpc>
              <a:spcBef>
                <a:spcPct val="50000"/>
              </a:spcBef>
              <a:buFont typeface="Arial" panose="020B0604020202020204" pitchFamily="34" charset="0"/>
              <a:buChar char="•"/>
            </a:pPr>
            <a:r>
              <a:rPr lang="en-US" sz="1575">
                <a:latin typeface="+mn-lt"/>
                <a:ea typeface="+mn-ea"/>
              </a:rPr>
              <a:t> </a:t>
            </a:r>
            <a:r>
              <a:rPr lang="en-US" sz="1575" u="sng">
                <a:latin typeface="+mn-lt"/>
                <a:ea typeface="+mn-ea"/>
              </a:rPr>
              <a:t>Servicios </a:t>
            </a:r>
            <a:r>
              <a:rPr lang="en-US" sz="1575" i="1" u="sng">
                <a:latin typeface="+mn-lt"/>
                <a:ea typeface="+mn-ea"/>
              </a:rPr>
              <a:t>On Demand. </a:t>
            </a:r>
            <a:r>
              <a:rPr lang="en-US" sz="1575" u="sng">
                <a:latin typeface="+mn-lt"/>
                <a:ea typeface="+mn-ea"/>
              </a:rPr>
              <a:t> </a:t>
            </a:r>
          </a:p>
          <a:p>
            <a:pPr marL="342900" indent="-228600" eaLnBrk="1" hangingPunct="1">
              <a:lnSpc>
                <a:spcPct val="90000"/>
              </a:lnSpc>
              <a:spcBef>
                <a:spcPct val="50000"/>
              </a:spcBef>
              <a:buFont typeface="Arial" panose="020B0604020202020204" pitchFamily="34" charset="0"/>
              <a:buChar char="•"/>
            </a:pPr>
            <a:r>
              <a:rPr lang="en-US" sz="1575" u="sng">
                <a:latin typeface="+mn-lt"/>
                <a:ea typeface="+mn-ea"/>
              </a:rPr>
              <a:t>Vida digital (calidad de vida digital).</a:t>
            </a:r>
          </a:p>
          <a:p>
            <a:pPr indent="-228600" eaLnBrk="1" hangingPunct="1">
              <a:lnSpc>
                <a:spcPct val="90000"/>
              </a:lnSpc>
              <a:spcBef>
                <a:spcPct val="50000"/>
              </a:spcBef>
              <a:buFont typeface="Arial" panose="020B0604020202020204" pitchFamily="34" charset="0"/>
              <a:buChar char="•"/>
            </a:pPr>
            <a:endParaRPr lang="en-US" sz="1575">
              <a:latin typeface="+mn-lt"/>
              <a:ea typeface="+mn-ea"/>
            </a:endParaRPr>
          </a:p>
          <a:p>
            <a:pPr indent="-228600" eaLnBrk="1" hangingPunct="1">
              <a:lnSpc>
                <a:spcPct val="90000"/>
              </a:lnSpc>
              <a:spcBef>
                <a:spcPct val="50000"/>
              </a:spcBef>
              <a:buFont typeface="Arial" panose="020B0604020202020204" pitchFamily="34" charset="0"/>
              <a:buChar char="•"/>
            </a:pPr>
            <a:endParaRPr lang="en-US" sz="1575">
              <a:latin typeface="+mn-lt"/>
              <a:ea typeface="+mn-ea"/>
            </a:endParaRPr>
          </a:p>
        </p:txBody>
      </p:sp>
    </p:spTree>
    <p:extLst>
      <p:ext uri="{BB962C8B-B14F-4D97-AF65-F5344CB8AC3E}">
        <p14:creationId xmlns:p14="http://schemas.microsoft.com/office/powerpoint/2010/main" val="2446064705"/>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CuadroTexto 1"/>
          <p:cNvSpPr txBox="1"/>
          <p:nvPr/>
        </p:nvSpPr>
        <p:spPr>
          <a:xfrm>
            <a:off x="600824" y="1396289"/>
            <a:ext cx="3754752"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100">
                <a:latin typeface="+mj-lt"/>
                <a:ea typeface="+mj-ea"/>
                <a:cs typeface="+mj-cs"/>
              </a:rPr>
              <a:t>Declaración de la Independencia Digital</a:t>
            </a:r>
          </a:p>
        </p:txBody>
      </p:sp>
      <p:sp>
        <p:nvSpPr>
          <p:cNvPr id="7" name="Text Box 1033"/>
          <p:cNvSpPr txBox="1">
            <a:spLocks noChangeArrowheads="1"/>
          </p:cNvSpPr>
          <p:nvPr/>
        </p:nvSpPr>
        <p:spPr bwMode="auto">
          <a:xfrm>
            <a:off x="604157" y="2871982"/>
            <a:ext cx="3754752" cy="3181684"/>
          </a:xfrm>
          <a:prstGeom prst="rect">
            <a:avLst/>
          </a:prstGeom>
        </p:spPr>
        <p:txBody>
          <a:bodyPr vert="horz" lIns="91440" tIns="45720" rIns="91440" bIns="45720" rtlCol="0" anchor="t">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342900" indent="-228600" eaLnBrk="1" hangingPunct="1">
              <a:lnSpc>
                <a:spcPct val="90000"/>
              </a:lnSpc>
              <a:spcBef>
                <a:spcPct val="50000"/>
              </a:spcBef>
              <a:buFont typeface="Arial" panose="020B0604020202020204" pitchFamily="34" charset="0"/>
              <a:buChar char="•"/>
            </a:pPr>
            <a:r>
              <a:rPr lang="en-US" sz="1600">
                <a:latin typeface="+mn-lt"/>
                <a:ea typeface="+mn-ea"/>
              </a:rPr>
              <a:t>Al Gore.</a:t>
            </a:r>
          </a:p>
          <a:p>
            <a:pPr marL="342900" indent="-228600" eaLnBrk="1" hangingPunct="1">
              <a:lnSpc>
                <a:spcPct val="90000"/>
              </a:lnSpc>
              <a:spcBef>
                <a:spcPct val="50000"/>
              </a:spcBef>
              <a:buFont typeface="Arial" panose="020B0604020202020204" pitchFamily="34" charset="0"/>
              <a:buChar char="•"/>
            </a:pPr>
            <a:r>
              <a:rPr lang="en-US" sz="1600">
                <a:latin typeface="+mn-lt"/>
                <a:ea typeface="+mn-ea"/>
              </a:rPr>
              <a:t>12 de octubre 1998.</a:t>
            </a:r>
          </a:p>
          <a:p>
            <a:pPr marL="342900" indent="-228600" eaLnBrk="1" hangingPunct="1">
              <a:lnSpc>
                <a:spcPct val="90000"/>
              </a:lnSpc>
              <a:spcBef>
                <a:spcPct val="50000"/>
              </a:spcBef>
              <a:buFont typeface="Arial" panose="020B0604020202020204" pitchFamily="34" charset="0"/>
              <a:buChar char="•"/>
            </a:pPr>
            <a:r>
              <a:rPr lang="en-US" sz="1600">
                <a:latin typeface="+mn-lt"/>
                <a:ea typeface="+mn-ea"/>
              </a:rPr>
              <a:t>Primer ciberestadista.</a:t>
            </a:r>
          </a:p>
          <a:p>
            <a:pPr marL="342900" indent="-228600" eaLnBrk="1" hangingPunct="1">
              <a:lnSpc>
                <a:spcPct val="90000"/>
              </a:lnSpc>
              <a:spcBef>
                <a:spcPct val="50000"/>
              </a:spcBef>
              <a:buFont typeface="Arial" panose="020B0604020202020204" pitchFamily="34" charset="0"/>
              <a:buChar char="•"/>
            </a:pPr>
            <a:r>
              <a:rPr lang="en-US" sz="1600">
                <a:latin typeface="+mn-lt"/>
                <a:ea typeface="+mn-ea"/>
              </a:rPr>
              <a:t>Anticipó el desarrollo de las agendas digitales de las naciones.</a:t>
            </a:r>
          </a:p>
          <a:p>
            <a:pPr indent="-228600" eaLnBrk="1" hangingPunct="1">
              <a:lnSpc>
                <a:spcPct val="90000"/>
              </a:lnSpc>
              <a:spcBef>
                <a:spcPct val="50000"/>
              </a:spcBef>
              <a:buFont typeface="Arial" panose="020B0604020202020204" pitchFamily="34" charset="0"/>
              <a:buChar char="•"/>
            </a:pPr>
            <a:endParaRPr lang="en-US" sz="1600">
              <a:latin typeface="+mn-lt"/>
              <a:ea typeface="+mn-ea"/>
            </a:endParaRPr>
          </a:p>
        </p:txBody>
      </p:sp>
      <p:sp>
        <p:nvSpPr>
          <p:cNvPr id="12" name="Freeform: Shape 11">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413" y="0"/>
            <a:ext cx="4629587"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n 2" descr="images.jpeg"/>
          <p:cNvPicPr>
            <a:picLocks noChangeAspect="1"/>
          </p:cNvPicPr>
          <p:nvPr/>
        </p:nvPicPr>
        <p:blipFill rotWithShape="1">
          <a:blip r:embed="rId3">
            <a:extLst>
              <a:ext uri="{28A0092B-C50C-407E-A947-70E740481C1C}">
                <a14:useLocalDpi xmlns:a14="http://schemas.microsoft.com/office/drawing/2010/main" val="0"/>
              </a:ext>
            </a:extLst>
          </a:blip>
          <a:srcRect l="14837" r="19282"/>
          <a:stretch/>
        </p:blipFill>
        <p:spPr>
          <a:xfrm>
            <a:off x="4625884" y="10"/>
            <a:ext cx="4518116" cy="685799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p:spPr>
      </p:pic>
    </p:spTree>
    <p:extLst>
      <p:ext uri="{BB962C8B-B14F-4D97-AF65-F5344CB8AC3E}">
        <p14:creationId xmlns:p14="http://schemas.microsoft.com/office/powerpoint/2010/main" val="35852655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usuarios-internet-mundo-reasonwhy.es_.jpg"/>
          <p:cNvPicPr>
            <a:picLocks noChangeAspect="1"/>
          </p:cNvPicPr>
          <p:nvPr/>
        </p:nvPicPr>
        <p:blipFill rotWithShape="1">
          <a:blip r:embed="rId3">
            <a:extLst>
              <a:ext uri="{28A0092B-C50C-407E-A947-70E740481C1C}">
                <a14:useLocalDpi xmlns:a14="http://schemas.microsoft.com/office/drawing/2010/main" val="0"/>
              </a:ext>
            </a:extLst>
          </a:blip>
          <a:srcRect r="29000"/>
          <a:stretch/>
        </p:blipFill>
        <p:spPr>
          <a:xfrm>
            <a:off x="-1" y="10"/>
            <a:ext cx="9144000" cy="6857990"/>
          </a:xfrm>
          <a:prstGeom prst="rect">
            <a:avLst/>
          </a:prstGeom>
        </p:spPr>
      </p:pic>
      <p:sp>
        <p:nvSpPr>
          <p:cNvPr id="17"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9" name="Straight Connector 18">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7" name="Text Box 1033"/>
          <p:cNvSpPr txBox="1">
            <a:spLocks noChangeArrowheads="1"/>
          </p:cNvSpPr>
          <p:nvPr/>
        </p:nvSpPr>
        <p:spPr bwMode="auto">
          <a:xfrm>
            <a:off x="495299" y="2946401"/>
            <a:ext cx="3379887" cy="3296158"/>
          </a:xfrm>
          <a:prstGeom prst="rect">
            <a:avLst/>
          </a:prstGeom>
        </p:spPr>
        <p:txBody>
          <a:bodyPr vert="horz" lIns="91440" tIns="45720" rIns="91440" bIns="45720" rtlCol="0" anchor="ctr">
            <a:norm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50000"/>
              </a:spcBef>
            </a:pPr>
            <a:r>
              <a:rPr lang="en-US" sz="2400" dirty="0" err="1">
                <a:latin typeface="+mn-lt"/>
                <a:ea typeface="+mn-ea"/>
              </a:rPr>
              <a:t>Debemos</a:t>
            </a:r>
            <a:r>
              <a:rPr lang="en-US" sz="2400" dirty="0">
                <a:latin typeface="+mn-lt"/>
                <a:ea typeface="+mn-ea"/>
              </a:rPr>
              <a:t> </a:t>
            </a:r>
            <a:r>
              <a:rPr lang="en-US" sz="2400" dirty="0" err="1">
                <a:latin typeface="+mn-lt"/>
                <a:ea typeface="+mn-ea"/>
              </a:rPr>
              <a:t>facilitar</a:t>
            </a:r>
            <a:r>
              <a:rPr lang="en-US" sz="2400" dirty="0">
                <a:latin typeface="+mn-lt"/>
                <a:ea typeface="+mn-ea"/>
              </a:rPr>
              <a:t> el </a:t>
            </a:r>
            <a:r>
              <a:rPr lang="en-US" sz="2400" dirty="0" err="1">
                <a:latin typeface="+mn-lt"/>
                <a:ea typeface="+mn-ea"/>
              </a:rPr>
              <a:t>acceso</a:t>
            </a:r>
            <a:r>
              <a:rPr lang="en-US" sz="2400" dirty="0">
                <a:latin typeface="+mn-lt"/>
                <a:ea typeface="+mn-ea"/>
              </a:rPr>
              <a:t> a la </a:t>
            </a:r>
            <a:r>
              <a:rPr lang="en-US" sz="2400" dirty="0" err="1">
                <a:latin typeface="+mn-lt"/>
                <a:ea typeface="+mn-ea"/>
              </a:rPr>
              <a:t>tecnología</a:t>
            </a:r>
            <a:r>
              <a:rPr lang="en-US" sz="2400" dirty="0">
                <a:latin typeface="+mn-lt"/>
                <a:ea typeface="+mn-ea"/>
              </a:rPr>
              <a:t> para que, </a:t>
            </a:r>
            <a:r>
              <a:rPr lang="en-US" sz="2400" dirty="0" err="1">
                <a:latin typeface="+mn-lt"/>
                <a:ea typeface="+mn-ea"/>
              </a:rPr>
              <a:t>en</a:t>
            </a:r>
            <a:r>
              <a:rPr lang="en-US" sz="2400" dirty="0">
                <a:latin typeface="+mn-lt"/>
                <a:ea typeface="+mn-ea"/>
              </a:rPr>
              <a:t> el </a:t>
            </a:r>
            <a:r>
              <a:rPr lang="en-US" sz="2400" dirty="0" err="1">
                <a:latin typeface="+mn-lt"/>
                <a:ea typeface="+mn-ea"/>
              </a:rPr>
              <a:t>curso</a:t>
            </a:r>
            <a:r>
              <a:rPr lang="en-US" sz="2400" dirty="0">
                <a:latin typeface="+mn-lt"/>
                <a:ea typeface="+mn-ea"/>
              </a:rPr>
              <a:t> del </a:t>
            </a:r>
            <a:r>
              <a:rPr lang="en-US" sz="2400" dirty="0" err="1">
                <a:latin typeface="+mn-lt"/>
                <a:ea typeface="+mn-ea"/>
              </a:rPr>
              <a:t>próximo</a:t>
            </a:r>
            <a:r>
              <a:rPr lang="en-US" sz="2400" dirty="0">
                <a:latin typeface="+mn-lt"/>
                <a:ea typeface="+mn-ea"/>
              </a:rPr>
              <a:t> </a:t>
            </a:r>
            <a:r>
              <a:rPr lang="en-US" sz="2400" dirty="0" err="1">
                <a:latin typeface="+mn-lt"/>
                <a:ea typeface="+mn-ea"/>
              </a:rPr>
              <a:t>decenio</a:t>
            </a:r>
            <a:r>
              <a:rPr lang="en-US" sz="2400" dirty="0">
                <a:latin typeface="+mn-lt"/>
                <a:ea typeface="+mn-ea"/>
              </a:rPr>
              <a:t>, </a:t>
            </a:r>
            <a:r>
              <a:rPr lang="en-US" sz="2400" dirty="0" err="1">
                <a:latin typeface="+mn-lt"/>
                <a:ea typeface="+mn-ea"/>
              </a:rPr>
              <a:t>todos</a:t>
            </a:r>
            <a:r>
              <a:rPr lang="en-US" sz="2400" dirty="0">
                <a:latin typeface="+mn-lt"/>
                <a:ea typeface="+mn-ea"/>
              </a:rPr>
              <a:t> los </a:t>
            </a:r>
            <a:r>
              <a:rPr lang="en-US" sz="2400" dirty="0" err="1">
                <a:latin typeface="+mn-lt"/>
                <a:ea typeface="+mn-ea"/>
              </a:rPr>
              <a:t>habitantes</a:t>
            </a:r>
            <a:r>
              <a:rPr lang="en-US" sz="2400" dirty="0">
                <a:latin typeface="+mn-lt"/>
                <a:ea typeface="+mn-ea"/>
              </a:rPr>
              <a:t> del </a:t>
            </a:r>
            <a:r>
              <a:rPr lang="en-US" sz="2400" dirty="0" err="1">
                <a:latin typeface="+mn-lt"/>
                <a:ea typeface="+mn-ea"/>
              </a:rPr>
              <a:t>planeta</a:t>
            </a:r>
            <a:r>
              <a:rPr lang="en-US" sz="2400" dirty="0">
                <a:latin typeface="+mn-lt"/>
                <a:ea typeface="+mn-ea"/>
              </a:rPr>
              <a:t> se </a:t>
            </a:r>
            <a:r>
              <a:rPr lang="en-US" sz="2400" dirty="0" err="1">
                <a:latin typeface="+mn-lt"/>
                <a:ea typeface="+mn-ea"/>
              </a:rPr>
              <a:t>hallen</a:t>
            </a:r>
            <a:r>
              <a:rPr lang="en-US" sz="2400" dirty="0">
                <a:latin typeface="+mn-lt"/>
                <a:ea typeface="+mn-ea"/>
              </a:rPr>
              <a:t> a una </a:t>
            </a:r>
            <a:r>
              <a:rPr lang="en-US" sz="2400" dirty="0" err="1">
                <a:latin typeface="+mn-lt"/>
                <a:ea typeface="+mn-ea"/>
              </a:rPr>
              <a:t>distancia</a:t>
            </a:r>
            <a:r>
              <a:rPr lang="en-US" sz="2400" dirty="0">
                <a:latin typeface="+mn-lt"/>
                <a:ea typeface="+mn-ea"/>
              </a:rPr>
              <a:t> </a:t>
            </a:r>
            <a:r>
              <a:rPr lang="en-US" sz="2400" dirty="0" err="1">
                <a:latin typeface="+mn-lt"/>
                <a:ea typeface="+mn-ea"/>
              </a:rPr>
              <a:t>irrisoria</a:t>
            </a:r>
            <a:r>
              <a:rPr lang="en-US" sz="2400" dirty="0">
                <a:latin typeface="+mn-lt"/>
                <a:ea typeface="+mn-ea"/>
              </a:rPr>
              <a:t> de los </a:t>
            </a:r>
            <a:r>
              <a:rPr lang="en-US" sz="2400" dirty="0" err="1">
                <a:latin typeface="+mn-lt"/>
                <a:ea typeface="+mn-ea"/>
              </a:rPr>
              <a:t>servicios</a:t>
            </a:r>
            <a:r>
              <a:rPr lang="en-US" sz="2400" dirty="0">
                <a:latin typeface="+mn-lt"/>
                <a:ea typeface="+mn-ea"/>
              </a:rPr>
              <a:t> de </a:t>
            </a:r>
            <a:r>
              <a:rPr lang="en-US" sz="2400" dirty="0" err="1">
                <a:latin typeface="+mn-lt"/>
                <a:ea typeface="+mn-ea"/>
              </a:rPr>
              <a:t>telecomunicaciones</a:t>
            </a:r>
            <a:r>
              <a:rPr lang="en-US" sz="2400" dirty="0">
                <a:latin typeface="+mn-lt"/>
                <a:ea typeface="+mn-ea"/>
              </a:rPr>
              <a:t> </a:t>
            </a:r>
            <a:r>
              <a:rPr lang="en-US" sz="2400" dirty="0" err="1">
                <a:latin typeface="+mn-lt"/>
                <a:ea typeface="+mn-ea"/>
              </a:rPr>
              <a:t>vocales</a:t>
            </a:r>
            <a:r>
              <a:rPr lang="en-US" sz="2400" dirty="0">
                <a:latin typeface="+mn-lt"/>
                <a:ea typeface="+mn-ea"/>
              </a:rPr>
              <a:t> y de </a:t>
            </a:r>
            <a:r>
              <a:rPr lang="en-US" sz="2400" dirty="0" err="1">
                <a:latin typeface="+mn-lt"/>
                <a:ea typeface="+mn-ea"/>
              </a:rPr>
              <a:t>datos</a:t>
            </a:r>
            <a:r>
              <a:rPr lang="en-US" sz="2400" dirty="0">
                <a:latin typeface="+mn-lt"/>
                <a:ea typeface="+mn-ea"/>
              </a:rPr>
              <a:t>.</a:t>
            </a:r>
          </a:p>
          <a:p>
            <a:pPr indent="-228600" eaLnBrk="1" hangingPunct="1">
              <a:lnSpc>
                <a:spcPct val="90000"/>
              </a:lnSpc>
              <a:spcBef>
                <a:spcPct val="50000"/>
              </a:spcBef>
              <a:buFont typeface="Arial" panose="020B0604020202020204" pitchFamily="34" charset="0"/>
              <a:buChar char="•"/>
            </a:pPr>
            <a:endParaRPr lang="en-US" sz="1575" dirty="0">
              <a:latin typeface="+mn-lt"/>
              <a:ea typeface="+mn-ea"/>
            </a:endParaRPr>
          </a:p>
        </p:txBody>
      </p:sp>
    </p:spTree>
    <p:extLst>
      <p:ext uri="{BB962C8B-B14F-4D97-AF65-F5344CB8AC3E}">
        <p14:creationId xmlns:p14="http://schemas.microsoft.com/office/powerpoint/2010/main" val="844982965"/>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ersona, personas&#10;&#10;Descripción generada automáticamente">
            <a:extLst>
              <a:ext uri="{FF2B5EF4-FFF2-40B4-BE49-F238E27FC236}">
                <a16:creationId xmlns:a16="http://schemas.microsoft.com/office/drawing/2014/main" id="{5A7C0742-77F1-AB45-AF07-8F2618FA3B0F}"/>
              </a:ext>
            </a:extLst>
          </p:cNvPr>
          <p:cNvPicPr>
            <a:picLocks noChangeAspect="1"/>
          </p:cNvPicPr>
          <p:nvPr/>
        </p:nvPicPr>
        <p:blipFill rotWithShape="1">
          <a:blip r:embed="rId3">
            <a:extLst>
              <a:ext uri="{28A0092B-C50C-407E-A947-70E740481C1C}">
                <a14:useLocalDpi xmlns:a14="http://schemas.microsoft.com/office/drawing/2010/main" val="0"/>
              </a:ext>
            </a:extLst>
          </a:blip>
          <a:srcRect t="5063"/>
          <a:stretch/>
        </p:blipFill>
        <p:spPr>
          <a:xfrm>
            <a:off x="-1" y="10"/>
            <a:ext cx="9144000" cy="6857990"/>
          </a:xfrm>
          <a:prstGeom prst="rect">
            <a:avLst/>
          </a:prstGeom>
        </p:spPr>
      </p:pic>
      <p:sp>
        <p:nvSpPr>
          <p:cNvPr id="19"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21" name="Straight Connector 2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7" name="Text Box 1033"/>
          <p:cNvSpPr txBox="1">
            <a:spLocks noChangeArrowheads="1"/>
          </p:cNvSpPr>
          <p:nvPr/>
        </p:nvSpPr>
        <p:spPr bwMode="auto">
          <a:xfrm>
            <a:off x="430421" y="4277679"/>
            <a:ext cx="3444766" cy="1964879"/>
          </a:xfrm>
          <a:prstGeom prst="rect">
            <a:avLst/>
          </a:prstGeom>
        </p:spPr>
        <p:txBody>
          <a:bodyPr vert="horz" lIns="91440" tIns="45720" rIns="91440" bIns="45720" rtlCol="0" anchor="ctr">
            <a:no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50000"/>
              </a:spcBef>
            </a:pPr>
            <a:r>
              <a:rPr lang="en-US" sz="2000" dirty="0">
                <a:latin typeface="Palatino" pitchFamily="2" charset="77"/>
                <a:ea typeface="Palatino" pitchFamily="2" charset="77"/>
              </a:rPr>
              <a:t>Segundo, </a:t>
            </a:r>
            <a:r>
              <a:rPr lang="en-US" sz="2000" dirty="0" err="1">
                <a:latin typeface="Palatino" pitchFamily="2" charset="77"/>
                <a:ea typeface="Palatino" pitchFamily="2" charset="77"/>
              </a:rPr>
              <a:t>debemos</a:t>
            </a:r>
            <a:r>
              <a:rPr lang="en-US" sz="2000" dirty="0">
                <a:latin typeface="Palatino" pitchFamily="2" charset="77"/>
                <a:ea typeface="Palatino" pitchFamily="2" charset="77"/>
              </a:rPr>
              <a:t> </a:t>
            </a:r>
            <a:r>
              <a:rPr lang="en-US" sz="2000" dirty="0" err="1">
                <a:latin typeface="Palatino" pitchFamily="2" charset="77"/>
                <a:ea typeface="Palatino" pitchFamily="2" charset="77"/>
              </a:rPr>
              <a:t>superar</a:t>
            </a:r>
            <a:r>
              <a:rPr lang="en-US" sz="2000" dirty="0">
                <a:latin typeface="Palatino" pitchFamily="2" charset="77"/>
                <a:ea typeface="Palatino" pitchFamily="2" charset="77"/>
              </a:rPr>
              <a:t> </a:t>
            </a:r>
            <a:r>
              <a:rPr lang="en-US" sz="2000" dirty="0" err="1">
                <a:latin typeface="Palatino" pitchFamily="2" charset="77"/>
                <a:ea typeface="Palatino" pitchFamily="2" charset="77"/>
              </a:rPr>
              <a:t>nuestras</a:t>
            </a:r>
            <a:r>
              <a:rPr lang="en-US" sz="2000" dirty="0">
                <a:latin typeface="Palatino" pitchFamily="2" charset="77"/>
                <a:ea typeface="Palatino" pitchFamily="2" charset="77"/>
              </a:rPr>
              <a:t> barreras </a:t>
            </a:r>
            <a:r>
              <a:rPr lang="en-US" sz="2000" dirty="0" err="1">
                <a:latin typeface="Palatino" pitchFamily="2" charset="77"/>
                <a:ea typeface="Palatino" pitchFamily="2" charset="77"/>
              </a:rPr>
              <a:t>lingüísticas</a:t>
            </a:r>
            <a:r>
              <a:rPr lang="en-US" sz="2000" dirty="0">
                <a:latin typeface="Palatino" pitchFamily="2" charset="77"/>
                <a:ea typeface="Palatino" pitchFamily="2" charset="77"/>
              </a:rPr>
              <a:t> y </a:t>
            </a:r>
            <a:r>
              <a:rPr lang="en-US" sz="2000" dirty="0" err="1">
                <a:latin typeface="Palatino" pitchFamily="2" charset="77"/>
                <a:ea typeface="Palatino" pitchFamily="2" charset="77"/>
              </a:rPr>
              <a:t>desarrollar</a:t>
            </a:r>
            <a:r>
              <a:rPr lang="en-US" sz="2000" dirty="0">
                <a:latin typeface="Palatino" pitchFamily="2" charset="77"/>
                <a:ea typeface="Palatino" pitchFamily="2" charset="77"/>
              </a:rPr>
              <a:t> </a:t>
            </a:r>
            <a:r>
              <a:rPr lang="en-US" sz="2000" dirty="0" err="1">
                <a:latin typeface="Palatino" pitchFamily="2" charset="77"/>
                <a:ea typeface="Palatino" pitchFamily="2" charset="77"/>
              </a:rPr>
              <a:t>tecnologías</a:t>
            </a:r>
            <a:r>
              <a:rPr lang="en-US" sz="2000" dirty="0">
                <a:latin typeface="Palatino" pitchFamily="2" charset="77"/>
                <a:ea typeface="Palatino" pitchFamily="2" charset="77"/>
              </a:rPr>
              <a:t> con </a:t>
            </a:r>
            <a:r>
              <a:rPr lang="en-US" sz="2000" dirty="0" err="1">
                <a:latin typeface="Palatino" pitchFamily="2" charset="77"/>
                <a:ea typeface="Palatino" pitchFamily="2" charset="77"/>
              </a:rPr>
              <a:t>traducción</a:t>
            </a:r>
            <a:r>
              <a:rPr lang="en-US" sz="2000" dirty="0">
                <a:latin typeface="Palatino" pitchFamily="2" charset="77"/>
                <a:ea typeface="Palatino" pitchFamily="2" charset="77"/>
              </a:rPr>
              <a:t> digital </a:t>
            </a:r>
            <a:r>
              <a:rPr lang="en-US" sz="2000" dirty="0" err="1">
                <a:latin typeface="Palatino" pitchFamily="2" charset="77"/>
                <a:ea typeface="Palatino" pitchFamily="2" charset="77"/>
              </a:rPr>
              <a:t>en</a:t>
            </a:r>
            <a:r>
              <a:rPr lang="en-US" sz="2000" dirty="0">
                <a:latin typeface="Palatino" pitchFamily="2" charset="77"/>
                <a:ea typeface="Palatino" pitchFamily="2" charset="77"/>
              </a:rPr>
              <a:t> </a:t>
            </a:r>
            <a:r>
              <a:rPr lang="en-US" sz="2000" dirty="0" err="1">
                <a:latin typeface="Palatino" pitchFamily="2" charset="77"/>
                <a:ea typeface="Palatino" pitchFamily="2" charset="77"/>
              </a:rPr>
              <a:t>tiempo</a:t>
            </a:r>
            <a:r>
              <a:rPr lang="en-US" sz="2000" dirty="0">
                <a:latin typeface="Palatino" pitchFamily="2" charset="77"/>
                <a:ea typeface="Palatino" pitchFamily="2" charset="77"/>
              </a:rPr>
              <a:t> real, para que </a:t>
            </a:r>
            <a:r>
              <a:rPr lang="en-US" sz="2000" dirty="0" err="1">
                <a:latin typeface="Palatino" pitchFamily="2" charset="77"/>
                <a:ea typeface="Palatino" pitchFamily="2" charset="77"/>
              </a:rPr>
              <a:t>cada</a:t>
            </a:r>
            <a:r>
              <a:rPr lang="en-US" sz="2000" dirty="0">
                <a:latin typeface="Palatino" pitchFamily="2" charset="77"/>
                <a:ea typeface="Palatino" pitchFamily="2" charset="77"/>
              </a:rPr>
              <a:t> </a:t>
            </a:r>
            <a:r>
              <a:rPr lang="en-US" sz="2000" dirty="0" err="1">
                <a:latin typeface="Palatino" pitchFamily="2" charset="77"/>
                <a:ea typeface="Palatino" pitchFamily="2" charset="77"/>
              </a:rPr>
              <a:t>uno</a:t>
            </a:r>
            <a:r>
              <a:rPr lang="en-US" sz="2000" dirty="0">
                <a:latin typeface="Palatino" pitchFamily="2" charset="77"/>
                <a:ea typeface="Palatino" pitchFamily="2" charset="77"/>
              </a:rPr>
              <a:t> </a:t>
            </a:r>
            <a:r>
              <a:rPr lang="en-US" sz="2000" dirty="0" err="1">
                <a:latin typeface="Palatino" pitchFamily="2" charset="77"/>
                <a:ea typeface="Palatino" pitchFamily="2" charset="77"/>
              </a:rPr>
              <a:t>pueda</a:t>
            </a:r>
            <a:r>
              <a:rPr lang="en-US" sz="2000" dirty="0">
                <a:latin typeface="Palatino" pitchFamily="2" charset="77"/>
                <a:ea typeface="Palatino" pitchFamily="2" charset="77"/>
              </a:rPr>
              <a:t> </a:t>
            </a:r>
            <a:r>
              <a:rPr lang="en-US" sz="2000" dirty="0" err="1">
                <a:latin typeface="Palatino" pitchFamily="2" charset="77"/>
                <a:ea typeface="Palatino" pitchFamily="2" charset="77"/>
              </a:rPr>
              <a:t>hablar</a:t>
            </a:r>
            <a:r>
              <a:rPr lang="en-US" sz="2000" dirty="0">
                <a:latin typeface="Palatino" pitchFamily="2" charset="77"/>
                <a:ea typeface="Palatino" pitchFamily="2" charset="77"/>
              </a:rPr>
              <a:t> con </a:t>
            </a:r>
            <a:r>
              <a:rPr lang="en-US" sz="2000" dirty="0" err="1">
                <a:latin typeface="Palatino" pitchFamily="2" charset="77"/>
                <a:ea typeface="Palatino" pitchFamily="2" charset="77"/>
              </a:rPr>
              <a:t>cualquier</a:t>
            </a:r>
            <a:r>
              <a:rPr lang="en-US" sz="2000" dirty="0">
                <a:latin typeface="Palatino" pitchFamily="2" charset="77"/>
                <a:ea typeface="Palatino" pitchFamily="2" charset="77"/>
              </a:rPr>
              <a:t> </a:t>
            </a:r>
            <a:r>
              <a:rPr lang="en-US" sz="2000" dirty="0" err="1">
                <a:latin typeface="Palatino" pitchFamily="2" charset="77"/>
                <a:ea typeface="Palatino" pitchFamily="2" charset="77"/>
              </a:rPr>
              <a:t>otro</a:t>
            </a:r>
            <a:r>
              <a:rPr lang="en-US" sz="2000" dirty="0">
                <a:latin typeface="Palatino" pitchFamily="2" charset="77"/>
                <a:ea typeface="Palatino" pitchFamily="2" charset="77"/>
              </a:rPr>
              <a:t> </a:t>
            </a:r>
            <a:r>
              <a:rPr lang="en-US" sz="2000" dirty="0" err="1">
                <a:latin typeface="Palatino" pitchFamily="2" charset="77"/>
                <a:ea typeface="Palatino" pitchFamily="2" charset="77"/>
              </a:rPr>
              <a:t>habitante</a:t>
            </a:r>
            <a:r>
              <a:rPr lang="en-US" sz="2000" dirty="0">
                <a:latin typeface="Palatino" pitchFamily="2" charset="77"/>
                <a:ea typeface="Palatino" pitchFamily="2" charset="77"/>
              </a:rPr>
              <a:t> del </a:t>
            </a:r>
            <a:r>
              <a:rPr lang="en-US" sz="2000" dirty="0" err="1">
                <a:latin typeface="Palatino" pitchFamily="2" charset="77"/>
                <a:ea typeface="Palatino" pitchFamily="2" charset="77"/>
              </a:rPr>
              <a:t>planeta</a:t>
            </a:r>
            <a:r>
              <a:rPr lang="en-US" sz="2000" dirty="0">
                <a:latin typeface="Palatino" pitchFamily="2" charset="77"/>
                <a:ea typeface="Palatino" pitchFamily="2" charset="77"/>
              </a:rPr>
              <a:t>.</a:t>
            </a:r>
          </a:p>
        </p:txBody>
      </p:sp>
    </p:spTree>
    <p:extLst>
      <p:ext uri="{BB962C8B-B14F-4D97-AF65-F5344CB8AC3E}">
        <p14:creationId xmlns:p14="http://schemas.microsoft.com/office/powerpoint/2010/main" val="2494998819"/>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0AAC500-E2B5-8342-86F9-6D831F381A9A}"/>
              </a:ext>
            </a:extLst>
          </p:cNvPr>
          <p:cNvPicPr>
            <a:picLocks noChangeAspect="1"/>
          </p:cNvPicPr>
          <p:nvPr/>
        </p:nvPicPr>
        <p:blipFill rotWithShape="1">
          <a:blip r:embed="rId3">
            <a:extLst>
              <a:ext uri="{28A0092B-C50C-407E-A947-70E740481C1C}">
                <a14:useLocalDpi xmlns:a14="http://schemas.microsoft.com/office/drawing/2010/main" val="0"/>
              </a:ext>
            </a:extLst>
          </a:blip>
          <a:srcRect l="11121" r="8879"/>
          <a:stretch/>
        </p:blipFill>
        <p:spPr>
          <a:xfrm>
            <a:off x="-1" y="10"/>
            <a:ext cx="9144000" cy="6857990"/>
          </a:xfrm>
          <a:prstGeom prst="rect">
            <a:avLst/>
          </a:prstGeom>
        </p:spPr>
      </p:pic>
      <p:sp>
        <p:nvSpPr>
          <p:cNvPr id="12"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4" name="Straight Connector 13">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7" name="Text Box 1033"/>
          <p:cNvSpPr txBox="1">
            <a:spLocks noChangeArrowheads="1"/>
          </p:cNvSpPr>
          <p:nvPr/>
        </p:nvSpPr>
        <p:spPr bwMode="auto">
          <a:xfrm>
            <a:off x="173942" y="4580159"/>
            <a:ext cx="4230789" cy="1964878"/>
          </a:xfrm>
          <a:prstGeom prst="rect">
            <a:avLst/>
          </a:prstGeom>
        </p:spPr>
        <p:txBody>
          <a:bodyPr vert="horz" lIns="91440" tIns="45720" rIns="91440" bIns="45720" rtlCol="0" anchor="ctr">
            <a:no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114300" eaLnBrk="1" hangingPunct="1">
              <a:lnSpc>
                <a:spcPct val="90000"/>
              </a:lnSpc>
              <a:spcBef>
                <a:spcPct val="50000"/>
              </a:spcBef>
            </a:pPr>
            <a:r>
              <a:rPr lang="en-US" sz="2000" dirty="0" err="1">
                <a:latin typeface="+mn-lt"/>
                <a:ea typeface="+mn-ea"/>
              </a:rPr>
              <a:t>Tercero</a:t>
            </a:r>
            <a:r>
              <a:rPr lang="en-US" sz="2000" dirty="0">
                <a:latin typeface="+mn-lt"/>
                <a:ea typeface="+mn-ea"/>
              </a:rPr>
              <a:t>, </a:t>
            </a:r>
            <a:r>
              <a:rPr lang="en-US" sz="2000" dirty="0" err="1">
                <a:latin typeface="+mn-lt"/>
                <a:ea typeface="+mn-ea"/>
              </a:rPr>
              <a:t>debemos</a:t>
            </a:r>
            <a:r>
              <a:rPr lang="en-US" sz="2000" dirty="0">
                <a:latin typeface="+mn-lt"/>
                <a:ea typeface="+mn-ea"/>
              </a:rPr>
              <a:t> </a:t>
            </a:r>
            <a:r>
              <a:rPr lang="en-US" sz="2000" dirty="0" err="1">
                <a:latin typeface="+mn-lt"/>
                <a:ea typeface="+mn-ea"/>
              </a:rPr>
              <a:t>crear</a:t>
            </a:r>
            <a:r>
              <a:rPr lang="en-US" sz="2000" dirty="0">
                <a:latin typeface="+mn-lt"/>
                <a:ea typeface="+mn-ea"/>
              </a:rPr>
              <a:t> una "red </a:t>
            </a:r>
            <a:r>
              <a:rPr lang="en-US" sz="2000" dirty="0" err="1">
                <a:latin typeface="+mn-lt"/>
                <a:ea typeface="+mn-ea"/>
              </a:rPr>
              <a:t>mundial</a:t>
            </a:r>
            <a:r>
              <a:rPr lang="en-US" sz="2000" dirty="0">
                <a:latin typeface="+mn-lt"/>
                <a:ea typeface="+mn-ea"/>
              </a:rPr>
              <a:t>" de </a:t>
            </a:r>
            <a:r>
              <a:rPr lang="en-US" sz="2000" dirty="0" err="1">
                <a:latin typeface="+mn-lt"/>
                <a:ea typeface="+mn-ea"/>
              </a:rPr>
              <a:t>conocimientos</a:t>
            </a:r>
            <a:r>
              <a:rPr lang="en-US" sz="2000" dirty="0">
                <a:latin typeface="+mn-lt"/>
                <a:ea typeface="+mn-ea"/>
              </a:rPr>
              <a:t> con </a:t>
            </a:r>
            <a:r>
              <a:rPr lang="en-US" sz="2000" dirty="0" err="1">
                <a:latin typeface="+mn-lt"/>
                <a:ea typeface="+mn-ea"/>
              </a:rPr>
              <a:t>todos</a:t>
            </a:r>
            <a:r>
              <a:rPr lang="en-US" sz="2000" dirty="0">
                <a:latin typeface="+mn-lt"/>
                <a:ea typeface="+mn-ea"/>
              </a:rPr>
              <a:t> los que </a:t>
            </a:r>
            <a:r>
              <a:rPr lang="en-US" sz="2000" dirty="0" err="1">
                <a:latin typeface="+mn-lt"/>
                <a:ea typeface="+mn-ea"/>
              </a:rPr>
              <a:t>están</a:t>
            </a:r>
            <a:r>
              <a:rPr lang="en-US" sz="2000" dirty="0">
                <a:latin typeface="+mn-lt"/>
                <a:ea typeface="+mn-ea"/>
              </a:rPr>
              <a:t> </a:t>
            </a:r>
            <a:r>
              <a:rPr lang="en-US" sz="2000" dirty="0" err="1">
                <a:latin typeface="+mn-lt"/>
                <a:ea typeface="+mn-ea"/>
              </a:rPr>
              <a:t>trabajando</a:t>
            </a:r>
            <a:r>
              <a:rPr lang="en-US" sz="2000" dirty="0">
                <a:latin typeface="+mn-lt"/>
                <a:ea typeface="+mn-ea"/>
              </a:rPr>
              <a:t> para </a:t>
            </a:r>
            <a:r>
              <a:rPr lang="en-US" sz="2000" dirty="0" err="1">
                <a:latin typeface="+mn-lt"/>
                <a:ea typeface="+mn-ea"/>
              </a:rPr>
              <a:t>mejorar</a:t>
            </a:r>
            <a:r>
              <a:rPr lang="en-US" sz="2000" dirty="0">
                <a:latin typeface="+mn-lt"/>
                <a:ea typeface="+mn-ea"/>
              </a:rPr>
              <a:t> la </a:t>
            </a:r>
            <a:r>
              <a:rPr lang="en-US" sz="2000" dirty="0" err="1">
                <a:latin typeface="+mn-lt"/>
                <a:ea typeface="+mn-ea"/>
              </a:rPr>
              <a:t>entrega</a:t>
            </a:r>
            <a:r>
              <a:rPr lang="en-US" sz="2000" dirty="0">
                <a:latin typeface="+mn-lt"/>
                <a:ea typeface="+mn-ea"/>
              </a:rPr>
              <a:t> de </a:t>
            </a:r>
            <a:r>
              <a:rPr lang="en-US" sz="2000" dirty="0" err="1">
                <a:latin typeface="+mn-lt"/>
                <a:ea typeface="+mn-ea"/>
              </a:rPr>
              <a:t>educación</a:t>
            </a:r>
            <a:r>
              <a:rPr lang="en-US" sz="2000" dirty="0">
                <a:latin typeface="+mn-lt"/>
                <a:ea typeface="+mn-ea"/>
              </a:rPr>
              <a:t>, </a:t>
            </a:r>
            <a:r>
              <a:rPr lang="en-US" sz="2000" dirty="0" err="1">
                <a:latin typeface="+mn-lt"/>
                <a:ea typeface="+mn-ea"/>
              </a:rPr>
              <a:t>atención</a:t>
            </a:r>
            <a:r>
              <a:rPr lang="en-US" sz="2000" dirty="0">
                <a:latin typeface="+mn-lt"/>
                <a:ea typeface="+mn-ea"/>
              </a:rPr>
              <a:t> sanitaria, </a:t>
            </a:r>
            <a:r>
              <a:rPr lang="en-US" sz="2000" dirty="0" err="1">
                <a:latin typeface="+mn-lt"/>
                <a:ea typeface="+mn-ea"/>
              </a:rPr>
              <a:t>recursos</a:t>
            </a:r>
            <a:r>
              <a:rPr lang="en-US" sz="2000" dirty="0">
                <a:latin typeface="+mn-lt"/>
                <a:ea typeface="+mn-ea"/>
              </a:rPr>
              <a:t> </a:t>
            </a:r>
            <a:r>
              <a:rPr lang="en-US" sz="2000" dirty="0" err="1">
                <a:latin typeface="+mn-lt"/>
                <a:ea typeface="+mn-ea"/>
              </a:rPr>
              <a:t>agrícolas</a:t>
            </a:r>
            <a:r>
              <a:rPr lang="en-US" sz="2000" dirty="0">
                <a:latin typeface="+mn-lt"/>
                <a:ea typeface="+mn-ea"/>
              </a:rPr>
              <a:t> y </a:t>
            </a:r>
            <a:r>
              <a:rPr lang="en-US" sz="2000" dirty="0" err="1">
                <a:latin typeface="+mn-lt"/>
                <a:ea typeface="+mn-ea"/>
              </a:rPr>
              <a:t>desarrollo</a:t>
            </a:r>
            <a:r>
              <a:rPr lang="en-US" sz="2000" dirty="0">
                <a:latin typeface="+mn-lt"/>
                <a:ea typeface="+mn-ea"/>
              </a:rPr>
              <a:t> </a:t>
            </a:r>
            <a:r>
              <a:rPr lang="en-US" sz="2000" dirty="0" err="1">
                <a:latin typeface="+mn-lt"/>
                <a:ea typeface="+mn-ea"/>
              </a:rPr>
              <a:t>sostenible</a:t>
            </a:r>
            <a:r>
              <a:rPr lang="en-US" sz="2000" dirty="0">
                <a:latin typeface="+mn-lt"/>
                <a:ea typeface="+mn-ea"/>
              </a:rPr>
              <a:t>, y para </a:t>
            </a:r>
            <a:r>
              <a:rPr lang="en-US" sz="2000" dirty="0" err="1">
                <a:latin typeface="+mn-lt"/>
                <a:ea typeface="+mn-ea"/>
              </a:rPr>
              <a:t>asegurar</a:t>
            </a:r>
            <a:r>
              <a:rPr lang="en-US" sz="2000" dirty="0">
                <a:latin typeface="+mn-lt"/>
                <a:ea typeface="+mn-ea"/>
              </a:rPr>
              <a:t> la </a:t>
            </a:r>
            <a:r>
              <a:rPr lang="en-US" sz="2000" dirty="0" err="1">
                <a:latin typeface="+mn-lt"/>
                <a:ea typeface="+mn-ea"/>
              </a:rPr>
              <a:t>seguridad</a:t>
            </a:r>
            <a:r>
              <a:rPr lang="en-US" sz="2000" dirty="0">
                <a:latin typeface="+mn-lt"/>
                <a:ea typeface="+mn-ea"/>
              </a:rPr>
              <a:t> </a:t>
            </a:r>
            <a:r>
              <a:rPr lang="en-US" sz="2000" dirty="0" err="1">
                <a:latin typeface="+mn-lt"/>
                <a:ea typeface="+mn-ea"/>
              </a:rPr>
              <a:t>pública</a:t>
            </a:r>
            <a:r>
              <a:rPr lang="en-US" sz="2000" dirty="0">
                <a:latin typeface="+mn-lt"/>
                <a:ea typeface="+mn-ea"/>
              </a:rPr>
              <a:t>.</a:t>
            </a:r>
          </a:p>
        </p:txBody>
      </p:sp>
    </p:spTree>
    <p:extLst>
      <p:ext uri="{BB962C8B-B14F-4D97-AF65-F5344CB8AC3E}">
        <p14:creationId xmlns:p14="http://schemas.microsoft.com/office/powerpoint/2010/main" val="2336202479"/>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home_140322.jpg"/>
          <p:cNvPicPr>
            <a:picLocks noChangeAspect="1"/>
          </p:cNvPicPr>
          <p:nvPr/>
        </p:nvPicPr>
        <p:blipFill rotWithShape="1">
          <a:blip r:embed="rId3">
            <a:extLst>
              <a:ext uri="{28A0092B-C50C-407E-A947-70E740481C1C}">
                <a14:useLocalDpi xmlns:a14="http://schemas.microsoft.com/office/drawing/2010/main" val="0"/>
              </a:ext>
            </a:extLst>
          </a:blip>
          <a:srcRect l="3498" r="3435" b="1"/>
          <a:stretch/>
        </p:blipFill>
        <p:spPr>
          <a:xfrm>
            <a:off x="20" y="10"/>
            <a:ext cx="9143980" cy="4666928"/>
          </a:xfrm>
          <a:prstGeom prst="rect">
            <a:avLst/>
          </a:prstGeom>
        </p:spPr>
      </p:pic>
      <p:pic>
        <p:nvPicPr>
          <p:cNvPr id="12" name="Picture 11">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Oval 13">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Box 1033"/>
          <p:cNvSpPr txBox="1">
            <a:spLocks noChangeArrowheads="1"/>
          </p:cNvSpPr>
          <p:nvPr/>
        </p:nvSpPr>
        <p:spPr bwMode="auto">
          <a:xfrm>
            <a:off x="1092200" y="4853276"/>
            <a:ext cx="7075532" cy="1394034"/>
          </a:xfrm>
          <a:prstGeom prst="rect">
            <a:avLst/>
          </a:prstGeom>
        </p:spPr>
        <p:txBody>
          <a:bodyPr vert="horz" lIns="91440" tIns="45720" rIns="91440" bIns="45720" rtlCol="0" anchor="ctr">
            <a:normAutofit lnSpcReduction="10000"/>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50000"/>
              </a:spcBef>
            </a:pPr>
            <a:r>
              <a:rPr lang="en-US" sz="2400" dirty="0">
                <a:solidFill>
                  <a:srgbClr val="000000"/>
                </a:solidFill>
                <a:latin typeface="+mn-lt"/>
                <a:ea typeface="+mn-ea"/>
              </a:rPr>
              <a:t>Cuarto, </a:t>
            </a:r>
            <a:r>
              <a:rPr lang="en-US" sz="2400" dirty="0" err="1">
                <a:solidFill>
                  <a:srgbClr val="000000"/>
                </a:solidFill>
                <a:latin typeface="+mn-lt"/>
                <a:ea typeface="+mn-ea"/>
              </a:rPr>
              <a:t>debemos</a:t>
            </a:r>
            <a:r>
              <a:rPr lang="en-US" sz="2400" dirty="0">
                <a:solidFill>
                  <a:srgbClr val="000000"/>
                </a:solidFill>
                <a:latin typeface="+mn-lt"/>
                <a:ea typeface="+mn-ea"/>
              </a:rPr>
              <a:t> </a:t>
            </a:r>
            <a:r>
              <a:rPr lang="en-US" sz="2400" dirty="0" err="1">
                <a:solidFill>
                  <a:srgbClr val="000000"/>
                </a:solidFill>
                <a:latin typeface="+mn-lt"/>
                <a:ea typeface="+mn-ea"/>
              </a:rPr>
              <a:t>utilizar</a:t>
            </a:r>
            <a:r>
              <a:rPr lang="en-US" sz="2400" dirty="0">
                <a:solidFill>
                  <a:srgbClr val="000000"/>
                </a:solidFill>
                <a:latin typeface="+mn-lt"/>
                <a:ea typeface="+mn-ea"/>
              </a:rPr>
              <a:t> la </a:t>
            </a:r>
            <a:r>
              <a:rPr lang="en-US" sz="2400" dirty="0" err="1">
                <a:solidFill>
                  <a:srgbClr val="000000"/>
                </a:solidFill>
                <a:latin typeface="+mn-lt"/>
                <a:ea typeface="+mn-ea"/>
              </a:rPr>
              <a:t>tecnología</a:t>
            </a:r>
            <a:r>
              <a:rPr lang="en-US" sz="2400" dirty="0">
                <a:solidFill>
                  <a:srgbClr val="000000"/>
                </a:solidFill>
                <a:latin typeface="+mn-lt"/>
                <a:ea typeface="+mn-ea"/>
              </a:rPr>
              <a:t> de las </a:t>
            </a:r>
            <a:r>
              <a:rPr lang="en-US" sz="2400" dirty="0" err="1">
                <a:solidFill>
                  <a:srgbClr val="000000"/>
                </a:solidFill>
                <a:latin typeface="+mn-lt"/>
                <a:ea typeface="+mn-ea"/>
              </a:rPr>
              <a:t>comunicaciones</a:t>
            </a:r>
            <a:r>
              <a:rPr lang="en-US" sz="2400" dirty="0">
                <a:solidFill>
                  <a:srgbClr val="000000"/>
                </a:solidFill>
                <a:latin typeface="+mn-lt"/>
                <a:ea typeface="+mn-ea"/>
              </a:rPr>
              <a:t> para </a:t>
            </a:r>
            <a:r>
              <a:rPr lang="en-US" sz="2400" dirty="0" err="1">
                <a:solidFill>
                  <a:srgbClr val="000000"/>
                </a:solidFill>
                <a:latin typeface="+mn-lt"/>
                <a:ea typeface="+mn-ea"/>
              </a:rPr>
              <a:t>asegurar</a:t>
            </a:r>
            <a:r>
              <a:rPr lang="en-US" sz="2400" dirty="0">
                <a:solidFill>
                  <a:srgbClr val="000000"/>
                </a:solidFill>
                <a:latin typeface="+mn-lt"/>
                <a:ea typeface="+mn-ea"/>
              </a:rPr>
              <a:t> la libre </a:t>
            </a:r>
            <a:r>
              <a:rPr lang="en-US" sz="2400" dirty="0" err="1">
                <a:solidFill>
                  <a:srgbClr val="000000"/>
                </a:solidFill>
                <a:latin typeface="+mn-lt"/>
                <a:ea typeface="+mn-ea"/>
              </a:rPr>
              <a:t>circulación</a:t>
            </a:r>
            <a:r>
              <a:rPr lang="en-US" sz="2400" dirty="0">
                <a:solidFill>
                  <a:srgbClr val="000000"/>
                </a:solidFill>
                <a:latin typeface="+mn-lt"/>
                <a:ea typeface="+mn-ea"/>
              </a:rPr>
              <a:t> de las ideas y el </a:t>
            </a:r>
            <a:r>
              <a:rPr lang="en-US" sz="2400" dirty="0" err="1">
                <a:solidFill>
                  <a:srgbClr val="000000"/>
                </a:solidFill>
                <a:latin typeface="+mn-lt"/>
                <a:ea typeface="+mn-ea"/>
              </a:rPr>
              <a:t>apoyo</a:t>
            </a:r>
            <a:r>
              <a:rPr lang="en-US" sz="2400" dirty="0">
                <a:solidFill>
                  <a:srgbClr val="000000"/>
                </a:solidFill>
                <a:latin typeface="+mn-lt"/>
                <a:ea typeface="+mn-ea"/>
              </a:rPr>
              <a:t> a la </a:t>
            </a:r>
            <a:r>
              <a:rPr lang="en-US" sz="2400" dirty="0" err="1">
                <a:solidFill>
                  <a:srgbClr val="000000"/>
                </a:solidFill>
                <a:latin typeface="+mn-lt"/>
                <a:ea typeface="+mn-ea"/>
              </a:rPr>
              <a:t>democracia</a:t>
            </a:r>
            <a:r>
              <a:rPr lang="en-US" sz="2400" dirty="0">
                <a:solidFill>
                  <a:srgbClr val="000000"/>
                </a:solidFill>
                <a:latin typeface="+mn-lt"/>
                <a:ea typeface="+mn-ea"/>
              </a:rPr>
              <a:t> y la </a:t>
            </a:r>
            <a:r>
              <a:rPr lang="en-US" sz="2400" dirty="0" err="1">
                <a:solidFill>
                  <a:srgbClr val="000000"/>
                </a:solidFill>
                <a:latin typeface="+mn-lt"/>
                <a:ea typeface="+mn-ea"/>
              </a:rPr>
              <a:t>libertad</a:t>
            </a:r>
            <a:r>
              <a:rPr lang="en-US" sz="2400" dirty="0">
                <a:solidFill>
                  <a:srgbClr val="000000"/>
                </a:solidFill>
                <a:latin typeface="+mn-lt"/>
                <a:ea typeface="+mn-ea"/>
              </a:rPr>
              <a:t> de </a:t>
            </a:r>
            <a:r>
              <a:rPr lang="en-US" sz="2400" dirty="0" err="1">
                <a:solidFill>
                  <a:srgbClr val="000000"/>
                </a:solidFill>
                <a:latin typeface="+mn-lt"/>
                <a:ea typeface="+mn-ea"/>
              </a:rPr>
              <a:t>expresión</a:t>
            </a:r>
            <a:r>
              <a:rPr lang="en-US" sz="2400" dirty="0">
                <a:solidFill>
                  <a:srgbClr val="000000"/>
                </a:solidFill>
                <a:latin typeface="+mn-lt"/>
                <a:ea typeface="+mn-ea"/>
              </a:rPr>
              <a:t>.</a:t>
            </a:r>
          </a:p>
          <a:p>
            <a:pPr marL="342900" indent="-228600" eaLnBrk="1" hangingPunct="1">
              <a:lnSpc>
                <a:spcPct val="90000"/>
              </a:lnSpc>
              <a:spcBef>
                <a:spcPct val="50000"/>
              </a:spcBef>
              <a:buFont typeface="Arial" panose="020B0604020202020204" pitchFamily="34" charset="0"/>
              <a:buChar char="•"/>
            </a:pPr>
            <a:endParaRPr lang="en-US" sz="1600" dirty="0">
              <a:solidFill>
                <a:srgbClr val="000000"/>
              </a:solidFill>
              <a:latin typeface="+mn-lt"/>
              <a:ea typeface="+mn-ea"/>
            </a:endParaRPr>
          </a:p>
        </p:txBody>
      </p:sp>
    </p:spTree>
    <p:extLst>
      <p:ext uri="{BB962C8B-B14F-4D97-AF65-F5344CB8AC3E}">
        <p14:creationId xmlns:p14="http://schemas.microsoft.com/office/powerpoint/2010/main" val="4203176910"/>
      </p:ext>
    </p:extLst>
  </p:cSld>
  <p:clrMapOvr>
    <a:masterClrMapping/>
  </p:clrMapOvr>
  <mc:AlternateContent xmlns:mc="http://schemas.openxmlformats.org/markup-compatibility/2006" xmlns:p14="http://schemas.microsoft.com/office/powerpoint/2010/main">
    <mc:Choice Requires="p14">
      <p:transition spd="slow" p14:dur="2600">
        <p14:vortex dir="r"/>
      </p:transition>
    </mc:Choice>
    <mc:Fallback xmlns="">
      <p:transition xmlns:p14="http://schemas.microsoft.com/office/powerpoint/2010/mai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62</TotalTime>
  <Words>1034</Words>
  <Application>Microsoft Macintosh PowerPoint</Application>
  <PresentationFormat>Presentación en pantalla (4:3)</PresentationFormat>
  <Paragraphs>99</Paragraphs>
  <Slides>25</Slides>
  <Notes>23</Notes>
  <HiddenSlides>0</HiddenSlides>
  <MMClips>2</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25</vt:i4>
      </vt:variant>
    </vt:vector>
  </HeadingPairs>
  <TitlesOfParts>
    <vt:vector size="36" baseType="lpstr">
      <vt:lpstr>UD Digi Kyokasho N-B</vt:lpstr>
      <vt:lpstr>American Typewriter</vt:lpstr>
      <vt:lpstr>Arial</vt:lpstr>
      <vt:lpstr>Baskerville</vt:lpstr>
      <vt:lpstr>Calibri</vt:lpstr>
      <vt:lpstr>Calibri Light</vt:lpstr>
      <vt:lpstr>Freestyle Script</vt:lpstr>
      <vt:lpstr>Palatino</vt:lpstr>
      <vt:lpstr>Wingdings</vt:lpstr>
      <vt:lpstr>Wingdings 3</vt:lpstr>
      <vt:lpstr>Tema de Office</vt:lpstr>
      <vt:lpstr>Tecnología</vt:lpstr>
      <vt:lpstr>En el tránsito de la Economía del Conocimiento a la IV Revolución Industrial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Marshall McLuhan</vt:lpstr>
      <vt:lpstr>Presentación de PowerPoint</vt:lpstr>
      <vt:lpstr>Presentación de PowerPoint</vt:lpstr>
      <vt:lpstr>62 años de la Economía del Conocimiento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Tecnología</dc:title>
  <dc:creator>Octavio Islas</dc:creator>
  <cp:lastModifiedBy>Octavio Islas</cp:lastModifiedBy>
  <cp:revision>5</cp:revision>
  <dcterms:created xsi:type="dcterms:W3CDTF">2019-09-07T17:58:04Z</dcterms:created>
  <dcterms:modified xsi:type="dcterms:W3CDTF">2019-09-07T19:01:03Z</dcterms:modified>
</cp:coreProperties>
</file>