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Lst>
  <p:notesMasterIdLst>
    <p:notesMasterId r:id="rId115"/>
  </p:notesMasterIdLst>
  <p:sldIdLst>
    <p:sldId id="256" r:id="rId2"/>
    <p:sldId id="257" r:id="rId3"/>
    <p:sldId id="258" r:id="rId4"/>
    <p:sldId id="265" r:id="rId5"/>
    <p:sldId id="266" r:id="rId6"/>
    <p:sldId id="262" r:id="rId7"/>
    <p:sldId id="263" r:id="rId8"/>
    <p:sldId id="264" r:id="rId9"/>
    <p:sldId id="267" r:id="rId10"/>
    <p:sldId id="268" r:id="rId11"/>
    <p:sldId id="269" r:id="rId12"/>
    <p:sldId id="271" r:id="rId13"/>
    <p:sldId id="272" r:id="rId14"/>
    <p:sldId id="273" r:id="rId15"/>
    <p:sldId id="274" r:id="rId16"/>
    <p:sldId id="275" r:id="rId17"/>
    <p:sldId id="468" r:id="rId18"/>
    <p:sldId id="470" r:id="rId19"/>
    <p:sldId id="472" r:id="rId20"/>
    <p:sldId id="473" r:id="rId21"/>
    <p:sldId id="595" r:id="rId22"/>
    <p:sldId id="475" r:id="rId23"/>
    <p:sldId id="476" r:id="rId24"/>
    <p:sldId id="474" r:id="rId25"/>
    <p:sldId id="579" r:id="rId26"/>
    <p:sldId id="479" r:id="rId27"/>
    <p:sldId id="580" r:id="rId28"/>
    <p:sldId id="581" r:id="rId29"/>
    <p:sldId id="582" r:id="rId30"/>
    <p:sldId id="583" r:id="rId31"/>
    <p:sldId id="584" r:id="rId32"/>
    <p:sldId id="585" r:id="rId33"/>
    <p:sldId id="596" r:id="rId34"/>
    <p:sldId id="597" r:id="rId35"/>
    <p:sldId id="586" r:id="rId36"/>
    <p:sldId id="587" r:id="rId37"/>
    <p:sldId id="598" r:id="rId38"/>
    <p:sldId id="599" r:id="rId39"/>
    <p:sldId id="600" r:id="rId40"/>
    <p:sldId id="578" r:id="rId41"/>
    <p:sldId id="488" r:id="rId42"/>
    <p:sldId id="590" r:id="rId43"/>
    <p:sldId id="601" r:id="rId44"/>
    <p:sldId id="491" r:id="rId45"/>
    <p:sldId id="493" r:id="rId46"/>
    <p:sldId id="592" r:id="rId47"/>
    <p:sldId id="495" r:id="rId48"/>
    <p:sldId id="593" r:id="rId49"/>
    <p:sldId id="497" r:id="rId50"/>
    <p:sldId id="594" r:id="rId51"/>
    <p:sldId id="498" r:id="rId52"/>
    <p:sldId id="499" r:id="rId53"/>
    <p:sldId id="602" r:id="rId54"/>
    <p:sldId id="603" r:id="rId55"/>
    <p:sldId id="502" r:id="rId56"/>
    <p:sldId id="503" r:id="rId57"/>
    <p:sldId id="604" r:id="rId58"/>
    <p:sldId id="505" r:id="rId59"/>
    <p:sldId id="605" r:id="rId60"/>
    <p:sldId id="507" r:id="rId61"/>
    <p:sldId id="509" r:id="rId62"/>
    <p:sldId id="510" r:id="rId63"/>
    <p:sldId id="511" r:id="rId64"/>
    <p:sldId id="512" r:id="rId65"/>
    <p:sldId id="513" r:id="rId66"/>
    <p:sldId id="514" r:id="rId67"/>
    <p:sldId id="515" r:id="rId68"/>
    <p:sldId id="516" r:id="rId69"/>
    <p:sldId id="517" r:id="rId70"/>
    <p:sldId id="518" r:id="rId71"/>
    <p:sldId id="519" r:id="rId72"/>
    <p:sldId id="520" r:id="rId73"/>
    <p:sldId id="521" r:id="rId74"/>
    <p:sldId id="522" r:id="rId75"/>
    <p:sldId id="523" r:id="rId76"/>
    <p:sldId id="524" r:id="rId77"/>
    <p:sldId id="525" r:id="rId78"/>
    <p:sldId id="526" r:id="rId79"/>
    <p:sldId id="527" r:id="rId80"/>
    <p:sldId id="528" r:id="rId81"/>
    <p:sldId id="529" r:id="rId82"/>
    <p:sldId id="530" r:id="rId83"/>
    <p:sldId id="531" r:id="rId84"/>
    <p:sldId id="532" r:id="rId85"/>
    <p:sldId id="533" r:id="rId86"/>
    <p:sldId id="534" r:id="rId87"/>
    <p:sldId id="535" r:id="rId88"/>
    <p:sldId id="536" r:id="rId89"/>
    <p:sldId id="537" r:id="rId90"/>
    <p:sldId id="538" r:id="rId91"/>
    <p:sldId id="539" r:id="rId92"/>
    <p:sldId id="540" r:id="rId93"/>
    <p:sldId id="541" r:id="rId94"/>
    <p:sldId id="542" r:id="rId95"/>
    <p:sldId id="543" r:id="rId96"/>
    <p:sldId id="544" r:id="rId97"/>
    <p:sldId id="545" r:id="rId98"/>
    <p:sldId id="546" r:id="rId99"/>
    <p:sldId id="547" r:id="rId100"/>
    <p:sldId id="548" r:id="rId101"/>
    <p:sldId id="549" r:id="rId102"/>
    <p:sldId id="550" r:id="rId103"/>
    <p:sldId id="551" r:id="rId104"/>
    <p:sldId id="552" r:id="rId105"/>
    <p:sldId id="553" r:id="rId106"/>
    <p:sldId id="554" r:id="rId107"/>
    <p:sldId id="555" r:id="rId108"/>
    <p:sldId id="556" r:id="rId109"/>
    <p:sldId id="557" r:id="rId110"/>
    <p:sldId id="558" r:id="rId111"/>
    <p:sldId id="559" r:id="rId112"/>
    <p:sldId id="560" r:id="rId113"/>
    <p:sldId id="561" r:id="rId114"/>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48"/>
    <p:restoredTop sz="94694"/>
  </p:normalViewPr>
  <p:slideViewPr>
    <p:cSldViewPr snapToGrid="0" snapToObjects="1">
      <p:cViewPr varScale="1">
        <p:scale>
          <a:sx n="128" d="100"/>
          <a:sy n="128" d="100"/>
        </p:scale>
        <p:origin x="3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01C2C9-E6D4-9446-BBD9-1F2B4582B3FC}" type="datetimeFigureOut">
              <a:rPr lang="es-ES_tradnl" smtClean="0"/>
              <a:t>5/11/19</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A112EE-F452-CB4E-9014-276470E580A4}" type="slidenum">
              <a:rPr lang="es-ES_tradnl" smtClean="0"/>
              <a:t>‹Nº›</a:t>
            </a:fld>
            <a:endParaRPr lang="es-ES_tradnl"/>
          </a:p>
        </p:txBody>
      </p:sp>
    </p:spTree>
    <p:extLst>
      <p:ext uri="{BB962C8B-B14F-4D97-AF65-F5344CB8AC3E}">
        <p14:creationId xmlns:p14="http://schemas.microsoft.com/office/powerpoint/2010/main" val="2596873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11/5/19</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2570610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11/5/19</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2236019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11/5/19</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1555760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11/5/19</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4046518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11/5/19</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2321415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11/5/19</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2085455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11/5/19</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2476458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11/5/19</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3979051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11/5/19</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1106814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11/5/19</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758413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11/5/19</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‹Nº›</a:t>
            </a:fld>
            <a:endParaRPr lang="en-US" dirty="0"/>
          </a:p>
        </p:txBody>
      </p:sp>
    </p:spTree>
    <p:extLst>
      <p:ext uri="{BB962C8B-B14F-4D97-AF65-F5344CB8AC3E}">
        <p14:creationId xmlns:p14="http://schemas.microsoft.com/office/powerpoint/2010/main" val="565013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11/5/19</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‹Nº›</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265524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91" r:id="rId6"/>
    <p:sldLayoutId id="2147483686" r:id="rId7"/>
    <p:sldLayoutId id="2147483687" r:id="rId8"/>
    <p:sldLayoutId id="2147483688" r:id="rId9"/>
    <p:sldLayoutId id="2147483690" r:id="rId10"/>
    <p:sldLayoutId id="2147483689" r:id="rId11"/>
  </p:sldLayoutIdLst>
  <p:hf sldNum="0" hdr="0" ftr="0" dt="0"/>
  <p:txStyles>
    <p:titleStyle>
      <a:lvl1pPr algn="l" defTabSz="914400" rtl="0" eaLnBrk="1" latinLnBrk="0" hangingPunct="1">
        <a:lnSpc>
          <a:spcPct val="80000"/>
        </a:lnSpc>
        <a:spcBef>
          <a:spcPct val="0"/>
        </a:spcBef>
        <a:buNone/>
        <a:defRPr sz="54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3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21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8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F4F2BA-3C03-4E2C-8ABC-0949B61B3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9E5C5FE-8782-443B-8EC6-9986AD9DDE3B}"/>
              </a:ext>
            </a:extLst>
          </p:cNvPr>
          <p:cNvPicPr>
            <a:picLocks noChangeAspect="1"/>
          </p:cNvPicPr>
          <p:nvPr/>
        </p:nvPicPr>
        <p:blipFill rotWithShape="1">
          <a:blip r:embed="rId2">
            <a:alphaModFix amt="35000"/>
          </a:blip>
          <a:srcRect t="15094"/>
          <a:stretch/>
        </p:blipFill>
        <p:spPr>
          <a:xfrm>
            <a:off x="20" y="10"/>
            <a:ext cx="12191980" cy="6857990"/>
          </a:xfrm>
          <a:prstGeom prst="rect">
            <a:avLst/>
          </a:prstGeom>
        </p:spPr>
      </p:pic>
      <p:sp>
        <p:nvSpPr>
          <p:cNvPr id="2" name="Título 1">
            <a:extLst>
              <a:ext uri="{FF2B5EF4-FFF2-40B4-BE49-F238E27FC236}">
                <a16:creationId xmlns:a16="http://schemas.microsoft.com/office/drawing/2014/main" id="{20AFB7CE-4601-0349-898F-FBF13656A98C}"/>
              </a:ext>
            </a:extLst>
          </p:cNvPr>
          <p:cNvSpPr>
            <a:spLocks noGrp="1"/>
          </p:cNvSpPr>
          <p:nvPr>
            <p:ph type="ctrTitle"/>
          </p:nvPr>
        </p:nvSpPr>
        <p:spPr>
          <a:xfrm>
            <a:off x="1097280" y="758952"/>
            <a:ext cx="10058400" cy="3566160"/>
          </a:xfrm>
        </p:spPr>
        <p:txBody>
          <a:bodyPr>
            <a:normAutofit/>
          </a:bodyPr>
          <a:lstStyle/>
          <a:p>
            <a:r>
              <a:rPr lang="es-MX" sz="6200" dirty="0">
                <a:solidFill>
                  <a:srgbClr val="FFFFFF"/>
                </a:solidFill>
                <a:latin typeface="Georgia"/>
                <a:cs typeface="Georgia"/>
              </a:rPr>
              <a:t>Relaciones Públicas y Relaciones Públicas Financieras</a:t>
            </a:r>
            <a:br>
              <a:rPr lang="es-ES" sz="6200" dirty="0">
                <a:solidFill>
                  <a:srgbClr val="FFFFFF"/>
                </a:solidFill>
                <a:latin typeface="Franklin Gothic Book" charset="0"/>
                <a:cs typeface="Arial" charset="0"/>
              </a:rPr>
            </a:br>
            <a:endParaRPr lang="es-ES_tradnl" sz="6200" dirty="0">
              <a:solidFill>
                <a:srgbClr val="FFFFFF"/>
              </a:solidFill>
            </a:endParaRPr>
          </a:p>
        </p:txBody>
      </p:sp>
      <p:sp>
        <p:nvSpPr>
          <p:cNvPr id="4" name="Subtítulo 3">
            <a:extLst>
              <a:ext uri="{FF2B5EF4-FFF2-40B4-BE49-F238E27FC236}">
                <a16:creationId xmlns:a16="http://schemas.microsoft.com/office/drawing/2014/main" id="{94222A4C-A107-504A-955D-379A1AFE3EE1}"/>
              </a:ext>
            </a:extLst>
          </p:cNvPr>
          <p:cNvSpPr>
            <a:spLocks noGrp="1"/>
          </p:cNvSpPr>
          <p:nvPr>
            <p:ph type="subTitle" idx="1"/>
          </p:nvPr>
        </p:nvSpPr>
        <p:spPr>
          <a:xfrm>
            <a:off x="1100051" y="4645152"/>
            <a:ext cx="10058400" cy="1143000"/>
          </a:xfrm>
        </p:spPr>
        <p:txBody>
          <a:bodyPr>
            <a:normAutofit/>
          </a:bodyPr>
          <a:lstStyle/>
          <a:p>
            <a:endParaRPr lang="es-ES_tradnl">
              <a:solidFill>
                <a:srgbClr val="FFFFFF"/>
              </a:solidFill>
            </a:endParaRPr>
          </a:p>
        </p:txBody>
      </p:sp>
      <p:cxnSp>
        <p:nvCxnSpPr>
          <p:cNvPr id="11" name="Straight Connector 10">
            <a:extLst>
              <a:ext uri="{FF2B5EF4-FFF2-40B4-BE49-F238E27FC236}">
                <a16:creationId xmlns:a16="http://schemas.microsoft.com/office/drawing/2014/main" id="{A07787ED-5EDC-4C54-AD87-55B60D0FE3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40A8CA7-7D5A-43B0-A1A0-B558ECA9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8047222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0E67F570-2AD6-C849-ADD9-EF181588004C}"/>
              </a:ext>
            </a:extLst>
          </p:cNvPr>
          <p:cNvSpPr>
            <a:spLocks noGrp="1"/>
          </p:cNvSpPr>
          <p:nvPr>
            <p:ph type="title"/>
          </p:nvPr>
        </p:nvSpPr>
        <p:spPr>
          <a:xfrm>
            <a:off x="5116783" y="516835"/>
            <a:ext cx="5977937" cy="1666501"/>
          </a:xfrm>
        </p:spPr>
        <p:txBody>
          <a:bodyPr>
            <a:normAutofit/>
          </a:bodyPr>
          <a:lstStyle/>
          <a:p>
            <a:r>
              <a:rPr lang="es-ES_tradnl" sz="4000">
                <a:solidFill>
                  <a:srgbClr val="FFFFFF"/>
                </a:solidFill>
                <a:latin typeface="Georgia"/>
                <a:cs typeface="Georgia"/>
              </a:rPr>
              <a:t>Responsabilidades del área de Relaciones Públicas</a:t>
            </a:r>
          </a:p>
        </p:txBody>
      </p:sp>
      <p:pic>
        <p:nvPicPr>
          <p:cNvPr id="4" name="Picture 3" descr="Relaciones Publicas Carlos Bonilla">
            <a:extLst>
              <a:ext uri="{FF2B5EF4-FFF2-40B4-BE49-F238E27FC236}">
                <a16:creationId xmlns:a16="http://schemas.microsoft.com/office/drawing/2014/main" id="{19B887B8-04BC-734A-A5F9-48F0638434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52"/>
          <a:stretch/>
        </p:blipFill>
        <p:spPr bwMode="auto">
          <a:xfrm>
            <a:off x="20" y="10"/>
            <a:ext cx="4580077" cy="685799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00864" y="2353592"/>
            <a:ext cx="5669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E3A2CD18-BD9D-0D43-B0D0-8B2900207BDB}"/>
              </a:ext>
            </a:extLst>
          </p:cNvPr>
          <p:cNvSpPr>
            <a:spLocks noGrp="1"/>
          </p:cNvSpPr>
          <p:nvPr>
            <p:ph idx="1"/>
          </p:nvPr>
        </p:nvSpPr>
        <p:spPr>
          <a:xfrm>
            <a:off x="5116784" y="2546224"/>
            <a:ext cx="5977938" cy="3342747"/>
          </a:xfrm>
        </p:spPr>
        <p:txBody>
          <a:bodyPr>
            <a:normAutofit/>
          </a:bodyPr>
          <a:lstStyle/>
          <a:p>
            <a:pPr>
              <a:lnSpc>
                <a:spcPct val="100000"/>
              </a:lnSpc>
            </a:pPr>
            <a:endParaRPr lang="es-ES_tradnl" sz="1300">
              <a:solidFill>
                <a:srgbClr val="FFFFFF"/>
              </a:solidFill>
              <a:latin typeface="Cambria"/>
              <a:cs typeface="Cambria"/>
            </a:endParaRPr>
          </a:p>
          <a:p>
            <a:pPr marL="457200" indent="-457200">
              <a:lnSpc>
                <a:spcPct val="100000"/>
              </a:lnSpc>
              <a:buFont typeface="Wingdings" charset="2"/>
              <a:buChar char="ü"/>
            </a:pPr>
            <a:r>
              <a:rPr lang="es-ES_tradnl" sz="1300">
                <a:solidFill>
                  <a:srgbClr val="FFFFFF"/>
                </a:solidFill>
                <a:latin typeface="Cambria"/>
                <a:cs typeface="Cambria"/>
              </a:rPr>
              <a:t> Diagnóstico.</a:t>
            </a:r>
          </a:p>
          <a:p>
            <a:pPr marL="457200" indent="-457200">
              <a:lnSpc>
                <a:spcPct val="100000"/>
              </a:lnSpc>
              <a:buFont typeface="Wingdings" charset="2"/>
              <a:buChar char="ü"/>
            </a:pPr>
            <a:r>
              <a:rPr lang="es-ES_tradnl" sz="1300">
                <a:solidFill>
                  <a:srgbClr val="FFFFFF"/>
                </a:solidFill>
                <a:latin typeface="Cambria"/>
                <a:cs typeface="Cambria"/>
              </a:rPr>
              <a:t> Normatividad.</a:t>
            </a:r>
          </a:p>
          <a:p>
            <a:pPr marL="457200" indent="-457200">
              <a:lnSpc>
                <a:spcPct val="100000"/>
              </a:lnSpc>
              <a:buFont typeface="Wingdings" charset="2"/>
              <a:buChar char="ü"/>
            </a:pPr>
            <a:r>
              <a:rPr lang="es-ES_tradnl" sz="1300">
                <a:solidFill>
                  <a:srgbClr val="FFFFFF"/>
                </a:solidFill>
                <a:latin typeface="Cambria"/>
                <a:cs typeface="Cambria"/>
              </a:rPr>
              <a:t> Planeación y Programación.</a:t>
            </a:r>
          </a:p>
          <a:p>
            <a:pPr marL="457200" indent="-457200">
              <a:lnSpc>
                <a:spcPct val="100000"/>
              </a:lnSpc>
              <a:buFont typeface="Wingdings" charset="2"/>
              <a:buChar char="ü"/>
            </a:pPr>
            <a:r>
              <a:rPr lang="es-ES_tradnl" sz="1300">
                <a:solidFill>
                  <a:srgbClr val="FFFFFF"/>
                </a:solidFill>
                <a:latin typeface="Cambria"/>
                <a:cs typeface="Cambria"/>
              </a:rPr>
              <a:t> Ejecución.</a:t>
            </a:r>
          </a:p>
          <a:p>
            <a:pPr marL="457200" indent="-457200">
              <a:lnSpc>
                <a:spcPct val="100000"/>
              </a:lnSpc>
              <a:buFont typeface="Wingdings" charset="2"/>
              <a:buChar char="ü"/>
            </a:pPr>
            <a:r>
              <a:rPr lang="es-ES_tradnl" sz="1300">
                <a:solidFill>
                  <a:srgbClr val="FFFFFF"/>
                </a:solidFill>
                <a:latin typeface="Cambria"/>
                <a:cs typeface="Cambria"/>
              </a:rPr>
              <a:t> Evaluación.</a:t>
            </a:r>
          </a:p>
          <a:p>
            <a:pPr marL="457200" indent="-457200">
              <a:lnSpc>
                <a:spcPct val="100000"/>
              </a:lnSpc>
              <a:buFont typeface="Wingdings" charset="2"/>
              <a:buChar char="ü"/>
            </a:pPr>
            <a:r>
              <a:rPr lang="es-ES_tradnl" sz="1300">
                <a:solidFill>
                  <a:srgbClr val="FFFFFF"/>
                </a:solidFill>
                <a:latin typeface="Cambria"/>
                <a:cs typeface="Cambria"/>
              </a:rPr>
              <a:t> Producción.</a:t>
            </a:r>
          </a:p>
          <a:p>
            <a:pPr marL="457200" indent="-457200">
              <a:lnSpc>
                <a:spcPct val="100000"/>
              </a:lnSpc>
              <a:buFont typeface="Wingdings" charset="2"/>
              <a:buChar char="ü"/>
            </a:pPr>
            <a:r>
              <a:rPr lang="es-ES_tradnl" sz="1300">
                <a:solidFill>
                  <a:srgbClr val="FFFFFF"/>
                </a:solidFill>
                <a:latin typeface="Cambria"/>
                <a:cs typeface="Cambria"/>
              </a:rPr>
              <a:t> Vinculación.</a:t>
            </a:r>
          </a:p>
          <a:p>
            <a:pPr marL="457200" indent="-457200">
              <a:lnSpc>
                <a:spcPct val="100000"/>
              </a:lnSpc>
              <a:buFont typeface="Wingdings" charset="2"/>
              <a:buChar char="ü"/>
            </a:pPr>
            <a:r>
              <a:rPr lang="es-ES_tradnl" sz="1300">
                <a:solidFill>
                  <a:srgbClr val="FFFFFF"/>
                </a:solidFill>
                <a:latin typeface="Cambria"/>
                <a:cs typeface="Cambria"/>
              </a:rPr>
              <a:t> Manejo de medios.</a:t>
            </a:r>
          </a:p>
        </p:txBody>
      </p:sp>
    </p:spTree>
    <p:extLst>
      <p:ext uri="{BB962C8B-B14F-4D97-AF65-F5344CB8AC3E}">
        <p14:creationId xmlns:p14="http://schemas.microsoft.com/office/powerpoint/2010/main" val="237703035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D14ED2-535B-C642-B487-166BF2C11747}"/>
              </a:ext>
            </a:extLst>
          </p:cNvPr>
          <p:cNvSpPr>
            <a:spLocks noChangeArrowheads="1"/>
          </p:cNvSpPr>
          <p:nvPr/>
        </p:nvSpPr>
        <p:spPr bwMode="auto">
          <a:xfrm>
            <a:off x="817750" y="1964353"/>
            <a:ext cx="4897781" cy="4893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buFont typeface="Wingdings" charset="2"/>
              <a:buChar char="ü"/>
            </a:pPr>
            <a:r>
              <a:rPr lang="es-ES_tradnl" sz="2400" dirty="0">
                <a:latin typeface="Cambria"/>
                <a:cs typeface="Cambria"/>
              </a:rPr>
              <a:t> Diagnósticos de clima organizacional.</a:t>
            </a:r>
          </a:p>
          <a:p>
            <a:pPr marL="342900" indent="-342900">
              <a:buFont typeface="Wingdings" charset="2"/>
              <a:buChar char="ü"/>
            </a:pPr>
            <a:r>
              <a:rPr lang="es-ES_tradnl" sz="2400" dirty="0">
                <a:latin typeface="Cambria"/>
                <a:cs typeface="Cambria"/>
              </a:rPr>
              <a:t> Sondeos de opinión.</a:t>
            </a:r>
          </a:p>
          <a:p>
            <a:pPr marL="342900" indent="-342900">
              <a:buFont typeface="Wingdings" charset="2"/>
              <a:buChar char="ü"/>
            </a:pPr>
            <a:r>
              <a:rPr lang="es-ES_tradnl" sz="2400" dirty="0">
                <a:latin typeface="Cambria"/>
                <a:cs typeface="Cambria"/>
              </a:rPr>
              <a:t> Auditorías de comunicación interna.</a:t>
            </a:r>
          </a:p>
          <a:p>
            <a:pPr marL="342900" indent="-342900">
              <a:buFont typeface="Wingdings" charset="2"/>
              <a:buChar char="ü"/>
            </a:pPr>
            <a:r>
              <a:rPr lang="es-ES_tradnl" sz="2400" dirty="0">
                <a:latin typeface="Cambria"/>
                <a:cs typeface="Cambria"/>
              </a:rPr>
              <a:t> Programas de comunicación interna.</a:t>
            </a:r>
          </a:p>
          <a:p>
            <a:pPr marL="342900" indent="-342900">
              <a:buFont typeface="Wingdings" charset="2"/>
              <a:buChar char="ü"/>
            </a:pPr>
            <a:r>
              <a:rPr lang="es-ES_tradnl" sz="2400" dirty="0">
                <a:latin typeface="Cambria"/>
                <a:cs typeface="Cambria"/>
              </a:rPr>
              <a:t> Programas de comunicación externa.</a:t>
            </a:r>
          </a:p>
          <a:p>
            <a:pPr marL="342900" indent="-342900">
              <a:buFont typeface="Wingdings" charset="2"/>
              <a:buChar char="ü"/>
            </a:pPr>
            <a:r>
              <a:rPr lang="es-ES_tradnl" sz="2400" dirty="0">
                <a:latin typeface="Cambria"/>
                <a:cs typeface="Cambria"/>
              </a:rPr>
              <a:t> Normatividad de la identidad institucional.</a:t>
            </a:r>
          </a:p>
          <a:p>
            <a:pPr marL="342900" indent="-342900">
              <a:buFont typeface="Wingdings" charset="2"/>
              <a:buChar char="ü"/>
            </a:pPr>
            <a:r>
              <a:rPr lang="es-ES_tradnl" sz="2400" dirty="0">
                <a:latin typeface="Cambria"/>
                <a:cs typeface="Cambria"/>
              </a:rPr>
              <a:t> Auditorías sociales</a:t>
            </a:r>
            <a:r>
              <a:rPr lang="es-ES_tradnl" sz="2400" dirty="0">
                <a:latin typeface="Century Schoolbook" charset="0"/>
              </a:rPr>
              <a:t>.</a:t>
            </a:r>
          </a:p>
          <a:p>
            <a:endParaRPr lang="es-ES_tradnl" sz="2400" dirty="0">
              <a:solidFill>
                <a:srgbClr val="990000"/>
              </a:solidFill>
              <a:latin typeface="Georgia" charset="0"/>
            </a:endParaRPr>
          </a:p>
        </p:txBody>
      </p:sp>
      <p:sp>
        <p:nvSpPr>
          <p:cNvPr id="5" name="Rectangle 5">
            <a:extLst>
              <a:ext uri="{FF2B5EF4-FFF2-40B4-BE49-F238E27FC236}">
                <a16:creationId xmlns:a16="http://schemas.microsoft.com/office/drawing/2014/main" id="{AFEF5371-64EE-5A4B-9205-A1590DA24676}"/>
              </a:ext>
            </a:extLst>
          </p:cNvPr>
          <p:cNvSpPr>
            <a:spLocks noChangeArrowheads="1"/>
          </p:cNvSpPr>
          <p:nvPr/>
        </p:nvSpPr>
        <p:spPr bwMode="auto">
          <a:xfrm>
            <a:off x="6096000" y="2125972"/>
            <a:ext cx="5374503"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buFont typeface="Wingdings" charset="2"/>
              <a:buChar char="ü"/>
            </a:pPr>
            <a:r>
              <a:rPr lang="es-ES_tradnl" sz="2400" dirty="0">
                <a:latin typeface="Cambria"/>
                <a:cs typeface="Cambria"/>
              </a:rPr>
              <a:t> Elaboración de materiales para difusión en prensa.</a:t>
            </a:r>
          </a:p>
          <a:p>
            <a:pPr marL="342900" indent="-342900">
              <a:buFont typeface="Wingdings" charset="2"/>
              <a:buChar char="ü"/>
            </a:pPr>
            <a:r>
              <a:rPr lang="es-ES_tradnl" sz="2400" dirty="0">
                <a:latin typeface="Cambria"/>
                <a:cs typeface="Cambria"/>
              </a:rPr>
              <a:t> Organización de conferencias de prensa.</a:t>
            </a:r>
          </a:p>
          <a:p>
            <a:pPr marL="342900" indent="-342900">
              <a:buFont typeface="Wingdings" charset="2"/>
              <a:buChar char="ü"/>
            </a:pPr>
            <a:r>
              <a:rPr lang="es-ES_tradnl" sz="2400" dirty="0">
                <a:latin typeface="Cambria"/>
                <a:cs typeface="Cambria"/>
              </a:rPr>
              <a:t> Atención a las solicitudes de información de los periodistas.</a:t>
            </a:r>
          </a:p>
          <a:p>
            <a:pPr marL="342900" indent="-342900">
              <a:buFont typeface="Wingdings" charset="2"/>
              <a:buChar char="ü"/>
            </a:pPr>
            <a:r>
              <a:rPr lang="es-ES_tradnl" sz="2400" dirty="0">
                <a:latin typeface="Cambria"/>
                <a:cs typeface="Cambria"/>
              </a:rPr>
              <a:t>Normatividad para la organización de eventos institucionales.</a:t>
            </a:r>
          </a:p>
          <a:p>
            <a:pPr marL="342900" indent="-342900">
              <a:buFont typeface="Wingdings" charset="2"/>
              <a:buChar char="ü"/>
            </a:pPr>
            <a:r>
              <a:rPr lang="es-ES_tradnl" sz="2400" dirty="0">
                <a:latin typeface="Cambria"/>
                <a:cs typeface="Cambria"/>
              </a:rPr>
              <a:t>Elaboración y actualización del directorio general de públicos.</a:t>
            </a:r>
          </a:p>
        </p:txBody>
      </p:sp>
      <p:pic>
        <p:nvPicPr>
          <p:cNvPr id="6" name="Imagen 5" descr="relaciones-publicas.jpg">
            <a:extLst>
              <a:ext uri="{FF2B5EF4-FFF2-40B4-BE49-F238E27FC236}">
                <a16:creationId xmlns:a16="http://schemas.microsoft.com/office/drawing/2014/main" id="{CAAB49CA-0545-F740-BACB-0B6EF0F64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6505" y="191902"/>
            <a:ext cx="3093349" cy="1160006"/>
          </a:xfrm>
          <a:prstGeom prst="rect">
            <a:avLst/>
          </a:prstGeom>
        </p:spPr>
      </p:pic>
    </p:spTree>
    <p:extLst>
      <p:ext uri="{BB962C8B-B14F-4D97-AF65-F5344CB8AC3E}">
        <p14:creationId xmlns:p14="http://schemas.microsoft.com/office/powerpoint/2010/main" val="2807297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593E3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BCBB2810-5387-B243-9BF1-88E4A2C538EE}"/>
              </a:ext>
            </a:extLst>
          </p:cNvPr>
          <p:cNvSpPr>
            <a:spLocks noGrp="1"/>
          </p:cNvSpPr>
          <p:nvPr>
            <p:ph type="title"/>
          </p:nvPr>
        </p:nvSpPr>
        <p:spPr>
          <a:xfrm>
            <a:off x="492370" y="516836"/>
            <a:ext cx="3084844" cy="1961086"/>
          </a:xfrm>
        </p:spPr>
        <p:txBody>
          <a:bodyPr>
            <a:normAutofit/>
          </a:bodyPr>
          <a:lstStyle/>
          <a:p>
            <a:r>
              <a:rPr lang="es-ES_tradnl" sz="3700" b="1" dirty="0">
                <a:solidFill>
                  <a:srgbClr val="FFFFFF"/>
                </a:solidFill>
                <a:latin typeface="Georgia" charset="0"/>
              </a:rPr>
              <a:t>Relaciones Públicas</a:t>
            </a:r>
            <a:br>
              <a:rPr lang="es-ES_tradnl" sz="3700" b="1" dirty="0">
                <a:solidFill>
                  <a:srgbClr val="FFFFFF"/>
                </a:solidFill>
                <a:latin typeface="Georgia" charset="0"/>
              </a:rPr>
            </a:br>
            <a:endParaRPr lang="es-ES_tradnl" sz="3700" dirty="0">
              <a:solidFill>
                <a:srgbClr val="FFFFFF"/>
              </a:solidFill>
            </a:endParaRPr>
          </a:p>
        </p:txBody>
      </p:sp>
      <p:cxnSp>
        <p:nvCxnSpPr>
          <p:cNvPr id="30" name="Straight Connector 29">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EEC4BAE7-6549-2547-A810-C3F232C0B877}"/>
              </a:ext>
            </a:extLst>
          </p:cNvPr>
          <p:cNvSpPr>
            <a:spLocks noGrp="1"/>
          </p:cNvSpPr>
          <p:nvPr>
            <p:ph idx="1"/>
          </p:nvPr>
        </p:nvSpPr>
        <p:spPr>
          <a:xfrm>
            <a:off x="571752" y="2799654"/>
            <a:ext cx="3005462" cy="3189665"/>
          </a:xfrm>
        </p:spPr>
        <p:txBody>
          <a:bodyPr>
            <a:normAutofit/>
          </a:bodyPr>
          <a:lstStyle/>
          <a:p>
            <a:pPr marL="0" indent="0">
              <a:lnSpc>
                <a:spcPct val="100000"/>
              </a:lnSpc>
              <a:buNone/>
            </a:pPr>
            <a:endParaRPr lang="es-ES_tradnl" sz="1800" dirty="0">
              <a:solidFill>
                <a:srgbClr val="FFFFFF"/>
              </a:solidFill>
              <a:latin typeface="Georgia" charset="0"/>
              <a:cs typeface="Cambria"/>
            </a:endParaRPr>
          </a:p>
          <a:p>
            <a:pPr>
              <a:lnSpc>
                <a:spcPct val="100000"/>
              </a:lnSpc>
            </a:pPr>
            <a:endParaRPr lang="es-ES_tradnl" sz="1800" dirty="0">
              <a:solidFill>
                <a:srgbClr val="FFFFFF"/>
              </a:solidFill>
            </a:endParaRPr>
          </a:p>
        </p:txBody>
      </p:sp>
      <p:sp>
        <p:nvSpPr>
          <p:cNvPr id="4" name="Rectángulo 3">
            <a:extLst>
              <a:ext uri="{FF2B5EF4-FFF2-40B4-BE49-F238E27FC236}">
                <a16:creationId xmlns:a16="http://schemas.microsoft.com/office/drawing/2014/main" id="{DEB9D31F-B6D3-F047-A099-31B579B66249}"/>
              </a:ext>
            </a:extLst>
          </p:cNvPr>
          <p:cNvSpPr/>
          <p:nvPr/>
        </p:nvSpPr>
        <p:spPr>
          <a:xfrm>
            <a:off x="5047644" y="1334216"/>
            <a:ext cx="6343135" cy="4401205"/>
          </a:xfrm>
          <a:prstGeom prst="rect">
            <a:avLst/>
          </a:prstGeom>
        </p:spPr>
        <p:txBody>
          <a:bodyPr wrap="square">
            <a:spAutoFit/>
          </a:bodyPr>
          <a:lstStyle/>
          <a:p>
            <a:pPr marL="342900" indent="-342900">
              <a:buFont typeface="Wingdings" charset="2"/>
              <a:buChar char="ü"/>
            </a:pPr>
            <a:r>
              <a:rPr lang="es-ES_tradnl" sz="2000" dirty="0">
                <a:latin typeface="Cambria"/>
                <a:cs typeface="Cambria"/>
              </a:rPr>
              <a:t> Desarrollo de la historia gráfica y documental de la empresa.</a:t>
            </a:r>
          </a:p>
          <a:p>
            <a:pPr marL="342900" indent="-342900">
              <a:buFont typeface="Wingdings" charset="2"/>
              <a:buChar char="ü"/>
            </a:pPr>
            <a:r>
              <a:rPr lang="es-ES_tradnl" sz="2000" dirty="0">
                <a:latin typeface="Cambria"/>
                <a:cs typeface="Cambria"/>
              </a:rPr>
              <a:t> Elaboración de mensajes clave y piezas de comunicación.</a:t>
            </a:r>
          </a:p>
          <a:p>
            <a:pPr marL="342900" indent="-342900">
              <a:buFont typeface="Wingdings" charset="2"/>
              <a:buChar char="ü"/>
            </a:pPr>
            <a:r>
              <a:rPr lang="es-ES_tradnl" sz="2000" dirty="0">
                <a:latin typeface="Cambria"/>
                <a:cs typeface="Cambria"/>
              </a:rPr>
              <a:t> Contratación de espacios en prensa.</a:t>
            </a:r>
          </a:p>
          <a:p>
            <a:pPr marL="342900" indent="-342900">
              <a:buFont typeface="Wingdings" charset="2"/>
              <a:buChar char="ü"/>
            </a:pPr>
            <a:r>
              <a:rPr lang="es-ES_tradnl" sz="2000" dirty="0">
                <a:latin typeface="Cambria"/>
                <a:cs typeface="Cambria"/>
              </a:rPr>
              <a:t> Establecer y desarrollar relaciones con organizaciones afines y similares.</a:t>
            </a:r>
          </a:p>
          <a:p>
            <a:pPr marL="342900" indent="-342900">
              <a:buFont typeface="Wingdings" charset="2"/>
              <a:buChar char="ü"/>
            </a:pPr>
            <a:r>
              <a:rPr lang="es-ES_tradnl" sz="2000" dirty="0">
                <a:latin typeface="Cambria"/>
                <a:cs typeface="Cambria"/>
              </a:rPr>
              <a:t> Supervisión de agencias consultoras especializadas.</a:t>
            </a:r>
          </a:p>
          <a:p>
            <a:pPr marL="342900" indent="-342900">
              <a:buFont typeface="Wingdings" charset="2"/>
              <a:buChar char="ü"/>
            </a:pPr>
            <a:r>
              <a:rPr lang="es-ES_tradnl" sz="2000" dirty="0">
                <a:latin typeface="Cambria"/>
                <a:cs typeface="Cambria"/>
              </a:rPr>
              <a:t> Difusión interna de información institucional.</a:t>
            </a:r>
          </a:p>
          <a:p>
            <a:pPr marL="342900" indent="-342900">
              <a:buFont typeface="Wingdings" charset="2"/>
              <a:buChar char="ü"/>
            </a:pPr>
            <a:r>
              <a:rPr lang="es-ES_tradnl" sz="2000" dirty="0">
                <a:latin typeface="Cambria"/>
                <a:cs typeface="Cambria"/>
              </a:rPr>
              <a:t> Asesoría para elaboración y revisión de políticas.</a:t>
            </a:r>
          </a:p>
          <a:p>
            <a:pPr marL="342900" indent="-342900">
              <a:buFont typeface="Wingdings" charset="2"/>
              <a:buChar char="ü"/>
            </a:pPr>
            <a:r>
              <a:rPr lang="es-ES_tradnl" sz="2000" dirty="0">
                <a:latin typeface="Cambria"/>
                <a:cs typeface="Cambria"/>
              </a:rPr>
              <a:t> Asesoría para la evaluación y modificación de la conducta organizacional.</a:t>
            </a:r>
          </a:p>
          <a:p>
            <a:pPr marL="342900" indent="-342900">
              <a:buFont typeface="Wingdings" charset="2"/>
              <a:buChar char="ü"/>
            </a:pPr>
            <a:r>
              <a:rPr lang="es-ES_tradnl" sz="2000" dirty="0">
                <a:latin typeface="Cambria"/>
                <a:cs typeface="Cambria"/>
              </a:rPr>
              <a:t> Elaboración de las políticas de comunicación  y relaciones públicas.</a:t>
            </a:r>
          </a:p>
        </p:txBody>
      </p:sp>
    </p:spTree>
    <p:extLst>
      <p:ext uri="{BB962C8B-B14F-4D97-AF65-F5344CB8AC3E}">
        <p14:creationId xmlns:p14="http://schemas.microsoft.com/office/powerpoint/2010/main" val="28372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593E3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BCBB2810-5387-B243-9BF1-88E4A2C538EE}"/>
              </a:ext>
            </a:extLst>
          </p:cNvPr>
          <p:cNvSpPr>
            <a:spLocks noGrp="1"/>
          </p:cNvSpPr>
          <p:nvPr>
            <p:ph type="title"/>
          </p:nvPr>
        </p:nvSpPr>
        <p:spPr>
          <a:xfrm>
            <a:off x="492370" y="516836"/>
            <a:ext cx="3084844" cy="1961086"/>
          </a:xfrm>
        </p:spPr>
        <p:txBody>
          <a:bodyPr>
            <a:normAutofit/>
          </a:bodyPr>
          <a:lstStyle/>
          <a:p>
            <a:r>
              <a:rPr lang="es-ES_tradnl" sz="3700" b="1" dirty="0">
                <a:solidFill>
                  <a:srgbClr val="FFFFFF"/>
                </a:solidFill>
                <a:latin typeface="Georgia" charset="0"/>
              </a:rPr>
              <a:t>Relaciones Públicas</a:t>
            </a:r>
            <a:br>
              <a:rPr lang="es-ES_tradnl" sz="3700" b="1" dirty="0">
                <a:solidFill>
                  <a:srgbClr val="FFFFFF"/>
                </a:solidFill>
                <a:latin typeface="Georgia" charset="0"/>
              </a:rPr>
            </a:br>
            <a:endParaRPr lang="es-ES_tradnl" sz="3700" dirty="0">
              <a:solidFill>
                <a:srgbClr val="FFFFFF"/>
              </a:solidFill>
            </a:endParaRPr>
          </a:p>
        </p:txBody>
      </p:sp>
      <p:cxnSp>
        <p:nvCxnSpPr>
          <p:cNvPr id="30" name="Straight Connector 29">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EEC4BAE7-6549-2547-A810-C3F232C0B877}"/>
              </a:ext>
            </a:extLst>
          </p:cNvPr>
          <p:cNvSpPr>
            <a:spLocks noGrp="1"/>
          </p:cNvSpPr>
          <p:nvPr>
            <p:ph idx="1"/>
          </p:nvPr>
        </p:nvSpPr>
        <p:spPr>
          <a:xfrm>
            <a:off x="571752" y="2799654"/>
            <a:ext cx="3005462" cy="3189665"/>
          </a:xfrm>
        </p:spPr>
        <p:txBody>
          <a:bodyPr>
            <a:normAutofit/>
          </a:bodyPr>
          <a:lstStyle/>
          <a:p>
            <a:pPr marL="0" indent="0">
              <a:lnSpc>
                <a:spcPct val="100000"/>
              </a:lnSpc>
              <a:buNone/>
            </a:pPr>
            <a:endParaRPr lang="es-ES_tradnl" sz="1800" dirty="0">
              <a:solidFill>
                <a:srgbClr val="FFFFFF"/>
              </a:solidFill>
              <a:latin typeface="Georgia" charset="0"/>
              <a:cs typeface="Cambria"/>
            </a:endParaRPr>
          </a:p>
          <a:p>
            <a:pPr>
              <a:lnSpc>
                <a:spcPct val="100000"/>
              </a:lnSpc>
            </a:pPr>
            <a:endParaRPr lang="es-ES_tradnl" sz="1800" dirty="0">
              <a:solidFill>
                <a:srgbClr val="FFFFFF"/>
              </a:solidFill>
            </a:endParaRPr>
          </a:p>
        </p:txBody>
      </p:sp>
      <p:sp>
        <p:nvSpPr>
          <p:cNvPr id="4" name="Rectángulo 3">
            <a:extLst>
              <a:ext uri="{FF2B5EF4-FFF2-40B4-BE49-F238E27FC236}">
                <a16:creationId xmlns:a16="http://schemas.microsoft.com/office/drawing/2014/main" id="{DEB9D31F-B6D3-F047-A099-31B579B66249}"/>
              </a:ext>
            </a:extLst>
          </p:cNvPr>
          <p:cNvSpPr/>
          <p:nvPr/>
        </p:nvSpPr>
        <p:spPr>
          <a:xfrm>
            <a:off x="4988011" y="688173"/>
            <a:ext cx="6096000" cy="5973943"/>
          </a:xfrm>
          <a:prstGeom prst="rect">
            <a:avLst/>
          </a:prstGeom>
        </p:spPr>
        <p:txBody>
          <a:bodyPr>
            <a:spAutoFit/>
          </a:bodyPr>
          <a:lstStyle/>
          <a:p>
            <a:pPr marL="342900" indent="-342900">
              <a:lnSpc>
                <a:spcPct val="90000"/>
              </a:lnSpc>
              <a:spcAft>
                <a:spcPts val="600"/>
              </a:spcAft>
              <a:buFont typeface="Wingdings" pitchFamily="2" charset="2"/>
              <a:buChar char="ü"/>
            </a:pPr>
            <a:r>
              <a:rPr lang="en-US" sz="2000" dirty="0">
                <a:latin typeface="Cambria" panose="02040503050406030204" pitchFamily="18" charset="0"/>
              </a:rPr>
              <a:t>Control de la </a:t>
            </a:r>
            <a:r>
              <a:rPr lang="en-US" sz="2000" dirty="0" err="1">
                <a:latin typeface="Cambria" panose="02040503050406030204" pitchFamily="18" charset="0"/>
              </a:rPr>
              <a:t>participación</a:t>
            </a:r>
            <a:r>
              <a:rPr lang="en-US" sz="2000" dirty="0">
                <a:latin typeface="Cambria" panose="02040503050406030204" pitchFamily="18" charset="0"/>
              </a:rPr>
              <a:t> </a:t>
            </a:r>
            <a:r>
              <a:rPr lang="en-US" sz="2000" dirty="0" err="1">
                <a:latin typeface="Cambria" panose="02040503050406030204" pitchFamily="18" charset="0"/>
              </a:rPr>
              <a:t>en</a:t>
            </a:r>
            <a:r>
              <a:rPr lang="en-US" sz="2000" dirty="0">
                <a:latin typeface="Cambria" panose="02040503050406030204" pitchFamily="18" charset="0"/>
              </a:rPr>
              <a:t> </a:t>
            </a:r>
            <a:r>
              <a:rPr lang="en-US" sz="2000" dirty="0" err="1">
                <a:latin typeface="Cambria" panose="02040503050406030204" pitchFamily="18" charset="0"/>
              </a:rPr>
              <a:t>organismos</a:t>
            </a:r>
            <a:r>
              <a:rPr lang="en-US" sz="2000" dirty="0">
                <a:latin typeface="Cambria" panose="02040503050406030204" pitchFamily="18" charset="0"/>
              </a:rPr>
              <a:t> </a:t>
            </a:r>
            <a:r>
              <a:rPr lang="en-US" sz="2000" dirty="0" err="1">
                <a:latin typeface="Cambria" panose="02040503050406030204" pitchFamily="18" charset="0"/>
              </a:rPr>
              <a:t>representativos</a:t>
            </a:r>
            <a:r>
              <a:rPr lang="en-US" sz="2000" dirty="0">
                <a:latin typeface="Cambria" panose="02040503050406030204" pitchFamily="18" charset="0"/>
              </a:rPr>
              <a:t>.</a:t>
            </a:r>
          </a:p>
          <a:p>
            <a:pPr marL="342900" indent="-342900">
              <a:lnSpc>
                <a:spcPct val="90000"/>
              </a:lnSpc>
              <a:spcAft>
                <a:spcPts val="600"/>
              </a:spcAft>
              <a:buFont typeface="Wingdings" pitchFamily="2" charset="2"/>
              <a:buChar char="ü"/>
            </a:pPr>
            <a:r>
              <a:rPr lang="en-US" sz="2000" dirty="0" err="1">
                <a:latin typeface="Cambria" panose="02040503050406030204" pitchFamily="18" charset="0"/>
              </a:rPr>
              <a:t>Campañas</a:t>
            </a:r>
            <a:r>
              <a:rPr lang="en-US" sz="2000" dirty="0">
                <a:latin typeface="Cambria" panose="02040503050406030204" pitchFamily="18" charset="0"/>
              </a:rPr>
              <a:t> de </a:t>
            </a:r>
            <a:r>
              <a:rPr lang="en-US" sz="2000" dirty="0" err="1">
                <a:latin typeface="Cambria" panose="02040503050406030204" pitchFamily="18" charset="0"/>
              </a:rPr>
              <a:t>Relaciones</a:t>
            </a:r>
            <a:r>
              <a:rPr lang="en-US" sz="2000" dirty="0">
                <a:latin typeface="Cambria" panose="02040503050406030204" pitchFamily="18" charset="0"/>
              </a:rPr>
              <a:t> </a:t>
            </a:r>
            <a:r>
              <a:rPr lang="en-US" sz="2000" dirty="0" err="1">
                <a:latin typeface="Cambria" panose="02040503050406030204" pitchFamily="18" charset="0"/>
              </a:rPr>
              <a:t>Públicas</a:t>
            </a:r>
            <a:r>
              <a:rPr lang="en-US" sz="2000" dirty="0">
                <a:latin typeface="Cambria" panose="02040503050406030204" pitchFamily="18" charset="0"/>
              </a:rPr>
              <a:t>. </a:t>
            </a:r>
          </a:p>
          <a:p>
            <a:pPr marL="342900" indent="-342900">
              <a:lnSpc>
                <a:spcPct val="90000"/>
              </a:lnSpc>
              <a:spcAft>
                <a:spcPts val="600"/>
              </a:spcAft>
              <a:buFont typeface="Wingdings" pitchFamily="2" charset="2"/>
              <a:buChar char="ü"/>
            </a:pPr>
            <a:r>
              <a:rPr lang="en-US" sz="2000" dirty="0" err="1">
                <a:latin typeface="Cambria" panose="02040503050406030204" pitchFamily="18" charset="0"/>
              </a:rPr>
              <a:t>Cabildeo</a:t>
            </a:r>
            <a:r>
              <a:rPr lang="en-US" sz="2000" dirty="0">
                <a:latin typeface="Cambria" panose="02040503050406030204" pitchFamily="18" charset="0"/>
              </a:rPr>
              <a:t>.</a:t>
            </a:r>
          </a:p>
          <a:p>
            <a:pPr marL="342900" indent="-342900">
              <a:lnSpc>
                <a:spcPct val="90000"/>
              </a:lnSpc>
              <a:spcAft>
                <a:spcPts val="600"/>
              </a:spcAft>
              <a:buFont typeface="Wingdings" pitchFamily="2" charset="2"/>
              <a:buChar char="ü"/>
            </a:pPr>
            <a:r>
              <a:rPr lang="en-US" sz="2000" dirty="0" err="1">
                <a:latin typeface="Cambria" panose="02040503050406030204" pitchFamily="18" charset="0"/>
              </a:rPr>
              <a:t>Administración</a:t>
            </a:r>
            <a:r>
              <a:rPr lang="en-US" sz="2000" dirty="0">
                <a:latin typeface="Cambria" panose="02040503050406030204" pitchFamily="18" charset="0"/>
              </a:rPr>
              <a:t> de la </a:t>
            </a:r>
            <a:r>
              <a:rPr lang="en-US" sz="2000" dirty="0" err="1">
                <a:latin typeface="Cambria" panose="02040503050406030204" pitchFamily="18" charset="0"/>
              </a:rPr>
              <a:t>controversia</a:t>
            </a:r>
            <a:r>
              <a:rPr lang="en-US" sz="2000" dirty="0">
                <a:latin typeface="Cambria" panose="02040503050406030204" pitchFamily="18" charset="0"/>
              </a:rPr>
              <a:t> </a:t>
            </a:r>
            <a:r>
              <a:rPr lang="en-US" sz="2000" dirty="0" err="1">
                <a:latin typeface="Cambria" panose="02040503050406030204" pitchFamily="18" charset="0"/>
              </a:rPr>
              <a:t>pública</a:t>
            </a:r>
            <a:r>
              <a:rPr lang="en-US" sz="2000" dirty="0">
                <a:latin typeface="Cambria" panose="02040503050406030204" pitchFamily="18" charset="0"/>
              </a:rPr>
              <a:t>.</a:t>
            </a:r>
          </a:p>
          <a:p>
            <a:pPr marL="342900" indent="-342900">
              <a:lnSpc>
                <a:spcPct val="90000"/>
              </a:lnSpc>
              <a:spcAft>
                <a:spcPts val="600"/>
              </a:spcAft>
              <a:buFont typeface="Wingdings" pitchFamily="2" charset="2"/>
              <a:buChar char="ü"/>
            </a:pPr>
            <a:r>
              <a:rPr lang="en-US" sz="2000" dirty="0" err="1">
                <a:latin typeface="Cambria" panose="02040503050406030204" pitchFamily="18" charset="0"/>
              </a:rPr>
              <a:t>Normatividad</a:t>
            </a:r>
            <a:r>
              <a:rPr lang="en-US" sz="2000" dirty="0">
                <a:latin typeface="Cambria" panose="02040503050406030204" pitchFamily="18" charset="0"/>
              </a:rPr>
              <a:t> de la </a:t>
            </a:r>
            <a:r>
              <a:rPr lang="en-US" sz="2000" dirty="0" err="1">
                <a:latin typeface="Cambria" panose="02040503050406030204" pitchFamily="18" charset="0"/>
              </a:rPr>
              <a:t>publicidad</a:t>
            </a:r>
            <a:r>
              <a:rPr lang="en-US" sz="2000" dirty="0">
                <a:latin typeface="Cambria" panose="02040503050406030204" pitchFamily="18" charset="0"/>
              </a:rPr>
              <a:t> </a:t>
            </a:r>
            <a:r>
              <a:rPr lang="en-US" sz="2000" dirty="0" err="1">
                <a:latin typeface="Cambria" panose="02040503050406030204" pitchFamily="18" charset="0"/>
              </a:rPr>
              <a:t>comercial</a:t>
            </a:r>
            <a:r>
              <a:rPr lang="en-US" sz="2000" dirty="0">
                <a:latin typeface="Cambria" panose="02040503050406030204" pitchFamily="18" charset="0"/>
              </a:rPr>
              <a:t>.</a:t>
            </a:r>
          </a:p>
          <a:p>
            <a:pPr marL="342900" indent="-342900">
              <a:lnSpc>
                <a:spcPct val="90000"/>
              </a:lnSpc>
              <a:spcAft>
                <a:spcPts val="600"/>
              </a:spcAft>
              <a:buFont typeface="Wingdings" pitchFamily="2" charset="2"/>
              <a:buChar char="ü"/>
            </a:pPr>
            <a:r>
              <a:rPr lang="en-US" sz="2000" dirty="0" err="1">
                <a:latin typeface="Cambria" panose="02040503050406030204" pitchFamily="18" charset="0"/>
              </a:rPr>
              <a:t>Normatividad</a:t>
            </a:r>
            <a:r>
              <a:rPr lang="en-US" sz="2000" dirty="0">
                <a:latin typeface="Cambria" panose="02040503050406030204" pitchFamily="18" charset="0"/>
              </a:rPr>
              <a:t> para el </a:t>
            </a:r>
            <a:r>
              <a:rPr lang="en-US" sz="2000" dirty="0" err="1">
                <a:latin typeface="Cambria" panose="02040503050406030204" pitchFamily="18" charset="0"/>
              </a:rPr>
              <a:t>otorgamiento</a:t>
            </a:r>
            <a:r>
              <a:rPr lang="en-US" sz="2000" dirty="0">
                <a:latin typeface="Cambria" panose="02040503050406030204" pitchFamily="18" charset="0"/>
              </a:rPr>
              <a:t> de </a:t>
            </a:r>
            <a:r>
              <a:rPr lang="en-US" sz="2000" dirty="0" err="1">
                <a:latin typeface="Cambria" panose="02040503050406030204" pitchFamily="18" charset="0"/>
              </a:rPr>
              <a:t>donativos</a:t>
            </a:r>
            <a:r>
              <a:rPr lang="en-US" sz="2000" dirty="0">
                <a:latin typeface="Cambria" panose="02040503050406030204" pitchFamily="18" charset="0"/>
              </a:rPr>
              <a:t> </a:t>
            </a:r>
            <a:r>
              <a:rPr lang="en-US" sz="2000" dirty="0" err="1">
                <a:latin typeface="Cambria" panose="02040503050406030204" pitchFamily="18" charset="0"/>
              </a:rPr>
              <a:t>institucionales</a:t>
            </a:r>
            <a:r>
              <a:rPr lang="en-US" sz="2000" dirty="0">
                <a:latin typeface="Cambria" panose="02040503050406030204" pitchFamily="18" charset="0"/>
              </a:rPr>
              <a:t>. </a:t>
            </a:r>
          </a:p>
          <a:p>
            <a:pPr marL="342900" indent="-342900">
              <a:lnSpc>
                <a:spcPct val="90000"/>
              </a:lnSpc>
              <a:spcAft>
                <a:spcPts val="600"/>
              </a:spcAft>
              <a:buFont typeface="Wingdings" pitchFamily="2" charset="2"/>
              <a:buChar char="ü"/>
            </a:pPr>
            <a:r>
              <a:rPr lang="en-US" sz="2000" dirty="0" err="1">
                <a:latin typeface="Cambria" panose="02040503050406030204" pitchFamily="18" charset="0"/>
              </a:rPr>
              <a:t>Asesoría</a:t>
            </a:r>
            <a:r>
              <a:rPr lang="en-US" sz="2000" dirty="0">
                <a:latin typeface="Cambria" panose="02040503050406030204" pitchFamily="18" charset="0"/>
              </a:rPr>
              <a:t> </a:t>
            </a:r>
            <a:r>
              <a:rPr lang="en-US" sz="2000" dirty="0" err="1">
                <a:latin typeface="Cambria" panose="02040503050406030204" pitchFamily="18" charset="0"/>
              </a:rPr>
              <a:t>en</a:t>
            </a:r>
            <a:r>
              <a:rPr lang="en-US" sz="2000" dirty="0">
                <a:latin typeface="Cambria" panose="02040503050406030204" pitchFamily="18" charset="0"/>
              </a:rPr>
              <a:t> </a:t>
            </a:r>
            <a:r>
              <a:rPr lang="en-US" sz="2000" dirty="0" err="1">
                <a:latin typeface="Cambria" panose="02040503050406030204" pitchFamily="18" charset="0"/>
              </a:rPr>
              <a:t>manejo</a:t>
            </a:r>
            <a:r>
              <a:rPr lang="en-US" sz="2000" dirty="0">
                <a:latin typeface="Cambria" panose="02040503050406030204" pitchFamily="18" charset="0"/>
              </a:rPr>
              <a:t> de </a:t>
            </a:r>
            <a:r>
              <a:rPr lang="en-US" sz="2000" dirty="0" err="1">
                <a:latin typeface="Cambria" panose="02040503050406030204" pitchFamily="18" charset="0"/>
              </a:rPr>
              <a:t>prensa</a:t>
            </a:r>
            <a:r>
              <a:rPr lang="en-US" sz="2000" dirty="0">
                <a:latin typeface="Cambria" panose="02040503050406030204" pitchFamily="18" charset="0"/>
              </a:rPr>
              <a:t> a </a:t>
            </a:r>
            <a:r>
              <a:rPr lang="en-US" sz="2000" dirty="0" err="1">
                <a:latin typeface="Cambria" panose="02040503050406030204" pitchFamily="18" charset="0"/>
              </a:rPr>
              <a:t>todas</a:t>
            </a:r>
            <a:r>
              <a:rPr lang="en-US" sz="2000" dirty="0">
                <a:latin typeface="Cambria" panose="02040503050406030204" pitchFamily="18" charset="0"/>
              </a:rPr>
              <a:t> las </a:t>
            </a:r>
            <a:r>
              <a:rPr lang="en-US" sz="2000" dirty="0" err="1">
                <a:latin typeface="Cambria" panose="02040503050406030204" pitchFamily="18" charset="0"/>
              </a:rPr>
              <a:t>áreas</a:t>
            </a:r>
            <a:endParaRPr lang="en-US" sz="2000" dirty="0">
              <a:latin typeface="Cambria" panose="02040503050406030204" pitchFamily="18" charset="0"/>
            </a:endParaRPr>
          </a:p>
          <a:p>
            <a:pPr marL="342900" indent="-342900">
              <a:lnSpc>
                <a:spcPct val="90000"/>
              </a:lnSpc>
              <a:spcAft>
                <a:spcPts val="600"/>
              </a:spcAft>
              <a:buFont typeface="Wingdings" pitchFamily="2" charset="2"/>
              <a:buChar char="ü"/>
            </a:pPr>
            <a:r>
              <a:rPr lang="en-US" sz="2000" dirty="0" err="1">
                <a:latin typeface="Cambria" panose="02040503050406030204" pitchFamily="18" charset="0"/>
              </a:rPr>
              <a:t>Asesoría</a:t>
            </a:r>
            <a:r>
              <a:rPr lang="en-US" sz="2000" dirty="0">
                <a:latin typeface="Cambria" panose="02040503050406030204" pitchFamily="18" charset="0"/>
              </a:rPr>
              <a:t> </a:t>
            </a:r>
            <a:r>
              <a:rPr lang="en-US" sz="2000" dirty="0" err="1">
                <a:latin typeface="Cambria" panose="02040503050406030204" pitchFamily="18" charset="0"/>
              </a:rPr>
              <a:t>en</a:t>
            </a:r>
            <a:r>
              <a:rPr lang="en-US" sz="2000" dirty="0">
                <a:latin typeface="Cambria" panose="02040503050406030204" pitchFamily="18" charset="0"/>
              </a:rPr>
              <a:t> </a:t>
            </a:r>
            <a:r>
              <a:rPr lang="en-US" sz="2000" dirty="0" err="1">
                <a:latin typeface="Cambria" panose="02040503050406030204" pitchFamily="18" charset="0"/>
              </a:rPr>
              <a:t>conducta</a:t>
            </a:r>
            <a:r>
              <a:rPr lang="en-US" sz="2000" dirty="0">
                <a:latin typeface="Cambria" panose="02040503050406030204" pitchFamily="18" charset="0"/>
              </a:rPr>
              <a:t> </a:t>
            </a:r>
            <a:r>
              <a:rPr lang="en-US" sz="2000" dirty="0" err="1">
                <a:latin typeface="Cambria" panose="02040503050406030204" pitchFamily="18" charset="0"/>
              </a:rPr>
              <a:t>organizacional</a:t>
            </a:r>
            <a:r>
              <a:rPr lang="en-US" sz="2000" dirty="0">
                <a:latin typeface="Cambria" panose="02040503050406030204" pitchFamily="18" charset="0"/>
              </a:rPr>
              <a:t>, </a:t>
            </a:r>
            <a:r>
              <a:rPr lang="en-US" sz="2000" dirty="0" err="1">
                <a:latin typeface="Cambria" panose="02040503050406030204" pitchFamily="18" charset="0"/>
              </a:rPr>
              <a:t>relaciones</a:t>
            </a:r>
            <a:r>
              <a:rPr lang="en-US" sz="2000" dirty="0">
                <a:latin typeface="Cambria" panose="02040503050406030204" pitchFamily="18" charset="0"/>
              </a:rPr>
              <a:t> </a:t>
            </a:r>
            <a:r>
              <a:rPr lang="en-US" sz="2000" dirty="0" err="1">
                <a:latin typeface="Cambria" panose="02040503050406030204" pitchFamily="18" charset="0"/>
              </a:rPr>
              <a:t>públicas</a:t>
            </a:r>
            <a:r>
              <a:rPr lang="en-US" sz="2000" dirty="0">
                <a:latin typeface="Cambria" panose="02040503050406030204" pitchFamily="18" charset="0"/>
              </a:rPr>
              <a:t> y </a:t>
            </a:r>
            <a:r>
              <a:rPr lang="en-US" sz="2000" dirty="0" err="1">
                <a:latin typeface="Cambria" panose="02040503050406030204" pitchFamily="18" charset="0"/>
              </a:rPr>
              <a:t>comunicación</a:t>
            </a:r>
            <a:r>
              <a:rPr lang="en-US" sz="2000" dirty="0">
                <a:latin typeface="Cambria" panose="02040503050406030204" pitchFamily="18" charset="0"/>
              </a:rPr>
              <a:t>.</a:t>
            </a:r>
          </a:p>
          <a:p>
            <a:pPr marL="342900" indent="-342900">
              <a:lnSpc>
                <a:spcPct val="90000"/>
              </a:lnSpc>
              <a:spcAft>
                <a:spcPts val="600"/>
              </a:spcAft>
              <a:buFont typeface="Wingdings" pitchFamily="2" charset="2"/>
              <a:buChar char="ü"/>
            </a:pPr>
            <a:r>
              <a:rPr lang="en-US" sz="2000" dirty="0">
                <a:latin typeface="Cambria" panose="02040503050406030204" pitchFamily="18" charset="0"/>
              </a:rPr>
              <a:t> Media training.</a:t>
            </a:r>
          </a:p>
          <a:p>
            <a:pPr marL="342900" indent="-342900">
              <a:lnSpc>
                <a:spcPct val="90000"/>
              </a:lnSpc>
              <a:spcAft>
                <a:spcPts val="600"/>
              </a:spcAft>
              <a:buFont typeface="Wingdings" pitchFamily="2" charset="2"/>
              <a:buChar char="ü"/>
            </a:pPr>
            <a:r>
              <a:rPr lang="en-US" sz="2000" dirty="0" err="1">
                <a:latin typeface="Cambria" panose="02040503050406030204" pitchFamily="18" charset="0"/>
              </a:rPr>
              <a:t>Manejo</a:t>
            </a:r>
            <a:r>
              <a:rPr lang="en-US" sz="2000" dirty="0">
                <a:latin typeface="Cambria" panose="02040503050406030204" pitchFamily="18" charset="0"/>
              </a:rPr>
              <a:t> de crisis.</a:t>
            </a:r>
          </a:p>
          <a:p>
            <a:pPr marL="342900" indent="-342900">
              <a:lnSpc>
                <a:spcPct val="90000"/>
              </a:lnSpc>
              <a:spcAft>
                <a:spcPts val="600"/>
              </a:spcAft>
              <a:buFont typeface="Wingdings" pitchFamily="2" charset="2"/>
              <a:buChar char="ü"/>
            </a:pPr>
            <a:r>
              <a:rPr lang="en-US" sz="2000" dirty="0">
                <a:latin typeface="Cambria" panose="02040503050406030204" pitchFamily="18" charset="0"/>
              </a:rPr>
              <a:t> </a:t>
            </a:r>
            <a:r>
              <a:rPr lang="en-US" sz="2000" dirty="0" err="1">
                <a:latin typeface="Cambria" panose="02040503050406030204" pitchFamily="18" charset="0"/>
              </a:rPr>
              <a:t>Interpretación</a:t>
            </a:r>
            <a:r>
              <a:rPr lang="en-US" sz="2000" dirty="0">
                <a:latin typeface="Cambria" panose="02040503050406030204" pitchFamily="18" charset="0"/>
              </a:rPr>
              <a:t> de la </a:t>
            </a:r>
            <a:r>
              <a:rPr lang="en-US" sz="2000" dirty="0" err="1">
                <a:latin typeface="Cambria" panose="02040503050406030204" pitchFamily="18" charset="0"/>
              </a:rPr>
              <a:t>opinión</a:t>
            </a:r>
            <a:r>
              <a:rPr lang="en-US" sz="2000" dirty="0">
                <a:latin typeface="Cambria" panose="02040503050406030204" pitchFamily="18" charset="0"/>
              </a:rPr>
              <a:t> </a:t>
            </a:r>
            <a:r>
              <a:rPr lang="en-US" sz="2000" dirty="0" err="1">
                <a:latin typeface="Cambria" panose="02040503050406030204" pitchFamily="18" charset="0"/>
              </a:rPr>
              <a:t>pública</a:t>
            </a:r>
            <a:r>
              <a:rPr lang="en-US" sz="2000" dirty="0">
                <a:latin typeface="Cambria" panose="02040503050406030204" pitchFamily="18" charset="0"/>
              </a:rPr>
              <a:t> y de </a:t>
            </a:r>
            <a:r>
              <a:rPr lang="en-US" sz="2000" dirty="0" err="1">
                <a:latin typeface="Cambria" panose="02040503050406030204" pitchFamily="18" charset="0"/>
              </a:rPr>
              <a:t>tendencias</a:t>
            </a:r>
            <a:r>
              <a:rPr lang="en-US" sz="2000" dirty="0">
                <a:latin typeface="Cambria" panose="02040503050406030204" pitchFamily="18" charset="0"/>
              </a:rPr>
              <a:t> del </a:t>
            </a:r>
            <a:r>
              <a:rPr lang="en-US" sz="2000" dirty="0" err="1">
                <a:latin typeface="Cambria" panose="02040503050406030204" pitchFamily="18" charset="0"/>
              </a:rPr>
              <a:t>pensamiento</a:t>
            </a:r>
            <a:r>
              <a:rPr lang="en-US" sz="2000" dirty="0">
                <a:latin typeface="Cambria" panose="02040503050406030204" pitchFamily="18" charset="0"/>
              </a:rPr>
              <a:t> </a:t>
            </a:r>
            <a:r>
              <a:rPr lang="en-US" sz="2000" dirty="0" err="1">
                <a:latin typeface="Cambria" panose="02040503050406030204" pitchFamily="18" charset="0"/>
              </a:rPr>
              <a:t>político</a:t>
            </a:r>
            <a:r>
              <a:rPr lang="en-US" sz="2000" dirty="0">
                <a:latin typeface="Cambria" panose="02040503050406030204" pitchFamily="18" charset="0"/>
              </a:rPr>
              <a:t>, </a:t>
            </a:r>
            <a:r>
              <a:rPr lang="en-US" sz="2000" dirty="0" err="1">
                <a:latin typeface="Cambria" panose="02040503050406030204" pitchFamily="18" charset="0"/>
              </a:rPr>
              <a:t>económico</a:t>
            </a:r>
            <a:r>
              <a:rPr lang="en-US" sz="2000" dirty="0">
                <a:latin typeface="Cambria" panose="02040503050406030204" pitchFamily="18" charset="0"/>
              </a:rPr>
              <a:t> y social.</a:t>
            </a:r>
          </a:p>
          <a:p>
            <a:pPr marL="342900" indent="-342900">
              <a:lnSpc>
                <a:spcPct val="90000"/>
              </a:lnSpc>
              <a:spcAft>
                <a:spcPts val="600"/>
              </a:spcAft>
              <a:buFont typeface="Wingdings" pitchFamily="2" charset="2"/>
              <a:buChar char="ü"/>
            </a:pPr>
            <a:r>
              <a:rPr lang="en-US" sz="2000" dirty="0" err="1">
                <a:latin typeface="Cambria" panose="02040503050406030204" pitchFamily="18" charset="0"/>
              </a:rPr>
              <a:t>Monitoreo</a:t>
            </a:r>
            <a:r>
              <a:rPr lang="en-US" sz="2000" dirty="0">
                <a:latin typeface="Cambria" panose="02040503050406030204" pitchFamily="18" charset="0"/>
              </a:rPr>
              <a:t> de la </a:t>
            </a:r>
            <a:r>
              <a:rPr lang="en-US" sz="2000" dirty="0" err="1">
                <a:latin typeface="Cambria" panose="02040503050406030204" pitchFamily="18" charset="0"/>
              </a:rPr>
              <a:t>información</a:t>
            </a:r>
            <a:r>
              <a:rPr lang="en-US" sz="2000" dirty="0">
                <a:latin typeface="Cambria" panose="02040503050406030204" pitchFamily="18" charset="0"/>
              </a:rPr>
              <a:t> que publica la </a:t>
            </a:r>
            <a:r>
              <a:rPr lang="en-US" sz="2000" dirty="0" err="1">
                <a:latin typeface="Cambria" panose="02040503050406030204" pitchFamily="18" charset="0"/>
              </a:rPr>
              <a:t>prensa</a:t>
            </a:r>
            <a:r>
              <a:rPr lang="en-US" sz="2000" dirty="0">
                <a:latin typeface="Cambria" panose="02040503050406030204" pitchFamily="18" charset="0"/>
              </a:rPr>
              <a:t>.</a:t>
            </a:r>
          </a:p>
          <a:p>
            <a:pPr>
              <a:lnSpc>
                <a:spcPct val="90000"/>
              </a:lnSpc>
              <a:spcAft>
                <a:spcPts val="600"/>
              </a:spcAft>
            </a:pPr>
            <a:endParaRPr lang="es-ES_tradnl" dirty="0">
              <a:latin typeface="Cambria"/>
              <a:cs typeface="Cambria"/>
            </a:endParaRPr>
          </a:p>
        </p:txBody>
      </p:sp>
    </p:spTree>
    <p:extLst>
      <p:ext uri="{BB962C8B-B14F-4D97-AF65-F5344CB8AC3E}">
        <p14:creationId xmlns:p14="http://schemas.microsoft.com/office/powerpoint/2010/main" val="2255910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CBB2810-5387-B243-9BF1-88E4A2C538EE}"/>
              </a:ext>
            </a:extLst>
          </p:cNvPr>
          <p:cNvSpPr>
            <a:spLocks noGrp="1"/>
          </p:cNvSpPr>
          <p:nvPr>
            <p:ph type="title"/>
          </p:nvPr>
        </p:nvSpPr>
        <p:spPr>
          <a:xfrm>
            <a:off x="878911" y="643468"/>
            <a:ext cx="3177847" cy="1674180"/>
          </a:xfrm>
        </p:spPr>
        <p:txBody>
          <a:bodyPr>
            <a:normAutofit/>
          </a:bodyPr>
          <a:lstStyle/>
          <a:p>
            <a:r>
              <a:rPr lang="es-ES_tradnl" sz="3100">
                <a:latin typeface="Georgia" charset="0"/>
              </a:rPr>
              <a:t>Definición de </a:t>
            </a:r>
            <a:r>
              <a:rPr lang="es-ES_tradnl" sz="3100" b="1">
                <a:latin typeface="Georgia" charset="0"/>
              </a:rPr>
              <a:t>Relaciones Públicas</a:t>
            </a:r>
            <a:br>
              <a:rPr lang="es-ES_tradnl" sz="3100" b="1">
                <a:latin typeface="Georgia" charset="0"/>
              </a:rPr>
            </a:br>
            <a:endParaRPr lang="es-ES_tradnl" sz="3100"/>
          </a:p>
        </p:txBody>
      </p:sp>
      <p:cxnSp>
        <p:nvCxnSpPr>
          <p:cNvPr id="19" name="Straight Connector 18">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EEC4BAE7-6549-2547-A810-C3F232C0B877}"/>
              </a:ext>
            </a:extLst>
          </p:cNvPr>
          <p:cNvSpPr>
            <a:spLocks noGrp="1"/>
          </p:cNvSpPr>
          <p:nvPr>
            <p:ph idx="1"/>
          </p:nvPr>
        </p:nvSpPr>
        <p:spPr>
          <a:xfrm>
            <a:off x="858064" y="2639380"/>
            <a:ext cx="3205049" cy="3229714"/>
          </a:xfrm>
        </p:spPr>
        <p:txBody>
          <a:bodyPr>
            <a:normAutofit/>
          </a:bodyPr>
          <a:lstStyle/>
          <a:p>
            <a:pPr marL="0" indent="0">
              <a:lnSpc>
                <a:spcPct val="100000"/>
              </a:lnSpc>
              <a:buNone/>
            </a:pPr>
            <a:endParaRPr lang="es-ES_tradnl" sz="1800">
              <a:latin typeface="Georgia" charset="0"/>
              <a:cs typeface="Cambria"/>
            </a:endParaRPr>
          </a:p>
          <a:p>
            <a:pPr marL="0" indent="0">
              <a:lnSpc>
                <a:spcPct val="100000"/>
              </a:lnSpc>
              <a:buNone/>
            </a:pPr>
            <a:r>
              <a:rPr lang="es-ES_tradnl" sz="1800">
                <a:latin typeface="Cambria"/>
                <a:cs typeface="Cambria"/>
              </a:rPr>
              <a:t>Conjunto de actividades destinadas a promover la mutua, permanente y recíproca comprensión y solidaridad entre una entidad y aquellas que constituyen su núcleo de relación, en concordancia con la finalidad y objetivos de la misma.</a:t>
            </a:r>
          </a:p>
          <a:p>
            <a:pPr>
              <a:lnSpc>
                <a:spcPct val="100000"/>
              </a:lnSpc>
            </a:pPr>
            <a:endParaRPr lang="es-ES_tradnl" sz="1800"/>
          </a:p>
        </p:txBody>
      </p:sp>
      <p:pic>
        <p:nvPicPr>
          <p:cNvPr id="7" name="Imagen 6" descr="relaciones publicas.jpg">
            <a:extLst>
              <a:ext uri="{FF2B5EF4-FFF2-40B4-BE49-F238E27FC236}">
                <a16:creationId xmlns:a16="http://schemas.microsoft.com/office/drawing/2014/main" id="{79136048-6678-E145-BAEE-4D5284B491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3447" y="680636"/>
            <a:ext cx="6892560" cy="5151281"/>
          </a:xfrm>
          <a:prstGeom prst="rect">
            <a:avLst/>
          </a:prstGeom>
        </p:spPr>
      </p:pic>
      <p:sp>
        <p:nvSpPr>
          <p:cNvPr id="21" name="Rectangle 20">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86411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9F9E7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B6FD3234-4D63-C14A-98E3-1E71025B1359}"/>
              </a:ext>
            </a:extLst>
          </p:cNvPr>
          <p:cNvSpPr>
            <a:spLocks noGrp="1"/>
          </p:cNvSpPr>
          <p:nvPr>
            <p:ph type="title"/>
          </p:nvPr>
        </p:nvSpPr>
        <p:spPr>
          <a:xfrm>
            <a:off x="492370" y="516836"/>
            <a:ext cx="3084844" cy="1961086"/>
          </a:xfrm>
        </p:spPr>
        <p:txBody>
          <a:bodyPr>
            <a:normAutofit/>
          </a:bodyPr>
          <a:lstStyle/>
          <a:p>
            <a:r>
              <a:rPr lang="es-ES_tradnl" sz="2800">
                <a:solidFill>
                  <a:srgbClr val="FFFFFF"/>
                </a:solidFill>
                <a:latin typeface="Georgia"/>
                <a:cs typeface="Georgia"/>
              </a:rPr>
              <a:t>Alternativas para implantar la función de Relaciones Públicas </a:t>
            </a:r>
          </a:p>
        </p:txBody>
      </p:sp>
      <p:cxnSp>
        <p:nvCxnSpPr>
          <p:cNvPr id="24" name="Straight Connector 23">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C2B023AE-EC83-F849-9A94-C6ED4CD8A53B}"/>
              </a:ext>
            </a:extLst>
          </p:cNvPr>
          <p:cNvSpPr>
            <a:spLocks noGrp="1"/>
          </p:cNvSpPr>
          <p:nvPr>
            <p:ph idx="1"/>
          </p:nvPr>
        </p:nvSpPr>
        <p:spPr>
          <a:xfrm>
            <a:off x="-1071902" y="2990721"/>
            <a:ext cx="4409125" cy="3193613"/>
          </a:xfrm>
        </p:spPr>
        <p:txBody>
          <a:bodyPr>
            <a:normAutofit/>
          </a:bodyPr>
          <a:lstStyle/>
          <a:p>
            <a:pPr>
              <a:lnSpc>
                <a:spcPct val="90000"/>
              </a:lnSpc>
            </a:pPr>
            <a:endParaRPr lang="es-ES_tradnl" sz="1300" dirty="0">
              <a:solidFill>
                <a:srgbClr val="FFFFFF"/>
              </a:solidFill>
              <a:latin typeface="Georgia" charset="0"/>
            </a:endParaRPr>
          </a:p>
          <a:p>
            <a:pPr>
              <a:lnSpc>
                <a:spcPct val="90000"/>
              </a:lnSpc>
            </a:pPr>
            <a:endParaRPr lang="es-ES_tradnl" sz="1300" dirty="0">
              <a:solidFill>
                <a:srgbClr val="FFFFFF"/>
              </a:solidFill>
              <a:latin typeface="Cambria"/>
              <a:cs typeface="Cambria"/>
            </a:endParaRPr>
          </a:p>
          <a:p>
            <a:pPr marL="2171700" lvl="4" indent="-342900">
              <a:lnSpc>
                <a:spcPct val="90000"/>
              </a:lnSpc>
              <a:buFont typeface="Wingdings" charset="2"/>
              <a:buChar char="ü"/>
            </a:pPr>
            <a:r>
              <a:rPr lang="es-ES_tradnl" sz="1300" dirty="0">
                <a:solidFill>
                  <a:srgbClr val="FFFFFF"/>
                </a:solidFill>
                <a:latin typeface="Cambria"/>
                <a:cs typeface="Cambria"/>
              </a:rPr>
              <a:t> </a:t>
            </a:r>
            <a:r>
              <a:rPr lang="es-ES_tradnl" sz="1800" dirty="0">
                <a:solidFill>
                  <a:srgbClr val="FFFFFF"/>
                </a:solidFill>
                <a:latin typeface="Cambria"/>
                <a:cs typeface="Cambria"/>
              </a:rPr>
              <a:t>Comité de directores.</a:t>
            </a:r>
          </a:p>
          <a:p>
            <a:pPr marL="2171700" lvl="4" indent="-342900">
              <a:lnSpc>
                <a:spcPct val="90000"/>
              </a:lnSpc>
              <a:buFont typeface="Wingdings" charset="2"/>
              <a:buChar char="ü"/>
            </a:pPr>
            <a:r>
              <a:rPr lang="es-ES_tradnl" sz="1800" dirty="0">
                <a:solidFill>
                  <a:srgbClr val="FFFFFF"/>
                </a:solidFill>
                <a:latin typeface="Cambria"/>
                <a:cs typeface="Cambria"/>
              </a:rPr>
              <a:t> Área interna.</a:t>
            </a:r>
          </a:p>
          <a:p>
            <a:pPr marL="2171700" lvl="4" indent="-342900">
              <a:lnSpc>
                <a:spcPct val="90000"/>
              </a:lnSpc>
              <a:buFont typeface="Wingdings" charset="2"/>
              <a:buChar char="ü"/>
            </a:pPr>
            <a:r>
              <a:rPr lang="es-ES_tradnl" sz="1800" dirty="0">
                <a:solidFill>
                  <a:srgbClr val="FFFFFF"/>
                </a:solidFill>
                <a:latin typeface="Cambria"/>
                <a:cs typeface="Cambria"/>
              </a:rPr>
              <a:t> Servicio externo de consultoría.</a:t>
            </a:r>
          </a:p>
          <a:p>
            <a:pPr marL="2171700" lvl="4" indent="-342900">
              <a:lnSpc>
                <a:spcPct val="90000"/>
              </a:lnSpc>
              <a:buFont typeface="Wingdings" charset="2"/>
              <a:buChar char="ü"/>
            </a:pPr>
            <a:r>
              <a:rPr lang="es-ES_tradnl" sz="1800" dirty="0">
                <a:solidFill>
                  <a:srgbClr val="FFFFFF"/>
                </a:solidFill>
                <a:latin typeface="Cambria"/>
                <a:cs typeface="Cambria"/>
              </a:rPr>
              <a:t> Combinación de alternativas.</a:t>
            </a:r>
          </a:p>
          <a:p>
            <a:pPr>
              <a:lnSpc>
                <a:spcPct val="90000"/>
              </a:lnSpc>
              <a:spcBef>
                <a:spcPct val="20000"/>
              </a:spcBef>
              <a:buFontTx/>
              <a:buChar char="•"/>
            </a:pPr>
            <a:endParaRPr lang="es-ES_tradnl" sz="1300" dirty="0">
              <a:solidFill>
                <a:srgbClr val="FFFFFF"/>
              </a:solidFill>
              <a:latin typeface="Century" charset="0"/>
            </a:endParaRPr>
          </a:p>
        </p:txBody>
      </p:sp>
      <p:pic>
        <p:nvPicPr>
          <p:cNvPr id="6" name="Imagen 5" descr="rp.jpg">
            <a:extLst>
              <a:ext uri="{FF2B5EF4-FFF2-40B4-BE49-F238E27FC236}">
                <a16:creationId xmlns:a16="http://schemas.microsoft.com/office/drawing/2014/main" id="{DAD3D092-BAB0-BC41-B0AF-656EA61109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2138" y="640080"/>
            <a:ext cx="5577840" cy="5577840"/>
          </a:xfrm>
          <a:prstGeom prst="rect">
            <a:avLst/>
          </a:prstGeom>
        </p:spPr>
      </p:pic>
    </p:spTree>
    <p:extLst>
      <p:ext uri="{BB962C8B-B14F-4D97-AF65-F5344CB8AC3E}">
        <p14:creationId xmlns:p14="http://schemas.microsoft.com/office/powerpoint/2010/main" val="2390410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Relaciones-Públicas.jpg">
            <a:extLst>
              <a:ext uri="{FF2B5EF4-FFF2-40B4-BE49-F238E27FC236}">
                <a16:creationId xmlns:a16="http://schemas.microsoft.com/office/drawing/2014/main" id="{2C51737D-F3C7-CA45-8FCA-C41A44D76C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3999" y="828574"/>
            <a:ext cx="6583227" cy="4937420"/>
          </a:xfrm>
          <a:prstGeom prst="rect">
            <a:avLst/>
          </a:prstGeom>
        </p:spPr>
      </p:pic>
      <p:cxnSp>
        <p:nvCxnSpPr>
          <p:cNvPr id="34" name="Straight Connector 33">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8967" y="2246569"/>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D8BFBFC6-D17B-A547-9B30-B0936F7F7ABA}"/>
              </a:ext>
            </a:extLst>
          </p:cNvPr>
          <p:cNvSpPr>
            <a:spLocks noChangeArrowheads="1"/>
          </p:cNvSpPr>
          <p:nvPr/>
        </p:nvSpPr>
        <p:spPr bwMode="auto">
          <a:xfrm>
            <a:off x="7217226" y="2425167"/>
            <a:ext cx="4332516" cy="3483694"/>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0" tIns="45720" rIns="0" bIns="45720" rtlCol="0">
            <a:normAutofit/>
          </a:bodyPr>
          <a:lstStyle/>
          <a:p>
            <a:pPr>
              <a:buFont typeface="Calibri" panose="020F0502020204030204" pitchFamily="34" charset="0"/>
            </a:pPr>
            <a:r>
              <a:rPr lang="en-US" sz="2400" b="1" dirty="0" err="1">
                <a:solidFill>
                  <a:schemeClr val="tx1">
                    <a:lumMod val="75000"/>
                    <a:lumOff val="25000"/>
                  </a:schemeClr>
                </a:solidFill>
                <a:latin typeface="Palatino" pitchFamily="2" charset="77"/>
                <a:ea typeface="Palatino" pitchFamily="2" charset="77"/>
              </a:rPr>
              <a:t>Servicio</a:t>
            </a:r>
            <a:r>
              <a:rPr lang="en-US" sz="2400" b="1" dirty="0">
                <a:solidFill>
                  <a:schemeClr val="tx1">
                    <a:lumMod val="75000"/>
                    <a:lumOff val="25000"/>
                  </a:schemeClr>
                </a:solidFill>
                <a:latin typeface="Palatino" pitchFamily="2" charset="77"/>
                <a:ea typeface="Palatino" pitchFamily="2" charset="77"/>
              </a:rPr>
              <a:t> </a:t>
            </a:r>
            <a:r>
              <a:rPr lang="en-US" sz="2400" b="1" dirty="0" err="1">
                <a:solidFill>
                  <a:schemeClr val="tx1">
                    <a:lumMod val="75000"/>
                    <a:lumOff val="25000"/>
                  </a:schemeClr>
                </a:solidFill>
                <a:latin typeface="Palatino" pitchFamily="2" charset="77"/>
                <a:ea typeface="Palatino" pitchFamily="2" charset="77"/>
              </a:rPr>
              <a:t>externo</a:t>
            </a:r>
            <a:r>
              <a:rPr lang="en-US" sz="2400" b="1" dirty="0">
                <a:solidFill>
                  <a:schemeClr val="tx1">
                    <a:lumMod val="75000"/>
                    <a:lumOff val="25000"/>
                  </a:schemeClr>
                </a:solidFill>
                <a:latin typeface="Palatino" pitchFamily="2" charset="77"/>
                <a:ea typeface="Palatino" pitchFamily="2" charset="77"/>
              </a:rPr>
              <a:t> (Outsourcing)</a:t>
            </a:r>
          </a:p>
          <a:p>
            <a:pPr>
              <a:buFont typeface="Calibri" panose="020F0502020204030204" pitchFamily="34" charset="0"/>
            </a:pPr>
            <a:endParaRPr lang="en-US" dirty="0">
              <a:solidFill>
                <a:schemeClr val="tx1">
                  <a:lumMod val="75000"/>
                  <a:lumOff val="25000"/>
                </a:schemeClr>
              </a:solidFill>
              <a:latin typeface="Palatino" pitchFamily="2" charset="77"/>
              <a:ea typeface="Palatino" pitchFamily="2" charset="77"/>
            </a:endParaRPr>
          </a:p>
          <a:p>
            <a:pPr algn="just">
              <a:spcBef>
                <a:spcPct val="20000"/>
              </a:spcBef>
              <a:buFont typeface="Calibri" panose="020F0502020204030204" pitchFamily="34" charset="0"/>
            </a:pPr>
            <a:r>
              <a:rPr lang="en-US" dirty="0">
                <a:solidFill>
                  <a:schemeClr val="tx1">
                    <a:lumMod val="75000"/>
                    <a:lumOff val="25000"/>
                  </a:schemeClr>
                </a:solidFill>
                <a:latin typeface="Palatino" pitchFamily="2" charset="77"/>
                <a:ea typeface="Palatino" pitchFamily="2" charset="77"/>
              </a:rPr>
              <a:t>Personas o </a:t>
            </a:r>
            <a:r>
              <a:rPr lang="en-US" dirty="0" err="1">
                <a:solidFill>
                  <a:schemeClr val="tx1">
                    <a:lumMod val="75000"/>
                    <a:lumOff val="25000"/>
                  </a:schemeClr>
                </a:solidFill>
                <a:latin typeface="Palatino" pitchFamily="2" charset="77"/>
                <a:ea typeface="Palatino" pitchFamily="2" charset="77"/>
              </a:rPr>
              <a:t>entidades</a:t>
            </a:r>
            <a:r>
              <a:rPr lang="en-US" dirty="0">
                <a:solidFill>
                  <a:schemeClr val="tx1">
                    <a:lumMod val="75000"/>
                    <a:lumOff val="25000"/>
                  </a:schemeClr>
                </a:solidFill>
                <a:latin typeface="Palatino" pitchFamily="2" charset="77"/>
                <a:ea typeface="Palatino" pitchFamily="2" charset="77"/>
              </a:rPr>
              <a:t> </a:t>
            </a:r>
            <a:r>
              <a:rPr lang="en-US" dirty="0" err="1">
                <a:solidFill>
                  <a:schemeClr val="tx1">
                    <a:lumMod val="75000"/>
                    <a:lumOff val="25000"/>
                  </a:schemeClr>
                </a:solidFill>
                <a:latin typeface="Palatino" pitchFamily="2" charset="77"/>
                <a:ea typeface="Palatino" pitchFamily="2" charset="77"/>
              </a:rPr>
              <a:t>externas</a:t>
            </a:r>
            <a:r>
              <a:rPr lang="en-US" dirty="0">
                <a:solidFill>
                  <a:schemeClr val="tx1">
                    <a:lumMod val="75000"/>
                    <a:lumOff val="25000"/>
                  </a:schemeClr>
                </a:solidFill>
                <a:latin typeface="Palatino" pitchFamily="2" charset="77"/>
                <a:ea typeface="Palatino" pitchFamily="2" charset="77"/>
              </a:rPr>
              <a:t> que </a:t>
            </a:r>
            <a:r>
              <a:rPr lang="en-US" dirty="0" err="1">
                <a:solidFill>
                  <a:schemeClr val="tx1">
                    <a:lumMod val="75000"/>
                    <a:lumOff val="25000"/>
                  </a:schemeClr>
                </a:solidFill>
                <a:latin typeface="Palatino" pitchFamily="2" charset="77"/>
                <a:ea typeface="Palatino" pitchFamily="2" charset="77"/>
              </a:rPr>
              <a:t>proporcionan</a:t>
            </a:r>
            <a:r>
              <a:rPr lang="en-US" dirty="0">
                <a:solidFill>
                  <a:schemeClr val="tx1">
                    <a:lumMod val="75000"/>
                    <a:lumOff val="25000"/>
                  </a:schemeClr>
                </a:solidFill>
                <a:latin typeface="Palatino" pitchFamily="2" charset="77"/>
                <a:ea typeface="Palatino" pitchFamily="2" charset="77"/>
              </a:rPr>
              <a:t> </a:t>
            </a:r>
            <a:r>
              <a:rPr lang="en-US" dirty="0" err="1">
                <a:solidFill>
                  <a:schemeClr val="tx1">
                    <a:lumMod val="75000"/>
                    <a:lumOff val="25000"/>
                  </a:schemeClr>
                </a:solidFill>
                <a:latin typeface="Palatino" pitchFamily="2" charset="77"/>
                <a:ea typeface="Palatino" pitchFamily="2" charset="77"/>
              </a:rPr>
              <a:t>consejo</a:t>
            </a:r>
            <a:r>
              <a:rPr lang="en-US" dirty="0">
                <a:solidFill>
                  <a:schemeClr val="tx1">
                    <a:lumMod val="75000"/>
                    <a:lumOff val="25000"/>
                  </a:schemeClr>
                </a:solidFill>
                <a:latin typeface="Palatino" pitchFamily="2" charset="77"/>
                <a:ea typeface="Palatino" pitchFamily="2" charset="77"/>
              </a:rPr>
              <a:t> </a:t>
            </a:r>
            <a:r>
              <a:rPr lang="en-US" dirty="0" err="1">
                <a:solidFill>
                  <a:schemeClr val="tx1">
                    <a:lumMod val="75000"/>
                    <a:lumOff val="25000"/>
                  </a:schemeClr>
                </a:solidFill>
                <a:latin typeface="Palatino" pitchFamily="2" charset="77"/>
                <a:ea typeface="Palatino" pitchFamily="2" charset="77"/>
              </a:rPr>
              <a:t>estratégico</a:t>
            </a:r>
            <a:r>
              <a:rPr lang="en-US" dirty="0">
                <a:solidFill>
                  <a:schemeClr val="tx1">
                    <a:lumMod val="75000"/>
                    <a:lumOff val="25000"/>
                  </a:schemeClr>
                </a:solidFill>
                <a:latin typeface="Palatino" pitchFamily="2" charset="77"/>
                <a:ea typeface="Palatino" pitchFamily="2" charset="77"/>
              </a:rPr>
              <a:t> y/o </a:t>
            </a:r>
            <a:r>
              <a:rPr lang="en-US" dirty="0" err="1">
                <a:solidFill>
                  <a:schemeClr val="tx1">
                    <a:lumMod val="75000"/>
                    <a:lumOff val="25000"/>
                  </a:schemeClr>
                </a:solidFill>
                <a:latin typeface="Palatino" pitchFamily="2" charset="77"/>
                <a:ea typeface="Palatino" pitchFamily="2" charset="77"/>
              </a:rPr>
              <a:t>servicios</a:t>
            </a:r>
            <a:r>
              <a:rPr lang="en-US" dirty="0">
                <a:solidFill>
                  <a:schemeClr val="tx1">
                    <a:lumMod val="75000"/>
                    <a:lumOff val="25000"/>
                  </a:schemeClr>
                </a:solidFill>
                <a:latin typeface="Palatino" pitchFamily="2" charset="77"/>
                <a:ea typeface="Palatino" pitchFamily="2" charset="77"/>
              </a:rPr>
              <a:t> para el </a:t>
            </a:r>
            <a:r>
              <a:rPr lang="en-US" dirty="0" err="1">
                <a:solidFill>
                  <a:schemeClr val="tx1">
                    <a:lumMod val="75000"/>
                    <a:lumOff val="25000"/>
                  </a:schemeClr>
                </a:solidFill>
                <a:latin typeface="Palatino" pitchFamily="2" charset="77"/>
                <a:ea typeface="Palatino" pitchFamily="2" charset="77"/>
              </a:rPr>
              <a:t>diagnóstico</a:t>
            </a:r>
            <a:r>
              <a:rPr lang="en-US" dirty="0">
                <a:solidFill>
                  <a:schemeClr val="tx1">
                    <a:lumMod val="75000"/>
                    <a:lumOff val="25000"/>
                  </a:schemeClr>
                </a:solidFill>
                <a:latin typeface="Palatino" pitchFamily="2" charset="77"/>
                <a:ea typeface="Palatino" pitchFamily="2" charset="77"/>
              </a:rPr>
              <a:t>, </a:t>
            </a:r>
            <a:r>
              <a:rPr lang="en-US" dirty="0" err="1">
                <a:solidFill>
                  <a:schemeClr val="tx1">
                    <a:lumMod val="75000"/>
                    <a:lumOff val="25000"/>
                  </a:schemeClr>
                </a:solidFill>
                <a:latin typeface="Palatino" pitchFamily="2" charset="77"/>
                <a:ea typeface="Palatino" pitchFamily="2" charset="77"/>
              </a:rPr>
              <a:t>planeación</a:t>
            </a:r>
            <a:r>
              <a:rPr lang="en-US" dirty="0">
                <a:solidFill>
                  <a:schemeClr val="tx1">
                    <a:lumMod val="75000"/>
                    <a:lumOff val="25000"/>
                  </a:schemeClr>
                </a:solidFill>
                <a:latin typeface="Palatino" pitchFamily="2" charset="77"/>
                <a:ea typeface="Palatino" pitchFamily="2" charset="77"/>
              </a:rPr>
              <a:t>, </a:t>
            </a:r>
            <a:r>
              <a:rPr lang="en-US" dirty="0" err="1">
                <a:solidFill>
                  <a:schemeClr val="tx1">
                    <a:lumMod val="75000"/>
                    <a:lumOff val="25000"/>
                  </a:schemeClr>
                </a:solidFill>
                <a:latin typeface="Palatino" pitchFamily="2" charset="77"/>
                <a:ea typeface="Palatino" pitchFamily="2" charset="77"/>
              </a:rPr>
              <a:t>programación</a:t>
            </a:r>
            <a:r>
              <a:rPr lang="en-US" dirty="0">
                <a:solidFill>
                  <a:schemeClr val="tx1">
                    <a:lumMod val="75000"/>
                    <a:lumOff val="25000"/>
                  </a:schemeClr>
                </a:solidFill>
                <a:latin typeface="Palatino" pitchFamily="2" charset="77"/>
                <a:ea typeface="Palatino" pitchFamily="2" charset="77"/>
              </a:rPr>
              <a:t>, </a:t>
            </a:r>
            <a:r>
              <a:rPr lang="en-US" dirty="0" err="1">
                <a:solidFill>
                  <a:schemeClr val="tx1">
                    <a:lumMod val="75000"/>
                    <a:lumOff val="25000"/>
                  </a:schemeClr>
                </a:solidFill>
                <a:latin typeface="Palatino" pitchFamily="2" charset="77"/>
                <a:ea typeface="Palatino" pitchFamily="2" charset="77"/>
              </a:rPr>
              <a:t>ejecución</a:t>
            </a:r>
            <a:r>
              <a:rPr lang="en-US" dirty="0">
                <a:solidFill>
                  <a:schemeClr val="tx1">
                    <a:lumMod val="75000"/>
                    <a:lumOff val="25000"/>
                  </a:schemeClr>
                </a:solidFill>
                <a:latin typeface="Palatino" pitchFamily="2" charset="77"/>
                <a:ea typeface="Palatino" pitchFamily="2" charset="77"/>
              </a:rPr>
              <a:t> de </a:t>
            </a:r>
            <a:r>
              <a:rPr lang="en-US" dirty="0" err="1">
                <a:solidFill>
                  <a:schemeClr val="tx1">
                    <a:lumMod val="75000"/>
                    <a:lumOff val="25000"/>
                  </a:schemeClr>
                </a:solidFill>
                <a:latin typeface="Palatino" pitchFamily="2" charset="77"/>
                <a:ea typeface="Palatino" pitchFamily="2" charset="77"/>
              </a:rPr>
              <a:t>actividades</a:t>
            </a:r>
            <a:r>
              <a:rPr lang="en-US" dirty="0">
                <a:solidFill>
                  <a:schemeClr val="tx1">
                    <a:lumMod val="75000"/>
                    <a:lumOff val="25000"/>
                  </a:schemeClr>
                </a:solidFill>
                <a:latin typeface="Palatino" pitchFamily="2" charset="77"/>
                <a:ea typeface="Palatino" pitchFamily="2" charset="77"/>
              </a:rPr>
              <a:t> y </a:t>
            </a:r>
            <a:r>
              <a:rPr lang="en-US" dirty="0" err="1">
                <a:solidFill>
                  <a:schemeClr val="tx1">
                    <a:lumMod val="75000"/>
                    <a:lumOff val="25000"/>
                  </a:schemeClr>
                </a:solidFill>
                <a:latin typeface="Palatino" pitchFamily="2" charset="77"/>
                <a:ea typeface="Palatino" pitchFamily="2" charset="77"/>
              </a:rPr>
              <a:t>evaluación</a:t>
            </a:r>
            <a:r>
              <a:rPr lang="en-US" dirty="0">
                <a:solidFill>
                  <a:schemeClr val="tx1">
                    <a:lumMod val="75000"/>
                    <a:lumOff val="25000"/>
                  </a:schemeClr>
                </a:solidFill>
                <a:latin typeface="Palatino" pitchFamily="2" charset="77"/>
                <a:ea typeface="Palatino" pitchFamily="2" charset="77"/>
              </a:rPr>
              <a:t> </a:t>
            </a:r>
            <a:r>
              <a:rPr lang="en-US" dirty="0" err="1">
                <a:solidFill>
                  <a:schemeClr val="tx1">
                    <a:lumMod val="75000"/>
                    <a:lumOff val="25000"/>
                  </a:schemeClr>
                </a:solidFill>
                <a:latin typeface="Palatino" pitchFamily="2" charset="77"/>
                <a:ea typeface="Palatino" pitchFamily="2" charset="77"/>
              </a:rPr>
              <a:t>en</a:t>
            </a:r>
            <a:r>
              <a:rPr lang="en-US" dirty="0">
                <a:solidFill>
                  <a:schemeClr val="tx1">
                    <a:lumMod val="75000"/>
                    <a:lumOff val="25000"/>
                  </a:schemeClr>
                </a:solidFill>
                <a:latin typeface="Palatino" pitchFamily="2" charset="77"/>
                <a:ea typeface="Palatino" pitchFamily="2" charset="77"/>
              </a:rPr>
              <a:t> </a:t>
            </a:r>
            <a:r>
              <a:rPr lang="en-US" dirty="0" err="1">
                <a:solidFill>
                  <a:schemeClr val="tx1">
                    <a:lumMod val="75000"/>
                    <a:lumOff val="25000"/>
                  </a:schemeClr>
                </a:solidFill>
                <a:latin typeface="Palatino" pitchFamily="2" charset="77"/>
                <a:ea typeface="Palatino" pitchFamily="2" charset="77"/>
              </a:rPr>
              <a:t>materia</a:t>
            </a:r>
            <a:r>
              <a:rPr lang="en-US" dirty="0">
                <a:solidFill>
                  <a:schemeClr val="tx1">
                    <a:lumMod val="75000"/>
                    <a:lumOff val="25000"/>
                  </a:schemeClr>
                </a:solidFill>
                <a:latin typeface="Palatino" pitchFamily="2" charset="77"/>
                <a:ea typeface="Palatino" pitchFamily="2" charset="77"/>
              </a:rPr>
              <a:t> de </a:t>
            </a:r>
            <a:r>
              <a:rPr lang="en-US" dirty="0" err="1">
                <a:solidFill>
                  <a:schemeClr val="tx1">
                    <a:lumMod val="75000"/>
                    <a:lumOff val="25000"/>
                  </a:schemeClr>
                </a:solidFill>
                <a:latin typeface="Palatino" pitchFamily="2" charset="77"/>
                <a:ea typeface="Palatino" pitchFamily="2" charset="77"/>
              </a:rPr>
              <a:t>relaciones</a:t>
            </a:r>
            <a:r>
              <a:rPr lang="en-US" dirty="0">
                <a:solidFill>
                  <a:schemeClr val="tx1">
                    <a:lumMod val="75000"/>
                    <a:lumOff val="25000"/>
                  </a:schemeClr>
                </a:solidFill>
                <a:latin typeface="Palatino" pitchFamily="2" charset="77"/>
                <a:ea typeface="Palatino" pitchFamily="2" charset="77"/>
              </a:rPr>
              <a:t> </a:t>
            </a:r>
            <a:r>
              <a:rPr lang="en-US" dirty="0" err="1">
                <a:solidFill>
                  <a:schemeClr val="tx1">
                    <a:lumMod val="75000"/>
                    <a:lumOff val="25000"/>
                  </a:schemeClr>
                </a:solidFill>
                <a:latin typeface="Palatino" pitchFamily="2" charset="77"/>
                <a:ea typeface="Palatino" pitchFamily="2" charset="77"/>
              </a:rPr>
              <a:t>públicas</a:t>
            </a:r>
            <a:r>
              <a:rPr lang="en-US" dirty="0">
                <a:solidFill>
                  <a:schemeClr val="tx1">
                    <a:lumMod val="75000"/>
                    <a:lumOff val="25000"/>
                  </a:schemeClr>
                </a:solidFill>
                <a:latin typeface="Palatino" pitchFamily="2" charset="77"/>
                <a:ea typeface="Palatino" pitchFamily="2" charset="77"/>
              </a:rPr>
              <a:t>.</a:t>
            </a:r>
          </a:p>
          <a:p>
            <a:pPr>
              <a:spcBef>
                <a:spcPct val="20000"/>
              </a:spcBef>
              <a:buFont typeface="Calibri" panose="020F0502020204030204" pitchFamily="34" charset="0"/>
            </a:pPr>
            <a:endParaRPr lang="en-US" dirty="0">
              <a:solidFill>
                <a:schemeClr val="tx1">
                  <a:lumMod val="75000"/>
                  <a:lumOff val="25000"/>
                </a:schemeClr>
              </a:solidFill>
            </a:endParaRPr>
          </a:p>
        </p:txBody>
      </p:sp>
      <p:sp>
        <p:nvSpPr>
          <p:cNvPr id="36" name="Rectangle 35">
            <a:extLst>
              <a:ext uri="{FF2B5EF4-FFF2-40B4-BE49-F238E27FC236}">
                <a16:creationId xmlns:a16="http://schemas.microsoft.com/office/drawing/2014/main" id="{7465E1E6-76DA-46A7-87B0-0A3F9791A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16853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AD5FAA2-5737-A04C-ABBB-2F5631682E07}"/>
              </a:ext>
            </a:extLst>
          </p:cNvPr>
          <p:cNvSpPr>
            <a:spLocks noGrp="1"/>
          </p:cNvSpPr>
          <p:nvPr>
            <p:ph type="title"/>
          </p:nvPr>
        </p:nvSpPr>
        <p:spPr>
          <a:xfrm>
            <a:off x="878911" y="643468"/>
            <a:ext cx="3177847" cy="1674180"/>
          </a:xfrm>
        </p:spPr>
        <p:txBody>
          <a:bodyPr>
            <a:normAutofit/>
          </a:bodyPr>
          <a:lstStyle/>
          <a:p>
            <a:r>
              <a:rPr lang="es-ES_tradnl" sz="4000">
                <a:latin typeface="Century" charset="0"/>
              </a:rPr>
              <a:t>Ventajas</a:t>
            </a:r>
          </a:p>
        </p:txBody>
      </p:sp>
      <p:cxnSp>
        <p:nvCxnSpPr>
          <p:cNvPr id="18" name="Straight Connector 12">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C45A825A-79EB-DB4A-87D7-2340C85EC161}"/>
              </a:ext>
            </a:extLst>
          </p:cNvPr>
          <p:cNvSpPr>
            <a:spLocks noGrp="1"/>
          </p:cNvSpPr>
          <p:nvPr>
            <p:ph idx="1"/>
          </p:nvPr>
        </p:nvSpPr>
        <p:spPr>
          <a:xfrm>
            <a:off x="826260" y="2478515"/>
            <a:ext cx="4588579" cy="3922285"/>
          </a:xfrm>
        </p:spPr>
        <p:txBody>
          <a:bodyPr>
            <a:normAutofit fontScale="70000" lnSpcReduction="20000"/>
          </a:bodyPr>
          <a:lstStyle/>
          <a:p>
            <a:pPr>
              <a:lnSpc>
                <a:spcPct val="100000"/>
              </a:lnSpc>
              <a:buFont typeface="Wingdings" charset="2"/>
              <a:buChar char="ü"/>
            </a:pPr>
            <a:endParaRPr lang="es-ES_tradnl" sz="900" dirty="0">
              <a:latin typeface="Cambria"/>
              <a:cs typeface="Cambria"/>
            </a:endParaRPr>
          </a:p>
          <a:p>
            <a:pPr>
              <a:lnSpc>
                <a:spcPct val="100000"/>
              </a:lnSpc>
              <a:buFont typeface="Wingdings" charset="2"/>
              <a:buChar char="ü"/>
            </a:pPr>
            <a:r>
              <a:rPr lang="es-MX" sz="3100" dirty="0">
                <a:latin typeface="Cambria"/>
                <a:cs typeface="Cambria"/>
              </a:rPr>
              <a:t>El asesor externo no está inmerso en la problemática de la organización.</a:t>
            </a:r>
          </a:p>
          <a:p>
            <a:pPr>
              <a:lnSpc>
                <a:spcPct val="100000"/>
              </a:lnSpc>
              <a:buFont typeface="Wingdings" charset="2"/>
              <a:buChar char="ü"/>
            </a:pPr>
            <a:r>
              <a:rPr lang="es-MX" sz="3100" dirty="0">
                <a:latin typeface="Cambria"/>
                <a:cs typeface="Cambria"/>
              </a:rPr>
              <a:t>“Nadie es profeta en su tierra”.</a:t>
            </a:r>
            <a:endParaRPr lang="es-ES_tradnl" sz="3100" dirty="0">
              <a:latin typeface="Cambria"/>
              <a:cs typeface="Cambria"/>
            </a:endParaRPr>
          </a:p>
          <a:p>
            <a:pPr>
              <a:lnSpc>
                <a:spcPct val="100000"/>
              </a:lnSpc>
              <a:buFont typeface="Wingdings" charset="2"/>
              <a:buChar char="ü"/>
            </a:pPr>
            <a:r>
              <a:rPr lang="es-MX" sz="3100" dirty="0">
                <a:latin typeface="Cambria"/>
                <a:cs typeface="Cambria"/>
              </a:rPr>
              <a:t>Para una organización pequeña resulta más económico contratar un servicio externo que personal de planta.</a:t>
            </a:r>
            <a:r>
              <a:rPr lang="es-MX" sz="3100" i="1" dirty="0">
                <a:latin typeface="Cambria"/>
                <a:cs typeface="Cambria"/>
              </a:rPr>
              <a:t> </a:t>
            </a:r>
            <a:endParaRPr lang="es-ES_tradnl" sz="3100" dirty="0">
              <a:latin typeface="Cambria"/>
              <a:cs typeface="Cambria"/>
            </a:endParaRPr>
          </a:p>
          <a:p>
            <a:pPr>
              <a:lnSpc>
                <a:spcPct val="100000"/>
              </a:lnSpc>
              <a:buFont typeface="Wingdings" charset="2"/>
              <a:buChar char="ü"/>
            </a:pPr>
            <a:r>
              <a:rPr lang="es-MX" sz="3100" dirty="0">
                <a:latin typeface="Cambria"/>
                <a:cs typeface="Cambria"/>
              </a:rPr>
              <a:t>El consultor externo tiene experiencia en la solución de problemas en diferentes organizaciones.</a:t>
            </a:r>
          </a:p>
          <a:p>
            <a:pPr marL="457200" indent="-457200">
              <a:lnSpc>
                <a:spcPct val="100000"/>
              </a:lnSpc>
              <a:buFont typeface="Arial"/>
              <a:buChar char="•"/>
            </a:pPr>
            <a:endParaRPr lang="es-MX" sz="900" dirty="0">
              <a:latin typeface="Cambria"/>
              <a:cs typeface="Cambria"/>
            </a:endParaRPr>
          </a:p>
          <a:p>
            <a:pPr>
              <a:lnSpc>
                <a:spcPct val="100000"/>
              </a:lnSpc>
              <a:spcBef>
                <a:spcPct val="20000"/>
              </a:spcBef>
            </a:pPr>
            <a:endParaRPr lang="es-ES_tradnl" sz="900" dirty="0">
              <a:latin typeface="Century" charset="0"/>
            </a:endParaRPr>
          </a:p>
        </p:txBody>
      </p:sp>
      <p:pic>
        <p:nvPicPr>
          <p:cNvPr id="6" name="Imagen 5" descr="pacto-socios.jpg">
            <a:extLst>
              <a:ext uri="{FF2B5EF4-FFF2-40B4-BE49-F238E27FC236}">
                <a16:creationId xmlns:a16="http://schemas.microsoft.com/office/drawing/2014/main" id="{295208BC-05BC-7D4C-BEFC-2148152CD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3714" y="643466"/>
            <a:ext cx="6532026" cy="5225621"/>
          </a:xfrm>
          <a:prstGeom prst="rect">
            <a:avLst/>
          </a:prstGeom>
        </p:spPr>
      </p:pic>
      <p:sp>
        <p:nvSpPr>
          <p:cNvPr id="19" name="Rectangle 14">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12724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410A0FE-F549-2948-B7E9-4EC2B59810F7}"/>
              </a:ext>
            </a:extLst>
          </p:cNvPr>
          <p:cNvSpPr>
            <a:spLocks noGrp="1"/>
          </p:cNvSpPr>
          <p:nvPr>
            <p:ph type="title"/>
          </p:nvPr>
        </p:nvSpPr>
        <p:spPr>
          <a:xfrm>
            <a:off x="642257" y="634946"/>
            <a:ext cx="3690257" cy="1450757"/>
          </a:xfrm>
        </p:spPr>
        <p:txBody>
          <a:bodyPr>
            <a:normAutofit/>
          </a:bodyPr>
          <a:lstStyle/>
          <a:p>
            <a:r>
              <a:rPr lang="es-ES_tradnl"/>
              <a:t>Ventajas</a:t>
            </a:r>
          </a:p>
        </p:txBody>
      </p:sp>
      <p:cxnSp>
        <p:nvCxnSpPr>
          <p:cNvPr id="21" name="Straight Connector 20">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DB7994A-E7BE-A84E-8D43-D51EE8D1A78D}"/>
              </a:ext>
            </a:extLst>
          </p:cNvPr>
          <p:cNvSpPr>
            <a:spLocks noGrp="1"/>
          </p:cNvSpPr>
          <p:nvPr>
            <p:ph idx="1"/>
          </p:nvPr>
        </p:nvSpPr>
        <p:spPr>
          <a:xfrm>
            <a:off x="613028" y="2085703"/>
            <a:ext cx="3690257" cy="3461658"/>
          </a:xfrm>
        </p:spPr>
        <p:txBody>
          <a:bodyPr>
            <a:noAutofit/>
          </a:bodyPr>
          <a:lstStyle/>
          <a:p>
            <a:pPr marL="0" indent="0">
              <a:lnSpc>
                <a:spcPct val="100000"/>
              </a:lnSpc>
              <a:buNone/>
            </a:pPr>
            <a:endParaRPr lang="es-MX" sz="2000" dirty="0">
              <a:latin typeface="Cambria"/>
              <a:cs typeface="Cambria"/>
            </a:endParaRPr>
          </a:p>
          <a:p>
            <a:pPr marL="457200" indent="-457200">
              <a:lnSpc>
                <a:spcPct val="100000"/>
              </a:lnSpc>
              <a:buFont typeface="Wingdings" charset="2"/>
              <a:buChar char="ü"/>
            </a:pPr>
            <a:r>
              <a:rPr lang="es-MX" sz="2000" dirty="0">
                <a:latin typeface="Cambria"/>
                <a:cs typeface="Cambria"/>
              </a:rPr>
              <a:t>El asesor cuenta con un punto de vista más independiente, pues tiene varios clientes. </a:t>
            </a:r>
          </a:p>
          <a:p>
            <a:pPr marL="457200" indent="-457200">
              <a:lnSpc>
                <a:spcPct val="100000"/>
              </a:lnSpc>
              <a:buFont typeface="Wingdings" charset="2"/>
              <a:buChar char="ü"/>
            </a:pPr>
            <a:r>
              <a:rPr lang="es-MX" sz="2000" dirty="0">
                <a:latin typeface="Cambria"/>
                <a:cs typeface="Cambria"/>
              </a:rPr>
              <a:t>El asesor externo cuenta con importantes relaciones para la empresa. </a:t>
            </a:r>
          </a:p>
          <a:p>
            <a:pPr marL="457200" indent="-457200">
              <a:lnSpc>
                <a:spcPct val="100000"/>
              </a:lnSpc>
              <a:buFont typeface="Wingdings" charset="2"/>
              <a:buChar char="ü"/>
            </a:pPr>
            <a:r>
              <a:rPr lang="es-MX" sz="2000" dirty="0">
                <a:latin typeface="Cambria"/>
                <a:cs typeface="Cambria"/>
              </a:rPr>
              <a:t>La visión de conjunto, desde fuera, es de gran utilidad para las</a:t>
            </a:r>
            <a:r>
              <a:rPr lang="es-MX" sz="2400" dirty="0">
                <a:latin typeface="Cambria"/>
                <a:cs typeface="Cambria"/>
              </a:rPr>
              <a:t> empresas.</a:t>
            </a:r>
            <a:endParaRPr lang="es-ES_tradnl" sz="2400" dirty="0">
              <a:latin typeface="Cambria"/>
              <a:cs typeface="Cambria"/>
            </a:endParaRPr>
          </a:p>
        </p:txBody>
      </p:sp>
      <p:pic>
        <p:nvPicPr>
          <p:cNvPr id="5" name="Imagen 4" descr="images.jpeg">
            <a:extLst>
              <a:ext uri="{FF2B5EF4-FFF2-40B4-BE49-F238E27FC236}">
                <a16:creationId xmlns:a16="http://schemas.microsoft.com/office/drawing/2014/main" id="{236FDA93-D4FD-2A44-BF16-E0F4198B9361}"/>
              </a:ext>
            </a:extLst>
          </p:cNvPr>
          <p:cNvPicPr>
            <a:picLocks noChangeAspect="1"/>
          </p:cNvPicPr>
          <p:nvPr/>
        </p:nvPicPr>
        <p:blipFill rotWithShape="1">
          <a:blip r:embed="rId2">
            <a:extLst>
              <a:ext uri="{28A0092B-C50C-407E-A947-70E740481C1C}">
                <a14:useLocalDpi xmlns:a14="http://schemas.microsoft.com/office/drawing/2010/main" val="0"/>
              </a:ext>
            </a:extLst>
          </a:blip>
          <a:srcRect l="6300" r="9349" b="-1"/>
          <a:stretch/>
        </p:blipFill>
        <p:spPr>
          <a:xfrm>
            <a:off x="4648201" y="640081"/>
            <a:ext cx="6909801" cy="5314406"/>
          </a:xfrm>
          <a:prstGeom prst="rect">
            <a:avLst/>
          </a:prstGeom>
        </p:spPr>
      </p:pic>
      <p:sp>
        <p:nvSpPr>
          <p:cNvPr id="23" name="Rectangle 22">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31808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E71958E-1DBF-1E48-A4BE-F57879469335}"/>
              </a:ext>
            </a:extLst>
          </p:cNvPr>
          <p:cNvSpPr>
            <a:spLocks noGrp="1"/>
          </p:cNvSpPr>
          <p:nvPr>
            <p:ph type="title"/>
          </p:nvPr>
        </p:nvSpPr>
        <p:spPr>
          <a:xfrm>
            <a:off x="6411685" y="634946"/>
            <a:ext cx="5127171" cy="1450757"/>
          </a:xfrm>
        </p:spPr>
        <p:txBody>
          <a:bodyPr>
            <a:normAutofit/>
          </a:bodyPr>
          <a:lstStyle/>
          <a:p>
            <a:r>
              <a:rPr lang="es-ES_tradnl" dirty="0"/>
              <a:t>Ve</a:t>
            </a:r>
            <a:r>
              <a:rPr lang="es-ES_tradnl" b="1" dirty="0"/>
              <a:t>ntajas</a:t>
            </a:r>
            <a:endParaRPr lang="es-ES_tradnl" dirty="0"/>
          </a:p>
        </p:txBody>
      </p:sp>
      <p:pic>
        <p:nvPicPr>
          <p:cNvPr id="5" name="Imagen 4" descr="images.jpeg">
            <a:extLst>
              <a:ext uri="{FF2B5EF4-FFF2-40B4-BE49-F238E27FC236}">
                <a16:creationId xmlns:a16="http://schemas.microsoft.com/office/drawing/2014/main" id="{12D304DF-A397-CE4F-AC22-657F27F89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92" y="711306"/>
            <a:ext cx="5115347" cy="5115347"/>
          </a:xfrm>
          <a:prstGeom prst="rect">
            <a:avLst/>
          </a:prstGeom>
        </p:spPr>
      </p:pic>
      <p:cxnSp>
        <p:nvCxnSpPr>
          <p:cNvPr id="21" name="Straight Connector 20">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4FF0E74-5C16-4846-9D77-DCD11E2C7FCD}"/>
              </a:ext>
            </a:extLst>
          </p:cNvPr>
          <p:cNvSpPr>
            <a:spLocks noGrp="1"/>
          </p:cNvSpPr>
          <p:nvPr>
            <p:ph idx="1"/>
          </p:nvPr>
        </p:nvSpPr>
        <p:spPr>
          <a:xfrm>
            <a:off x="6411684" y="2407436"/>
            <a:ext cx="5127172" cy="3461658"/>
          </a:xfrm>
        </p:spPr>
        <p:txBody>
          <a:bodyPr>
            <a:normAutofit fontScale="92500" lnSpcReduction="10000"/>
          </a:bodyPr>
          <a:lstStyle/>
          <a:p>
            <a:pPr marL="342900" indent="-342900">
              <a:lnSpc>
                <a:spcPct val="100000"/>
              </a:lnSpc>
              <a:buFont typeface="Wingdings" charset="2"/>
              <a:buChar char="ü"/>
            </a:pPr>
            <a:endParaRPr lang="es-MX" sz="1600" dirty="0">
              <a:latin typeface="Palatino" pitchFamily="2" charset="77"/>
              <a:ea typeface="Palatino" pitchFamily="2" charset="77"/>
              <a:cs typeface="Cambria"/>
            </a:endParaRPr>
          </a:p>
          <a:p>
            <a:pPr marL="457200" indent="-457200">
              <a:lnSpc>
                <a:spcPct val="100000"/>
              </a:lnSpc>
              <a:buFont typeface="Wingdings" charset="2"/>
              <a:buChar char="ü"/>
            </a:pPr>
            <a:r>
              <a:rPr lang="es-MX" sz="1800" dirty="0">
                <a:latin typeface="Palatino" pitchFamily="2" charset="77"/>
                <a:ea typeface="Palatino" pitchFamily="2" charset="77"/>
                <a:cs typeface="Cambria"/>
              </a:rPr>
              <a:t>Los servicios del consultor son flexibles, adaptables.</a:t>
            </a:r>
            <a:br>
              <a:rPr lang="es-MX" sz="1800" dirty="0">
                <a:latin typeface="Palatino" pitchFamily="2" charset="77"/>
                <a:ea typeface="Palatino" pitchFamily="2" charset="77"/>
                <a:cs typeface="Cambria"/>
              </a:rPr>
            </a:br>
            <a:endParaRPr lang="es-MX" sz="1800" dirty="0">
              <a:latin typeface="Palatino" pitchFamily="2" charset="77"/>
              <a:ea typeface="Palatino" pitchFamily="2" charset="77"/>
              <a:cs typeface="Cambria"/>
            </a:endParaRPr>
          </a:p>
          <a:p>
            <a:pPr marL="457200" indent="-457200">
              <a:lnSpc>
                <a:spcPct val="100000"/>
              </a:lnSpc>
              <a:buFont typeface="Wingdings" charset="2"/>
              <a:buChar char="ü"/>
            </a:pPr>
            <a:r>
              <a:rPr lang="es-MX" sz="1800" dirty="0">
                <a:latin typeface="Palatino" pitchFamily="2" charset="77"/>
                <a:ea typeface="Palatino" pitchFamily="2" charset="77"/>
                <a:cs typeface="Cambria"/>
              </a:rPr>
              <a:t>El asesor cuenta con experiencia en el desarrollo de proyectos especiales, que tal vez no se han presentado antes en la vida institucional de una empresa determinada.</a:t>
            </a:r>
            <a:br>
              <a:rPr lang="es-MX" sz="1800" dirty="0">
                <a:latin typeface="Palatino" pitchFamily="2" charset="77"/>
                <a:ea typeface="Palatino" pitchFamily="2" charset="77"/>
                <a:cs typeface="Cambria"/>
              </a:rPr>
            </a:br>
            <a:endParaRPr lang="es-MX" sz="1800" dirty="0">
              <a:latin typeface="Palatino" pitchFamily="2" charset="77"/>
              <a:ea typeface="Palatino" pitchFamily="2" charset="77"/>
              <a:cs typeface="Cambria"/>
            </a:endParaRPr>
          </a:p>
          <a:p>
            <a:pPr marL="457200" indent="-457200">
              <a:lnSpc>
                <a:spcPct val="100000"/>
              </a:lnSpc>
              <a:buFont typeface="Wingdings" charset="2"/>
              <a:buChar char="ü"/>
            </a:pPr>
            <a:r>
              <a:rPr lang="es-MX" sz="1800" dirty="0">
                <a:latin typeface="Palatino" pitchFamily="2" charset="77"/>
                <a:ea typeface="Palatino" pitchFamily="2" charset="77"/>
                <a:cs typeface="Cambria"/>
              </a:rPr>
              <a:t>El asesor cuenta con un importante acopio de datos acerca de los públicos de interés para todo tipo de organizaciones.</a:t>
            </a:r>
            <a:endParaRPr lang="es-ES_tradnl" sz="1800" dirty="0">
              <a:latin typeface="Palatino" pitchFamily="2" charset="77"/>
              <a:ea typeface="Palatino" pitchFamily="2" charset="77"/>
              <a:cs typeface="Cambria"/>
            </a:endParaRPr>
          </a:p>
          <a:p>
            <a:pPr>
              <a:lnSpc>
                <a:spcPct val="100000"/>
              </a:lnSpc>
            </a:pPr>
            <a:endParaRPr lang="es-MX" sz="1600" dirty="0">
              <a:latin typeface="Palatino" pitchFamily="2" charset="77"/>
              <a:ea typeface="Palatino" pitchFamily="2" charset="77"/>
            </a:endParaRPr>
          </a:p>
          <a:p>
            <a:pPr>
              <a:lnSpc>
                <a:spcPct val="100000"/>
              </a:lnSpc>
            </a:pPr>
            <a:endParaRPr lang="es-MX" sz="1600" dirty="0">
              <a:latin typeface="Palatino" pitchFamily="2" charset="77"/>
              <a:ea typeface="Palatino" pitchFamily="2" charset="77"/>
            </a:endParaRPr>
          </a:p>
          <a:p>
            <a:pPr>
              <a:lnSpc>
                <a:spcPct val="100000"/>
              </a:lnSpc>
              <a:spcBef>
                <a:spcPct val="20000"/>
              </a:spcBef>
            </a:pPr>
            <a:endParaRPr lang="es-ES_tradnl" sz="1600" dirty="0">
              <a:latin typeface="Palatino" pitchFamily="2" charset="77"/>
              <a:ea typeface="Palatino" pitchFamily="2" charset="77"/>
            </a:endParaRPr>
          </a:p>
        </p:txBody>
      </p:sp>
      <p:sp>
        <p:nvSpPr>
          <p:cNvPr id="23" name="Rectangle 22">
            <a:extLst>
              <a:ext uri="{FF2B5EF4-FFF2-40B4-BE49-F238E27FC236}">
                <a16:creationId xmlns:a16="http://schemas.microsoft.com/office/drawing/2014/main" id="{5712F7E8-BFD5-4B85-A173-57790DA12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6311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E71958E-1DBF-1E48-A4BE-F57879469335}"/>
              </a:ext>
            </a:extLst>
          </p:cNvPr>
          <p:cNvSpPr>
            <a:spLocks noGrp="1"/>
          </p:cNvSpPr>
          <p:nvPr>
            <p:ph type="title"/>
          </p:nvPr>
        </p:nvSpPr>
        <p:spPr>
          <a:xfrm>
            <a:off x="7859485" y="634946"/>
            <a:ext cx="3690257" cy="1450757"/>
          </a:xfrm>
        </p:spPr>
        <p:txBody>
          <a:bodyPr>
            <a:normAutofit/>
          </a:bodyPr>
          <a:lstStyle/>
          <a:p>
            <a:r>
              <a:rPr lang="es-ES_tradnl" sz="5000"/>
              <a:t>Globalización</a:t>
            </a:r>
          </a:p>
        </p:txBody>
      </p:sp>
      <p:pic>
        <p:nvPicPr>
          <p:cNvPr id="8" name="Imagen 7" descr="relaciones_publicas-300x199.jpg">
            <a:extLst>
              <a:ext uri="{FF2B5EF4-FFF2-40B4-BE49-F238E27FC236}">
                <a16:creationId xmlns:a16="http://schemas.microsoft.com/office/drawing/2014/main" id="{A6F7523F-71C5-8C47-99E1-5898A0D8D5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99" y="1113847"/>
            <a:ext cx="6583227" cy="4366873"/>
          </a:xfrm>
          <a:prstGeom prst="rect">
            <a:avLst/>
          </a:prstGeom>
        </p:spPr>
      </p:pic>
      <p:cxnSp>
        <p:nvCxnSpPr>
          <p:cNvPr id="30" name="Straight Connector 29">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8967" y="2246569"/>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4FF0E74-5C16-4846-9D77-DCD11E2C7FCD}"/>
              </a:ext>
            </a:extLst>
          </p:cNvPr>
          <p:cNvSpPr>
            <a:spLocks noGrp="1"/>
          </p:cNvSpPr>
          <p:nvPr>
            <p:ph idx="1"/>
          </p:nvPr>
        </p:nvSpPr>
        <p:spPr>
          <a:xfrm>
            <a:off x="7859485" y="2407436"/>
            <a:ext cx="3690257" cy="3461658"/>
          </a:xfrm>
        </p:spPr>
        <p:txBody>
          <a:bodyPr>
            <a:normAutofit lnSpcReduction="10000"/>
          </a:bodyPr>
          <a:lstStyle/>
          <a:p>
            <a:pPr marL="342900" indent="-342900">
              <a:lnSpc>
                <a:spcPct val="100000"/>
              </a:lnSpc>
              <a:buFont typeface="Wingdings" charset="2"/>
              <a:buChar char="ü"/>
            </a:pPr>
            <a:endParaRPr lang="es-MX" sz="1800" dirty="0">
              <a:latin typeface="Cambria"/>
              <a:cs typeface="Cambria"/>
            </a:endParaRPr>
          </a:p>
          <a:p>
            <a:pPr>
              <a:lnSpc>
                <a:spcPct val="100000"/>
              </a:lnSpc>
            </a:pPr>
            <a:r>
              <a:rPr lang="es-ES_tradnl" sz="2000" dirty="0">
                <a:latin typeface="Cambria"/>
                <a:cs typeface="Cambria"/>
              </a:rPr>
              <a:t>Incremento explosivo en oferta de agencias.</a:t>
            </a:r>
          </a:p>
          <a:p>
            <a:pPr>
              <a:lnSpc>
                <a:spcPct val="100000"/>
              </a:lnSpc>
            </a:pPr>
            <a:r>
              <a:rPr lang="es-ES_tradnl" sz="2000" dirty="0">
                <a:latin typeface="Cambria"/>
                <a:cs typeface="Cambria"/>
              </a:rPr>
              <a:t>Presentes los </a:t>
            </a:r>
            <a:r>
              <a:rPr lang="es-ES_tradnl" sz="2000" i="1" dirty="0">
                <a:latin typeface="Cambria"/>
                <a:cs typeface="Cambria"/>
              </a:rPr>
              <a:t>titanes de la imagen</a:t>
            </a:r>
            <a:r>
              <a:rPr lang="es-ES_tradnl" sz="2000" dirty="0">
                <a:latin typeface="Cambria"/>
                <a:cs typeface="Cambria"/>
              </a:rPr>
              <a:t>, agencias de dudosa reputación, de mediano tamaño, las agencias especializadas.</a:t>
            </a:r>
          </a:p>
          <a:p>
            <a:pPr>
              <a:lnSpc>
                <a:spcPct val="100000"/>
              </a:lnSpc>
            </a:pPr>
            <a:r>
              <a:rPr lang="es-ES_tradnl" sz="2000" dirty="0">
                <a:latin typeface="Cambria"/>
                <a:cs typeface="Cambria"/>
              </a:rPr>
              <a:t>Consultoras.</a:t>
            </a:r>
          </a:p>
          <a:p>
            <a:pPr>
              <a:lnSpc>
                <a:spcPct val="100000"/>
              </a:lnSpc>
            </a:pPr>
            <a:r>
              <a:rPr lang="es-ES_tradnl" sz="2000" dirty="0">
                <a:latin typeface="Cambria"/>
                <a:cs typeface="Cambria"/>
              </a:rPr>
              <a:t>De servicios.</a:t>
            </a:r>
          </a:p>
          <a:p>
            <a:pPr>
              <a:lnSpc>
                <a:spcPct val="100000"/>
              </a:lnSpc>
            </a:pPr>
            <a:endParaRPr lang="es-MX" sz="1800" dirty="0">
              <a:latin typeface="Century" charset="0"/>
            </a:endParaRPr>
          </a:p>
          <a:p>
            <a:pPr>
              <a:lnSpc>
                <a:spcPct val="100000"/>
              </a:lnSpc>
            </a:pPr>
            <a:endParaRPr lang="es-MX" sz="1800" dirty="0">
              <a:latin typeface="Century" charset="0"/>
            </a:endParaRPr>
          </a:p>
          <a:p>
            <a:pPr>
              <a:lnSpc>
                <a:spcPct val="100000"/>
              </a:lnSpc>
              <a:spcBef>
                <a:spcPct val="20000"/>
              </a:spcBef>
            </a:pPr>
            <a:endParaRPr lang="es-ES_tradnl" sz="1800" dirty="0">
              <a:latin typeface="Georgia" charset="0"/>
            </a:endParaRPr>
          </a:p>
        </p:txBody>
      </p:sp>
      <p:sp>
        <p:nvSpPr>
          <p:cNvPr id="32" name="Rectangle 31">
            <a:extLst>
              <a:ext uri="{FF2B5EF4-FFF2-40B4-BE49-F238E27FC236}">
                <a16:creationId xmlns:a16="http://schemas.microsoft.com/office/drawing/2014/main" id="{7465E1E6-76DA-46A7-87B0-0A3F9791A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11941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E32B5A7-901B-A94A-AD9A-751A441020E0}"/>
              </a:ext>
            </a:extLst>
          </p:cNvPr>
          <p:cNvSpPr>
            <a:spLocks noChangeArrowheads="1"/>
          </p:cNvSpPr>
          <p:nvPr/>
        </p:nvSpPr>
        <p:spPr bwMode="auto">
          <a:xfrm>
            <a:off x="2794000" y="365086"/>
            <a:ext cx="6696075"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r>
              <a:rPr lang="es-ES_tradnl" sz="3200" dirty="0">
                <a:solidFill>
                  <a:schemeClr val="bg1"/>
                </a:solidFill>
                <a:latin typeface="Century" charset="0"/>
              </a:rPr>
              <a:t>Efectiva interacción con el entorno</a:t>
            </a:r>
          </a:p>
          <a:p>
            <a:pPr marL="457200" indent="-457200"/>
            <a:endParaRPr lang="es-ES_tradnl" sz="3200" dirty="0">
              <a:solidFill>
                <a:schemeClr val="bg1"/>
              </a:solidFill>
              <a:latin typeface="Century" charset="0"/>
            </a:endParaRPr>
          </a:p>
        </p:txBody>
      </p:sp>
      <p:sp>
        <p:nvSpPr>
          <p:cNvPr id="5" name="Rectangle 3">
            <a:extLst>
              <a:ext uri="{FF2B5EF4-FFF2-40B4-BE49-F238E27FC236}">
                <a16:creationId xmlns:a16="http://schemas.microsoft.com/office/drawing/2014/main" id="{A559DF17-3E4A-9D45-8C3A-90279CBF43EC}"/>
              </a:ext>
            </a:extLst>
          </p:cNvPr>
          <p:cNvSpPr>
            <a:spLocks noChangeArrowheads="1"/>
          </p:cNvSpPr>
          <p:nvPr/>
        </p:nvSpPr>
        <p:spPr bwMode="auto">
          <a:xfrm>
            <a:off x="1530350" y="2133433"/>
            <a:ext cx="8925092"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es-MX" sz="2800" dirty="0">
                <a:latin typeface="Century" charset="0"/>
              </a:rPr>
              <a:t>Los públicos pueden tener impresiones muy distintas</a:t>
            </a:r>
            <a:r>
              <a:rPr lang="es-MX" sz="2400" dirty="0">
                <a:latin typeface="Century" charset="0"/>
              </a:rPr>
              <a:t>.</a:t>
            </a:r>
            <a:r>
              <a:rPr lang="es-MX" sz="2800" dirty="0">
                <a:latin typeface="Century" charset="0"/>
              </a:rPr>
              <a:t> </a:t>
            </a:r>
            <a:endParaRPr lang="es-ES" sz="2800" dirty="0">
              <a:latin typeface="Century" charset="0"/>
            </a:endParaRPr>
          </a:p>
        </p:txBody>
      </p:sp>
      <p:sp>
        <p:nvSpPr>
          <p:cNvPr id="6" name="Rectángulo 5">
            <a:extLst>
              <a:ext uri="{FF2B5EF4-FFF2-40B4-BE49-F238E27FC236}">
                <a16:creationId xmlns:a16="http://schemas.microsoft.com/office/drawing/2014/main" id="{46C134C8-5A40-DD4C-8E64-263B09A2AF7B}"/>
              </a:ext>
            </a:extLst>
          </p:cNvPr>
          <p:cNvSpPr/>
          <p:nvPr/>
        </p:nvSpPr>
        <p:spPr>
          <a:xfrm>
            <a:off x="2794000" y="935365"/>
            <a:ext cx="6045200" cy="861774"/>
          </a:xfrm>
          <a:prstGeom prst="rect">
            <a:avLst/>
          </a:prstGeom>
        </p:spPr>
        <p:txBody>
          <a:bodyPr wrap="square">
            <a:spAutoFit/>
          </a:bodyPr>
          <a:lstStyle/>
          <a:p>
            <a:r>
              <a:rPr lang="es-MX" sz="3600" dirty="0">
                <a:solidFill>
                  <a:srgbClr val="ACA73B"/>
                </a:solidFill>
                <a:latin typeface="Georgia"/>
                <a:cs typeface="Georgia"/>
              </a:rPr>
              <a:t>Percepción diferencial</a:t>
            </a:r>
          </a:p>
          <a:p>
            <a:r>
              <a:rPr lang="es-MX" sz="1400" dirty="0">
                <a:latin typeface="Century" charset="0"/>
              </a:rPr>
              <a:t> </a:t>
            </a:r>
            <a:endParaRPr lang="es-ES_tradnl" sz="1200" dirty="0">
              <a:latin typeface="Cambria"/>
              <a:cs typeface="Cambria"/>
            </a:endParaRPr>
          </a:p>
        </p:txBody>
      </p:sp>
      <p:pic>
        <p:nvPicPr>
          <p:cNvPr id="7" name="Imagen 6" descr="las-relaciones-publicas.jpg">
            <a:extLst>
              <a:ext uri="{FF2B5EF4-FFF2-40B4-BE49-F238E27FC236}">
                <a16:creationId xmlns:a16="http://schemas.microsoft.com/office/drawing/2014/main" id="{EC2C24E0-7516-6243-A242-C37A54E72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123" y="2798782"/>
            <a:ext cx="4874929" cy="3479691"/>
          </a:xfrm>
          <a:prstGeom prst="rect">
            <a:avLst/>
          </a:prstGeom>
        </p:spPr>
      </p:pic>
    </p:spTree>
    <p:extLst>
      <p:ext uri="{BB962C8B-B14F-4D97-AF65-F5344CB8AC3E}">
        <p14:creationId xmlns:p14="http://schemas.microsoft.com/office/powerpoint/2010/main" val="2288634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97CC1C81-7DB2-D54D-80F3-29F8374B7777}"/>
              </a:ext>
            </a:extLst>
          </p:cNvPr>
          <p:cNvSpPr>
            <a:spLocks noGrp="1"/>
          </p:cNvSpPr>
          <p:nvPr>
            <p:ph type="title"/>
          </p:nvPr>
        </p:nvSpPr>
        <p:spPr>
          <a:xfrm>
            <a:off x="643467" y="516835"/>
            <a:ext cx="3448259" cy="1666501"/>
          </a:xfrm>
        </p:spPr>
        <p:txBody>
          <a:bodyPr>
            <a:normAutofit/>
          </a:bodyPr>
          <a:lstStyle/>
          <a:p>
            <a:r>
              <a:rPr lang="es-MX" sz="4000">
                <a:solidFill>
                  <a:srgbClr val="FFFFFF"/>
                </a:solidFill>
                <a:latin typeface="Georgia"/>
                <a:cs typeface="Georgia"/>
              </a:rPr>
              <a:t>Tendencias </a:t>
            </a:r>
          </a:p>
        </p:txBody>
      </p:sp>
      <p:cxnSp>
        <p:nvCxnSpPr>
          <p:cNvPr id="28" name="Straight Connector 27">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Marcador de contenido 2">
            <a:extLst>
              <a:ext uri="{FF2B5EF4-FFF2-40B4-BE49-F238E27FC236}">
                <a16:creationId xmlns:a16="http://schemas.microsoft.com/office/drawing/2014/main" id="{FC761013-4149-5A44-A905-C53519CB665A}"/>
              </a:ext>
            </a:extLst>
          </p:cNvPr>
          <p:cNvSpPr>
            <a:spLocks noGrp="1"/>
          </p:cNvSpPr>
          <p:nvPr>
            <p:ph idx="1"/>
          </p:nvPr>
        </p:nvSpPr>
        <p:spPr>
          <a:xfrm>
            <a:off x="643467" y="2546224"/>
            <a:ext cx="3448259" cy="4200561"/>
          </a:xfrm>
        </p:spPr>
        <p:txBody>
          <a:bodyPr>
            <a:normAutofit fontScale="92500" lnSpcReduction="20000"/>
          </a:bodyPr>
          <a:lstStyle/>
          <a:p>
            <a:pPr>
              <a:lnSpc>
                <a:spcPct val="100000"/>
              </a:lnSpc>
            </a:pPr>
            <a:r>
              <a:rPr lang="es-ES_tradnl" sz="1800" dirty="0">
                <a:solidFill>
                  <a:srgbClr val="FFFFFF"/>
                </a:solidFill>
                <a:latin typeface="Cambria"/>
                <a:cs typeface="Cambria"/>
              </a:rPr>
              <a:t>Las relaciones públicas deben contribuir a disipar la sensación de inseguridad que abruma nuestros días</a:t>
            </a:r>
          </a:p>
          <a:p>
            <a:pPr marL="342900" indent="-342900">
              <a:lnSpc>
                <a:spcPct val="100000"/>
              </a:lnSpc>
              <a:buFont typeface="Wingdings" charset="2"/>
              <a:buChar char="ü"/>
            </a:pPr>
            <a:r>
              <a:rPr lang="es-ES_tradnl" sz="1800" dirty="0">
                <a:solidFill>
                  <a:srgbClr val="FFFFFF"/>
                </a:solidFill>
                <a:latin typeface="Cambria"/>
                <a:cs typeface="Cambria"/>
              </a:rPr>
              <a:t>Inestabilidad política (aprendizaje democrático)</a:t>
            </a:r>
          </a:p>
          <a:p>
            <a:pPr marL="342900" indent="-342900">
              <a:lnSpc>
                <a:spcPct val="100000"/>
              </a:lnSpc>
              <a:buFont typeface="Wingdings" charset="2"/>
              <a:buChar char="ü"/>
            </a:pPr>
            <a:r>
              <a:rPr lang="es-ES_tradnl" sz="1800" dirty="0">
                <a:solidFill>
                  <a:srgbClr val="FFFFFF"/>
                </a:solidFill>
                <a:latin typeface="Cambria"/>
                <a:cs typeface="Cambria"/>
              </a:rPr>
              <a:t>Inestabilidad económica</a:t>
            </a:r>
          </a:p>
          <a:p>
            <a:pPr marL="342900" indent="-342900">
              <a:lnSpc>
                <a:spcPct val="100000"/>
              </a:lnSpc>
              <a:buFont typeface="Wingdings" charset="2"/>
              <a:buChar char="ü"/>
            </a:pPr>
            <a:r>
              <a:rPr lang="es-ES_tradnl" sz="1800" dirty="0">
                <a:solidFill>
                  <a:srgbClr val="FFFFFF"/>
                </a:solidFill>
                <a:latin typeface="Cambria"/>
                <a:cs typeface="Cambria"/>
              </a:rPr>
              <a:t>Competencia mundial</a:t>
            </a:r>
          </a:p>
          <a:p>
            <a:pPr marL="342900" indent="-342900">
              <a:lnSpc>
                <a:spcPct val="100000"/>
              </a:lnSpc>
              <a:buFont typeface="Wingdings" charset="2"/>
              <a:buChar char="ü"/>
            </a:pPr>
            <a:r>
              <a:rPr lang="es-ES_tradnl" sz="1800" dirty="0">
                <a:solidFill>
                  <a:srgbClr val="FFFFFF"/>
                </a:solidFill>
                <a:latin typeface="Cambria"/>
                <a:cs typeface="Cambria"/>
              </a:rPr>
              <a:t>Las ventajas competitivas tradicionales han perdido vigencia.</a:t>
            </a:r>
          </a:p>
          <a:p>
            <a:pPr marL="342900" indent="-342900">
              <a:lnSpc>
                <a:spcPct val="100000"/>
              </a:lnSpc>
              <a:buFont typeface="Wingdings" charset="2"/>
              <a:buChar char="ü"/>
            </a:pPr>
            <a:r>
              <a:rPr lang="es-ES_tradnl" sz="1800" dirty="0">
                <a:solidFill>
                  <a:srgbClr val="FFFFFF"/>
                </a:solidFill>
                <a:latin typeface="Cambria"/>
                <a:cs typeface="Cambria"/>
              </a:rPr>
              <a:t>Interdependencia del entorno.</a:t>
            </a:r>
          </a:p>
          <a:p>
            <a:pPr marL="342900" indent="-342900">
              <a:lnSpc>
                <a:spcPct val="100000"/>
              </a:lnSpc>
              <a:buFont typeface="Wingdings" charset="2"/>
              <a:buChar char="ü"/>
            </a:pPr>
            <a:r>
              <a:rPr lang="es-ES_tradnl" sz="1800" dirty="0">
                <a:solidFill>
                  <a:srgbClr val="FFFFFF"/>
                </a:solidFill>
                <a:latin typeface="Cambria"/>
                <a:cs typeface="Cambria"/>
              </a:rPr>
              <a:t>Incipiente institucionalización.</a:t>
            </a:r>
            <a:endParaRPr lang="es-MX" sz="1800" dirty="0">
              <a:solidFill>
                <a:srgbClr val="FFFFFF"/>
              </a:solidFill>
              <a:latin typeface="Cambria"/>
              <a:cs typeface="Cambria"/>
            </a:endParaRPr>
          </a:p>
          <a:p>
            <a:pPr>
              <a:lnSpc>
                <a:spcPct val="100000"/>
              </a:lnSpc>
            </a:pPr>
            <a:endParaRPr lang="es-ES" sz="1100" dirty="0">
              <a:solidFill>
                <a:srgbClr val="FFFFFF"/>
              </a:solidFill>
              <a:latin typeface="Century" charset="0"/>
            </a:endParaRPr>
          </a:p>
        </p:txBody>
      </p:sp>
      <p:pic>
        <p:nvPicPr>
          <p:cNvPr id="5" name="Imagen 4" descr="como-mejorar-las-relaciones-publicas.jpg">
            <a:extLst>
              <a:ext uri="{FF2B5EF4-FFF2-40B4-BE49-F238E27FC236}">
                <a16:creationId xmlns:a16="http://schemas.microsoft.com/office/drawing/2014/main" id="{0B028599-A482-944A-A8BE-BB14851867F8}"/>
              </a:ext>
            </a:extLst>
          </p:cNvPr>
          <p:cNvPicPr>
            <a:picLocks noChangeAspect="1"/>
          </p:cNvPicPr>
          <p:nvPr/>
        </p:nvPicPr>
        <p:blipFill rotWithShape="1">
          <a:blip r:embed="rId2">
            <a:extLst>
              <a:ext uri="{28A0092B-C50C-407E-A947-70E740481C1C}">
                <a14:useLocalDpi xmlns:a14="http://schemas.microsoft.com/office/drawing/2010/main" val="0"/>
              </a:ext>
            </a:extLst>
          </a:blip>
          <a:srcRect l="3920" r="43873" b="1"/>
          <a:stretch/>
        </p:blipFill>
        <p:spPr>
          <a:xfrm>
            <a:off x="4654296" y="10"/>
            <a:ext cx="7537703" cy="6857990"/>
          </a:xfrm>
          <a:prstGeom prst="rect">
            <a:avLst/>
          </a:prstGeom>
        </p:spPr>
      </p:pic>
    </p:spTree>
    <p:extLst>
      <p:ext uri="{BB962C8B-B14F-4D97-AF65-F5344CB8AC3E}">
        <p14:creationId xmlns:p14="http://schemas.microsoft.com/office/powerpoint/2010/main" val="3917302826"/>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4072AD"/>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3" name="Straight Connector 22">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7616BB1-EA62-C846-9A9E-A1A4FF4F5C10}"/>
              </a:ext>
            </a:extLst>
          </p:cNvPr>
          <p:cNvSpPr>
            <a:spLocks noGrp="1"/>
          </p:cNvSpPr>
          <p:nvPr>
            <p:ph idx="1"/>
          </p:nvPr>
        </p:nvSpPr>
        <p:spPr>
          <a:xfrm>
            <a:off x="571752" y="2799654"/>
            <a:ext cx="2946700" cy="4058344"/>
          </a:xfrm>
        </p:spPr>
        <p:txBody>
          <a:bodyPr>
            <a:normAutofit/>
          </a:bodyPr>
          <a:lstStyle/>
          <a:p>
            <a:pPr marL="457200" indent="-457200">
              <a:lnSpc>
                <a:spcPct val="100000"/>
              </a:lnSpc>
              <a:buFont typeface="Wingdings" charset="2"/>
              <a:buChar char="ü"/>
            </a:pPr>
            <a:r>
              <a:rPr lang="es-ES_tradnl" sz="1600" dirty="0">
                <a:solidFill>
                  <a:srgbClr val="FFFFFF"/>
                </a:solidFill>
                <a:latin typeface="Palatino" pitchFamily="2" charset="77"/>
                <a:ea typeface="Palatino" pitchFamily="2" charset="77"/>
                <a:cs typeface="Cambria"/>
              </a:rPr>
              <a:t>Mayor acceso a la información, públicos más participativos y exigentes.</a:t>
            </a:r>
          </a:p>
          <a:p>
            <a:pPr marL="457200" indent="-457200">
              <a:lnSpc>
                <a:spcPct val="100000"/>
              </a:lnSpc>
              <a:buFont typeface="Wingdings" charset="2"/>
              <a:buChar char="ü"/>
            </a:pPr>
            <a:r>
              <a:rPr lang="es-ES_tradnl" sz="1600" dirty="0">
                <a:solidFill>
                  <a:srgbClr val="FFFFFF"/>
                </a:solidFill>
                <a:latin typeface="Palatino" pitchFamily="2" charset="77"/>
                <a:ea typeface="Palatino" pitchFamily="2" charset="77"/>
                <a:cs typeface="Cambria"/>
              </a:rPr>
              <a:t>Inestabilidad laboral.</a:t>
            </a:r>
          </a:p>
          <a:p>
            <a:pPr marL="457200" indent="-457200">
              <a:lnSpc>
                <a:spcPct val="100000"/>
              </a:lnSpc>
              <a:buFont typeface="Wingdings" charset="2"/>
              <a:buChar char="ü"/>
            </a:pPr>
            <a:r>
              <a:rPr lang="es-ES_tradnl" sz="1600" dirty="0">
                <a:solidFill>
                  <a:srgbClr val="FFFFFF"/>
                </a:solidFill>
                <a:latin typeface="Palatino" pitchFamily="2" charset="77"/>
                <a:ea typeface="Palatino" pitchFamily="2" charset="77"/>
                <a:cs typeface="Cambria"/>
              </a:rPr>
              <a:t>Frecuentes cambios de rumbo.</a:t>
            </a:r>
          </a:p>
          <a:p>
            <a:pPr marL="457200" indent="-457200">
              <a:lnSpc>
                <a:spcPct val="100000"/>
              </a:lnSpc>
              <a:buFont typeface="Wingdings" charset="2"/>
              <a:buChar char="ü"/>
            </a:pPr>
            <a:r>
              <a:rPr lang="es-ES_tradnl" sz="1600" dirty="0">
                <a:solidFill>
                  <a:srgbClr val="FFFFFF"/>
                </a:solidFill>
                <a:latin typeface="Palatino" pitchFamily="2" charset="77"/>
                <a:ea typeface="Palatino" pitchFamily="2" charset="77"/>
                <a:cs typeface="Cambria"/>
              </a:rPr>
              <a:t>Vinculación efectiva con representantes populares.</a:t>
            </a:r>
          </a:p>
          <a:p>
            <a:pPr marL="457200" indent="-457200">
              <a:lnSpc>
                <a:spcPct val="100000"/>
              </a:lnSpc>
              <a:buFont typeface="Wingdings" charset="2"/>
              <a:buChar char="ü"/>
            </a:pPr>
            <a:r>
              <a:rPr lang="es-ES_tradnl" sz="1600" dirty="0">
                <a:solidFill>
                  <a:srgbClr val="FFFFFF"/>
                </a:solidFill>
                <a:latin typeface="Palatino" pitchFamily="2" charset="77"/>
                <a:ea typeface="Palatino" pitchFamily="2" charset="77"/>
                <a:cs typeface="Cambria"/>
              </a:rPr>
              <a:t>Orientación al mercado (desarrollo de ventajas competitivas).</a:t>
            </a:r>
          </a:p>
          <a:p>
            <a:pPr marL="457200" indent="-457200">
              <a:lnSpc>
                <a:spcPct val="100000"/>
              </a:lnSpc>
              <a:buFont typeface="Wingdings" charset="2"/>
              <a:buChar char="ü"/>
            </a:pPr>
            <a:r>
              <a:rPr lang="es-ES_tradnl" sz="1600" dirty="0">
                <a:solidFill>
                  <a:srgbClr val="FFFFFF"/>
                </a:solidFill>
                <a:latin typeface="Palatino" pitchFamily="2" charset="77"/>
                <a:ea typeface="Palatino" pitchFamily="2" charset="77"/>
                <a:cs typeface="Cambria"/>
              </a:rPr>
              <a:t>Adaptación al cambio</a:t>
            </a:r>
            <a:r>
              <a:rPr lang="es-ES_tradnl" sz="1600" dirty="0">
                <a:solidFill>
                  <a:srgbClr val="FFFFFF"/>
                </a:solidFill>
                <a:latin typeface="Palatino" pitchFamily="2" charset="77"/>
                <a:ea typeface="Palatino" pitchFamily="2" charset="77"/>
              </a:rPr>
              <a:t>.</a:t>
            </a:r>
          </a:p>
          <a:p>
            <a:pPr>
              <a:lnSpc>
                <a:spcPct val="100000"/>
              </a:lnSpc>
              <a:buFontTx/>
              <a:buChar char="•"/>
            </a:pPr>
            <a:endParaRPr lang="es-ES_tradnl" sz="1300" dirty="0">
              <a:solidFill>
                <a:srgbClr val="FFFFFF"/>
              </a:solidFill>
              <a:latin typeface="Century" charset="0"/>
            </a:endParaRPr>
          </a:p>
          <a:p>
            <a:pPr>
              <a:lnSpc>
                <a:spcPct val="100000"/>
              </a:lnSpc>
            </a:pPr>
            <a:endParaRPr lang="es-ES" sz="1300" dirty="0">
              <a:solidFill>
                <a:srgbClr val="FFFFFF"/>
              </a:solidFill>
              <a:latin typeface="Georgia" charset="0"/>
            </a:endParaRPr>
          </a:p>
        </p:txBody>
      </p:sp>
      <p:pic>
        <p:nvPicPr>
          <p:cNvPr id="5" name="Imagen 4" descr="images.jpeg">
            <a:extLst>
              <a:ext uri="{FF2B5EF4-FFF2-40B4-BE49-F238E27FC236}">
                <a16:creationId xmlns:a16="http://schemas.microsoft.com/office/drawing/2014/main" id="{E3232B51-40A0-E740-B24C-6D40F4B5EB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2017" y="1175288"/>
            <a:ext cx="6798082" cy="4507423"/>
          </a:xfrm>
          <a:prstGeom prst="rect">
            <a:avLst/>
          </a:prstGeom>
        </p:spPr>
      </p:pic>
      <p:sp>
        <p:nvSpPr>
          <p:cNvPr id="2" name="CuadroTexto 1">
            <a:extLst>
              <a:ext uri="{FF2B5EF4-FFF2-40B4-BE49-F238E27FC236}">
                <a16:creationId xmlns:a16="http://schemas.microsoft.com/office/drawing/2014/main" id="{107561D5-CD33-1645-99B0-F7D32116205F}"/>
              </a:ext>
            </a:extLst>
          </p:cNvPr>
          <p:cNvSpPr txBox="1"/>
          <p:nvPr/>
        </p:nvSpPr>
        <p:spPr>
          <a:xfrm>
            <a:off x="1076343" y="1761627"/>
            <a:ext cx="1937518" cy="584775"/>
          </a:xfrm>
          <a:prstGeom prst="rect">
            <a:avLst/>
          </a:prstGeom>
          <a:noFill/>
        </p:spPr>
        <p:txBody>
          <a:bodyPr wrap="none" rtlCol="0">
            <a:spAutoFit/>
          </a:bodyPr>
          <a:lstStyle/>
          <a:p>
            <a:r>
              <a:rPr lang="es-ES_tradnl" sz="3200" dirty="0"/>
              <a:t>Tendencias</a:t>
            </a:r>
          </a:p>
        </p:txBody>
      </p:sp>
    </p:spTree>
    <p:extLst>
      <p:ext uri="{BB962C8B-B14F-4D97-AF65-F5344CB8AC3E}">
        <p14:creationId xmlns:p14="http://schemas.microsoft.com/office/powerpoint/2010/main" val="2668349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a:extLst>
              <a:ext uri="{FF2B5EF4-FFF2-40B4-BE49-F238E27FC236}">
                <a16:creationId xmlns:a16="http://schemas.microsoft.com/office/drawing/2014/main" id="{ACC71372-FCAD-EE4D-A4F4-E238950E5C2C}"/>
              </a:ext>
            </a:extLst>
          </p:cNvPr>
          <p:cNvSpPr>
            <a:spLocks noGrp="1"/>
          </p:cNvSpPr>
          <p:nvPr>
            <p:ph type="title"/>
          </p:nvPr>
        </p:nvSpPr>
        <p:spPr>
          <a:xfrm>
            <a:off x="492370" y="516836"/>
            <a:ext cx="3084844" cy="1961086"/>
          </a:xfrm>
        </p:spPr>
        <p:txBody>
          <a:bodyPr>
            <a:normAutofit/>
          </a:bodyPr>
          <a:lstStyle/>
          <a:p>
            <a:r>
              <a:rPr lang="es-ES_tradnl" sz="4000" dirty="0">
                <a:solidFill>
                  <a:srgbClr val="FFFFFF"/>
                </a:solidFill>
              </a:rPr>
              <a:t>Retos</a:t>
            </a:r>
          </a:p>
        </p:txBody>
      </p:sp>
      <p:cxnSp>
        <p:nvCxnSpPr>
          <p:cNvPr id="14" name="Straight Connector 13">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71D32E68-CD08-6442-9108-042B90EF8C6C}"/>
              </a:ext>
            </a:extLst>
          </p:cNvPr>
          <p:cNvSpPr>
            <a:spLocks noGrp="1"/>
          </p:cNvSpPr>
          <p:nvPr>
            <p:ph idx="1"/>
          </p:nvPr>
        </p:nvSpPr>
        <p:spPr>
          <a:xfrm>
            <a:off x="571752" y="2799654"/>
            <a:ext cx="3005462" cy="3189665"/>
          </a:xfrm>
        </p:spPr>
        <p:txBody>
          <a:bodyPr>
            <a:normAutofit/>
          </a:bodyPr>
          <a:lstStyle/>
          <a:p>
            <a:pPr marL="457200" indent="-457200">
              <a:buFont typeface="Wingdings" charset="2"/>
              <a:buChar char="ü"/>
            </a:pPr>
            <a:r>
              <a:rPr lang="es-ES_tradnl" sz="1800" dirty="0">
                <a:solidFill>
                  <a:srgbClr val="FFFFFF"/>
                </a:solidFill>
                <a:latin typeface="Cambria"/>
                <a:cs typeface="Cambria"/>
              </a:rPr>
              <a:t>Receptividad a las alianzas.</a:t>
            </a:r>
          </a:p>
          <a:p>
            <a:pPr marL="457200" indent="-457200">
              <a:buFont typeface="Wingdings" charset="2"/>
              <a:buChar char="ü"/>
            </a:pPr>
            <a:r>
              <a:rPr lang="es-ES_tradnl" sz="1800" dirty="0">
                <a:solidFill>
                  <a:srgbClr val="FFFFFF"/>
                </a:solidFill>
                <a:latin typeface="Cambria"/>
                <a:cs typeface="Cambria"/>
              </a:rPr>
              <a:t> Desarrollo de nuevas ventajas competitivas.</a:t>
            </a:r>
          </a:p>
          <a:p>
            <a:pPr marL="457200" indent="-457200">
              <a:buFont typeface="Wingdings" charset="2"/>
              <a:buChar char="ü"/>
            </a:pPr>
            <a:r>
              <a:rPr lang="es-ES_tradnl" sz="1800" dirty="0">
                <a:solidFill>
                  <a:srgbClr val="FFFFFF"/>
                </a:solidFill>
                <a:latin typeface="Cambria"/>
                <a:cs typeface="Cambria"/>
              </a:rPr>
              <a:t> Institucionalización.</a:t>
            </a:r>
          </a:p>
          <a:p>
            <a:pPr marL="457200" indent="-457200">
              <a:buFont typeface="Wingdings" charset="2"/>
              <a:buChar char="ü"/>
            </a:pPr>
            <a:r>
              <a:rPr lang="es-ES_tradnl" sz="1800" dirty="0">
                <a:solidFill>
                  <a:srgbClr val="FFFFFF"/>
                </a:solidFill>
                <a:latin typeface="Cambria"/>
                <a:cs typeface="Cambria"/>
              </a:rPr>
              <a:t> Nuevos enfoques en las relaciones laborales.</a:t>
            </a:r>
          </a:p>
          <a:p>
            <a:pPr marL="457200" indent="-457200">
              <a:buFont typeface="Arial"/>
              <a:buChar char="•"/>
            </a:pPr>
            <a:endParaRPr lang="es-ES" sz="1800" dirty="0">
              <a:solidFill>
                <a:srgbClr val="FFFFFF"/>
              </a:solidFill>
              <a:latin typeface="Century" charset="0"/>
            </a:endParaRPr>
          </a:p>
        </p:txBody>
      </p:sp>
      <p:pic>
        <p:nvPicPr>
          <p:cNvPr id="5" name="Imagen 4" descr="1-300x179.jpg">
            <a:extLst>
              <a:ext uri="{FF2B5EF4-FFF2-40B4-BE49-F238E27FC236}">
                <a16:creationId xmlns:a16="http://schemas.microsoft.com/office/drawing/2014/main" id="{6A003645-625D-A14D-8418-EA7ACB611E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2017" y="1400906"/>
            <a:ext cx="6798082" cy="4056188"/>
          </a:xfrm>
          <a:prstGeom prst="rect">
            <a:avLst/>
          </a:prstGeom>
        </p:spPr>
      </p:pic>
    </p:spTree>
    <p:extLst>
      <p:ext uri="{BB962C8B-B14F-4D97-AF65-F5344CB8AC3E}">
        <p14:creationId xmlns:p14="http://schemas.microsoft.com/office/powerpoint/2010/main" val="574628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9" name="Straight Connector 138">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1" name="Rectangle 14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73C3C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Rectángulo 1"/>
          <p:cNvSpPr/>
          <p:nvPr/>
        </p:nvSpPr>
        <p:spPr>
          <a:xfrm>
            <a:off x="492370" y="516836"/>
            <a:ext cx="3084844" cy="196108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spc="-50">
                <a:solidFill>
                  <a:srgbClr val="FFFFFF"/>
                </a:solidFill>
                <a:latin typeface="+mj-lt"/>
                <a:ea typeface="+mj-ea"/>
                <a:cs typeface="+mj-cs"/>
              </a:rPr>
              <a:t>Estrategia de acciones comunicativas</a:t>
            </a:r>
          </a:p>
        </p:txBody>
      </p:sp>
      <p:cxnSp>
        <p:nvCxnSpPr>
          <p:cNvPr id="145" name="Straight Connector 144">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484" name="Rectangle 4"/>
          <p:cNvSpPr>
            <a:spLocks noChangeArrowheads="1"/>
          </p:cNvSpPr>
          <p:nvPr/>
        </p:nvSpPr>
        <p:spPr bwMode="auto">
          <a:xfrm>
            <a:off x="571752" y="2799654"/>
            <a:ext cx="3005462" cy="318966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0" tIns="45720" rIns="0" bIns="45720" rtlCol="0">
            <a:normAutofit/>
          </a:bodyPr>
          <a:lstStyle/>
          <a:p>
            <a:pPr>
              <a:spcAft>
                <a:spcPts val="600"/>
              </a:spcAft>
              <a:buFont typeface="Calibri" panose="020F0502020204030204" pitchFamily="34" charset="0"/>
            </a:pPr>
            <a:r>
              <a:rPr lang="en-US">
                <a:solidFill>
                  <a:srgbClr val="FFFFFF"/>
                </a:solidFill>
              </a:rPr>
              <a:t>Un modelo rector de acciones comunicativas permitirá definir qué  necesitamos hacer para desplegar una imagen positiva.</a:t>
            </a:r>
          </a:p>
        </p:txBody>
      </p:sp>
      <p:pic>
        <p:nvPicPr>
          <p:cNvPr id="3" name="Imagen 2" descr="acciones-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2138" y="640080"/>
            <a:ext cx="5577840" cy="5577840"/>
          </a:xfrm>
          <a:prstGeom prst="rect">
            <a:avLst/>
          </a:prstGeom>
        </p:spPr>
      </p:pic>
      <p:sp>
        <p:nvSpPr>
          <p:cNvPr id="20483" name="Rectangle 3"/>
          <p:cNvSpPr>
            <a:spLocks noChangeArrowheads="1"/>
          </p:cNvSpPr>
          <p:nvPr/>
        </p:nvSpPr>
        <p:spPr bwMode="auto">
          <a:xfrm>
            <a:off x="2063750" y="1412876"/>
            <a:ext cx="8135938"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s-ES" sz="2800">
              <a:solidFill>
                <a:srgbClr val="990000"/>
              </a:solidFill>
            </a:endParaRPr>
          </a:p>
        </p:txBody>
      </p:sp>
    </p:spTree>
    <p:extLst>
      <p:ext uri="{BB962C8B-B14F-4D97-AF65-F5344CB8AC3E}">
        <p14:creationId xmlns:p14="http://schemas.microsoft.com/office/powerpoint/2010/main" val="3366137676"/>
      </p:ext>
    </p:extLst>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85" name="Straight Connector 84">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7" name="Rectangle 86">
            <a:extLst>
              <a:ext uri="{FF2B5EF4-FFF2-40B4-BE49-F238E27FC236}">
                <a16:creationId xmlns:a16="http://schemas.microsoft.com/office/drawing/2014/main" id="{24E4FB28-D425-4B2B-83EC-7F2C0FBDF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8" y="0"/>
            <a:ext cx="12191985"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7" name="Picture 11" descr="Sala de Reserva Espacio de Comunicacion 6">
            <a:extLst>
              <a:ext uri="{FF2B5EF4-FFF2-40B4-BE49-F238E27FC236}">
                <a16:creationId xmlns:a16="http://schemas.microsoft.com/office/drawing/2014/main" id="{24286AE8-B6D4-CC4F-9CC0-2A75F1E4A9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4814"/>
          <a:stretch/>
        </p:blipFill>
        <p:spPr bwMode="auto">
          <a:xfrm>
            <a:off x="20" y="3579"/>
            <a:ext cx="6014565" cy="6854421"/>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 name="Rectangle 88">
            <a:extLst>
              <a:ext uri="{FF2B5EF4-FFF2-40B4-BE49-F238E27FC236}">
                <a16:creationId xmlns:a16="http://schemas.microsoft.com/office/drawing/2014/main" id="{96EEF187-8434-4B76-BE40-006EEBB263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4585" cy="6858000"/>
          </a:xfrm>
          <a:prstGeom prst="rect">
            <a:avLst/>
          </a:prstGeom>
          <a:solidFill>
            <a:schemeClr val="bg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ángulo 1"/>
          <p:cNvSpPr/>
          <p:nvPr/>
        </p:nvSpPr>
        <p:spPr>
          <a:xfrm>
            <a:off x="1021543" y="1480782"/>
            <a:ext cx="3971498" cy="38964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800" spc="-50">
                <a:latin typeface="+mj-lt"/>
                <a:ea typeface="+mj-ea"/>
                <a:cs typeface="+mj-cs"/>
              </a:rPr>
              <a:t>Estrategia de acciones comunicativas</a:t>
            </a:r>
          </a:p>
        </p:txBody>
      </p:sp>
      <p:pic>
        <p:nvPicPr>
          <p:cNvPr id="15" name="Picture 13" descr="tripulacion26">
            <a:extLst>
              <a:ext uri="{FF2B5EF4-FFF2-40B4-BE49-F238E27FC236}">
                <a16:creationId xmlns:a16="http://schemas.microsoft.com/office/drawing/2014/main" id="{A08C3C89-5EC9-DF4A-8551-DE576C8BFB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31" r="31963"/>
          <a:stretch/>
        </p:blipFill>
        <p:spPr bwMode="auto">
          <a:xfrm>
            <a:off x="6883401" y="803191"/>
            <a:ext cx="2212740" cy="238591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0" descr="Sala de Reserva Espacio de Comunicacion 1">
            <a:extLst>
              <a:ext uri="{FF2B5EF4-FFF2-40B4-BE49-F238E27FC236}">
                <a16:creationId xmlns:a16="http://schemas.microsoft.com/office/drawing/2014/main" id="{DAB14289-4018-FF45-B2E7-EB90890EF0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 b="19395"/>
          <a:stretch/>
        </p:blipFill>
        <p:spPr bwMode="auto">
          <a:xfrm>
            <a:off x="9187579" y="803191"/>
            <a:ext cx="2212741" cy="238591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4" name="Rectangle 4"/>
          <p:cNvSpPr>
            <a:spLocks noChangeArrowheads="1"/>
          </p:cNvSpPr>
          <p:nvPr/>
        </p:nvSpPr>
        <p:spPr bwMode="auto">
          <a:xfrm>
            <a:off x="6883401" y="3676052"/>
            <a:ext cx="4516920" cy="2375756"/>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0" tIns="45720" rIns="0" bIns="45720" rtlCol="0" anchor="t">
            <a:normAutofit/>
          </a:bodyPr>
          <a:lstStyle/>
          <a:p>
            <a:pPr>
              <a:spcBef>
                <a:spcPct val="50000"/>
              </a:spcBef>
              <a:buFont typeface="Calibri" panose="020F0502020204030204" pitchFamily="34" charset="0"/>
            </a:pPr>
            <a:r>
              <a:rPr lang="en-US" sz="2000">
                <a:solidFill>
                  <a:schemeClr val="tx1">
                    <a:lumMod val="75000"/>
                    <a:lumOff val="25000"/>
                  </a:schemeClr>
                </a:solidFill>
              </a:rPr>
              <a:t>Cada público meta tiene intereses y expectativas distintas. </a:t>
            </a:r>
          </a:p>
          <a:p>
            <a:pPr>
              <a:spcBef>
                <a:spcPct val="50000"/>
              </a:spcBef>
              <a:buFont typeface="Calibri" panose="020F0502020204030204" pitchFamily="34" charset="0"/>
            </a:pPr>
            <a:r>
              <a:rPr lang="en-US" sz="2000">
                <a:solidFill>
                  <a:schemeClr val="tx1">
                    <a:lumMod val="75000"/>
                    <a:lumOff val="25000"/>
                  </a:schemeClr>
                </a:solidFill>
              </a:rPr>
              <a:t>Mensajes pertinentes para un público pueden resultar contraproducentes para otro.</a:t>
            </a:r>
          </a:p>
          <a:p>
            <a:pPr>
              <a:spcAft>
                <a:spcPts val="600"/>
              </a:spcAft>
              <a:buFont typeface="Calibri" panose="020F0502020204030204" pitchFamily="34" charset="0"/>
            </a:pPr>
            <a:endParaRPr lang="en-US" sz="2000">
              <a:solidFill>
                <a:schemeClr val="tx1">
                  <a:lumMod val="75000"/>
                  <a:lumOff val="25000"/>
                </a:schemeClr>
              </a:solidFill>
            </a:endParaRPr>
          </a:p>
        </p:txBody>
      </p:sp>
      <p:sp>
        <p:nvSpPr>
          <p:cNvPr id="20483" name="Rectangle 3"/>
          <p:cNvSpPr>
            <a:spLocks noChangeArrowheads="1"/>
          </p:cNvSpPr>
          <p:nvPr/>
        </p:nvSpPr>
        <p:spPr bwMode="auto">
          <a:xfrm>
            <a:off x="2063750" y="1412876"/>
            <a:ext cx="8135938"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endParaRPr lang="es-ES" sz="2800">
              <a:solidFill>
                <a:srgbClr val="990000"/>
              </a:solidFill>
            </a:endParaRPr>
          </a:p>
        </p:txBody>
      </p:sp>
    </p:spTree>
    <p:extLst>
      <p:ext uri="{BB962C8B-B14F-4D97-AF65-F5344CB8AC3E}">
        <p14:creationId xmlns:p14="http://schemas.microsoft.com/office/powerpoint/2010/main" val="70459237"/>
      </p:ext>
    </p:extLst>
  </p:cSld>
  <p:clrMapOvr>
    <a:overrideClrMapping bg1="dk1" tx1="lt1" bg2="dk2" tx2="lt2" accent1="accent1" accent2="accent2" accent3="accent3" accent4="accent4" accent5="accent5" accent6="accent6" hlink="hlink" folHlink="folHlink"/>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9" name="Straight Connector 138">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1" name="Rectangle 14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Rectángulo 1"/>
          <p:cNvSpPr/>
          <p:nvPr/>
        </p:nvSpPr>
        <p:spPr>
          <a:xfrm>
            <a:off x="8614786" y="516836"/>
            <a:ext cx="3100136" cy="19602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100" spc="-50">
                <a:solidFill>
                  <a:srgbClr val="3F534F"/>
                </a:solidFill>
                <a:latin typeface="+mj-lt"/>
                <a:ea typeface="+mj-ea"/>
                <a:cs typeface="+mj-cs"/>
              </a:rPr>
              <a:t>Estrategia de acciones comunicativas</a:t>
            </a:r>
          </a:p>
        </p:txBody>
      </p:sp>
      <p:pic>
        <p:nvPicPr>
          <p:cNvPr id="12" name="Picture 3" descr="Abraham Nosnik 3">
            <a:extLst>
              <a:ext uri="{FF2B5EF4-FFF2-40B4-BE49-F238E27FC236}">
                <a16:creationId xmlns:a16="http://schemas.microsoft.com/office/drawing/2014/main" id="{2F740CEA-0AD7-DC47-834B-7A876278EE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294"/>
          <a:stretch/>
        </p:blipFill>
        <p:spPr bwMode="auto">
          <a:xfrm>
            <a:off x="-1" y="10"/>
            <a:ext cx="8111272" cy="685799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43" name="Straight Connector 142">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30145" y="2633962"/>
            <a:ext cx="2926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484" name="Rectangle 4"/>
          <p:cNvSpPr>
            <a:spLocks noChangeArrowheads="1"/>
          </p:cNvSpPr>
          <p:nvPr/>
        </p:nvSpPr>
        <p:spPr bwMode="auto">
          <a:xfrm>
            <a:off x="8614786" y="2790855"/>
            <a:ext cx="3084844" cy="3311766"/>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0" tIns="45720" rIns="0" bIns="45720" rtlCol="0">
            <a:normAutofit/>
          </a:bodyPr>
          <a:lstStyle/>
          <a:p>
            <a:pPr>
              <a:spcAft>
                <a:spcPts val="600"/>
              </a:spcAft>
              <a:buFont typeface="Calibri" panose="020F0502020204030204" pitchFamily="34" charset="0"/>
            </a:pPr>
            <a:r>
              <a:rPr lang="en-US" sz="1600">
                <a:solidFill>
                  <a:schemeClr val="tx1">
                    <a:lumMod val="75000"/>
                    <a:lumOff val="25000"/>
                  </a:schemeClr>
                </a:solidFill>
              </a:rPr>
              <a:t>El modelo rector de acciones comunicativas supone la definición de objetivos, acciones, tiempo para realizarlas y criterios que nos permitirán evaluar su impacto.</a:t>
            </a:r>
          </a:p>
          <a:p>
            <a:pPr>
              <a:spcAft>
                <a:spcPts val="600"/>
              </a:spcAft>
              <a:buFont typeface="Calibri" panose="020F0502020204030204" pitchFamily="34" charset="0"/>
            </a:pPr>
            <a:endParaRPr lang="en-US" sz="1600">
              <a:solidFill>
                <a:schemeClr val="tx1">
                  <a:lumMod val="75000"/>
                  <a:lumOff val="25000"/>
                </a:schemeClr>
              </a:solidFill>
            </a:endParaRPr>
          </a:p>
        </p:txBody>
      </p:sp>
      <p:sp>
        <p:nvSpPr>
          <p:cNvPr id="20483" name="Rectangle 3"/>
          <p:cNvSpPr>
            <a:spLocks noChangeArrowheads="1"/>
          </p:cNvSpPr>
          <p:nvPr/>
        </p:nvSpPr>
        <p:spPr bwMode="auto">
          <a:xfrm>
            <a:off x="2063750" y="1412876"/>
            <a:ext cx="8135938"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s-ES" sz="2800">
              <a:solidFill>
                <a:srgbClr val="990000"/>
              </a:solidFill>
            </a:endParaRPr>
          </a:p>
        </p:txBody>
      </p:sp>
    </p:spTree>
    <p:extLst>
      <p:ext uri="{BB962C8B-B14F-4D97-AF65-F5344CB8AC3E}">
        <p14:creationId xmlns:p14="http://schemas.microsoft.com/office/powerpoint/2010/main" val="1670058966"/>
      </p:ext>
    </p:extLst>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52BD35A-BC99-4831-A358-06E2CEB96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noFill/>
          <a:ln w="69850">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962E8906-5BA8-C045-918F-B2E6ACC0DA88}"/>
              </a:ext>
            </a:extLst>
          </p:cNvPr>
          <p:cNvSpPr txBox="1">
            <a:spLocks noChangeArrowheads="1"/>
          </p:cNvSpPr>
          <p:nvPr/>
        </p:nvSpPr>
        <p:spPr bwMode="auto">
          <a:xfrm>
            <a:off x="876300" y="1185863"/>
            <a:ext cx="73914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endParaRPr lang="es-MX" sz="3600">
              <a:solidFill>
                <a:srgbClr val="990000"/>
              </a:solidFill>
              <a:latin typeface="Century" charset="0"/>
            </a:endParaRPr>
          </a:p>
        </p:txBody>
      </p:sp>
      <p:sp>
        <p:nvSpPr>
          <p:cNvPr id="4" name="Rectangle 62">
            <a:extLst>
              <a:ext uri="{FF2B5EF4-FFF2-40B4-BE49-F238E27FC236}">
                <a16:creationId xmlns:a16="http://schemas.microsoft.com/office/drawing/2014/main" id="{8B3998E1-558D-2640-B58A-E1D62E67FCD3}"/>
              </a:ext>
            </a:extLst>
          </p:cNvPr>
          <p:cNvSpPr>
            <a:spLocks noChangeArrowheads="1"/>
          </p:cNvSpPr>
          <p:nvPr/>
        </p:nvSpPr>
        <p:spPr bwMode="auto">
          <a:xfrm>
            <a:off x="6156325" y="6216650"/>
            <a:ext cx="41656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0" hangingPunct="0">
              <a:spcBef>
                <a:spcPct val="50000"/>
              </a:spcBef>
            </a:pPr>
            <a:r>
              <a:rPr lang="es-MX" sz="3600">
                <a:solidFill>
                  <a:schemeClr val="bg1"/>
                </a:solidFill>
                <a:latin typeface="Century" charset="0"/>
              </a:rPr>
              <a:t> </a:t>
            </a:r>
            <a:endParaRPr lang="es-MX" sz="2000">
              <a:latin typeface="Century" charset="0"/>
            </a:endParaRPr>
          </a:p>
        </p:txBody>
      </p:sp>
      <p:graphicFrame>
        <p:nvGraphicFramePr>
          <p:cNvPr id="3" name="Group 67">
            <a:extLst>
              <a:ext uri="{FF2B5EF4-FFF2-40B4-BE49-F238E27FC236}">
                <a16:creationId xmlns:a16="http://schemas.microsoft.com/office/drawing/2014/main" id="{9B664F19-6C02-C848-ADDB-9D539EB64FAE}"/>
              </a:ext>
            </a:extLst>
          </p:cNvPr>
          <p:cNvGraphicFramePr>
            <a:graphicFrameLocks noGrp="1"/>
          </p:cNvGraphicFramePr>
          <p:nvPr>
            <p:extLst>
              <p:ext uri="{D42A27DB-BD31-4B8C-83A1-F6EECF244321}">
                <p14:modId xmlns:p14="http://schemas.microsoft.com/office/powerpoint/2010/main" val="748087982"/>
              </p:ext>
            </p:extLst>
          </p:nvPr>
        </p:nvGraphicFramePr>
        <p:xfrm>
          <a:off x="943356" y="980010"/>
          <a:ext cx="10337295" cy="4891574"/>
        </p:xfrm>
        <a:graphic>
          <a:graphicData uri="http://schemas.openxmlformats.org/drawingml/2006/table">
            <a:tbl>
              <a:tblPr>
                <a:noFill/>
              </a:tblPr>
              <a:tblGrid>
                <a:gridCol w="3116361">
                  <a:extLst>
                    <a:ext uri="{9D8B030D-6E8A-4147-A177-3AD203B41FA5}">
                      <a16:colId xmlns:a16="http://schemas.microsoft.com/office/drawing/2014/main" val="20000"/>
                    </a:ext>
                  </a:extLst>
                </a:gridCol>
                <a:gridCol w="2246841">
                  <a:extLst>
                    <a:ext uri="{9D8B030D-6E8A-4147-A177-3AD203B41FA5}">
                      <a16:colId xmlns:a16="http://schemas.microsoft.com/office/drawing/2014/main" val="20001"/>
                    </a:ext>
                  </a:extLst>
                </a:gridCol>
                <a:gridCol w="2390312">
                  <a:extLst>
                    <a:ext uri="{9D8B030D-6E8A-4147-A177-3AD203B41FA5}">
                      <a16:colId xmlns:a16="http://schemas.microsoft.com/office/drawing/2014/main" val="20002"/>
                    </a:ext>
                  </a:extLst>
                </a:gridCol>
                <a:gridCol w="2583781">
                  <a:extLst>
                    <a:ext uri="{9D8B030D-6E8A-4147-A177-3AD203B41FA5}">
                      <a16:colId xmlns:a16="http://schemas.microsoft.com/office/drawing/2014/main" val="20003"/>
                    </a:ext>
                  </a:extLst>
                </a:gridCol>
              </a:tblGrid>
              <a:tr h="10935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endParaRPr>
                    </a:p>
                  </a:txBody>
                  <a:tcPr marL="313027" marR="187816" marT="187816" marB="187816" horzOverflow="overflow">
                    <a:lnL w="12700" cmpd="sng">
                      <a:noFill/>
                      <a:prstDash val="solid"/>
                    </a:lnL>
                    <a:lnR w="38100" cap="flat" cmpd="sng" algn="ctr">
                      <a:solidFill>
                        <a:srgbClr val="FFFFFF"/>
                      </a:solidFill>
                      <a:prstDash val="solid"/>
                    </a:lnR>
                    <a:lnT w="12700" cmpd="sng">
                      <a:no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rPr>
                        <a:t>Vigilancia del entorno</a:t>
                      </a: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12700" cmpd="sng">
                      <a:no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rPr>
                        <a:t>Correlación de elementos</a:t>
                      </a: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12700" cmpd="sng">
                      <a:no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rPr>
                        <a:t>Transmisión del legado cultural</a:t>
                      </a:r>
                    </a:p>
                  </a:txBody>
                  <a:tcPr marL="313027" marR="187816" marT="187816" marB="187816" horzOverflow="overflow">
                    <a:lnL w="38100" cap="flat" cmpd="sng" algn="ctr">
                      <a:solidFill>
                        <a:srgbClr val="FFFFFF"/>
                      </a:solidFill>
                      <a:prstDash val="solid"/>
                    </a:lnL>
                    <a:lnR w="12700" cmpd="sng">
                      <a:noFill/>
                      <a:prstDash val="solid"/>
                    </a:lnR>
                    <a:lnT w="12700" cmpd="sng">
                      <a:noFill/>
                      <a:prstDash val="solid"/>
                    </a:lnT>
                    <a:lnB w="38100" cap="flat" cmpd="sng" algn="ctr">
                      <a:solidFill>
                        <a:srgbClr val="FFFFFF"/>
                      </a:solidFill>
                      <a:prstDash val="solid"/>
                    </a:lnB>
                    <a:lnTlToBr>
                      <a:noFill/>
                    </a:lnTlToBr>
                    <a:lnBlToTr>
                      <a:noFill/>
                    </a:lnBlToTr>
                    <a:solidFill>
                      <a:srgbClr val="878E8B">
                        <a:alpha val="30196"/>
                      </a:srgbClr>
                    </a:solidFill>
                  </a:tcPr>
                </a:tc>
                <a:extLst>
                  <a:ext uri="{0D108BD9-81ED-4DB2-BD59-A6C34878D82A}">
                    <a16:rowId xmlns:a16="http://schemas.microsoft.com/office/drawing/2014/main" val="10000"/>
                  </a:ext>
                </a:extLst>
              </a:tr>
              <a:tr h="759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rPr>
                        <a:t>Públicos Internos</a:t>
                      </a:r>
                    </a:p>
                  </a:txBody>
                  <a:tcPr marL="313027" marR="187816" marT="187816" marB="187816" horzOverflow="overflow">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extLst>
                  <a:ext uri="{0D108BD9-81ED-4DB2-BD59-A6C34878D82A}">
                    <a16:rowId xmlns:a16="http://schemas.microsoft.com/office/drawing/2014/main" val="10001"/>
                  </a:ext>
                </a:extLst>
              </a:tr>
              <a:tr h="759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rPr>
                        <a:t>Públicos Externos</a:t>
                      </a:r>
                    </a:p>
                  </a:txBody>
                  <a:tcPr marL="313027" marR="187816" marT="187816" marB="187816" horzOverflow="overflow">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extLst>
                  <a:ext uri="{0D108BD9-81ED-4DB2-BD59-A6C34878D82A}">
                    <a16:rowId xmlns:a16="http://schemas.microsoft.com/office/drawing/2014/main" val="10002"/>
                  </a:ext>
                </a:extLst>
              </a:tr>
              <a:tr h="759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rPr>
                        <a:t>Públicos Mixtos</a:t>
                      </a:r>
                    </a:p>
                  </a:txBody>
                  <a:tcPr marL="313027" marR="187816" marT="187816" marB="187816" horzOverflow="overflow">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extLst>
                  <a:ext uri="{0D108BD9-81ED-4DB2-BD59-A6C34878D82A}">
                    <a16:rowId xmlns:a16="http://schemas.microsoft.com/office/drawing/2014/main" val="10003"/>
                  </a:ext>
                </a:extLst>
              </a:tr>
              <a:tr h="759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rPr>
                        <a:t>Públicos Financieros</a:t>
                      </a:r>
                    </a:p>
                  </a:txBody>
                  <a:tcPr marL="313027" marR="187816" marT="187816" marB="187816" horzOverflow="overflow">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lnTlToBr>
                      <a:noFill/>
                    </a:lnTlToBr>
                    <a:lnBlToTr>
                      <a:noFill/>
                    </a:lnBlToTr>
                    <a:solidFill>
                      <a:srgbClr val="878E8B">
                        <a:alpha val="30196"/>
                      </a:srgbClr>
                    </a:solidFill>
                  </a:tcPr>
                </a:tc>
                <a:extLst>
                  <a:ext uri="{0D108BD9-81ED-4DB2-BD59-A6C34878D82A}">
                    <a16:rowId xmlns:a16="http://schemas.microsoft.com/office/drawing/2014/main" val="10004"/>
                  </a:ext>
                </a:extLst>
              </a:tr>
              <a:tr h="759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rPr>
                        <a:t>Ciberaudiencias</a:t>
                      </a:r>
                    </a:p>
                  </a:txBody>
                  <a:tcPr marL="313027" marR="187816" marT="187816" marB="187816" horzOverflow="overflow">
                    <a:lnL w="12700" cmpd="sng">
                      <a:no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ambria"/>
                        <a:ea typeface="ＭＳ Ｐゴシック" charset="0"/>
                        <a:cs typeface="Cambria"/>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200" b="0" i="0" u="none" strike="noStrike" cap="none" spc="0" normalizeH="0" baseline="0">
                        <a:ln>
                          <a:noFill/>
                        </a:ln>
                        <a:solidFill>
                          <a:schemeClr val="tx1">
                            <a:lumMod val="85000"/>
                            <a:lumOff val="15000"/>
                          </a:schemeClr>
                        </a:solidFill>
                        <a:effectLst/>
                        <a:latin typeface="Century" charset="0"/>
                        <a:ea typeface="ＭＳ Ｐゴシック" charset="0"/>
                      </a:endParaRPr>
                    </a:p>
                  </a:txBody>
                  <a:tcPr marL="313027" marR="187816" marT="187816" marB="187816" horzOverflow="overflow">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lnTlToBr>
                      <a:noFill/>
                    </a:lnTlToBr>
                    <a:lnBlToTr>
                      <a:noFill/>
                    </a:lnBlToTr>
                    <a:solidFill>
                      <a:srgbClr val="878E8B">
                        <a:alpha val="30196"/>
                      </a:srgb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44743992"/>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12">
            <a:extLst>
              <a:ext uri="{FF2B5EF4-FFF2-40B4-BE49-F238E27FC236}">
                <a16:creationId xmlns:a16="http://schemas.microsoft.com/office/drawing/2014/main" id="{990BAFCD-EA0A-47F4-8B00-AAB1E67A9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2F9C61D6-37CC-4AD4-83C3-022D08874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51037"/>
            <a:ext cx="12188952" cy="230696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1064">
            <a:extLst>
              <a:ext uri="{FF2B5EF4-FFF2-40B4-BE49-F238E27FC236}">
                <a16:creationId xmlns:a16="http://schemas.microsoft.com/office/drawing/2014/main" id="{1E4E6843-88BF-7F4C-947A-6DB5E0B26DD0}"/>
              </a:ext>
            </a:extLst>
          </p:cNvPr>
          <p:cNvSpPr>
            <a:spLocks noChangeArrowheads="1"/>
          </p:cNvSpPr>
          <p:nvPr/>
        </p:nvSpPr>
        <p:spPr bwMode="auto">
          <a:xfrm>
            <a:off x="632900" y="4905662"/>
            <a:ext cx="7330353" cy="1541176"/>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p>
            <a:pPr algn="r">
              <a:lnSpc>
                <a:spcPct val="90000"/>
              </a:lnSpc>
              <a:spcBef>
                <a:spcPct val="0"/>
              </a:spcBef>
              <a:spcAft>
                <a:spcPts val="600"/>
              </a:spcAft>
            </a:pPr>
            <a:r>
              <a:rPr lang="en-US" sz="4800" spc="-50">
                <a:solidFill>
                  <a:srgbClr val="FFFFFF"/>
                </a:solidFill>
                <a:latin typeface="+mj-lt"/>
                <a:ea typeface="+mj-ea"/>
                <a:cs typeface="+mj-cs"/>
              </a:rPr>
              <a:t>Matriz</a:t>
            </a:r>
          </a:p>
        </p:txBody>
      </p:sp>
      <p:cxnSp>
        <p:nvCxnSpPr>
          <p:cNvPr id="23" name="Straight Connector 16">
            <a:extLst>
              <a:ext uri="{FF2B5EF4-FFF2-40B4-BE49-F238E27FC236}">
                <a16:creationId xmlns:a16="http://schemas.microsoft.com/office/drawing/2014/main" id="{2669285E-35F6-4010-B084-229A808458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47" y="5676251"/>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ext Box 1026">
            <a:extLst>
              <a:ext uri="{FF2B5EF4-FFF2-40B4-BE49-F238E27FC236}">
                <a16:creationId xmlns:a16="http://schemas.microsoft.com/office/drawing/2014/main" id="{1FA78A48-C8E1-7B48-8EDB-9E24F9944DA7}"/>
              </a:ext>
            </a:extLst>
          </p:cNvPr>
          <p:cNvSpPr txBox="1">
            <a:spLocks noChangeArrowheads="1"/>
          </p:cNvSpPr>
          <p:nvPr/>
        </p:nvSpPr>
        <p:spPr bwMode="auto">
          <a:xfrm>
            <a:off x="876300" y="1185863"/>
            <a:ext cx="73914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endParaRPr lang="es-MX" sz="3600">
              <a:solidFill>
                <a:srgbClr val="990000"/>
              </a:solidFill>
              <a:latin typeface="Century" charset="0"/>
            </a:endParaRPr>
          </a:p>
        </p:txBody>
      </p:sp>
      <p:graphicFrame>
        <p:nvGraphicFramePr>
          <p:cNvPr id="4" name="Group 1089">
            <a:extLst>
              <a:ext uri="{FF2B5EF4-FFF2-40B4-BE49-F238E27FC236}">
                <a16:creationId xmlns:a16="http://schemas.microsoft.com/office/drawing/2014/main" id="{094D4D0F-A8D0-B945-B3E2-75B082E82A4A}"/>
              </a:ext>
            </a:extLst>
          </p:cNvPr>
          <p:cNvGraphicFramePr>
            <a:graphicFrameLocks noGrp="1"/>
          </p:cNvGraphicFramePr>
          <p:nvPr/>
        </p:nvGraphicFramePr>
        <p:xfrm>
          <a:off x="1616420" y="643538"/>
          <a:ext cx="8960262" cy="3618586"/>
        </p:xfrm>
        <a:graphic>
          <a:graphicData uri="http://schemas.openxmlformats.org/drawingml/2006/table">
            <a:tbl>
              <a:tblPr>
                <a:noFill/>
              </a:tblPr>
              <a:tblGrid>
                <a:gridCol w="2771241">
                  <a:extLst>
                    <a:ext uri="{9D8B030D-6E8A-4147-A177-3AD203B41FA5}">
                      <a16:colId xmlns:a16="http://schemas.microsoft.com/office/drawing/2014/main" val="20000"/>
                    </a:ext>
                  </a:extLst>
                </a:gridCol>
                <a:gridCol w="2132309">
                  <a:extLst>
                    <a:ext uri="{9D8B030D-6E8A-4147-A177-3AD203B41FA5}">
                      <a16:colId xmlns:a16="http://schemas.microsoft.com/office/drawing/2014/main" val="20001"/>
                    </a:ext>
                  </a:extLst>
                </a:gridCol>
                <a:gridCol w="2028356">
                  <a:extLst>
                    <a:ext uri="{9D8B030D-6E8A-4147-A177-3AD203B41FA5}">
                      <a16:colId xmlns:a16="http://schemas.microsoft.com/office/drawing/2014/main" val="20002"/>
                    </a:ext>
                  </a:extLst>
                </a:gridCol>
                <a:gridCol w="2028356">
                  <a:extLst>
                    <a:ext uri="{9D8B030D-6E8A-4147-A177-3AD203B41FA5}">
                      <a16:colId xmlns:a16="http://schemas.microsoft.com/office/drawing/2014/main" val="20003"/>
                    </a:ext>
                  </a:extLst>
                </a:gridCol>
              </a:tblGrid>
              <a:tr h="15172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Público interno X</a:t>
                      </a:r>
                    </a:p>
                  </a:txBody>
                  <a:tcPr marL="304253" marR="182552" marT="182552" marB="182552" horzOverflow="overflow">
                    <a:lnL w="12700" cmpd="sng">
                      <a:noFill/>
                      <a:prstDash val="solid"/>
                    </a:lnL>
                    <a:lnR w="38100" cap="flat" cmpd="sng" algn="ctr">
                      <a:solidFill>
                        <a:srgbClr val="FFFFFF"/>
                      </a:solidFill>
                      <a:prstDash val="solid"/>
                    </a:lnR>
                    <a:lnT w="12700" cmpd="sng">
                      <a:no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Objetivos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(General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Particulares)</a:t>
                      </a:r>
                    </a:p>
                  </a:txBody>
                  <a:tcPr marL="304253" marR="182552" marT="182552" marB="182552" horzOverflow="overflow">
                    <a:lnL w="38100" cap="flat" cmpd="sng" algn="ctr">
                      <a:solidFill>
                        <a:srgbClr val="FFFFFF"/>
                      </a:solidFill>
                      <a:prstDash val="solid"/>
                    </a:lnL>
                    <a:lnR w="38100" cap="flat" cmpd="sng" algn="ctr">
                      <a:solidFill>
                        <a:srgbClr val="FFFFFF"/>
                      </a:solidFill>
                      <a:prstDash val="solid"/>
                    </a:lnR>
                    <a:lnT w="12700" cmpd="sng">
                      <a:no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Descripción Situación inicial</a:t>
                      </a:r>
                    </a:p>
                  </a:txBody>
                  <a:tcPr marL="304253" marR="182552" marT="182552" marB="182552" horzOverflow="overflow">
                    <a:lnL w="38100" cap="flat" cmpd="sng" algn="ctr">
                      <a:solidFill>
                        <a:srgbClr val="FFFFFF"/>
                      </a:solidFill>
                      <a:prstDash val="solid"/>
                    </a:lnL>
                    <a:lnR w="38100" cap="flat" cmpd="sng" algn="ctr">
                      <a:solidFill>
                        <a:srgbClr val="FFFFFF"/>
                      </a:solidFill>
                      <a:prstDash val="solid"/>
                    </a:lnR>
                    <a:lnT w="12700" cmpd="sng">
                      <a:noFill/>
                      <a:prstDash val="solid"/>
                    </a:lnT>
                    <a:lnB w="38100" cap="flat" cmpd="sng" algn="ctr">
                      <a:solidFill>
                        <a:srgbClr val="FFFFFF"/>
                      </a:solid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Situación deseable</a:t>
                      </a:r>
                    </a:p>
                  </a:txBody>
                  <a:tcPr marL="304253" marR="182552" marT="182552" marB="182552" horzOverflow="overflow">
                    <a:lnL w="38100" cap="flat" cmpd="sng" algn="ctr">
                      <a:solidFill>
                        <a:srgbClr val="FFFFFF"/>
                      </a:solidFill>
                      <a:prstDash val="solid"/>
                    </a:lnL>
                    <a:lnR w="12700" cmpd="sng">
                      <a:noFill/>
                      <a:prstDash val="solid"/>
                    </a:lnR>
                    <a:lnT w="12700" cmpd="sng">
                      <a:noFill/>
                      <a:prstDash val="solid"/>
                    </a:lnT>
                    <a:lnB w="38100" cap="flat" cmpd="sng" algn="ctr">
                      <a:solidFill>
                        <a:srgbClr val="FFFFFF"/>
                      </a:solidFill>
                      <a:prstDash val="solid"/>
                    </a:lnB>
                    <a:lnTlToBr>
                      <a:noFill/>
                    </a:lnTlToBr>
                    <a:lnBlToTr>
                      <a:noFill/>
                    </a:lnBlToTr>
                    <a:solidFill>
                      <a:srgbClr val="878E8B">
                        <a:alpha val="30196"/>
                      </a:srgbClr>
                    </a:solidFill>
                  </a:tcPr>
                </a:tc>
                <a:extLst>
                  <a:ext uri="{0D108BD9-81ED-4DB2-BD59-A6C34878D82A}">
                    <a16:rowId xmlns:a16="http://schemas.microsoft.com/office/drawing/2014/main" val="10000"/>
                  </a:ext>
                </a:extLst>
              </a:tr>
              <a:tr h="21013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Medios, acciones y presupuesto (Etapa </a:t>
                      </a:r>
                      <a:r>
                        <a:rPr kumimoji="0" lang="es-ES" sz="2100" b="0" i="0" u="none" strike="noStrike" cap="none" normalizeH="0" baseline="0" err="1">
                          <a:ln>
                            <a:noFill/>
                          </a:ln>
                          <a:solidFill>
                            <a:schemeClr val="tx1">
                              <a:lumMod val="85000"/>
                              <a:lumOff val="15000"/>
                            </a:schemeClr>
                          </a:solidFill>
                          <a:effectLst/>
                          <a:latin typeface="Cambria"/>
                          <a:ea typeface="ＭＳ Ｐゴシック" charset="0"/>
                          <a:cs typeface="Cambria"/>
                        </a:rPr>
                        <a:t>Precomunicativa</a:t>
                      </a: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a:t>
                      </a:r>
                    </a:p>
                  </a:txBody>
                  <a:tcPr marL="304253" marR="182552" marT="182552" marB="182552" horzOverflow="overflow">
                    <a:lnL w="12700" cmpd="sng">
                      <a:no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Medios, acciones y presupuesto (por emplear)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endParaRPr>
                    </a:p>
                  </a:txBody>
                  <a:tcPr marL="304253" marR="182552" marT="182552" marB="182552"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Calendario acciones</a:t>
                      </a:r>
                    </a:p>
                  </a:txBody>
                  <a:tcPr marL="304253" marR="182552" marT="182552" marB="182552" horzOverflow="overflow">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lnTlToBr>
                      <a:noFill/>
                    </a:lnTlToBr>
                    <a:lnBlToTr>
                      <a:noFill/>
                    </a:lnBlToTr>
                    <a:solidFill>
                      <a:srgbClr val="878E8B">
                        <a:alpha val="30196"/>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100" b="0" i="0" u="none" strike="noStrike" cap="none" normalizeH="0" baseline="0">
                          <a:ln>
                            <a:noFill/>
                          </a:ln>
                          <a:solidFill>
                            <a:schemeClr val="tx1">
                              <a:lumMod val="85000"/>
                              <a:lumOff val="15000"/>
                            </a:schemeClr>
                          </a:solidFill>
                          <a:effectLst/>
                          <a:latin typeface="Cambria"/>
                          <a:ea typeface="ＭＳ Ｐゴシック" charset="0"/>
                          <a:cs typeface="Cambria"/>
                        </a:rPr>
                        <a:t>Criterios de evaluación</a:t>
                      </a:r>
                    </a:p>
                  </a:txBody>
                  <a:tcPr marL="304253" marR="182552" marT="182552" marB="182552" horzOverflow="overflow">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lnTlToBr>
                      <a:noFill/>
                    </a:lnTlToBr>
                    <a:lnBlToTr>
                      <a:noFill/>
                    </a:lnBlToTr>
                    <a:solidFill>
                      <a:srgbClr val="878E8B">
                        <a:alpha val="30196"/>
                      </a:srgb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12048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4461041-8413-4023-ABA7-9E499B0AD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064">
            <a:extLst>
              <a:ext uri="{FF2B5EF4-FFF2-40B4-BE49-F238E27FC236}">
                <a16:creationId xmlns:a16="http://schemas.microsoft.com/office/drawing/2014/main" id="{A17757FE-C62E-9B4A-BF3A-85267CF8236E}"/>
              </a:ext>
            </a:extLst>
          </p:cNvPr>
          <p:cNvSpPr>
            <a:spLocks noChangeArrowheads="1"/>
          </p:cNvSpPr>
          <p:nvPr/>
        </p:nvSpPr>
        <p:spPr bwMode="auto">
          <a:xfrm>
            <a:off x="1187355" y="4374204"/>
            <a:ext cx="9818390" cy="1029308"/>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p>
            <a:pPr>
              <a:lnSpc>
                <a:spcPct val="90000"/>
              </a:lnSpc>
              <a:spcBef>
                <a:spcPct val="0"/>
              </a:spcBef>
              <a:spcAft>
                <a:spcPts val="600"/>
              </a:spcAft>
            </a:pPr>
            <a:r>
              <a:rPr lang="en-US" sz="6000" spc="-50">
                <a:solidFill>
                  <a:schemeClr val="tx1">
                    <a:lumMod val="85000"/>
                    <a:lumOff val="15000"/>
                  </a:schemeClr>
                </a:solidFill>
                <a:latin typeface="+mj-lt"/>
                <a:ea typeface="+mj-ea"/>
                <a:cs typeface="+mj-cs"/>
              </a:rPr>
              <a:t>Matriz</a:t>
            </a:r>
          </a:p>
        </p:txBody>
      </p:sp>
      <p:pic>
        <p:nvPicPr>
          <p:cNvPr id="4" name="Imagen 3" descr="Ejemplo 2.jpeg">
            <a:extLst>
              <a:ext uri="{FF2B5EF4-FFF2-40B4-BE49-F238E27FC236}">
                <a16:creationId xmlns:a16="http://schemas.microsoft.com/office/drawing/2014/main" id="{97634C64-5C49-3342-8844-706E3A6FE8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63" y="370707"/>
            <a:ext cx="11542658" cy="3837931"/>
          </a:xfrm>
          <a:prstGeom prst="rect">
            <a:avLst/>
          </a:prstGeom>
        </p:spPr>
      </p:pic>
      <p:cxnSp>
        <p:nvCxnSpPr>
          <p:cNvPr id="15" name="Straight Connector 14">
            <a:extLst>
              <a:ext uri="{FF2B5EF4-FFF2-40B4-BE49-F238E27FC236}">
                <a16:creationId xmlns:a16="http://schemas.microsoft.com/office/drawing/2014/main" id="{F05BCF04-4702-43D0-BE8F-DBF6C2F651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0" y="5569068"/>
            <a:ext cx="96012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FC9E1B0-1575-4658-AD6E-43DF73FC33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 Box 1026">
            <a:extLst>
              <a:ext uri="{FF2B5EF4-FFF2-40B4-BE49-F238E27FC236}">
                <a16:creationId xmlns:a16="http://schemas.microsoft.com/office/drawing/2014/main" id="{1CFF0EA0-0C16-2446-AB7F-8BFC7B20C051}"/>
              </a:ext>
            </a:extLst>
          </p:cNvPr>
          <p:cNvSpPr txBox="1">
            <a:spLocks noChangeArrowheads="1"/>
          </p:cNvSpPr>
          <p:nvPr/>
        </p:nvSpPr>
        <p:spPr bwMode="auto">
          <a:xfrm>
            <a:off x="876300" y="1185863"/>
            <a:ext cx="73914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endParaRPr lang="es-MX" sz="3600">
              <a:solidFill>
                <a:srgbClr val="990000"/>
              </a:solidFill>
              <a:latin typeface="Century" charset="0"/>
            </a:endParaRPr>
          </a:p>
        </p:txBody>
      </p:sp>
    </p:spTree>
    <p:extLst>
      <p:ext uri="{BB962C8B-B14F-4D97-AF65-F5344CB8AC3E}">
        <p14:creationId xmlns:p14="http://schemas.microsoft.com/office/powerpoint/2010/main" val="3173621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4461041-8413-4023-ABA7-9E499B0AD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064">
            <a:extLst>
              <a:ext uri="{FF2B5EF4-FFF2-40B4-BE49-F238E27FC236}">
                <a16:creationId xmlns:a16="http://schemas.microsoft.com/office/drawing/2014/main" id="{A17757FE-C62E-9B4A-BF3A-85267CF8236E}"/>
              </a:ext>
            </a:extLst>
          </p:cNvPr>
          <p:cNvSpPr>
            <a:spLocks noChangeArrowheads="1"/>
          </p:cNvSpPr>
          <p:nvPr/>
        </p:nvSpPr>
        <p:spPr bwMode="auto">
          <a:xfrm>
            <a:off x="1187355" y="4374204"/>
            <a:ext cx="9818390" cy="1029308"/>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p>
            <a:pPr>
              <a:lnSpc>
                <a:spcPct val="90000"/>
              </a:lnSpc>
              <a:spcBef>
                <a:spcPct val="0"/>
              </a:spcBef>
              <a:spcAft>
                <a:spcPts val="600"/>
              </a:spcAft>
            </a:pPr>
            <a:r>
              <a:rPr lang="en-US" sz="6000" spc="-50">
                <a:solidFill>
                  <a:schemeClr val="tx1">
                    <a:lumMod val="85000"/>
                    <a:lumOff val="15000"/>
                  </a:schemeClr>
                </a:solidFill>
                <a:latin typeface="+mj-lt"/>
                <a:ea typeface="+mj-ea"/>
                <a:cs typeface="+mj-cs"/>
              </a:rPr>
              <a:t>Matriz</a:t>
            </a:r>
          </a:p>
        </p:txBody>
      </p:sp>
      <p:cxnSp>
        <p:nvCxnSpPr>
          <p:cNvPr id="15" name="Straight Connector 14">
            <a:extLst>
              <a:ext uri="{FF2B5EF4-FFF2-40B4-BE49-F238E27FC236}">
                <a16:creationId xmlns:a16="http://schemas.microsoft.com/office/drawing/2014/main" id="{F05BCF04-4702-43D0-BE8F-DBF6C2F651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0" y="5569068"/>
            <a:ext cx="96012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FC9E1B0-1575-4658-AD6E-43DF73FC33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 Box 1026">
            <a:extLst>
              <a:ext uri="{FF2B5EF4-FFF2-40B4-BE49-F238E27FC236}">
                <a16:creationId xmlns:a16="http://schemas.microsoft.com/office/drawing/2014/main" id="{1CFF0EA0-0C16-2446-AB7F-8BFC7B20C051}"/>
              </a:ext>
            </a:extLst>
          </p:cNvPr>
          <p:cNvSpPr txBox="1">
            <a:spLocks noChangeArrowheads="1"/>
          </p:cNvSpPr>
          <p:nvPr/>
        </p:nvSpPr>
        <p:spPr bwMode="auto">
          <a:xfrm>
            <a:off x="876300" y="1185863"/>
            <a:ext cx="73914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endParaRPr lang="es-MX" sz="3600">
              <a:solidFill>
                <a:srgbClr val="990000"/>
              </a:solidFill>
              <a:latin typeface="Century" charset="0"/>
            </a:endParaRPr>
          </a:p>
        </p:txBody>
      </p:sp>
      <p:sp>
        <p:nvSpPr>
          <p:cNvPr id="10" name="Text Box 1026">
            <a:extLst>
              <a:ext uri="{FF2B5EF4-FFF2-40B4-BE49-F238E27FC236}">
                <a16:creationId xmlns:a16="http://schemas.microsoft.com/office/drawing/2014/main" id="{A45A6BDF-6CEF-3546-B983-F7A7F3DD7DF3}"/>
              </a:ext>
            </a:extLst>
          </p:cNvPr>
          <p:cNvSpPr txBox="1">
            <a:spLocks noChangeArrowheads="1"/>
          </p:cNvSpPr>
          <p:nvPr/>
        </p:nvSpPr>
        <p:spPr bwMode="auto">
          <a:xfrm>
            <a:off x="876300" y="1185863"/>
            <a:ext cx="73914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endParaRPr lang="es-MX" sz="3600">
              <a:solidFill>
                <a:srgbClr val="990000"/>
              </a:solidFill>
              <a:latin typeface="Century" charset="0"/>
            </a:endParaRPr>
          </a:p>
        </p:txBody>
      </p:sp>
      <p:sp>
        <p:nvSpPr>
          <p:cNvPr id="12" name="Rectangle 1064">
            <a:extLst>
              <a:ext uri="{FF2B5EF4-FFF2-40B4-BE49-F238E27FC236}">
                <a16:creationId xmlns:a16="http://schemas.microsoft.com/office/drawing/2014/main" id="{B78789A7-8D6E-3B45-B250-F243D8E77AEF}"/>
              </a:ext>
            </a:extLst>
          </p:cNvPr>
          <p:cNvSpPr>
            <a:spLocks noChangeArrowheads="1"/>
          </p:cNvSpPr>
          <p:nvPr/>
        </p:nvSpPr>
        <p:spPr bwMode="auto">
          <a:xfrm>
            <a:off x="3733800" y="381000"/>
            <a:ext cx="4421188"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0" hangingPunct="0">
              <a:spcBef>
                <a:spcPct val="50000"/>
              </a:spcBef>
            </a:pPr>
            <a:r>
              <a:rPr lang="es-MX" sz="3600" dirty="0">
                <a:solidFill>
                  <a:schemeClr val="bg1"/>
                </a:solidFill>
                <a:latin typeface="Century" charset="0"/>
              </a:rPr>
              <a:t>Matriz</a:t>
            </a:r>
          </a:p>
        </p:txBody>
      </p:sp>
      <p:pic>
        <p:nvPicPr>
          <p:cNvPr id="14" name="Imagen 13" descr="Ejemplo3.jpeg">
            <a:extLst>
              <a:ext uri="{FF2B5EF4-FFF2-40B4-BE49-F238E27FC236}">
                <a16:creationId xmlns:a16="http://schemas.microsoft.com/office/drawing/2014/main" id="{C22FF0DA-E0AC-3045-A0F5-41CD8F6B3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762" y="262551"/>
            <a:ext cx="9144000" cy="5875699"/>
          </a:xfrm>
          <a:prstGeom prst="rect">
            <a:avLst/>
          </a:prstGeom>
        </p:spPr>
      </p:pic>
    </p:spTree>
    <p:extLst>
      <p:ext uri="{BB962C8B-B14F-4D97-AF65-F5344CB8AC3E}">
        <p14:creationId xmlns:p14="http://schemas.microsoft.com/office/powerpoint/2010/main" val="2368990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0" name="Straight Connector 29">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064">
            <a:extLst>
              <a:ext uri="{FF2B5EF4-FFF2-40B4-BE49-F238E27FC236}">
                <a16:creationId xmlns:a16="http://schemas.microsoft.com/office/drawing/2014/main" id="{1E4E6843-88BF-7F4C-947A-6DB5E0B26DD0}"/>
              </a:ext>
            </a:extLst>
          </p:cNvPr>
          <p:cNvSpPr>
            <a:spLocks noChangeArrowheads="1"/>
          </p:cNvSpPr>
          <p:nvPr/>
        </p:nvSpPr>
        <p:spPr bwMode="auto">
          <a:xfrm>
            <a:off x="1036320" y="286603"/>
            <a:ext cx="10058400" cy="1450757"/>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p>
            <a:pPr>
              <a:lnSpc>
                <a:spcPct val="90000"/>
              </a:lnSpc>
              <a:spcBef>
                <a:spcPct val="0"/>
              </a:spcBef>
              <a:spcAft>
                <a:spcPts val="600"/>
              </a:spcAft>
            </a:pPr>
            <a:r>
              <a:rPr lang="en-US" sz="4800" spc="-50">
                <a:solidFill>
                  <a:schemeClr val="tx1">
                    <a:lumMod val="75000"/>
                    <a:lumOff val="25000"/>
                  </a:schemeClr>
                </a:solidFill>
                <a:latin typeface="+mj-lt"/>
                <a:ea typeface="+mj-ea"/>
                <a:cs typeface="+mj-cs"/>
              </a:rPr>
              <a:t>Modelo de RRPP de Carlos Bonilla</a:t>
            </a:r>
          </a:p>
        </p:txBody>
      </p:sp>
      <p:cxnSp>
        <p:nvCxnSpPr>
          <p:cNvPr id="34" name="Straight Connector 33">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06573" y="1895846"/>
            <a:ext cx="9784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1" name="Imagen 10" descr="descarga.jpeg">
            <a:extLst>
              <a:ext uri="{FF2B5EF4-FFF2-40B4-BE49-F238E27FC236}">
                <a16:creationId xmlns:a16="http://schemas.microsoft.com/office/drawing/2014/main" id="{6D269F12-9CB0-B641-8D74-D83D041A75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509" y="3339042"/>
            <a:ext cx="3031484" cy="1299207"/>
          </a:xfrm>
          <a:prstGeom prst="rect">
            <a:avLst/>
          </a:prstGeom>
        </p:spPr>
      </p:pic>
      <p:sp>
        <p:nvSpPr>
          <p:cNvPr id="5" name="Rectángulo 4">
            <a:extLst>
              <a:ext uri="{FF2B5EF4-FFF2-40B4-BE49-F238E27FC236}">
                <a16:creationId xmlns:a16="http://schemas.microsoft.com/office/drawing/2014/main" id="{1A5C39A5-D0D2-A047-862D-C3E00B62EB4A}"/>
              </a:ext>
            </a:extLst>
          </p:cNvPr>
          <p:cNvSpPr/>
          <p:nvPr/>
        </p:nvSpPr>
        <p:spPr>
          <a:xfrm>
            <a:off x="4706460" y="2108201"/>
            <a:ext cx="6388260" cy="3760891"/>
          </a:xfrm>
          <a:prstGeom prst="rect">
            <a:avLst/>
          </a:prstGeom>
        </p:spPr>
        <p:txBody>
          <a:bodyPr vert="horz" lIns="0" tIns="45720" rIns="0" bIns="45720" rtlCol="0">
            <a:normAutofit/>
          </a:bodyPr>
          <a:lstStyle/>
          <a:p>
            <a:pPr marL="342900" indent="-342900">
              <a:spcBef>
                <a:spcPct val="20000"/>
              </a:spcBef>
              <a:buFont typeface="Calibri" panose="020F0502020204030204" pitchFamily="34" charset="0"/>
            </a:pPr>
            <a:endParaRPr lang="en-US">
              <a:solidFill>
                <a:schemeClr val="tx1">
                  <a:lumMod val="75000"/>
                  <a:lumOff val="25000"/>
                </a:schemeClr>
              </a:solidFill>
            </a:endParaRPr>
          </a:p>
          <a:p>
            <a:pPr marL="342900" indent="-342900">
              <a:spcBef>
                <a:spcPct val="20000"/>
              </a:spcBef>
              <a:buFont typeface="Calibri" panose="020F0502020204030204" pitchFamily="34" charset="0"/>
            </a:pPr>
            <a:r>
              <a:rPr lang="en-US">
                <a:solidFill>
                  <a:schemeClr val="tx1">
                    <a:lumMod val="75000"/>
                    <a:lumOff val="25000"/>
                  </a:schemeClr>
                </a:solidFill>
              </a:rPr>
              <a:t>1) Dirección General</a:t>
            </a:r>
          </a:p>
          <a:p>
            <a:pPr marL="342900" indent="-342900">
              <a:spcBef>
                <a:spcPct val="20000"/>
              </a:spcBef>
              <a:buFont typeface="Calibri" panose="020F0502020204030204" pitchFamily="34" charset="0"/>
            </a:pPr>
            <a:r>
              <a:rPr lang="en-US">
                <a:solidFill>
                  <a:schemeClr val="tx1">
                    <a:lumMod val="75000"/>
                    <a:lumOff val="25000"/>
                  </a:schemeClr>
                </a:solidFill>
              </a:rPr>
              <a:t>2) Diagnóstico</a:t>
            </a:r>
          </a:p>
          <a:p>
            <a:pPr marL="342900" indent="-342900">
              <a:spcBef>
                <a:spcPct val="20000"/>
              </a:spcBef>
              <a:buFont typeface="Calibri" panose="020F0502020204030204" pitchFamily="34" charset="0"/>
            </a:pPr>
            <a:r>
              <a:rPr lang="en-US">
                <a:solidFill>
                  <a:schemeClr val="tx1">
                    <a:lumMod val="75000"/>
                    <a:lumOff val="25000"/>
                  </a:schemeClr>
                </a:solidFill>
              </a:rPr>
              <a:t>3) Revisión de Políticas</a:t>
            </a:r>
          </a:p>
          <a:p>
            <a:pPr marL="342900" indent="-342900">
              <a:spcBef>
                <a:spcPct val="20000"/>
              </a:spcBef>
              <a:buFont typeface="Calibri" panose="020F0502020204030204" pitchFamily="34" charset="0"/>
            </a:pPr>
            <a:r>
              <a:rPr lang="en-US">
                <a:solidFill>
                  <a:schemeClr val="tx1">
                    <a:lumMod val="75000"/>
                    <a:lumOff val="25000"/>
                  </a:schemeClr>
                </a:solidFill>
              </a:rPr>
              <a:t>4) Paradigma de Percepción</a:t>
            </a:r>
          </a:p>
          <a:p>
            <a:pPr marL="342900" indent="-342900">
              <a:spcBef>
                <a:spcPct val="20000"/>
              </a:spcBef>
              <a:buFont typeface="Calibri" panose="020F0502020204030204" pitchFamily="34" charset="0"/>
            </a:pPr>
            <a:r>
              <a:rPr lang="en-US">
                <a:solidFill>
                  <a:schemeClr val="tx1">
                    <a:lumMod val="75000"/>
                    <a:lumOff val="25000"/>
                  </a:schemeClr>
                </a:solidFill>
              </a:rPr>
              <a:t>5) Programas de comunicación interna, externa y comercial</a:t>
            </a:r>
          </a:p>
          <a:p>
            <a:pPr marL="342900" indent="-342900">
              <a:spcBef>
                <a:spcPct val="20000"/>
              </a:spcBef>
              <a:buFont typeface="Calibri" panose="020F0502020204030204" pitchFamily="34" charset="0"/>
            </a:pPr>
            <a:r>
              <a:rPr lang="en-US">
                <a:solidFill>
                  <a:schemeClr val="tx1">
                    <a:lumMod val="75000"/>
                    <a:lumOff val="25000"/>
                  </a:schemeClr>
                </a:solidFill>
              </a:rPr>
              <a:t>6) Coparticipación para solución de problemas comunes</a:t>
            </a:r>
          </a:p>
          <a:p>
            <a:pPr marL="342900" indent="-342900">
              <a:spcBef>
                <a:spcPct val="20000"/>
              </a:spcBef>
              <a:buFont typeface="Calibri" panose="020F0502020204030204" pitchFamily="34" charset="0"/>
            </a:pPr>
            <a:r>
              <a:rPr lang="en-US">
                <a:solidFill>
                  <a:schemeClr val="tx1">
                    <a:lumMod val="75000"/>
                    <a:lumOff val="25000"/>
                  </a:schemeClr>
                </a:solidFill>
              </a:rPr>
              <a:t>7) Evaluación</a:t>
            </a:r>
          </a:p>
        </p:txBody>
      </p:sp>
      <p:sp>
        <p:nvSpPr>
          <p:cNvPr id="36" name="Rectangle 35">
            <a:extLst>
              <a:ext uri="{FF2B5EF4-FFF2-40B4-BE49-F238E27FC236}">
                <a16:creationId xmlns:a16="http://schemas.microsoft.com/office/drawing/2014/main" id="{9E4CE3CF-6887-4947-8090-EC10F183F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 Box 1026">
            <a:extLst>
              <a:ext uri="{FF2B5EF4-FFF2-40B4-BE49-F238E27FC236}">
                <a16:creationId xmlns:a16="http://schemas.microsoft.com/office/drawing/2014/main" id="{1FA78A48-C8E1-7B48-8EDB-9E24F9944DA7}"/>
              </a:ext>
            </a:extLst>
          </p:cNvPr>
          <p:cNvSpPr txBox="1">
            <a:spLocks noChangeArrowheads="1"/>
          </p:cNvSpPr>
          <p:nvPr/>
        </p:nvSpPr>
        <p:spPr bwMode="auto">
          <a:xfrm>
            <a:off x="876300" y="1185863"/>
            <a:ext cx="73914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a:spcBef>
                <a:spcPct val="50000"/>
              </a:spcBef>
            </a:pPr>
            <a:endParaRPr lang="es-MX" sz="3600">
              <a:solidFill>
                <a:srgbClr val="990000"/>
              </a:solidFill>
              <a:latin typeface="Century" charset="0"/>
            </a:endParaRPr>
          </a:p>
        </p:txBody>
      </p:sp>
    </p:spTree>
    <p:extLst>
      <p:ext uri="{BB962C8B-B14F-4D97-AF65-F5344CB8AC3E}">
        <p14:creationId xmlns:p14="http://schemas.microsoft.com/office/powerpoint/2010/main" val="2716629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12">
            <a:extLst>
              <a:ext uri="{FF2B5EF4-FFF2-40B4-BE49-F238E27FC236}">
                <a16:creationId xmlns:a16="http://schemas.microsoft.com/office/drawing/2014/main" id="{990BAFCD-EA0A-47F4-8B00-AAB1E67A9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2F9C61D6-37CC-4AD4-83C3-022D08874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51037"/>
            <a:ext cx="12188952" cy="230696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1064">
            <a:extLst>
              <a:ext uri="{FF2B5EF4-FFF2-40B4-BE49-F238E27FC236}">
                <a16:creationId xmlns:a16="http://schemas.microsoft.com/office/drawing/2014/main" id="{1E4E6843-88BF-7F4C-947A-6DB5E0B26DD0}"/>
              </a:ext>
            </a:extLst>
          </p:cNvPr>
          <p:cNvSpPr>
            <a:spLocks noChangeArrowheads="1"/>
          </p:cNvSpPr>
          <p:nvPr/>
        </p:nvSpPr>
        <p:spPr bwMode="auto">
          <a:xfrm>
            <a:off x="632900" y="4905662"/>
            <a:ext cx="7330353" cy="1541176"/>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p>
            <a:pPr algn="r">
              <a:lnSpc>
                <a:spcPct val="90000"/>
              </a:lnSpc>
              <a:spcBef>
                <a:spcPct val="0"/>
              </a:spcBef>
              <a:spcAft>
                <a:spcPts val="600"/>
              </a:spcAft>
            </a:pPr>
            <a:r>
              <a:rPr lang="en-US" sz="4800" spc="-50" dirty="0" err="1">
                <a:solidFill>
                  <a:srgbClr val="FFFFFF"/>
                </a:solidFill>
                <a:latin typeface="+mj-lt"/>
                <a:ea typeface="+mj-ea"/>
                <a:cs typeface="+mj-cs"/>
              </a:rPr>
              <a:t>Dirección</a:t>
            </a:r>
            <a:r>
              <a:rPr lang="en-US" sz="4800" spc="-50" dirty="0">
                <a:solidFill>
                  <a:srgbClr val="FFFFFF"/>
                </a:solidFill>
                <a:latin typeface="+mj-lt"/>
                <a:ea typeface="+mj-ea"/>
                <a:cs typeface="+mj-cs"/>
              </a:rPr>
              <a:t> General</a:t>
            </a:r>
          </a:p>
        </p:txBody>
      </p:sp>
      <p:cxnSp>
        <p:nvCxnSpPr>
          <p:cNvPr id="23" name="Straight Connector 16">
            <a:extLst>
              <a:ext uri="{FF2B5EF4-FFF2-40B4-BE49-F238E27FC236}">
                <a16:creationId xmlns:a16="http://schemas.microsoft.com/office/drawing/2014/main" id="{2669285E-35F6-4010-B084-229A808458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47" y="5676251"/>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35">
            <a:extLst>
              <a:ext uri="{FF2B5EF4-FFF2-40B4-BE49-F238E27FC236}">
                <a16:creationId xmlns:a16="http://schemas.microsoft.com/office/drawing/2014/main" id="{99E879A9-ACC0-6040-83AF-D473C2C8CDE5}"/>
              </a:ext>
            </a:extLst>
          </p:cNvPr>
          <p:cNvSpPr>
            <a:spLocks noChangeArrowheads="1"/>
          </p:cNvSpPr>
          <p:nvPr/>
        </p:nvSpPr>
        <p:spPr bwMode="auto">
          <a:xfrm>
            <a:off x="936625" y="1350513"/>
            <a:ext cx="7270750" cy="919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lnSpc>
                <a:spcPct val="90000"/>
              </a:lnSpc>
              <a:spcBef>
                <a:spcPct val="20000"/>
              </a:spcBef>
              <a:buFontTx/>
              <a:buChar char="•"/>
            </a:pPr>
            <a:endParaRPr lang="es-ES_tradnl" sz="2400" dirty="0">
              <a:latin typeface="Cambria"/>
              <a:cs typeface="Cambria"/>
            </a:endParaRPr>
          </a:p>
          <a:p>
            <a:pPr marL="342900" indent="-342900">
              <a:lnSpc>
                <a:spcPct val="90000"/>
              </a:lnSpc>
              <a:spcBef>
                <a:spcPct val="20000"/>
              </a:spcBef>
              <a:buFont typeface="Wingdings" charset="2"/>
              <a:buChar char="ü"/>
            </a:pPr>
            <a:r>
              <a:rPr lang="es-ES_tradnl" sz="2400" dirty="0">
                <a:latin typeface="Cambria"/>
                <a:cs typeface="Cambria"/>
              </a:rPr>
              <a:t>Instancia en donde se definen y se dictan las </a:t>
            </a:r>
          </a:p>
          <a:p>
            <a:pPr marL="342900" indent="-342900">
              <a:lnSpc>
                <a:spcPct val="90000"/>
              </a:lnSpc>
              <a:spcBef>
                <a:spcPct val="20000"/>
              </a:spcBef>
            </a:pPr>
            <a:r>
              <a:rPr lang="es-ES_tradnl" sz="2400" dirty="0">
                <a:latin typeface="Cambria"/>
                <a:cs typeface="Cambria"/>
              </a:rPr>
              <a:t>normas conductuales de la empresa o institución</a:t>
            </a:r>
          </a:p>
        </p:txBody>
      </p:sp>
      <p:sp>
        <p:nvSpPr>
          <p:cNvPr id="12" name="Rectangle 36">
            <a:extLst>
              <a:ext uri="{FF2B5EF4-FFF2-40B4-BE49-F238E27FC236}">
                <a16:creationId xmlns:a16="http://schemas.microsoft.com/office/drawing/2014/main" id="{22A99324-9CC4-164E-A32B-A3823281901F}"/>
              </a:ext>
            </a:extLst>
          </p:cNvPr>
          <p:cNvSpPr>
            <a:spLocks noChangeArrowheads="1"/>
          </p:cNvSpPr>
          <p:nvPr/>
        </p:nvSpPr>
        <p:spPr bwMode="auto">
          <a:xfrm>
            <a:off x="986570" y="3108042"/>
            <a:ext cx="7451725" cy="2452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spcBef>
                <a:spcPct val="20000"/>
              </a:spcBef>
              <a:buFont typeface="Wingdings" charset="2"/>
              <a:buChar char="ü"/>
            </a:pPr>
            <a:r>
              <a:rPr lang="es-ES_tradnl" sz="2400" dirty="0">
                <a:latin typeface="Cambria"/>
                <a:cs typeface="Cambria"/>
              </a:rPr>
              <a:t>Los esfuerzos de relaciones públicas deben </a:t>
            </a:r>
          </a:p>
          <a:p>
            <a:pPr marL="342900" indent="-342900">
              <a:spcBef>
                <a:spcPct val="20000"/>
              </a:spcBef>
            </a:pPr>
            <a:r>
              <a:rPr lang="es-ES_tradnl" sz="2400" dirty="0">
                <a:latin typeface="Cambria"/>
                <a:cs typeface="Cambria"/>
              </a:rPr>
              <a:t>abarcar a la organización en su conjunto</a:t>
            </a:r>
            <a:endParaRPr lang="es-ES_tradnl" sz="3600" dirty="0">
              <a:latin typeface="Cambria"/>
              <a:cs typeface="Cambria"/>
            </a:endParaRPr>
          </a:p>
        </p:txBody>
      </p:sp>
      <p:pic>
        <p:nvPicPr>
          <p:cNvPr id="13" name="Imagen 12" descr="Imagen que contiene texto&#10;&#10;Descripción generada automáticamente">
            <a:extLst>
              <a:ext uri="{FF2B5EF4-FFF2-40B4-BE49-F238E27FC236}">
                <a16:creationId xmlns:a16="http://schemas.microsoft.com/office/drawing/2014/main" id="{C007A0D5-44E2-F848-8E3F-4027297E4040}"/>
              </a:ext>
            </a:extLst>
          </p:cNvPr>
          <p:cNvPicPr>
            <a:picLocks noChangeAspect="1"/>
          </p:cNvPicPr>
          <p:nvPr/>
        </p:nvPicPr>
        <p:blipFill>
          <a:blip r:embed="rId2"/>
          <a:stretch>
            <a:fillRect/>
          </a:stretch>
        </p:blipFill>
        <p:spPr>
          <a:xfrm>
            <a:off x="8477862" y="234498"/>
            <a:ext cx="3658452" cy="3929449"/>
          </a:xfrm>
          <a:prstGeom prst="rect">
            <a:avLst/>
          </a:prstGeom>
        </p:spPr>
      </p:pic>
    </p:spTree>
    <p:extLst>
      <p:ext uri="{BB962C8B-B14F-4D97-AF65-F5344CB8AC3E}">
        <p14:creationId xmlns:p14="http://schemas.microsoft.com/office/powerpoint/2010/main" val="1621058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1" name="Straight Connector 30">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642257" y="634946"/>
            <a:ext cx="3690257" cy="1450757"/>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4800" b="1" spc="-50">
                <a:solidFill>
                  <a:schemeClr val="tx1">
                    <a:lumMod val="75000"/>
                    <a:lumOff val="25000"/>
                  </a:schemeClr>
                </a:solidFill>
                <a:latin typeface="+mj-lt"/>
                <a:ea typeface="+mj-ea"/>
                <a:cs typeface="+mj-cs"/>
              </a:rPr>
              <a:t>Diagnóstico</a:t>
            </a:r>
          </a:p>
        </p:txBody>
      </p:sp>
      <p:cxnSp>
        <p:nvCxnSpPr>
          <p:cNvPr id="35" name="Straight Connector 34">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642257" y="2407436"/>
            <a:ext cx="3690257" cy="346165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lIns="0" tIns="45720" rIns="0" bIns="45720" rtlCol="0">
            <a:normAutofit/>
          </a:bodyPr>
          <a:lstStyle/>
          <a:p>
            <a:pPr marL="342900" indent="-342900">
              <a:spcBef>
                <a:spcPct val="20000"/>
              </a:spcBef>
              <a:buFont typeface="Calibri" panose="020F0502020204030204" pitchFamily="34" charset="0"/>
            </a:pPr>
            <a:r>
              <a:rPr lang="en-US" dirty="0">
                <a:solidFill>
                  <a:schemeClr val="tx1">
                    <a:lumMod val="75000"/>
                    <a:lumOff val="25000"/>
                  </a:schemeClr>
                </a:solidFill>
              </a:rPr>
              <a:t>Para </a:t>
            </a:r>
            <a:r>
              <a:rPr lang="en-US" dirty="0" err="1">
                <a:solidFill>
                  <a:schemeClr val="tx1">
                    <a:lumMod val="75000"/>
                    <a:lumOff val="25000"/>
                  </a:schemeClr>
                </a:solidFill>
              </a:rPr>
              <a:t>evaluar</a:t>
            </a:r>
            <a:r>
              <a:rPr lang="en-US" dirty="0">
                <a:solidFill>
                  <a:schemeClr val="tx1">
                    <a:lumMod val="75000"/>
                    <a:lumOff val="25000"/>
                  </a:schemeClr>
                </a:solidFill>
              </a:rPr>
              <a:t> el </a:t>
            </a:r>
            <a:r>
              <a:rPr lang="en-US" dirty="0" err="1">
                <a:solidFill>
                  <a:schemeClr val="tx1">
                    <a:lumMod val="75000"/>
                    <a:lumOff val="25000"/>
                  </a:schemeClr>
                </a:solidFill>
              </a:rPr>
              <a:t>estado</a:t>
            </a:r>
            <a:r>
              <a:rPr lang="en-US" dirty="0">
                <a:solidFill>
                  <a:schemeClr val="tx1">
                    <a:lumMod val="75000"/>
                    <a:lumOff val="25000"/>
                  </a:schemeClr>
                </a:solidFill>
              </a:rPr>
              <a:t> de las </a:t>
            </a:r>
            <a:r>
              <a:rPr lang="en-US" dirty="0" err="1">
                <a:solidFill>
                  <a:schemeClr val="tx1">
                    <a:lumMod val="75000"/>
                    <a:lumOff val="25000"/>
                  </a:schemeClr>
                </a:solidFill>
              </a:rPr>
              <a:t>relaciones</a:t>
            </a:r>
            <a:r>
              <a:rPr lang="en-US" dirty="0">
                <a:solidFill>
                  <a:schemeClr val="tx1">
                    <a:lumMod val="75000"/>
                    <a:lumOff val="25000"/>
                  </a:schemeClr>
                </a:solidFill>
              </a:rPr>
              <a:t> entre la </a:t>
            </a:r>
            <a:r>
              <a:rPr lang="en-US" dirty="0" err="1">
                <a:solidFill>
                  <a:schemeClr val="tx1">
                    <a:lumMod val="75000"/>
                    <a:lumOff val="25000"/>
                  </a:schemeClr>
                </a:solidFill>
              </a:rPr>
              <a:t>organización</a:t>
            </a:r>
            <a:r>
              <a:rPr lang="en-US" dirty="0">
                <a:solidFill>
                  <a:schemeClr val="tx1">
                    <a:lumMod val="75000"/>
                    <a:lumOff val="25000"/>
                  </a:schemeClr>
                </a:solidFill>
              </a:rPr>
              <a:t> y sus </a:t>
            </a:r>
            <a:r>
              <a:rPr lang="en-US" dirty="0" err="1">
                <a:solidFill>
                  <a:schemeClr val="tx1">
                    <a:lumMod val="75000"/>
                    <a:lumOff val="25000"/>
                  </a:schemeClr>
                </a:solidFill>
              </a:rPr>
              <a:t>públicos</a:t>
            </a:r>
            <a:r>
              <a:rPr lang="en-US" dirty="0">
                <a:solidFill>
                  <a:schemeClr val="tx1">
                    <a:lumMod val="75000"/>
                    <a:lumOff val="25000"/>
                  </a:schemeClr>
                </a:solidFill>
              </a:rPr>
              <a:t> </a:t>
            </a:r>
          </a:p>
          <a:p>
            <a:pPr marL="342900" indent="-342900">
              <a:spcBef>
                <a:spcPct val="20000"/>
              </a:spcBef>
              <a:buFont typeface="Calibri" panose="020F0502020204030204" pitchFamily="34" charset="0"/>
            </a:pPr>
            <a:r>
              <a:rPr lang="en-US" dirty="0">
                <a:solidFill>
                  <a:schemeClr val="tx1">
                    <a:lumMod val="75000"/>
                    <a:lumOff val="25000"/>
                  </a:schemeClr>
                </a:solidFill>
              </a:rPr>
              <a:t>Para </a:t>
            </a:r>
            <a:r>
              <a:rPr lang="en-US" dirty="0" err="1">
                <a:solidFill>
                  <a:schemeClr val="tx1">
                    <a:lumMod val="75000"/>
                    <a:lumOff val="25000"/>
                  </a:schemeClr>
                </a:solidFill>
              </a:rPr>
              <a:t>medir</a:t>
            </a:r>
            <a:endParaRPr lang="en-US" dirty="0">
              <a:solidFill>
                <a:schemeClr val="tx1">
                  <a:lumMod val="75000"/>
                  <a:lumOff val="25000"/>
                </a:schemeClr>
              </a:solidFill>
            </a:endParaRPr>
          </a:p>
          <a:p>
            <a:pPr lvl="1">
              <a:spcBef>
                <a:spcPct val="20000"/>
              </a:spcBef>
              <a:buFont typeface="Calibri" panose="020F0502020204030204" pitchFamily="34" charset="0"/>
            </a:pPr>
            <a:r>
              <a:rPr lang="en-US" dirty="0" err="1">
                <a:solidFill>
                  <a:schemeClr val="tx1">
                    <a:lumMod val="75000"/>
                    <a:lumOff val="25000"/>
                  </a:schemeClr>
                </a:solidFill>
              </a:rPr>
              <a:t>Opiniones</a:t>
            </a:r>
            <a:endParaRPr lang="en-US" dirty="0">
              <a:solidFill>
                <a:schemeClr val="tx1">
                  <a:lumMod val="75000"/>
                  <a:lumOff val="25000"/>
                </a:schemeClr>
              </a:solidFill>
            </a:endParaRPr>
          </a:p>
          <a:p>
            <a:pPr lvl="1">
              <a:spcBef>
                <a:spcPct val="20000"/>
              </a:spcBef>
              <a:buFont typeface="Calibri" panose="020F0502020204030204" pitchFamily="34" charset="0"/>
            </a:pPr>
            <a:r>
              <a:rPr lang="en-US" dirty="0" err="1">
                <a:solidFill>
                  <a:schemeClr val="tx1">
                    <a:lumMod val="75000"/>
                    <a:lumOff val="25000"/>
                  </a:schemeClr>
                </a:solidFill>
              </a:rPr>
              <a:t>Actitudes</a:t>
            </a:r>
            <a:endParaRPr lang="en-US" dirty="0">
              <a:solidFill>
                <a:schemeClr val="tx1">
                  <a:lumMod val="75000"/>
                  <a:lumOff val="25000"/>
                </a:schemeClr>
              </a:solidFill>
            </a:endParaRPr>
          </a:p>
        </p:txBody>
      </p:sp>
      <p:pic>
        <p:nvPicPr>
          <p:cNvPr id="5" name="Imagen 4" descr="descarga.jpeg">
            <a:extLst>
              <a:ext uri="{FF2B5EF4-FFF2-40B4-BE49-F238E27FC236}">
                <a16:creationId xmlns:a16="http://schemas.microsoft.com/office/drawing/2014/main" id="{C2875B5B-6403-8046-872B-998AFDD08602}"/>
              </a:ext>
            </a:extLst>
          </p:cNvPr>
          <p:cNvPicPr>
            <a:picLocks noChangeAspect="1"/>
          </p:cNvPicPr>
          <p:nvPr/>
        </p:nvPicPr>
        <p:blipFill rotWithShape="1">
          <a:blip r:embed="rId2">
            <a:extLst>
              <a:ext uri="{28A0092B-C50C-407E-A947-70E740481C1C}">
                <a14:useLocalDpi xmlns:a14="http://schemas.microsoft.com/office/drawing/2010/main" val="0"/>
              </a:ext>
            </a:extLst>
          </a:blip>
          <a:srcRect l="11423" r="2366" b="-2"/>
          <a:stretch/>
        </p:blipFill>
        <p:spPr>
          <a:xfrm>
            <a:off x="4648201" y="640081"/>
            <a:ext cx="6909801" cy="5314406"/>
          </a:xfrm>
          <a:prstGeom prst="rect">
            <a:avLst/>
          </a:prstGeom>
        </p:spPr>
      </p:pic>
      <p:sp>
        <p:nvSpPr>
          <p:cNvPr id="37" name="Rectangle 3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2585024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7" name="Straight Connector 56">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59" name="Rectangle 58">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644B4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492370" y="516836"/>
            <a:ext cx="3084844" cy="1961086"/>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3700" b="1" spc="-50">
                <a:solidFill>
                  <a:srgbClr val="FFFFFF"/>
                </a:solidFill>
                <a:latin typeface="+mj-lt"/>
                <a:ea typeface="+mj-ea"/>
                <a:cs typeface="+mj-cs"/>
              </a:rPr>
              <a:t>Revisión de las políticas institucionales</a:t>
            </a:r>
          </a:p>
          <a:p>
            <a:pPr eaLnBrk="1" hangingPunct="1">
              <a:lnSpc>
                <a:spcPct val="90000"/>
              </a:lnSpc>
              <a:spcBef>
                <a:spcPct val="0"/>
              </a:spcBef>
              <a:spcAft>
                <a:spcPts val="600"/>
              </a:spcAft>
            </a:pPr>
            <a:endParaRPr lang="en-US" sz="3700" b="1" spc="-50">
              <a:solidFill>
                <a:srgbClr val="FFFFFF"/>
              </a:solidFill>
              <a:latin typeface="+mj-lt"/>
              <a:ea typeface="+mj-ea"/>
              <a:cs typeface="+mj-cs"/>
            </a:endParaRPr>
          </a:p>
        </p:txBody>
      </p:sp>
      <p:cxnSp>
        <p:nvCxnSpPr>
          <p:cNvPr id="63" name="Straight Connector 62">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571752" y="2799654"/>
            <a:ext cx="3005462" cy="318966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lIns="0" tIns="45720" rIns="0" bIns="45720" rtlCol="0">
            <a:normAutofit/>
          </a:bodyPr>
          <a:lstStyle/>
          <a:p>
            <a:pPr marL="342900" indent="-342900">
              <a:spcBef>
                <a:spcPct val="20000"/>
              </a:spcBef>
              <a:buFont typeface="Calibri" panose="020F0502020204030204" pitchFamily="34" charset="0"/>
            </a:pPr>
            <a:r>
              <a:rPr lang="en-US">
                <a:solidFill>
                  <a:srgbClr val="FFFFFF"/>
                </a:solidFill>
              </a:rPr>
              <a:t>	¿Existe un marco conductual en la empresa o institución?</a:t>
            </a:r>
          </a:p>
          <a:p>
            <a:pPr marL="342900" indent="-342900">
              <a:spcBef>
                <a:spcPct val="20000"/>
              </a:spcBef>
              <a:buFont typeface="Calibri" panose="020F0502020204030204" pitchFamily="34" charset="0"/>
            </a:pPr>
            <a:r>
              <a:rPr lang="en-US">
                <a:solidFill>
                  <a:srgbClr val="FFFFFF"/>
                </a:solidFill>
              </a:rPr>
              <a:t>	¿Se adapta a los intereses y expectativas de los públicos?</a:t>
            </a:r>
          </a:p>
          <a:p>
            <a:pPr marL="342900" indent="-342900">
              <a:spcBef>
                <a:spcPct val="20000"/>
              </a:spcBef>
              <a:buFont typeface="Calibri" panose="020F0502020204030204" pitchFamily="34" charset="0"/>
            </a:pPr>
            <a:r>
              <a:rPr lang="en-US">
                <a:solidFill>
                  <a:srgbClr val="FFFFFF"/>
                </a:solidFill>
              </a:rPr>
              <a:t>	¿Afecta a la relación de la empresa o institución con sus diferentes interlocutores?</a:t>
            </a:r>
          </a:p>
          <a:p>
            <a:pPr marL="342900" indent="-342900">
              <a:spcBef>
                <a:spcPct val="20000"/>
              </a:spcBef>
              <a:buFont typeface="Calibri" panose="020F0502020204030204" pitchFamily="34" charset="0"/>
            </a:pPr>
            <a:endParaRPr lang="en-US">
              <a:solidFill>
                <a:srgbClr val="FFFFFF"/>
              </a:solidFill>
            </a:endParaRPr>
          </a:p>
        </p:txBody>
      </p:sp>
      <p:pic>
        <p:nvPicPr>
          <p:cNvPr id="7" name="Imagen 6">
            <a:extLst>
              <a:ext uri="{FF2B5EF4-FFF2-40B4-BE49-F238E27FC236}">
                <a16:creationId xmlns:a16="http://schemas.microsoft.com/office/drawing/2014/main" id="{26531A7D-1EF5-F243-96B8-B34DBB0B37FE}"/>
              </a:ext>
            </a:extLst>
          </p:cNvPr>
          <p:cNvPicPr>
            <a:picLocks noChangeAspect="1"/>
          </p:cNvPicPr>
          <p:nvPr/>
        </p:nvPicPr>
        <p:blipFill>
          <a:blip r:embed="rId2"/>
          <a:stretch>
            <a:fillRect/>
          </a:stretch>
        </p:blipFill>
        <p:spPr>
          <a:xfrm>
            <a:off x="4742017" y="1500045"/>
            <a:ext cx="6798082" cy="3857910"/>
          </a:xfrm>
          <a:prstGeom prst="rect">
            <a:avLst/>
          </a:prstGeom>
        </p:spPr>
      </p:pic>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4143735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2" name="Straight Connector 71">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4" name="Rectangle 73">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pic>
        <p:nvPicPr>
          <p:cNvPr id="6" name="Imagen 5" descr="Imagen que contiene luz&#10;&#10;Descripción generada automáticamente">
            <a:extLst>
              <a:ext uri="{FF2B5EF4-FFF2-40B4-BE49-F238E27FC236}">
                <a16:creationId xmlns:a16="http://schemas.microsoft.com/office/drawing/2014/main" id="{B32622DC-2FFD-1342-BE81-FC2D9B6B86CF}"/>
              </a:ext>
            </a:extLst>
          </p:cNvPr>
          <p:cNvPicPr>
            <a:picLocks noChangeAspect="1"/>
          </p:cNvPicPr>
          <p:nvPr/>
        </p:nvPicPr>
        <p:blipFill rotWithShape="1">
          <a:blip r:embed="rId2"/>
          <a:srcRect l="362" r="3683"/>
          <a:stretch/>
        </p:blipFill>
        <p:spPr>
          <a:xfrm>
            <a:off x="2843" y="10"/>
            <a:ext cx="12186315" cy="6857990"/>
          </a:xfrm>
          <a:prstGeom prst="rect">
            <a:avLst/>
          </a:prstGeom>
        </p:spPr>
      </p:pic>
      <p:sp>
        <p:nvSpPr>
          <p:cNvPr id="76" name="Rectangle 75">
            <a:extLst>
              <a:ext uri="{FF2B5EF4-FFF2-40B4-BE49-F238E27FC236}">
                <a16:creationId xmlns:a16="http://schemas.microsoft.com/office/drawing/2014/main" id="{95B38FD6-641F-41BF-B466-C1C636642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474"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948648" y="1419273"/>
            <a:ext cx="3153580" cy="1358188"/>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3600" spc="-50">
                <a:solidFill>
                  <a:srgbClr val="FFFFFF"/>
                </a:solidFill>
                <a:latin typeface="+mj-lt"/>
                <a:ea typeface="+mj-ea"/>
                <a:cs typeface="+mj-cs"/>
              </a:rPr>
              <a:t>Paradigma de percepción</a:t>
            </a:r>
          </a:p>
          <a:p>
            <a:pPr eaLnBrk="1" hangingPunct="1">
              <a:lnSpc>
                <a:spcPct val="90000"/>
              </a:lnSpc>
              <a:spcBef>
                <a:spcPct val="0"/>
              </a:spcBef>
              <a:spcAft>
                <a:spcPts val="600"/>
              </a:spcAft>
            </a:pPr>
            <a:endParaRPr lang="en-US" sz="3600" b="1" spc="-50">
              <a:solidFill>
                <a:srgbClr val="FFFFFF"/>
              </a:solidFill>
              <a:latin typeface="+mj-lt"/>
              <a:ea typeface="+mj-ea"/>
              <a:cs typeface="+mj-cs"/>
            </a:endParaRPr>
          </a:p>
        </p:txBody>
      </p:sp>
      <p:cxnSp>
        <p:nvCxnSpPr>
          <p:cNvPr id="78" name="Straight Connector 77">
            <a:extLst>
              <a:ext uri="{FF2B5EF4-FFF2-40B4-BE49-F238E27FC236}">
                <a16:creationId xmlns:a16="http://schemas.microsoft.com/office/drawing/2014/main" id="{6BF9119E-766E-4526-AAE5-639F577C04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8277" y="2865016"/>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948648" y="2978254"/>
            <a:ext cx="3153580" cy="2444238"/>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lIns="0" tIns="45720" rIns="0" bIns="45720" rtlCol="0">
            <a:normAutofit/>
          </a:bodyPr>
          <a:lstStyle/>
          <a:p>
            <a:pPr marL="342900" indent="-342900">
              <a:lnSpc>
                <a:spcPct val="90000"/>
              </a:lnSpc>
              <a:spcBef>
                <a:spcPct val="20000"/>
              </a:spcBef>
              <a:buFont typeface="Calibri" panose="020F0502020204030204" pitchFamily="34" charset="0"/>
            </a:pPr>
            <a:r>
              <a:rPr lang="en-US" sz="1200">
                <a:solidFill>
                  <a:srgbClr val="FFFFFF"/>
                </a:solidFill>
              </a:rPr>
              <a:t>	Cómo requiere la empresa o institución ser percibida ante sus diferentes interlocutores para ganar su apoyo y solidaridad? </a:t>
            </a:r>
          </a:p>
          <a:p>
            <a:pPr marL="742950" lvl="1" indent="-285750">
              <a:lnSpc>
                <a:spcPct val="90000"/>
              </a:lnSpc>
              <a:spcBef>
                <a:spcPct val="20000"/>
              </a:spcBef>
              <a:buFont typeface="Calibri" panose="020F0502020204030204" pitchFamily="34" charset="0"/>
            </a:pPr>
            <a:endParaRPr lang="en-US" sz="1200">
              <a:solidFill>
                <a:srgbClr val="FFFFFF"/>
              </a:solidFill>
            </a:endParaRPr>
          </a:p>
          <a:p>
            <a:pPr lvl="1">
              <a:lnSpc>
                <a:spcPct val="90000"/>
              </a:lnSpc>
              <a:spcBef>
                <a:spcPct val="20000"/>
              </a:spcBef>
              <a:buFont typeface="Calibri" panose="020F0502020204030204" pitchFamily="34" charset="0"/>
            </a:pPr>
            <a:r>
              <a:rPr lang="en-US" sz="1200">
                <a:solidFill>
                  <a:srgbClr val="FFFFFF"/>
                </a:solidFill>
              </a:rPr>
              <a:t>Es la imagen ideal de la organización.</a:t>
            </a:r>
          </a:p>
          <a:p>
            <a:pPr lvl="1">
              <a:lnSpc>
                <a:spcPct val="90000"/>
              </a:lnSpc>
              <a:spcBef>
                <a:spcPct val="20000"/>
              </a:spcBef>
              <a:buFont typeface="Calibri" panose="020F0502020204030204" pitchFamily="34" charset="0"/>
            </a:pPr>
            <a:r>
              <a:rPr lang="en-US" sz="1200">
                <a:solidFill>
                  <a:srgbClr val="FFFFFF"/>
                </a:solidFill>
              </a:rPr>
              <a:t>Debe responder a las necesidades de todas las áreas y a las expectativas de los públicos.</a:t>
            </a:r>
          </a:p>
          <a:p>
            <a:pPr lvl="1">
              <a:lnSpc>
                <a:spcPct val="90000"/>
              </a:lnSpc>
              <a:spcBef>
                <a:spcPct val="20000"/>
              </a:spcBef>
              <a:buFont typeface="Calibri" panose="020F0502020204030204" pitchFamily="34" charset="0"/>
            </a:pPr>
            <a:r>
              <a:rPr lang="en-US" sz="1200">
                <a:solidFill>
                  <a:srgbClr val="FFFFFF"/>
                </a:solidFill>
              </a:rPr>
              <a:t>Debe elaborarse por consenso, con la participación del equipo de dirección.</a:t>
            </a:r>
          </a:p>
          <a:p>
            <a:pPr marL="342900" indent="-342900">
              <a:lnSpc>
                <a:spcPct val="90000"/>
              </a:lnSpc>
              <a:spcBef>
                <a:spcPct val="20000"/>
              </a:spcBef>
              <a:buFont typeface="Calibri" panose="020F0502020204030204" pitchFamily="34" charset="0"/>
            </a:pPr>
            <a:endParaRPr lang="en-US" sz="1200">
              <a:solidFill>
                <a:srgbClr val="FFFFFF"/>
              </a:solidFill>
            </a:endParaRPr>
          </a:p>
        </p:txBody>
      </p:sp>
      <p:sp>
        <p:nvSpPr>
          <p:cNvPr id="80" name="Rectangle 79">
            <a:extLst>
              <a:ext uri="{FF2B5EF4-FFF2-40B4-BE49-F238E27FC236}">
                <a16:creationId xmlns:a16="http://schemas.microsoft.com/office/drawing/2014/main" id="{1FE461C7-FF45-427F-83D7-18DFBD481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74558518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 name="Rectangle 103">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6" name="Straight Connector 105">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08" name="Rectangle 107">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642257" y="634946"/>
            <a:ext cx="3690257" cy="1450757"/>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4800" b="1" spc="-50">
                <a:solidFill>
                  <a:schemeClr val="tx1">
                    <a:lumMod val="75000"/>
                    <a:lumOff val="25000"/>
                  </a:schemeClr>
                </a:solidFill>
                <a:latin typeface="+mj-lt"/>
                <a:ea typeface="+mj-ea"/>
                <a:cs typeface="+mj-cs"/>
              </a:rPr>
              <a:t>Programas de comunicación</a:t>
            </a:r>
          </a:p>
        </p:txBody>
      </p:sp>
      <p:cxnSp>
        <p:nvCxnSpPr>
          <p:cNvPr id="110" name="Straight Connector 109">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642257" y="2407436"/>
            <a:ext cx="3690257" cy="3461658"/>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lIns="0" tIns="45720" rIns="0" bIns="45720" rtlCol="0">
            <a:normAutofit/>
          </a:bodyPr>
          <a:lstStyle/>
          <a:p>
            <a:pPr lvl="1">
              <a:lnSpc>
                <a:spcPct val="90000"/>
              </a:lnSpc>
              <a:spcBef>
                <a:spcPct val="20000"/>
              </a:spcBef>
              <a:buFont typeface="Calibri" panose="020F0502020204030204" pitchFamily="34" charset="0"/>
            </a:pPr>
            <a:r>
              <a:rPr lang="en-US" sz="1300">
                <a:solidFill>
                  <a:schemeClr val="tx1">
                    <a:lumMod val="75000"/>
                    <a:lumOff val="25000"/>
                  </a:schemeClr>
                </a:solidFill>
              </a:rPr>
              <a:t>Intrainstitucional</a:t>
            </a:r>
          </a:p>
          <a:p>
            <a:pPr lvl="1">
              <a:lnSpc>
                <a:spcPct val="90000"/>
              </a:lnSpc>
              <a:spcBef>
                <a:spcPct val="20000"/>
              </a:spcBef>
              <a:buFont typeface="Calibri" panose="020F0502020204030204" pitchFamily="34" charset="0"/>
            </a:pPr>
            <a:r>
              <a:rPr lang="en-US" sz="1300">
                <a:solidFill>
                  <a:schemeClr val="tx1">
                    <a:lumMod val="75000"/>
                    <a:lumOff val="25000"/>
                  </a:schemeClr>
                </a:solidFill>
              </a:rPr>
              <a:t>Interinstitucional</a:t>
            </a:r>
          </a:p>
          <a:p>
            <a:pPr lvl="1">
              <a:lnSpc>
                <a:spcPct val="90000"/>
              </a:lnSpc>
              <a:spcBef>
                <a:spcPct val="20000"/>
              </a:spcBef>
              <a:buFont typeface="Calibri" panose="020F0502020204030204" pitchFamily="34" charset="0"/>
            </a:pPr>
            <a:r>
              <a:rPr lang="en-US" sz="1300">
                <a:solidFill>
                  <a:schemeClr val="tx1">
                    <a:lumMod val="75000"/>
                    <a:lumOff val="25000"/>
                  </a:schemeClr>
                </a:solidFill>
              </a:rPr>
              <a:t>Comercial</a:t>
            </a:r>
          </a:p>
          <a:p>
            <a:pPr marL="800100" lvl="1" indent="-342900">
              <a:lnSpc>
                <a:spcPct val="90000"/>
              </a:lnSpc>
              <a:spcBef>
                <a:spcPct val="20000"/>
              </a:spcBef>
              <a:buFont typeface="Calibri" panose="020F0502020204030204" pitchFamily="34" charset="0"/>
              <a:buChar char="ü"/>
            </a:pPr>
            <a:endParaRPr lang="en-US" sz="1300">
              <a:solidFill>
                <a:schemeClr val="tx1">
                  <a:lumMod val="75000"/>
                  <a:lumOff val="25000"/>
                </a:schemeClr>
              </a:solidFill>
            </a:endParaRPr>
          </a:p>
          <a:p>
            <a:pPr marL="342900" indent="-342900">
              <a:lnSpc>
                <a:spcPct val="90000"/>
              </a:lnSpc>
              <a:spcBef>
                <a:spcPct val="20000"/>
              </a:spcBef>
              <a:buFont typeface="Calibri" panose="020F0502020204030204" pitchFamily="34" charset="0"/>
            </a:pPr>
            <a:r>
              <a:rPr lang="en-US" sz="1300">
                <a:solidFill>
                  <a:schemeClr val="tx1">
                    <a:lumMod val="75000"/>
                    <a:lumOff val="25000"/>
                  </a:schemeClr>
                </a:solidFill>
              </a:rPr>
              <a:t>Beneficios</a:t>
            </a:r>
          </a:p>
          <a:p>
            <a:pPr lvl="1">
              <a:lnSpc>
                <a:spcPct val="90000"/>
              </a:lnSpc>
              <a:spcBef>
                <a:spcPct val="20000"/>
              </a:spcBef>
              <a:buFont typeface="Calibri" panose="020F0502020204030204" pitchFamily="34" charset="0"/>
            </a:pPr>
            <a:r>
              <a:rPr lang="en-US" sz="1300">
                <a:solidFill>
                  <a:schemeClr val="tx1">
                    <a:lumMod val="75000"/>
                    <a:lumOff val="25000"/>
                  </a:schemeClr>
                </a:solidFill>
              </a:rPr>
              <a:t>Unidad en las políticas de comunicación</a:t>
            </a:r>
          </a:p>
          <a:p>
            <a:pPr lvl="1">
              <a:lnSpc>
                <a:spcPct val="90000"/>
              </a:lnSpc>
              <a:spcBef>
                <a:spcPct val="20000"/>
              </a:spcBef>
              <a:buFont typeface="Calibri" panose="020F0502020204030204" pitchFamily="34" charset="0"/>
            </a:pPr>
            <a:r>
              <a:rPr lang="en-US" sz="1300">
                <a:solidFill>
                  <a:schemeClr val="tx1">
                    <a:lumMod val="75000"/>
                    <a:lumOff val="25000"/>
                  </a:schemeClr>
                </a:solidFill>
              </a:rPr>
              <a:t>Homogeneidad en los mensajes institucionales</a:t>
            </a:r>
          </a:p>
          <a:p>
            <a:pPr lvl="1">
              <a:lnSpc>
                <a:spcPct val="90000"/>
              </a:lnSpc>
              <a:spcBef>
                <a:spcPct val="20000"/>
              </a:spcBef>
              <a:buFont typeface="Calibri" panose="020F0502020204030204" pitchFamily="34" charset="0"/>
            </a:pPr>
            <a:r>
              <a:rPr lang="en-US" sz="1300">
                <a:solidFill>
                  <a:schemeClr val="tx1">
                    <a:lumMod val="75000"/>
                    <a:lumOff val="25000"/>
                  </a:schemeClr>
                </a:solidFill>
              </a:rPr>
              <a:t>Optimación de los recursos destinados a la comunicación</a:t>
            </a:r>
          </a:p>
          <a:p>
            <a:pPr lvl="1">
              <a:lnSpc>
                <a:spcPct val="90000"/>
              </a:lnSpc>
              <a:spcBef>
                <a:spcPct val="20000"/>
              </a:spcBef>
              <a:buFont typeface="Calibri" panose="020F0502020204030204" pitchFamily="34" charset="0"/>
            </a:pPr>
            <a:r>
              <a:rPr lang="en-US" sz="1300">
                <a:solidFill>
                  <a:schemeClr val="tx1">
                    <a:lumMod val="75000"/>
                    <a:lumOff val="25000"/>
                  </a:schemeClr>
                </a:solidFill>
              </a:rPr>
              <a:t>Diseño de una estrategia integral de comunicación, adecuada a las necesidades de la organización y a las expectativas de sus públicos</a:t>
            </a:r>
          </a:p>
          <a:p>
            <a:pPr lvl="1">
              <a:lnSpc>
                <a:spcPct val="90000"/>
              </a:lnSpc>
              <a:spcBef>
                <a:spcPct val="20000"/>
              </a:spcBef>
              <a:buFont typeface="Calibri" panose="020F0502020204030204" pitchFamily="34" charset="0"/>
            </a:pPr>
            <a:r>
              <a:rPr lang="en-US" sz="1300">
                <a:solidFill>
                  <a:schemeClr val="tx1">
                    <a:lumMod val="75000"/>
                    <a:lumOff val="25000"/>
                  </a:schemeClr>
                </a:solidFill>
              </a:rPr>
              <a:t>Percepción acertada de la organización por parte de sus interlocutores</a:t>
            </a:r>
          </a:p>
          <a:p>
            <a:pPr marL="342900" indent="-342900">
              <a:lnSpc>
                <a:spcPct val="90000"/>
              </a:lnSpc>
              <a:spcBef>
                <a:spcPct val="20000"/>
              </a:spcBef>
              <a:buFont typeface="Calibri" panose="020F0502020204030204" pitchFamily="34" charset="0"/>
            </a:pPr>
            <a:r>
              <a:rPr lang="en-US" sz="1300">
                <a:solidFill>
                  <a:schemeClr val="tx1">
                    <a:lumMod val="75000"/>
                    <a:lumOff val="25000"/>
                  </a:schemeClr>
                </a:solidFill>
              </a:rPr>
              <a:t>.</a:t>
            </a:r>
          </a:p>
          <a:p>
            <a:pPr marL="342900" indent="-342900">
              <a:lnSpc>
                <a:spcPct val="90000"/>
              </a:lnSpc>
              <a:spcBef>
                <a:spcPct val="20000"/>
              </a:spcBef>
              <a:buFont typeface="Calibri" panose="020F0502020204030204" pitchFamily="34" charset="0"/>
            </a:pPr>
            <a:endParaRPr lang="en-US" sz="1300">
              <a:solidFill>
                <a:schemeClr val="tx1">
                  <a:lumMod val="75000"/>
                  <a:lumOff val="25000"/>
                </a:schemeClr>
              </a:solidFill>
            </a:endParaRPr>
          </a:p>
        </p:txBody>
      </p:sp>
      <p:pic>
        <p:nvPicPr>
          <p:cNvPr id="7" name="Imagen 6" descr="Imagen que contiene tabla&#10;&#10;Descripción generada automáticamente">
            <a:extLst>
              <a:ext uri="{FF2B5EF4-FFF2-40B4-BE49-F238E27FC236}">
                <a16:creationId xmlns:a16="http://schemas.microsoft.com/office/drawing/2014/main" id="{9A26EC63-1800-944B-8948-3BA468806750}"/>
              </a:ext>
            </a:extLst>
          </p:cNvPr>
          <p:cNvPicPr>
            <a:picLocks noChangeAspect="1"/>
          </p:cNvPicPr>
          <p:nvPr/>
        </p:nvPicPr>
        <p:blipFill rotWithShape="1">
          <a:blip r:embed="rId2"/>
          <a:srcRect l="5546" r="3246"/>
          <a:stretch/>
        </p:blipFill>
        <p:spPr>
          <a:xfrm>
            <a:off x="4648201" y="640081"/>
            <a:ext cx="6909801" cy="5314406"/>
          </a:xfrm>
          <a:prstGeom prst="rect">
            <a:avLst/>
          </a:prstGeom>
        </p:spPr>
      </p:pic>
      <p:sp>
        <p:nvSpPr>
          <p:cNvPr id="112" name="Rectangle 111">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4015717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87" name="Straight Connector 86">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89" name="Rectangle 8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6411685" y="634946"/>
            <a:ext cx="5127171" cy="1450757"/>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4100" b="1" spc="-50">
                <a:solidFill>
                  <a:schemeClr val="tx1">
                    <a:lumMod val="75000"/>
                    <a:lumOff val="25000"/>
                  </a:schemeClr>
                </a:solidFill>
                <a:latin typeface="+mj-lt"/>
                <a:ea typeface="+mj-ea"/>
                <a:cs typeface="+mj-cs"/>
              </a:rPr>
              <a:t>Coparticipación con las diversas audiencias</a:t>
            </a:r>
          </a:p>
          <a:p>
            <a:pPr eaLnBrk="1" hangingPunct="1">
              <a:lnSpc>
                <a:spcPct val="90000"/>
              </a:lnSpc>
              <a:spcBef>
                <a:spcPct val="0"/>
              </a:spcBef>
              <a:spcAft>
                <a:spcPts val="600"/>
              </a:spcAft>
            </a:pPr>
            <a:endParaRPr lang="en-US" sz="4100" b="1" spc="-50">
              <a:solidFill>
                <a:schemeClr val="tx1">
                  <a:lumMod val="75000"/>
                  <a:lumOff val="25000"/>
                </a:schemeClr>
              </a:solidFill>
              <a:latin typeface="+mj-lt"/>
              <a:ea typeface="+mj-ea"/>
              <a:cs typeface="+mj-cs"/>
            </a:endParaRPr>
          </a:p>
        </p:txBody>
      </p:sp>
      <p:pic>
        <p:nvPicPr>
          <p:cNvPr id="6" name="Imagen 5" descr="Imagen que contiene uniforme militar&#10;&#10;Descripción generada automáticamente">
            <a:extLst>
              <a:ext uri="{FF2B5EF4-FFF2-40B4-BE49-F238E27FC236}">
                <a16:creationId xmlns:a16="http://schemas.microsoft.com/office/drawing/2014/main" id="{461BECB6-BB67-D54D-9ACD-26676ACDD455}"/>
              </a:ext>
            </a:extLst>
          </p:cNvPr>
          <p:cNvPicPr>
            <a:picLocks noChangeAspect="1"/>
          </p:cNvPicPr>
          <p:nvPr/>
        </p:nvPicPr>
        <p:blipFill rotWithShape="1">
          <a:blip r:embed="rId2"/>
          <a:srcRect l="15386" r="11558" b="-1"/>
          <a:stretch/>
        </p:blipFill>
        <p:spPr>
          <a:xfrm>
            <a:off x="643192" y="1301856"/>
            <a:ext cx="5115347" cy="3934246"/>
          </a:xfrm>
          <a:prstGeom prst="rect">
            <a:avLst/>
          </a:prstGeom>
        </p:spPr>
      </p:pic>
      <p:cxnSp>
        <p:nvCxnSpPr>
          <p:cNvPr id="91" name="Straight Connector 90">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6411684" y="2407436"/>
            <a:ext cx="5127172" cy="346165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lIns="0" tIns="45720" rIns="0" bIns="45720" rtlCol="0">
            <a:normAutofit/>
          </a:bodyPr>
          <a:lstStyle/>
          <a:p>
            <a:pPr lvl="1">
              <a:spcBef>
                <a:spcPct val="20000"/>
              </a:spcBef>
              <a:buFont typeface="Calibri" panose="020F0502020204030204" pitchFamily="34" charset="0"/>
            </a:pPr>
            <a:r>
              <a:rPr lang="en-US">
                <a:solidFill>
                  <a:schemeClr val="tx1">
                    <a:lumMod val="75000"/>
                    <a:lumOff val="25000"/>
                  </a:schemeClr>
                </a:solidFill>
              </a:rPr>
              <a:t>Solución de problemas comunes</a:t>
            </a:r>
          </a:p>
          <a:p>
            <a:pPr lvl="1">
              <a:spcBef>
                <a:spcPct val="20000"/>
              </a:spcBef>
              <a:buFont typeface="Calibri" panose="020F0502020204030204" pitchFamily="34" charset="0"/>
            </a:pPr>
            <a:r>
              <a:rPr lang="en-US">
                <a:solidFill>
                  <a:schemeClr val="tx1">
                    <a:lumMod val="75000"/>
                    <a:lumOff val="25000"/>
                  </a:schemeClr>
                </a:solidFill>
              </a:rPr>
              <a:t>Programas de beneficio recíproco</a:t>
            </a:r>
          </a:p>
          <a:p>
            <a:pPr lvl="1">
              <a:spcBef>
                <a:spcPct val="20000"/>
              </a:spcBef>
              <a:buFont typeface="Calibri" panose="020F0502020204030204" pitchFamily="34" charset="0"/>
            </a:pPr>
            <a:r>
              <a:rPr lang="en-US">
                <a:solidFill>
                  <a:schemeClr val="tx1">
                    <a:lumMod val="75000"/>
                    <a:lumOff val="25000"/>
                  </a:schemeClr>
                </a:solidFill>
              </a:rPr>
              <a:t>Programas de desarrollo comunitario</a:t>
            </a:r>
          </a:p>
          <a:p>
            <a:pPr lvl="1">
              <a:spcBef>
                <a:spcPct val="20000"/>
              </a:spcBef>
              <a:buFont typeface="Calibri" panose="020F0502020204030204" pitchFamily="34" charset="0"/>
            </a:pPr>
            <a:r>
              <a:rPr lang="en-US">
                <a:solidFill>
                  <a:schemeClr val="tx1">
                    <a:lumMod val="75000"/>
                    <a:lumOff val="25000"/>
                  </a:schemeClr>
                </a:solidFill>
              </a:rPr>
              <a:t>Integración a la comunidad</a:t>
            </a:r>
          </a:p>
          <a:p>
            <a:pPr marL="342900" indent="-342900">
              <a:spcBef>
                <a:spcPct val="20000"/>
              </a:spcBef>
              <a:buFont typeface="Calibri" panose="020F0502020204030204" pitchFamily="34" charset="0"/>
            </a:pPr>
            <a:r>
              <a:rPr lang="en-US">
                <a:solidFill>
                  <a:schemeClr val="tx1">
                    <a:lumMod val="75000"/>
                    <a:lumOff val="25000"/>
                  </a:schemeClr>
                </a:solidFill>
              </a:rPr>
              <a:t>.</a:t>
            </a:r>
          </a:p>
          <a:p>
            <a:pPr marL="342900" indent="-342900">
              <a:spcBef>
                <a:spcPct val="20000"/>
              </a:spcBef>
              <a:buFont typeface="Calibri" panose="020F0502020204030204" pitchFamily="34" charset="0"/>
            </a:pPr>
            <a:endParaRPr lang="en-US">
              <a:solidFill>
                <a:schemeClr val="tx1">
                  <a:lumMod val="75000"/>
                  <a:lumOff val="25000"/>
                </a:schemeClr>
              </a:solidFill>
            </a:endParaRPr>
          </a:p>
        </p:txBody>
      </p:sp>
      <p:sp>
        <p:nvSpPr>
          <p:cNvPr id="93" name="Rectangle 92">
            <a:extLst>
              <a:ext uri="{FF2B5EF4-FFF2-40B4-BE49-F238E27FC236}">
                <a16:creationId xmlns:a16="http://schemas.microsoft.com/office/drawing/2014/main" id="{5712F7E8-BFD5-4B85-A173-57790DA12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858213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 name="Rectangle 11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2" name="Straight Connector 11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3" name="Rectangle 114">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642257" y="634946"/>
            <a:ext cx="3690257" cy="1450757"/>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4800" b="1" spc="-50">
                <a:solidFill>
                  <a:schemeClr val="tx1">
                    <a:lumMod val="75000"/>
                    <a:lumOff val="25000"/>
                  </a:schemeClr>
                </a:solidFill>
                <a:latin typeface="+mj-lt"/>
                <a:ea typeface="+mj-ea"/>
                <a:cs typeface="+mj-cs"/>
              </a:rPr>
              <a:t>EVALUACIÓN</a:t>
            </a:r>
          </a:p>
        </p:txBody>
      </p:sp>
      <p:cxnSp>
        <p:nvCxnSpPr>
          <p:cNvPr id="124" name="Straight Connector 116">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642257" y="2407436"/>
            <a:ext cx="3690257" cy="346165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lIns="0" tIns="45720" rIns="0" bIns="45720" rtlCol="0">
            <a:normAutofit/>
          </a:bodyPr>
          <a:lstStyle/>
          <a:p>
            <a:pPr marL="457200" indent="-457200">
              <a:lnSpc>
                <a:spcPct val="90000"/>
              </a:lnSpc>
              <a:spcBef>
                <a:spcPct val="20000"/>
              </a:spcBef>
              <a:buFont typeface="Calibri" panose="020F0502020204030204" pitchFamily="34" charset="0"/>
              <a:buChar char="ü"/>
            </a:pPr>
            <a:endParaRPr lang="en-US">
              <a:solidFill>
                <a:schemeClr val="tx1">
                  <a:lumMod val="75000"/>
                  <a:lumOff val="25000"/>
                </a:schemeClr>
              </a:solidFill>
            </a:endParaRPr>
          </a:p>
          <a:p>
            <a:pPr>
              <a:lnSpc>
                <a:spcPct val="90000"/>
              </a:lnSpc>
              <a:spcBef>
                <a:spcPct val="20000"/>
              </a:spcBef>
              <a:buFont typeface="Calibri" panose="020F0502020204030204" pitchFamily="34" charset="0"/>
            </a:pPr>
            <a:r>
              <a:rPr lang="en-US">
                <a:solidFill>
                  <a:schemeClr val="tx1">
                    <a:lumMod val="75000"/>
                    <a:lumOff val="25000"/>
                  </a:schemeClr>
                </a:solidFill>
              </a:rPr>
              <a:t>Medición de opiniones y actitudes hacia la empresa o institución</a:t>
            </a:r>
          </a:p>
          <a:p>
            <a:pPr>
              <a:lnSpc>
                <a:spcPct val="90000"/>
              </a:lnSpc>
              <a:spcBef>
                <a:spcPct val="20000"/>
              </a:spcBef>
              <a:buFont typeface="Calibri" panose="020F0502020204030204" pitchFamily="34" charset="0"/>
            </a:pPr>
            <a:r>
              <a:rPr lang="en-US">
                <a:solidFill>
                  <a:schemeClr val="tx1">
                    <a:lumMod val="75000"/>
                    <a:lumOff val="25000"/>
                  </a:schemeClr>
                </a:solidFill>
              </a:rPr>
              <a:t>Integración a la comunidad</a:t>
            </a:r>
          </a:p>
          <a:p>
            <a:pPr>
              <a:lnSpc>
                <a:spcPct val="90000"/>
              </a:lnSpc>
              <a:spcBef>
                <a:spcPct val="20000"/>
              </a:spcBef>
              <a:buFont typeface="Calibri" panose="020F0502020204030204" pitchFamily="34" charset="0"/>
            </a:pPr>
            <a:endParaRPr lang="en-US">
              <a:solidFill>
                <a:schemeClr val="tx1">
                  <a:lumMod val="75000"/>
                  <a:lumOff val="25000"/>
                </a:schemeClr>
              </a:solidFill>
            </a:endParaRPr>
          </a:p>
          <a:p>
            <a:pPr>
              <a:lnSpc>
                <a:spcPct val="90000"/>
              </a:lnSpc>
              <a:spcBef>
                <a:spcPct val="20000"/>
              </a:spcBef>
              <a:buFont typeface="Calibri" panose="020F0502020204030204" pitchFamily="34" charset="0"/>
            </a:pPr>
            <a:r>
              <a:rPr lang="en-US">
                <a:solidFill>
                  <a:schemeClr val="tx1">
                    <a:lumMod val="75000"/>
                    <a:lumOff val="25000"/>
                  </a:schemeClr>
                </a:solidFill>
              </a:rPr>
              <a:t>Contribución a los resultados de negocio o a los objetivos institucionales</a:t>
            </a:r>
          </a:p>
          <a:p>
            <a:pPr marL="342900" indent="-342900">
              <a:lnSpc>
                <a:spcPct val="90000"/>
              </a:lnSpc>
              <a:spcBef>
                <a:spcPct val="20000"/>
              </a:spcBef>
              <a:buFont typeface="Calibri" panose="020F0502020204030204" pitchFamily="34" charset="0"/>
              <a:buChar char="ü"/>
            </a:pPr>
            <a:endParaRPr lang="en-US">
              <a:solidFill>
                <a:schemeClr val="tx1">
                  <a:lumMod val="75000"/>
                  <a:lumOff val="25000"/>
                </a:schemeClr>
              </a:solidFill>
            </a:endParaRPr>
          </a:p>
          <a:p>
            <a:pPr>
              <a:lnSpc>
                <a:spcPct val="90000"/>
              </a:lnSpc>
              <a:spcBef>
                <a:spcPct val="20000"/>
              </a:spcBef>
              <a:buFont typeface="Calibri" panose="020F0502020204030204" pitchFamily="34" charset="0"/>
            </a:pPr>
            <a:r>
              <a:rPr lang="en-US">
                <a:solidFill>
                  <a:schemeClr val="tx1">
                    <a:lumMod val="75000"/>
                    <a:lumOff val="25000"/>
                  </a:schemeClr>
                </a:solidFill>
              </a:rPr>
              <a:t>Aprovechamiento de oportunidades</a:t>
            </a:r>
          </a:p>
          <a:p>
            <a:pPr>
              <a:lnSpc>
                <a:spcPct val="90000"/>
              </a:lnSpc>
              <a:spcBef>
                <a:spcPct val="20000"/>
              </a:spcBef>
              <a:buFont typeface="Calibri" panose="020F0502020204030204" pitchFamily="34" charset="0"/>
            </a:pPr>
            <a:endParaRPr lang="en-US">
              <a:solidFill>
                <a:schemeClr val="tx1">
                  <a:lumMod val="75000"/>
                  <a:lumOff val="25000"/>
                </a:schemeClr>
              </a:solidFill>
            </a:endParaRPr>
          </a:p>
          <a:p>
            <a:pPr>
              <a:lnSpc>
                <a:spcPct val="90000"/>
              </a:lnSpc>
              <a:spcBef>
                <a:spcPct val="20000"/>
              </a:spcBef>
              <a:buFont typeface="Calibri" panose="020F0502020204030204" pitchFamily="34" charset="0"/>
            </a:pPr>
            <a:r>
              <a:rPr lang="en-US">
                <a:solidFill>
                  <a:schemeClr val="tx1">
                    <a:lumMod val="75000"/>
                    <a:lumOff val="25000"/>
                  </a:schemeClr>
                </a:solidFill>
              </a:rPr>
              <a:t>Prevención y/o solución de problemas</a:t>
            </a:r>
          </a:p>
          <a:p>
            <a:pPr marL="342900" indent="-342900">
              <a:lnSpc>
                <a:spcPct val="90000"/>
              </a:lnSpc>
              <a:spcBef>
                <a:spcPct val="20000"/>
              </a:spcBef>
              <a:buFont typeface="Calibri" panose="020F0502020204030204" pitchFamily="34" charset="0"/>
            </a:pPr>
            <a:endParaRPr lang="en-US">
              <a:solidFill>
                <a:schemeClr val="tx1">
                  <a:lumMod val="75000"/>
                  <a:lumOff val="25000"/>
                </a:schemeClr>
              </a:solidFill>
            </a:endParaRPr>
          </a:p>
          <a:p>
            <a:pPr marL="342900" indent="-342900">
              <a:lnSpc>
                <a:spcPct val="90000"/>
              </a:lnSpc>
              <a:spcBef>
                <a:spcPct val="20000"/>
              </a:spcBef>
              <a:buFont typeface="Calibri" panose="020F0502020204030204" pitchFamily="34" charset="0"/>
            </a:pPr>
            <a:endParaRPr lang="en-US">
              <a:solidFill>
                <a:schemeClr val="tx1">
                  <a:lumMod val="75000"/>
                  <a:lumOff val="25000"/>
                </a:schemeClr>
              </a:solidFill>
            </a:endParaRPr>
          </a:p>
        </p:txBody>
      </p:sp>
      <p:pic>
        <p:nvPicPr>
          <p:cNvPr id="21" name="Imagen 20" descr="descarga.jpeg">
            <a:extLst>
              <a:ext uri="{FF2B5EF4-FFF2-40B4-BE49-F238E27FC236}">
                <a16:creationId xmlns:a16="http://schemas.microsoft.com/office/drawing/2014/main" id="{EF99111A-C85F-4C44-8519-F63453E4900D}"/>
              </a:ext>
            </a:extLst>
          </p:cNvPr>
          <p:cNvPicPr>
            <a:picLocks noChangeAspect="1"/>
          </p:cNvPicPr>
          <p:nvPr/>
        </p:nvPicPr>
        <p:blipFill rotWithShape="1">
          <a:blip r:embed="rId2">
            <a:extLst>
              <a:ext uri="{28A0092B-C50C-407E-A947-70E740481C1C}">
                <a14:useLocalDpi xmlns:a14="http://schemas.microsoft.com/office/drawing/2010/main" val="0"/>
              </a:ext>
            </a:extLst>
          </a:blip>
          <a:srcRect l="8528" r="5262" b="-2"/>
          <a:stretch/>
        </p:blipFill>
        <p:spPr>
          <a:xfrm>
            <a:off x="4648201" y="640081"/>
            <a:ext cx="6909801" cy="5314406"/>
          </a:xfrm>
          <a:prstGeom prst="rect">
            <a:avLst/>
          </a:prstGeom>
        </p:spPr>
      </p:pic>
      <p:sp>
        <p:nvSpPr>
          <p:cNvPr id="125" name="Rectangle 118">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1561793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0" name="Straight Connector 99">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 name="Rectangle 103">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458725" y="963507"/>
            <a:ext cx="4187482" cy="4938851"/>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lnSpc>
                <a:spcPct val="90000"/>
              </a:lnSpc>
              <a:spcBef>
                <a:spcPct val="0"/>
              </a:spcBef>
              <a:spcAft>
                <a:spcPts val="600"/>
              </a:spcAft>
            </a:pPr>
            <a:r>
              <a:rPr lang="en-US" sz="4800" b="1" spc="-50" dirty="0">
                <a:solidFill>
                  <a:schemeClr val="tx1">
                    <a:lumMod val="75000"/>
                    <a:lumOff val="25000"/>
                  </a:schemeClr>
                </a:solidFill>
                <a:latin typeface="+mj-lt"/>
                <a:ea typeface="+mj-ea"/>
                <a:cs typeface="+mj-cs"/>
              </a:rPr>
              <a:t>FUENTES DE INFORMACIÓN</a:t>
            </a:r>
          </a:p>
        </p:txBody>
      </p:sp>
      <p:cxnSp>
        <p:nvCxnSpPr>
          <p:cNvPr id="106" name="Straight Connector 105">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5301798" y="963507"/>
            <a:ext cx="5968181" cy="4938851"/>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lIns="0" tIns="45720" rIns="0" bIns="45720" rtlCol="0" anchor="ctr">
            <a:normAutofit lnSpcReduction="10000"/>
          </a:bodyPr>
          <a:lstStyle/>
          <a:p>
            <a:pPr marL="457200" indent="-457200">
              <a:spcBef>
                <a:spcPct val="20000"/>
              </a:spcBef>
              <a:buFont typeface="Calibri" panose="020F0502020204030204" pitchFamily="34" charset="0"/>
              <a:buChar char="ü"/>
            </a:pPr>
            <a:endParaRPr lang="en-US" dirty="0">
              <a:solidFill>
                <a:schemeClr val="tx1">
                  <a:lumMod val="75000"/>
                  <a:lumOff val="25000"/>
                </a:schemeClr>
              </a:solidFill>
            </a:endParaRPr>
          </a:p>
          <a:p>
            <a:pPr marL="800100" lvl="1" indent="-342900">
              <a:spcBef>
                <a:spcPct val="20000"/>
              </a:spcBef>
              <a:buFont typeface="Wingdings" charset="2"/>
              <a:buChar char="ü"/>
            </a:pPr>
            <a:r>
              <a:rPr lang="es-ES_tradnl" sz="2400" dirty="0">
                <a:latin typeface="Century" charset="0"/>
              </a:rPr>
              <a:t>Pláticas informales.</a:t>
            </a:r>
          </a:p>
          <a:p>
            <a:pPr marL="800100" lvl="1" indent="-342900">
              <a:spcBef>
                <a:spcPct val="20000"/>
              </a:spcBef>
              <a:buFont typeface="Wingdings" charset="2"/>
              <a:buChar char="ü"/>
            </a:pPr>
            <a:r>
              <a:rPr lang="es-ES_tradnl" sz="2400" dirty="0">
                <a:latin typeface="Century" charset="0"/>
              </a:rPr>
              <a:t>	Encuestas. </a:t>
            </a:r>
            <a:br>
              <a:rPr lang="es-ES_tradnl" sz="2400" dirty="0">
                <a:latin typeface="Century" charset="0"/>
              </a:rPr>
            </a:br>
            <a:r>
              <a:rPr lang="es-ES_tradnl" sz="2400" dirty="0">
                <a:latin typeface="Century" charset="0"/>
              </a:rPr>
              <a:t>Inspección ocular de las instalaciones.</a:t>
            </a:r>
          </a:p>
          <a:p>
            <a:pPr lvl="1">
              <a:spcBef>
                <a:spcPct val="20000"/>
              </a:spcBef>
            </a:pPr>
            <a:endParaRPr lang="es-ES_tradnl" sz="2400" b="1" dirty="0">
              <a:latin typeface="Century" charset="0"/>
            </a:endParaRPr>
          </a:p>
          <a:p>
            <a:pPr>
              <a:spcBef>
                <a:spcPct val="20000"/>
              </a:spcBef>
            </a:pPr>
            <a:r>
              <a:rPr lang="es-ES_tradnl" sz="2800" b="1" dirty="0">
                <a:latin typeface="Century" charset="0"/>
              </a:rPr>
              <a:t>Fuentes documentales</a:t>
            </a:r>
          </a:p>
          <a:p>
            <a:pPr marL="800100" lvl="1" indent="-342900">
              <a:spcBef>
                <a:spcPct val="20000"/>
              </a:spcBef>
              <a:buFont typeface="Wingdings" charset="2"/>
              <a:buChar char="ü"/>
            </a:pPr>
            <a:r>
              <a:rPr lang="es-ES_tradnl" sz="2400" dirty="0">
                <a:latin typeface="Century" charset="0"/>
              </a:rPr>
              <a:t>Publicaciones institucionales.</a:t>
            </a:r>
          </a:p>
          <a:p>
            <a:pPr marL="800100" lvl="1" indent="-342900">
              <a:spcBef>
                <a:spcPct val="20000"/>
              </a:spcBef>
              <a:buFont typeface="Wingdings" charset="2"/>
              <a:buChar char="ü"/>
            </a:pPr>
            <a:r>
              <a:rPr lang="es-ES_tradnl" sz="2400" dirty="0">
                <a:latin typeface="Century" charset="0"/>
              </a:rPr>
              <a:t>Diarios y revistas.</a:t>
            </a:r>
          </a:p>
          <a:p>
            <a:pPr marL="800100" lvl="1" indent="-342900">
              <a:spcBef>
                <a:spcPct val="20000"/>
              </a:spcBef>
              <a:buFont typeface="Wingdings" charset="2"/>
              <a:buChar char="ü"/>
            </a:pPr>
            <a:r>
              <a:rPr lang="es-ES_tradnl" sz="2400" dirty="0">
                <a:latin typeface="Century" charset="0"/>
              </a:rPr>
              <a:t>Reglamentos y manuales.</a:t>
            </a:r>
          </a:p>
          <a:p>
            <a:pPr marL="800100" lvl="1" indent="-342900">
              <a:spcBef>
                <a:spcPct val="20000"/>
              </a:spcBef>
              <a:buFont typeface="Wingdings" charset="2"/>
              <a:buChar char="ü"/>
            </a:pPr>
            <a:r>
              <a:rPr lang="es-ES_tradnl" sz="2400" dirty="0">
                <a:latin typeface="Century" charset="0"/>
              </a:rPr>
              <a:t>Intranet.</a:t>
            </a:r>
          </a:p>
          <a:p>
            <a:pPr marL="800100" lvl="1" indent="-342900">
              <a:spcBef>
                <a:spcPct val="20000"/>
              </a:spcBef>
              <a:buFont typeface="Wingdings" charset="2"/>
              <a:buChar char="ü"/>
            </a:pPr>
            <a:r>
              <a:rPr lang="es-ES_tradnl" sz="2400" dirty="0">
                <a:latin typeface="Century" charset="0"/>
              </a:rPr>
              <a:t>Internet.</a:t>
            </a:r>
          </a:p>
          <a:p>
            <a:pPr marL="342900" indent="-342900">
              <a:spcBef>
                <a:spcPct val="20000"/>
              </a:spcBef>
              <a:buFont typeface="Calibri" panose="020F0502020204030204" pitchFamily="34" charset="0"/>
            </a:pPr>
            <a:endParaRPr lang="en-US" dirty="0">
              <a:solidFill>
                <a:schemeClr val="tx1">
                  <a:lumMod val="75000"/>
                  <a:lumOff val="25000"/>
                </a:schemeClr>
              </a:solidFill>
            </a:endParaRPr>
          </a:p>
          <a:p>
            <a:pPr marL="342900" indent="-342900">
              <a:spcBef>
                <a:spcPct val="20000"/>
              </a:spcBef>
              <a:buFont typeface="Calibri" panose="020F0502020204030204" pitchFamily="34" charset="0"/>
            </a:pPr>
            <a:endParaRPr lang="en-US" dirty="0">
              <a:solidFill>
                <a:schemeClr val="tx1">
                  <a:lumMod val="75000"/>
                  <a:lumOff val="25000"/>
                </a:schemeClr>
              </a:solidFill>
            </a:endParaRPr>
          </a:p>
        </p:txBody>
      </p:sp>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2347757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0" name="Straight Connector 69">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2" name="Rectangle 71">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949047" y="643466"/>
            <a:ext cx="2771273" cy="5470463"/>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3600" b="1" spc="-50">
                <a:solidFill>
                  <a:schemeClr val="tx1">
                    <a:lumMod val="75000"/>
                    <a:lumOff val="25000"/>
                  </a:schemeClr>
                </a:solidFill>
                <a:latin typeface="+mj-lt"/>
                <a:ea typeface="+mj-ea"/>
                <a:cs typeface="+mj-cs"/>
              </a:rPr>
              <a:t>Escritos</a:t>
            </a:r>
          </a:p>
        </p:txBody>
      </p:sp>
      <p:cxnSp>
        <p:nvCxnSpPr>
          <p:cNvPr id="74" name="Straight Connector 73">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5" name="Rectángulo 4">
            <a:extLst>
              <a:ext uri="{FF2B5EF4-FFF2-40B4-BE49-F238E27FC236}">
                <a16:creationId xmlns:a16="http://schemas.microsoft.com/office/drawing/2014/main" id="{931FB0C7-7A61-764A-A2D6-8E00EDF79477}"/>
              </a:ext>
            </a:extLst>
          </p:cNvPr>
          <p:cNvSpPr/>
          <p:nvPr/>
        </p:nvSpPr>
        <p:spPr>
          <a:xfrm>
            <a:off x="4428565" y="643466"/>
            <a:ext cx="6818427" cy="5470462"/>
          </a:xfrm>
          <a:prstGeom prst="rect">
            <a:avLst/>
          </a:prstGeom>
        </p:spPr>
        <p:txBody>
          <a:bodyPr vert="horz" lIns="0" tIns="45720" rIns="0" bIns="45720" rtlCol="0" anchor="ctr">
            <a:normAutofit/>
          </a:bodyPr>
          <a:lstStyle/>
          <a:p>
            <a:pPr marL="342900" indent="-342900">
              <a:lnSpc>
                <a:spcPct val="90000"/>
              </a:lnSpc>
              <a:spcBef>
                <a:spcPct val="20000"/>
              </a:spcBef>
              <a:buFont typeface="Calibri" panose="020F0502020204030204" pitchFamily="34" charset="0"/>
              <a:buChar char="ü"/>
            </a:pPr>
            <a:endParaRPr lang="en-US" sz="1400" dirty="0">
              <a:solidFill>
                <a:schemeClr val="tx1">
                  <a:lumMod val="75000"/>
                  <a:lumOff val="25000"/>
                </a:schemeClr>
              </a:solidFill>
            </a:endParaRPr>
          </a:p>
          <a:p>
            <a:pPr>
              <a:lnSpc>
                <a:spcPct val="90000"/>
              </a:lnSpc>
              <a:spcBef>
                <a:spcPct val="20000"/>
              </a:spcBef>
            </a:pPr>
            <a:r>
              <a:rPr lang="en-US" sz="1400" dirty="0">
                <a:solidFill>
                  <a:schemeClr val="tx1">
                    <a:lumMod val="75000"/>
                    <a:lumOff val="25000"/>
                  </a:schemeClr>
                </a:solidFill>
              </a:rPr>
              <a:t>CIRCULARES INFORMATIVAS</a:t>
            </a:r>
          </a:p>
          <a:p>
            <a:pPr marL="342900" indent="-342900">
              <a:lnSpc>
                <a:spcPct val="90000"/>
              </a:lnSpc>
              <a:spcBef>
                <a:spcPct val="20000"/>
              </a:spcBef>
              <a:buFont typeface="Calibri" panose="020F0502020204030204" pitchFamily="34" charset="0"/>
            </a:pPr>
            <a:r>
              <a:rPr lang="en-US" sz="1400" dirty="0">
                <a:solidFill>
                  <a:schemeClr val="tx1">
                    <a:lumMod val="75000"/>
                    <a:lumOff val="25000"/>
                  </a:schemeClr>
                </a:solidFill>
              </a:rPr>
              <a:t>      INTERNAS</a:t>
            </a:r>
          </a:p>
          <a:p>
            <a:pPr marL="342900" indent="-342900">
              <a:lnSpc>
                <a:spcPct val="90000"/>
              </a:lnSpc>
              <a:spcBef>
                <a:spcPct val="20000"/>
              </a:spcBef>
              <a:buFont typeface="Calibri" panose="020F0502020204030204" pitchFamily="34" charset="0"/>
            </a:pPr>
            <a:r>
              <a:rPr lang="en-US" sz="1400" dirty="0">
                <a:solidFill>
                  <a:schemeClr val="tx1">
                    <a:lumMod val="75000"/>
                    <a:lumOff val="25000"/>
                  </a:schemeClr>
                </a:solidFill>
              </a:rPr>
              <a:t>      EXTERNAS</a:t>
            </a:r>
          </a:p>
          <a:p>
            <a:pPr marL="342900" indent="-342900">
              <a:lnSpc>
                <a:spcPct val="90000"/>
              </a:lnSpc>
              <a:spcBef>
                <a:spcPct val="20000"/>
              </a:spcBef>
              <a:buFont typeface="Calibri" panose="020F0502020204030204" pitchFamily="34" charset="0"/>
            </a:pPr>
            <a:r>
              <a:rPr lang="en-US" sz="1400" dirty="0">
                <a:solidFill>
                  <a:schemeClr val="tx1">
                    <a:lumMod val="75000"/>
                    <a:lumOff val="25000"/>
                  </a:schemeClr>
                </a:solidFill>
              </a:rPr>
              <a:t>      MIXTAS</a:t>
            </a:r>
            <a:endParaRPr lang="en-US" sz="1400" u="sng" dirty="0">
              <a:solidFill>
                <a:schemeClr val="tx1">
                  <a:lumMod val="75000"/>
                  <a:lumOff val="25000"/>
                </a:schemeClr>
              </a:solidFill>
            </a:endParaRPr>
          </a:p>
          <a:p>
            <a:pPr>
              <a:lnSpc>
                <a:spcPct val="90000"/>
              </a:lnSpc>
              <a:spcBef>
                <a:spcPct val="20000"/>
              </a:spcBef>
            </a:pPr>
            <a:r>
              <a:rPr lang="en-US" sz="1400" dirty="0">
                <a:solidFill>
                  <a:schemeClr val="tx1">
                    <a:lumMod val="75000"/>
                    <a:lumOff val="25000"/>
                  </a:schemeClr>
                </a:solidFill>
              </a:rPr>
              <a:t>CORREO ELECTRÓNICO</a:t>
            </a:r>
          </a:p>
          <a:p>
            <a:pPr>
              <a:lnSpc>
                <a:spcPct val="90000"/>
              </a:lnSpc>
              <a:spcBef>
                <a:spcPct val="20000"/>
              </a:spcBef>
            </a:pPr>
            <a:r>
              <a:rPr lang="en-US" sz="1400" dirty="0">
                <a:solidFill>
                  <a:schemeClr val="tx1">
                    <a:lumMod val="75000"/>
                    <a:lumOff val="25000"/>
                  </a:schemeClr>
                </a:solidFill>
              </a:rPr>
              <a:t> MEMORANDA</a:t>
            </a:r>
          </a:p>
          <a:p>
            <a:pPr>
              <a:lnSpc>
                <a:spcPct val="90000"/>
              </a:lnSpc>
              <a:spcBef>
                <a:spcPct val="20000"/>
              </a:spcBef>
            </a:pPr>
            <a:r>
              <a:rPr lang="en-US" sz="1400" dirty="0">
                <a:solidFill>
                  <a:schemeClr val="tx1">
                    <a:lumMod val="75000"/>
                    <a:lumOff val="25000"/>
                  </a:schemeClr>
                </a:solidFill>
              </a:rPr>
              <a:t>FLASHES INFORMATIVOS</a:t>
            </a:r>
          </a:p>
          <a:p>
            <a:pPr>
              <a:lnSpc>
                <a:spcPct val="90000"/>
              </a:lnSpc>
              <a:spcBef>
                <a:spcPct val="20000"/>
              </a:spcBef>
            </a:pPr>
            <a:r>
              <a:rPr lang="en-US" sz="1400" dirty="0">
                <a:solidFill>
                  <a:schemeClr val="tx1">
                    <a:lumMod val="75000"/>
                    <a:lumOff val="25000"/>
                  </a:schemeClr>
                </a:solidFill>
              </a:rPr>
              <a:t>ANEXO EN EL SOBRE DE SUELO </a:t>
            </a:r>
          </a:p>
          <a:p>
            <a:pPr>
              <a:lnSpc>
                <a:spcPct val="90000"/>
              </a:lnSpc>
              <a:spcBef>
                <a:spcPct val="20000"/>
              </a:spcBef>
            </a:pPr>
            <a:r>
              <a:rPr lang="en-US" sz="1400" dirty="0">
                <a:solidFill>
                  <a:schemeClr val="tx1">
                    <a:lumMod val="75000"/>
                    <a:lumOff val="25000"/>
                  </a:schemeClr>
                </a:solidFill>
              </a:rPr>
              <a:t>FOLLETOS INSTRUCTIVOS</a:t>
            </a:r>
          </a:p>
          <a:p>
            <a:pPr>
              <a:lnSpc>
                <a:spcPct val="90000"/>
              </a:lnSpc>
              <a:spcBef>
                <a:spcPct val="20000"/>
              </a:spcBef>
            </a:pPr>
            <a:r>
              <a:rPr lang="en-US" sz="1400" dirty="0">
                <a:solidFill>
                  <a:schemeClr val="tx1">
                    <a:lumMod val="75000"/>
                    <a:lumOff val="25000"/>
                  </a:schemeClr>
                </a:solidFill>
              </a:rPr>
              <a:t>FOLLETOS INSTITUCIONALES</a:t>
            </a:r>
          </a:p>
          <a:p>
            <a:pPr>
              <a:lnSpc>
                <a:spcPct val="90000"/>
              </a:lnSpc>
              <a:spcBef>
                <a:spcPct val="20000"/>
              </a:spcBef>
            </a:pPr>
            <a:r>
              <a:rPr lang="en-US" sz="1400" dirty="0">
                <a:solidFill>
                  <a:schemeClr val="tx1">
                    <a:lumMod val="75000"/>
                    <a:lumOff val="25000"/>
                  </a:schemeClr>
                </a:solidFill>
              </a:rPr>
              <a:t>GUIAS CARTAS</a:t>
            </a:r>
          </a:p>
          <a:p>
            <a:pPr>
              <a:lnSpc>
                <a:spcPct val="90000"/>
              </a:lnSpc>
              <a:spcBef>
                <a:spcPct val="20000"/>
              </a:spcBef>
            </a:pPr>
            <a:r>
              <a:rPr lang="en-US" sz="1400" dirty="0">
                <a:solidFill>
                  <a:schemeClr val="tx1">
                    <a:lumMod val="75000"/>
                    <a:lumOff val="25000"/>
                  </a:schemeClr>
                </a:solidFill>
              </a:rPr>
              <a:t> BOLETINES</a:t>
            </a:r>
          </a:p>
          <a:p>
            <a:pPr>
              <a:lnSpc>
                <a:spcPct val="90000"/>
              </a:lnSpc>
              <a:spcBef>
                <a:spcPct val="20000"/>
              </a:spcBef>
            </a:pPr>
            <a:r>
              <a:rPr lang="en-US" sz="1400" dirty="0">
                <a:solidFill>
                  <a:schemeClr val="tx1">
                    <a:lumMod val="75000"/>
                    <a:lumOff val="25000"/>
                  </a:schemeClr>
                </a:solidFill>
              </a:rPr>
              <a:t> TABLEROS DE AVISOS</a:t>
            </a:r>
          </a:p>
          <a:p>
            <a:pPr>
              <a:lnSpc>
                <a:spcPct val="90000"/>
              </a:lnSpc>
              <a:spcBef>
                <a:spcPct val="20000"/>
              </a:spcBef>
            </a:pPr>
            <a:r>
              <a:rPr lang="en-US" sz="1400" dirty="0">
                <a:solidFill>
                  <a:schemeClr val="tx1">
                    <a:lumMod val="75000"/>
                    <a:lumOff val="25000"/>
                  </a:schemeClr>
                </a:solidFill>
              </a:rPr>
              <a:t>TABLEROS ELECTRÓNICOS</a:t>
            </a:r>
          </a:p>
          <a:p>
            <a:pPr>
              <a:lnSpc>
                <a:spcPct val="90000"/>
              </a:lnSpc>
              <a:spcBef>
                <a:spcPct val="20000"/>
              </a:spcBef>
            </a:pPr>
            <a:r>
              <a:rPr lang="en-US" sz="1400" dirty="0">
                <a:solidFill>
                  <a:schemeClr val="tx1">
                    <a:lumMod val="75000"/>
                    <a:lumOff val="25000"/>
                  </a:schemeClr>
                </a:solidFill>
              </a:rPr>
              <a:t>PANCARTAS</a:t>
            </a:r>
          </a:p>
          <a:p>
            <a:pPr>
              <a:lnSpc>
                <a:spcPct val="90000"/>
              </a:lnSpc>
              <a:spcBef>
                <a:spcPct val="20000"/>
              </a:spcBef>
            </a:pPr>
            <a:r>
              <a:rPr lang="en-US" sz="1400" dirty="0">
                <a:solidFill>
                  <a:schemeClr val="tx1">
                    <a:lumMod val="75000"/>
                    <a:lumOff val="25000"/>
                  </a:schemeClr>
                </a:solidFill>
              </a:rPr>
              <a:t>CARTELES</a:t>
            </a:r>
          </a:p>
          <a:p>
            <a:pPr>
              <a:lnSpc>
                <a:spcPct val="90000"/>
              </a:lnSpc>
              <a:spcBef>
                <a:spcPct val="20000"/>
              </a:spcBef>
            </a:pPr>
            <a:r>
              <a:rPr lang="en-US" sz="1400" dirty="0">
                <a:solidFill>
                  <a:schemeClr val="tx1">
                    <a:lumMod val="75000"/>
                    <a:lumOff val="25000"/>
                  </a:schemeClr>
                </a:solidFill>
              </a:rPr>
              <a:t>TENT CARDS</a:t>
            </a:r>
          </a:p>
          <a:p>
            <a:pPr>
              <a:lnSpc>
                <a:spcPct val="90000"/>
              </a:lnSpc>
              <a:spcBef>
                <a:spcPct val="20000"/>
              </a:spcBef>
            </a:pPr>
            <a:r>
              <a:rPr lang="en-US" sz="1400" dirty="0">
                <a:solidFill>
                  <a:schemeClr val="tx1">
                    <a:lumMod val="75000"/>
                    <a:lumOff val="25000"/>
                  </a:schemeClr>
                </a:solidFill>
              </a:rPr>
              <a:t>ANAQUELES INFORMATIVOS</a:t>
            </a:r>
          </a:p>
          <a:p>
            <a:pPr>
              <a:lnSpc>
                <a:spcPct val="90000"/>
              </a:lnSpc>
              <a:spcBef>
                <a:spcPct val="20000"/>
              </a:spcBef>
            </a:pPr>
            <a:r>
              <a:rPr lang="en-US" sz="1400" dirty="0">
                <a:solidFill>
                  <a:schemeClr val="tx1">
                    <a:lumMod val="75000"/>
                    <a:lumOff val="25000"/>
                  </a:schemeClr>
                </a:solidFill>
              </a:rPr>
              <a:t>PUBLICACIONES INSTITUCIONALES</a:t>
            </a:r>
          </a:p>
        </p:txBody>
      </p: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571752" y="2799654"/>
            <a:ext cx="3005462" cy="3189665"/>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lIns="0" tIns="45720" rIns="0" bIns="45720" rtlCol="0">
            <a:normAutofit/>
          </a:bodyPr>
          <a:lstStyle/>
          <a:p>
            <a:pPr marL="342900" indent="-342900">
              <a:spcBef>
                <a:spcPct val="20000"/>
              </a:spcBef>
              <a:buFont typeface="Calibri" panose="020F0502020204030204" pitchFamily="34" charset="0"/>
            </a:pPr>
            <a:endParaRPr lang="en-US">
              <a:solidFill>
                <a:srgbClr val="FFFFFF"/>
              </a:solidFill>
            </a:endParaRPr>
          </a:p>
        </p:txBody>
      </p:sp>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2597754045"/>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0" name="Straight Connector 69">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2" name="Rectangle 71">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949047" y="643466"/>
            <a:ext cx="2771273" cy="5470463"/>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3600" b="1" spc="-50" dirty="0" err="1">
                <a:solidFill>
                  <a:schemeClr val="tx1">
                    <a:lumMod val="75000"/>
                    <a:lumOff val="25000"/>
                  </a:schemeClr>
                </a:solidFill>
                <a:latin typeface="+mj-lt"/>
                <a:ea typeface="+mj-ea"/>
                <a:cs typeface="+mj-cs"/>
              </a:rPr>
              <a:t>Orales</a:t>
            </a:r>
            <a:endParaRPr lang="en-US" sz="3600" b="1" spc="-50" dirty="0">
              <a:solidFill>
                <a:schemeClr val="tx1">
                  <a:lumMod val="75000"/>
                  <a:lumOff val="25000"/>
                </a:schemeClr>
              </a:solidFill>
              <a:latin typeface="+mj-lt"/>
              <a:ea typeface="+mj-ea"/>
              <a:cs typeface="+mj-cs"/>
            </a:endParaRPr>
          </a:p>
        </p:txBody>
      </p:sp>
      <p:cxnSp>
        <p:nvCxnSpPr>
          <p:cNvPr id="74" name="Straight Connector 73">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5" name="Rectángulo 4">
            <a:extLst>
              <a:ext uri="{FF2B5EF4-FFF2-40B4-BE49-F238E27FC236}">
                <a16:creationId xmlns:a16="http://schemas.microsoft.com/office/drawing/2014/main" id="{931FB0C7-7A61-764A-A2D6-8E00EDF79477}"/>
              </a:ext>
            </a:extLst>
          </p:cNvPr>
          <p:cNvSpPr/>
          <p:nvPr/>
        </p:nvSpPr>
        <p:spPr>
          <a:xfrm>
            <a:off x="4428565" y="643466"/>
            <a:ext cx="6818427" cy="5470462"/>
          </a:xfrm>
          <a:prstGeom prst="rect">
            <a:avLst/>
          </a:prstGeom>
        </p:spPr>
        <p:txBody>
          <a:bodyPr vert="horz" lIns="0" tIns="45720" rIns="0" bIns="45720" rtlCol="0" anchor="ctr">
            <a:normAutofit/>
          </a:bodyPr>
          <a:lstStyle/>
          <a:p>
            <a:pPr marL="342900" indent="-342900">
              <a:spcBef>
                <a:spcPct val="20000"/>
              </a:spcBef>
              <a:buFont typeface="Wingdings" charset="0"/>
              <a:buChar char="ü"/>
            </a:pPr>
            <a:endParaRPr lang="es-ES_tradnl" sz="1400" dirty="0">
              <a:latin typeface="Georgia" charset="0"/>
            </a:endParaRPr>
          </a:p>
          <a:p>
            <a:pPr marL="342900" indent="-342900">
              <a:spcBef>
                <a:spcPct val="20000"/>
              </a:spcBef>
              <a:buFont typeface="Wingdings" charset="0"/>
              <a:buChar char="ü"/>
            </a:pPr>
            <a:r>
              <a:rPr lang="es-ES_tradnl" sz="1400" dirty="0">
                <a:latin typeface="Georgia" charset="0"/>
              </a:rPr>
              <a:t> CONFERENCIAS</a:t>
            </a:r>
          </a:p>
          <a:p>
            <a:pPr marL="342900" indent="-342900">
              <a:spcBef>
                <a:spcPct val="20000"/>
              </a:spcBef>
              <a:buFont typeface="Wingdings" charset="0"/>
              <a:buChar char="ü"/>
            </a:pPr>
            <a:r>
              <a:rPr lang="es-ES_tradnl" sz="1400" dirty="0">
                <a:latin typeface="Georgia" charset="0"/>
              </a:rPr>
              <a:t> SIMPOSIA</a:t>
            </a:r>
          </a:p>
          <a:p>
            <a:pPr marL="342900" indent="-342900">
              <a:spcBef>
                <a:spcPct val="20000"/>
              </a:spcBef>
              <a:buFont typeface="Wingdings" charset="0"/>
              <a:buChar char="ü"/>
            </a:pPr>
            <a:r>
              <a:rPr lang="es-ES_tradnl" sz="1400" dirty="0">
                <a:latin typeface="Georgia" charset="0"/>
              </a:rPr>
              <a:t> DIÁLOGOS</a:t>
            </a:r>
          </a:p>
          <a:p>
            <a:pPr marL="342900" indent="-342900">
              <a:spcBef>
                <a:spcPct val="20000"/>
              </a:spcBef>
              <a:buFont typeface="Wingdings" charset="0"/>
              <a:buChar char="ü"/>
            </a:pPr>
            <a:r>
              <a:rPr lang="es-ES_tradnl" sz="1400" dirty="0">
                <a:latin typeface="Georgia" charset="0"/>
              </a:rPr>
              <a:t> CÍRCULOS DE COMUNICACIÓN</a:t>
            </a:r>
          </a:p>
          <a:p>
            <a:pPr marL="342900" indent="-342900">
              <a:spcBef>
                <a:spcPct val="20000"/>
              </a:spcBef>
              <a:buFont typeface="Wingdings" charset="0"/>
              <a:buChar char="ü"/>
            </a:pPr>
            <a:r>
              <a:rPr lang="es-ES_tradnl" sz="1400" dirty="0">
                <a:latin typeface="Georgia" charset="0"/>
              </a:rPr>
              <a:t> SISTEMAS DE ALTAVOCES</a:t>
            </a:r>
          </a:p>
          <a:p>
            <a:pPr marL="342900" indent="-342900">
              <a:spcBef>
                <a:spcPct val="20000"/>
              </a:spcBef>
              <a:buFont typeface="Wingdings" charset="0"/>
              <a:buChar char="ü"/>
            </a:pPr>
            <a:r>
              <a:rPr lang="es-ES_tradnl" sz="1400" dirty="0">
                <a:latin typeface="Georgia" charset="0"/>
              </a:rPr>
              <a:t> MESAS REDONDAS</a:t>
            </a:r>
          </a:p>
          <a:p>
            <a:pPr marL="342900" indent="-342900">
              <a:spcBef>
                <a:spcPct val="20000"/>
              </a:spcBef>
              <a:buFont typeface="Wingdings" charset="0"/>
              <a:buChar char="ü"/>
            </a:pPr>
            <a:r>
              <a:rPr lang="es-ES_tradnl" sz="1400" dirty="0">
                <a:latin typeface="Georgia" charset="0"/>
              </a:rPr>
              <a:t> RECEPCIONES</a:t>
            </a:r>
          </a:p>
          <a:p>
            <a:pPr marL="342900" indent="-342900">
              <a:spcBef>
                <a:spcPct val="20000"/>
              </a:spcBef>
              <a:buFont typeface="Wingdings" charset="0"/>
              <a:buChar char="ü"/>
            </a:pPr>
            <a:r>
              <a:rPr lang="es-ES_tradnl" sz="1400" dirty="0">
                <a:latin typeface="Georgia" charset="0"/>
              </a:rPr>
              <a:t> COLOQUIOS</a:t>
            </a:r>
            <a:endParaRPr lang="es-ES_tradnl" sz="2800" dirty="0">
              <a:latin typeface="Georgia" charset="0"/>
            </a:endParaRPr>
          </a:p>
          <a:p>
            <a:pPr marL="342900" indent="-342900">
              <a:lnSpc>
                <a:spcPct val="90000"/>
              </a:lnSpc>
              <a:spcBef>
                <a:spcPct val="20000"/>
              </a:spcBef>
              <a:buFont typeface="Calibri" panose="020F0502020204030204" pitchFamily="34" charset="0"/>
              <a:buChar char="ü"/>
            </a:pPr>
            <a:endParaRPr lang="en-US" sz="1400" dirty="0">
              <a:solidFill>
                <a:schemeClr val="tx1">
                  <a:lumMod val="75000"/>
                  <a:lumOff val="25000"/>
                </a:schemeClr>
              </a:solidFill>
            </a:endParaRPr>
          </a:p>
        </p:txBody>
      </p: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571752" y="2799654"/>
            <a:ext cx="3005462" cy="3189665"/>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lIns="0" tIns="45720" rIns="0" bIns="45720" rtlCol="0">
            <a:normAutofit/>
          </a:bodyPr>
          <a:lstStyle/>
          <a:p>
            <a:pPr marL="342900" indent="-342900">
              <a:spcBef>
                <a:spcPct val="20000"/>
              </a:spcBef>
              <a:buFont typeface="Calibri" panose="020F0502020204030204" pitchFamily="34" charset="0"/>
            </a:pPr>
            <a:endParaRPr lang="en-US">
              <a:solidFill>
                <a:srgbClr val="FFFFFF"/>
              </a:solidFill>
            </a:endParaRPr>
          </a:p>
        </p:txBody>
      </p:sp>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3714530626"/>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 name="Rectangle 104">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7" name="Straight Connector 106">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09" name="Rectangle 108">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7859485" y="634946"/>
            <a:ext cx="3690257" cy="1450757"/>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4100" b="1" spc="-50">
                <a:solidFill>
                  <a:schemeClr val="tx1">
                    <a:lumMod val="75000"/>
                    <a:lumOff val="25000"/>
                  </a:schemeClr>
                </a:solidFill>
                <a:latin typeface="+mj-lt"/>
                <a:ea typeface="+mj-ea"/>
                <a:cs typeface="+mj-cs"/>
              </a:rPr>
              <a:t>OBJETOS DE INTERVENCIÓN</a:t>
            </a:r>
          </a:p>
        </p:txBody>
      </p:sp>
      <p:pic>
        <p:nvPicPr>
          <p:cNvPr id="11" name="Imagen 10" descr="descarga (1).jpeg">
            <a:extLst>
              <a:ext uri="{FF2B5EF4-FFF2-40B4-BE49-F238E27FC236}">
                <a16:creationId xmlns:a16="http://schemas.microsoft.com/office/drawing/2014/main" id="{2557792B-E165-3345-B5DB-5EC80A890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8563" y="640081"/>
            <a:ext cx="5434099" cy="5314406"/>
          </a:xfrm>
          <a:prstGeom prst="rect">
            <a:avLst/>
          </a:prstGeom>
        </p:spPr>
      </p:pic>
      <p:cxnSp>
        <p:nvCxnSpPr>
          <p:cNvPr id="111" name="Straight Connector 110">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8967" y="2246569"/>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7859485" y="2407436"/>
            <a:ext cx="3690257" cy="3461658"/>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lIns="0" tIns="45720" rIns="0" bIns="45720" rtlCol="0">
            <a:normAutofit/>
          </a:bodyPr>
          <a:lstStyle/>
          <a:p>
            <a:pPr marL="457200" indent="-457200">
              <a:spcBef>
                <a:spcPct val="20000"/>
              </a:spcBef>
              <a:buFont typeface="Calibri" panose="020F0502020204030204" pitchFamily="34" charset="0"/>
              <a:buChar char="ü"/>
            </a:pPr>
            <a:endParaRPr lang="en-US">
              <a:solidFill>
                <a:schemeClr val="tx1">
                  <a:lumMod val="75000"/>
                  <a:lumOff val="25000"/>
                </a:schemeClr>
              </a:solidFill>
            </a:endParaRPr>
          </a:p>
          <a:p>
            <a:pPr>
              <a:buFont typeface="Calibri" panose="020F0502020204030204" pitchFamily="34" charset="0"/>
            </a:pPr>
            <a:r>
              <a:rPr lang="en-US">
                <a:solidFill>
                  <a:schemeClr val="tx1">
                    <a:lumMod val="75000"/>
                    <a:lumOff val="25000"/>
                  </a:schemeClr>
                </a:solidFill>
              </a:rPr>
              <a:t>Conflictos</a:t>
            </a:r>
          </a:p>
          <a:p>
            <a:pPr>
              <a:buFont typeface="Calibri" panose="020F0502020204030204" pitchFamily="34" charset="0"/>
            </a:pPr>
            <a:r>
              <a:rPr lang="en-US">
                <a:solidFill>
                  <a:schemeClr val="tx1">
                    <a:lumMod val="75000"/>
                    <a:lumOff val="25000"/>
                  </a:schemeClr>
                </a:solidFill>
              </a:rPr>
              <a:t>Rechazos </a:t>
            </a:r>
          </a:p>
          <a:p>
            <a:pPr>
              <a:buFont typeface="Calibri" panose="020F0502020204030204" pitchFamily="34" charset="0"/>
            </a:pPr>
            <a:r>
              <a:rPr lang="en-US">
                <a:solidFill>
                  <a:schemeClr val="tx1">
                    <a:lumMod val="75000"/>
                    <a:lumOff val="25000"/>
                  </a:schemeClr>
                </a:solidFill>
              </a:rPr>
              <a:t>Quejas</a:t>
            </a:r>
          </a:p>
          <a:p>
            <a:pPr>
              <a:buFont typeface="Calibri" panose="020F0502020204030204" pitchFamily="34" charset="0"/>
            </a:pPr>
            <a:r>
              <a:rPr lang="en-US">
                <a:solidFill>
                  <a:schemeClr val="tx1">
                    <a:lumMod val="75000"/>
                    <a:lumOff val="25000"/>
                  </a:schemeClr>
                </a:solidFill>
              </a:rPr>
              <a:t>Incumplimientos</a:t>
            </a:r>
          </a:p>
          <a:p>
            <a:pPr>
              <a:buFont typeface="Calibri" panose="020F0502020204030204" pitchFamily="34" charset="0"/>
            </a:pPr>
            <a:r>
              <a:rPr lang="en-US">
                <a:solidFill>
                  <a:schemeClr val="tx1">
                    <a:lumMod val="75000"/>
                    <a:lumOff val="25000"/>
                  </a:schemeClr>
                </a:solidFill>
              </a:rPr>
              <a:t>Cambios</a:t>
            </a:r>
          </a:p>
          <a:p>
            <a:pPr>
              <a:buFont typeface="Calibri" panose="020F0502020204030204" pitchFamily="34" charset="0"/>
            </a:pPr>
            <a:r>
              <a:rPr lang="en-US">
                <a:solidFill>
                  <a:schemeClr val="tx1">
                    <a:lumMod val="75000"/>
                    <a:lumOff val="25000"/>
                  </a:schemeClr>
                </a:solidFill>
              </a:rPr>
              <a:t>Innovaciones previstas</a:t>
            </a:r>
          </a:p>
          <a:p>
            <a:pPr>
              <a:buFont typeface="Calibri" panose="020F0502020204030204" pitchFamily="34" charset="0"/>
            </a:pPr>
            <a:r>
              <a:rPr lang="en-US">
                <a:solidFill>
                  <a:schemeClr val="tx1">
                    <a:lumMod val="75000"/>
                    <a:lumOff val="25000"/>
                  </a:schemeClr>
                </a:solidFill>
              </a:rPr>
              <a:t>Barreras y obstáculos para el cumplimiento de objetivos</a:t>
            </a:r>
          </a:p>
          <a:p>
            <a:pPr marL="342900" indent="-342900">
              <a:spcBef>
                <a:spcPct val="20000"/>
              </a:spcBef>
              <a:buFont typeface="Calibri" panose="020F0502020204030204" pitchFamily="34" charset="0"/>
            </a:pPr>
            <a:endParaRPr lang="en-US">
              <a:solidFill>
                <a:schemeClr val="tx1">
                  <a:lumMod val="75000"/>
                  <a:lumOff val="25000"/>
                </a:schemeClr>
              </a:solidFill>
            </a:endParaRPr>
          </a:p>
          <a:p>
            <a:pPr marL="342900" indent="-342900">
              <a:spcBef>
                <a:spcPct val="20000"/>
              </a:spcBef>
              <a:buFont typeface="Calibri" panose="020F0502020204030204" pitchFamily="34" charset="0"/>
            </a:pPr>
            <a:endParaRPr lang="en-US">
              <a:solidFill>
                <a:schemeClr val="tx1">
                  <a:lumMod val="75000"/>
                  <a:lumOff val="25000"/>
                </a:schemeClr>
              </a:solidFill>
            </a:endParaRPr>
          </a:p>
        </p:txBody>
      </p:sp>
      <p:sp>
        <p:nvSpPr>
          <p:cNvPr id="113" name="Rectangle 112">
            <a:extLst>
              <a:ext uri="{FF2B5EF4-FFF2-40B4-BE49-F238E27FC236}">
                <a16:creationId xmlns:a16="http://schemas.microsoft.com/office/drawing/2014/main" id="{7465E1E6-76DA-46A7-87B0-0A3F9791A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3955679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9" name="Straight Connector 138">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1" name="Rectangle 14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55414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162024" y="503213"/>
            <a:ext cx="3676050" cy="2011361"/>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4000" b="1" spc="-50" dirty="0">
                <a:solidFill>
                  <a:srgbClr val="FFFFFF"/>
                </a:solidFill>
                <a:latin typeface="+mj-lt"/>
                <a:ea typeface="+mj-ea"/>
                <a:cs typeface="+mj-cs"/>
              </a:rPr>
              <a:t>OBJETOS DE INTERVENCIÓN</a:t>
            </a:r>
          </a:p>
        </p:txBody>
      </p:sp>
      <p:cxnSp>
        <p:nvCxnSpPr>
          <p:cNvPr id="145" name="Straight Connector 144">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571752" y="2799654"/>
            <a:ext cx="3005462" cy="3189665"/>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lIns="0" tIns="45720" rIns="0" bIns="45720" rtlCol="0">
            <a:normAutofit/>
          </a:bodyPr>
          <a:lstStyle/>
          <a:p>
            <a:pPr>
              <a:buFont typeface="Calibri" panose="020F0502020204030204" pitchFamily="34" charset="0"/>
            </a:pPr>
            <a:r>
              <a:rPr lang="en-US">
                <a:solidFill>
                  <a:srgbClr val="FFFFFF"/>
                </a:solidFill>
              </a:rPr>
              <a:t>Estudios de Clima Organizacional</a:t>
            </a:r>
          </a:p>
          <a:p>
            <a:pPr>
              <a:buFont typeface="Calibri" panose="020F0502020204030204" pitchFamily="34" charset="0"/>
            </a:pPr>
            <a:r>
              <a:rPr lang="en-US">
                <a:solidFill>
                  <a:srgbClr val="FFFFFF"/>
                </a:solidFill>
              </a:rPr>
              <a:t>Sondeos de opinión con públicos externos</a:t>
            </a:r>
          </a:p>
          <a:p>
            <a:pPr>
              <a:buFont typeface="Calibri" panose="020F0502020204030204" pitchFamily="34" charset="0"/>
            </a:pPr>
            <a:r>
              <a:rPr lang="en-US">
                <a:solidFill>
                  <a:srgbClr val="FFFFFF"/>
                </a:solidFill>
              </a:rPr>
              <a:t>Auditoría de Medios</a:t>
            </a:r>
          </a:p>
          <a:p>
            <a:pPr>
              <a:buFont typeface="Calibri" panose="020F0502020204030204" pitchFamily="34" charset="0"/>
            </a:pPr>
            <a:r>
              <a:rPr lang="en-US">
                <a:solidFill>
                  <a:srgbClr val="FFFFFF"/>
                </a:solidFill>
              </a:rPr>
              <a:t>Auditoría Social.</a:t>
            </a:r>
          </a:p>
          <a:p>
            <a:pPr marL="342900" indent="-342900">
              <a:spcBef>
                <a:spcPct val="20000"/>
              </a:spcBef>
              <a:buFont typeface="Calibri" panose="020F0502020204030204" pitchFamily="34" charset="0"/>
            </a:pPr>
            <a:endParaRPr lang="en-US">
              <a:solidFill>
                <a:srgbClr val="FFFFFF"/>
              </a:solidFill>
            </a:endParaRPr>
          </a:p>
          <a:p>
            <a:pPr marL="342900" indent="-342900">
              <a:spcBef>
                <a:spcPct val="20000"/>
              </a:spcBef>
              <a:buFont typeface="Calibri" panose="020F0502020204030204" pitchFamily="34" charset="0"/>
            </a:pPr>
            <a:endParaRPr lang="en-US">
              <a:solidFill>
                <a:srgbClr val="FFFFFF"/>
              </a:solidFill>
            </a:endParaRPr>
          </a:p>
        </p:txBody>
      </p:sp>
      <p:pic>
        <p:nvPicPr>
          <p:cNvPr id="11" name="Imagen 10" descr="descarga (1).jpeg">
            <a:extLst>
              <a:ext uri="{FF2B5EF4-FFF2-40B4-BE49-F238E27FC236}">
                <a16:creationId xmlns:a16="http://schemas.microsoft.com/office/drawing/2014/main" id="{2557792B-E165-3345-B5DB-5EC80A890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9324" y="640080"/>
            <a:ext cx="5703467" cy="5577840"/>
          </a:xfrm>
          <a:prstGeom prst="rect">
            <a:avLst/>
          </a:prstGeom>
        </p:spPr>
      </p:pic>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3208865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4">
            <a:extLst>
              <a:ext uri="{FF2B5EF4-FFF2-40B4-BE49-F238E27FC236}">
                <a16:creationId xmlns:a16="http://schemas.microsoft.com/office/drawing/2014/main" id="{3573CC4F-DF68-474D-815B-66B13786E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 name="Straight Connector 106">
            <a:extLst>
              <a:ext uri="{FF2B5EF4-FFF2-40B4-BE49-F238E27FC236}">
                <a16:creationId xmlns:a16="http://schemas.microsoft.com/office/drawing/2014/main" id="{B7F14DA0-1607-2C47-82C6-F6B54F0128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4" name="Rectangle 108">
            <a:extLst>
              <a:ext uri="{FF2B5EF4-FFF2-40B4-BE49-F238E27FC236}">
                <a16:creationId xmlns:a16="http://schemas.microsoft.com/office/drawing/2014/main" id="{0C10EBD5-C4F1-9545-9591-DE5FB4BC8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pic>
        <p:nvPicPr>
          <p:cNvPr id="5" name="Imagen 4" descr="descarga (1).jpeg">
            <a:extLst>
              <a:ext uri="{FF2B5EF4-FFF2-40B4-BE49-F238E27FC236}">
                <a16:creationId xmlns:a16="http://schemas.microsoft.com/office/drawing/2014/main" id="{3C090238-B2F6-9F41-825A-A39C670698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764" y="1807258"/>
            <a:ext cx="3294253" cy="3221692"/>
          </a:xfrm>
          <a:prstGeom prst="rect">
            <a:avLst/>
          </a:prstGeom>
        </p:spPr>
      </p:pic>
      <p:sp>
        <p:nvSpPr>
          <p:cNvPr id="6" name="Rectangle 110">
            <a:extLst>
              <a:ext uri="{FF2B5EF4-FFF2-40B4-BE49-F238E27FC236}">
                <a16:creationId xmlns:a16="http://schemas.microsoft.com/office/drawing/2014/main" id="{A1E35965-9503-0A4F-B756-D020D4811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44106" y="0"/>
            <a:ext cx="7547879" cy="6858000"/>
          </a:xfrm>
          <a:prstGeom prst="rect">
            <a:avLst/>
          </a:prstGeom>
          <a:solidFill>
            <a:srgbClr val="554140"/>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 name="Straight Connector 112">
            <a:extLst>
              <a:ext uri="{FF2B5EF4-FFF2-40B4-BE49-F238E27FC236}">
                <a16:creationId xmlns:a16="http://schemas.microsoft.com/office/drawing/2014/main" id="{8C04B7A6-CD9C-A947-B994-D2331664C8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5892" y="2344202"/>
            <a:ext cx="5577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28">
            <a:extLst>
              <a:ext uri="{FF2B5EF4-FFF2-40B4-BE49-F238E27FC236}">
                <a16:creationId xmlns:a16="http://schemas.microsoft.com/office/drawing/2014/main" id="{71479DF5-5A07-6347-A949-ED29EDA5DF47}"/>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
        <p:nvSpPr>
          <p:cNvPr id="9" name="Rectangle 123">
            <a:extLst>
              <a:ext uri="{FF2B5EF4-FFF2-40B4-BE49-F238E27FC236}">
                <a16:creationId xmlns:a16="http://schemas.microsoft.com/office/drawing/2014/main" id="{E0AEC39A-3661-C94E-812F-979F88D44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125">
            <a:extLst>
              <a:ext uri="{FF2B5EF4-FFF2-40B4-BE49-F238E27FC236}">
                <a16:creationId xmlns:a16="http://schemas.microsoft.com/office/drawing/2014/main" id="{FEABD06B-D2CB-6140-A79D-AF136FE41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1" name="Rectangle 127">
            <a:extLst>
              <a:ext uri="{FF2B5EF4-FFF2-40B4-BE49-F238E27FC236}">
                <a16:creationId xmlns:a16="http://schemas.microsoft.com/office/drawing/2014/main" id="{C01CCAEC-F55C-5641-B66F-E09C37BF40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29">
            <a:extLst>
              <a:ext uri="{FF2B5EF4-FFF2-40B4-BE49-F238E27FC236}">
                <a16:creationId xmlns:a16="http://schemas.microsoft.com/office/drawing/2014/main" id="{5984D3BA-4E13-104F-A0BC-C130FAD13E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8967" y="2246569"/>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31">
            <a:extLst>
              <a:ext uri="{FF2B5EF4-FFF2-40B4-BE49-F238E27FC236}">
                <a16:creationId xmlns:a16="http://schemas.microsoft.com/office/drawing/2014/main" id="{D515D65C-0572-EB41-BF60-D044E43E9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28">
            <a:extLst>
              <a:ext uri="{FF2B5EF4-FFF2-40B4-BE49-F238E27FC236}">
                <a16:creationId xmlns:a16="http://schemas.microsoft.com/office/drawing/2014/main" id="{71CB1091-B9A3-D842-A08F-40EE568DDDFF}"/>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
        <p:nvSpPr>
          <p:cNvPr id="15" name="Rectangle 15">
            <a:extLst>
              <a:ext uri="{FF2B5EF4-FFF2-40B4-BE49-F238E27FC236}">
                <a16:creationId xmlns:a16="http://schemas.microsoft.com/office/drawing/2014/main" id="{711E0096-272D-7D4B-9A71-A1E2E71EBF18}"/>
              </a:ext>
            </a:extLst>
          </p:cNvPr>
          <p:cNvSpPr>
            <a:spLocks noChangeArrowheads="1"/>
          </p:cNvSpPr>
          <p:nvPr/>
        </p:nvSpPr>
        <p:spPr bwMode="auto">
          <a:xfrm>
            <a:off x="4583113" y="1196975"/>
            <a:ext cx="2971800" cy="38100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s-ES_tradnl" sz="1200" dirty="0">
                <a:latin typeface="Cambria"/>
                <a:cs typeface="Cambria"/>
              </a:rPr>
              <a:t>DIAGNOSTICO</a:t>
            </a:r>
            <a:endParaRPr lang="es-ES_tradnl" sz="2400" dirty="0">
              <a:latin typeface="Cambria"/>
              <a:cs typeface="Cambria"/>
            </a:endParaRPr>
          </a:p>
        </p:txBody>
      </p:sp>
      <p:sp>
        <p:nvSpPr>
          <p:cNvPr id="16" name="Rectangle 16">
            <a:extLst>
              <a:ext uri="{FF2B5EF4-FFF2-40B4-BE49-F238E27FC236}">
                <a16:creationId xmlns:a16="http://schemas.microsoft.com/office/drawing/2014/main" id="{11AF29CD-8722-7546-9979-C01D05DB13B6}"/>
              </a:ext>
            </a:extLst>
          </p:cNvPr>
          <p:cNvSpPr>
            <a:spLocks noChangeArrowheads="1"/>
          </p:cNvSpPr>
          <p:nvPr/>
        </p:nvSpPr>
        <p:spPr bwMode="auto">
          <a:xfrm>
            <a:off x="4800600" y="3733800"/>
            <a:ext cx="2514600" cy="38100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s-ES_tradnl" sz="1200">
                <a:latin typeface="Cambria"/>
                <a:cs typeface="Cambria"/>
              </a:rPr>
              <a:t>ELABORACIÓN DEL PLAN</a:t>
            </a:r>
            <a:endParaRPr lang="es-ES_tradnl" sz="2400">
              <a:latin typeface="Cambria"/>
              <a:cs typeface="Cambria"/>
            </a:endParaRPr>
          </a:p>
        </p:txBody>
      </p:sp>
      <p:sp>
        <p:nvSpPr>
          <p:cNvPr id="17" name="Rectangle 17">
            <a:extLst>
              <a:ext uri="{FF2B5EF4-FFF2-40B4-BE49-F238E27FC236}">
                <a16:creationId xmlns:a16="http://schemas.microsoft.com/office/drawing/2014/main" id="{CD3DEF3C-53F8-C84D-BD68-F35FDF1464C5}"/>
              </a:ext>
            </a:extLst>
          </p:cNvPr>
          <p:cNvSpPr>
            <a:spLocks noChangeArrowheads="1"/>
          </p:cNvSpPr>
          <p:nvPr/>
        </p:nvSpPr>
        <p:spPr bwMode="auto">
          <a:xfrm>
            <a:off x="4114800" y="3048000"/>
            <a:ext cx="3962400" cy="38100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s-ES_tradnl" sz="1200">
                <a:latin typeface="Cambria"/>
                <a:cs typeface="Cambria"/>
              </a:rPr>
              <a:t>REVISIÓN DE POLÍTICAS ORGANIZACIONALES</a:t>
            </a:r>
            <a:endParaRPr lang="es-ES_tradnl" sz="2400">
              <a:latin typeface="Cambria"/>
              <a:cs typeface="Cambria"/>
            </a:endParaRPr>
          </a:p>
        </p:txBody>
      </p:sp>
      <p:sp>
        <p:nvSpPr>
          <p:cNvPr id="18" name="Rectangle 18">
            <a:extLst>
              <a:ext uri="{FF2B5EF4-FFF2-40B4-BE49-F238E27FC236}">
                <a16:creationId xmlns:a16="http://schemas.microsoft.com/office/drawing/2014/main" id="{B023F5FD-DA40-9845-9DBF-F813AF5D2381}"/>
              </a:ext>
            </a:extLst>
          </p:cNvPr>
          <p:cNvSpPr>
            <a:spLocks noChangeArrowheads="1"/>
          </p:cNvSpPr>
          <p:nvPr/>
        </p:nvSpPr>
        <p:spPr bwMode="auto">
          <a:xfrm>
            <a:off x="4648200" y="2362200"/>
            <a:ext cx="2971800" cy="38100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s-ES_tradnl" sz="1200">
                <a:latin typeface="Cambria"/>
                <a:cs typeface="Cambria"/>
              </a:rPr>
              <a:t>DETERMINACIÓN DE NECESIDADES</a:t>
            </a:r>
            <a:endParaRPr lang="es-ES_tradnl" sz="2400">
              <a:latin typeface="Cambria"/>
              <a:cs typeface="Cambria"/>
            </a:endParaRPr>
          </a:p>
        </p:txBody>
      </p:sp>
      <p:sp>
        <p:nvSpPr>
          <p:cNvPr id="19" name="Rectangle 19">
            <a:extLst>
              <a:ext uri="{FF2B5EF4-FFF2-40B4-BE49-F238E27FC236}">
                <a16:creationId xmlns:a16="http://schemas.microsoft.com/office/drawing/2014/main" id="{C9414E6D-AB1A-BC48-B204-CC74F275127A}"/>
              </a:ext>
            </a:extLst>
          </p:cNvPr>
          <p:cNvSpPr>
            <a:spLocks noChangeArrowheads="1"/>
          </p:cNvSpPr>
          <p:nvPr/>
        </p:nvSpPr>
        <p:spPr bwMode="auto">
          <a:xfrm>
            <a:off x="4572000" y="1676400"/>
            <a:ext cx="2971800" cy="38100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s-ES_tradnl" sz="1200">
                <a:latin typeface="Cambria"/>
                <a:cs typeface="Cambria"/>
              </a:rPr>
              <a:t>IMAGEN IDEAL VS. IMAGEN REAL</a:t>
            </a:r>
            <a:endParaRPr lang="es-ES_tradnl" sz="2400">
              <a:latin typeface="Cambria"/>
              <a:cs typeface="Cambria"/>
            </a:endParaRPr>
          </a:p>
        </p:txBody>
      </p:sp>
      <p:sp>
        <p:nvSpPr>
          <p:cNvPr id="20" name="Rectangle 20">
            <a:extLst>
              <a:ext uri="{FF2B5EF4-FFF2-40B4-BE49-F238E27FC236}">
                <a16:creationId xmlns:a16="http://schemas.microsoft.com/office/drawing/2014/main" id="{807445B4-0D43-C04D-B340-8D592A914128}"/>
              </a:ext>
            </a:extLst>
          </p:cNvPr>
          <p:cNvSpPr>
            <a:spLocks noChangeArrowheads="1"/>
          </p:cNvSpPr>
          <p:nvPr/>
        </p:nvSpPr>
        <p:spPr bwMode="auto">
          <a:xfrm>
            <a:off x="2667000" y="4267200"/>
            <a:ext cx="2514600" cy="38100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s-ES_tradnl" sz="1200">
                <a:latin typeface="Cambria"/>
                <a:cs typeface="Cambria"/>
              </a:rPr>
              <a:t>REVISIÓN DE RECURSOS</a:t>
            </a:r>
            <a:endParaRPr lang="es-ES_tradnl" sz="2400">
              <a:latin typeface="Cambria"/>
              <a:cs typeface="Cambria"/>
            </a:endParaRPr>
          </a:p>
        </p:txBody>
      </p:sp>
      <p:sp>
        <p:nvSpPr>
          <p:cNvPr id="21" name="Rectangle 21">
            <a:extLst>
              <a:ext uri="{FF2B5EF4-FFF2-40B4-BE49-F238E27FC236}">
                <a16:creationId xmlns:a16="http://schemas.microsoft.com/office/drawing/2014/main" id="{E0723FE9-86C5-5B4A-95AC-3132B7ED3967}"/>
              </a:ext>
            </a:extLst>
          </p:cNvPr>
          <p:cNvSpPr>
            <a:spLocks noChangeArrowheads="1"/>
          </p:cNvSpPr>
          <p:nvPr/>
        </p:nvSpPr>
        <p:spPr bwMode="auto">
          <a:xfrm>
            <a:off x="2836403" y="4922519"/>
            <a:ext cx="2514600" cy="38100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s-ES_tradnl" sz="1200" dirty="0">
                <a:latin typeface="Cambria"/>
                <a:cs typeface="Cambria"/>
              </a:rPr>
              <a:t>INVENTARIO DE MEDIOS</a:t>
            </a:r>
            <a:endParaRPr lang="es-ES_tradnl" sz="2400" dirty="0">
              <a:latin typeface="Cambria"/>
              <a:cs typeface="Cambria"/>
            </a:endParaRPr>
          </a:p>
        </p:txBody>
      </p:sp>
      <p:sp>
        <p:nvSpPr>
          <p:cNvPr id="22" name="Rectangle 22">
            <a:extLst>
              <a:ext uri="{FF2B5EF4-FFF2-40B4-BE49-F238E27FC236}">
                <a16:creationId xmlns:a16="http://schemas.microsoft.com/office/drawing/2014/main" id="{4E658F18-8A27-5D49-BD05-DC05ECE379EC}"/>
              </a:ext>
            </a:extLst>
          </p:cNvPr>
          <p:cNvSpPr>
            <a:spLocks noChangeArrowheads="1"/>
          </p:cNvSpPr>
          <p:nvPr/>
        </p:nvSpPr>
        <p:spPr bwMode="auto">
          <a:xfrm>
            <a:off x="5961253" y="4207410"/>
            <a:ext cx="4157465" cy="2123222"/>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s-ES">
              <a:latin typeface="Cambria"/>
              <a:cs typeface="Cambria"/>
            </a:endParaRPr>
          </a:p>
        </p:txBody>
      </p:sp>
      <p:sp>
        <p:nvSpPr>
          <p:cNvPr id="23" name="Line 23">
            <a:extLst>
              <a:ext uri="{FF2B5EF4-FFF2-40B4-BE49-F238E27FC236}">
                <a16:creationId xmlns:a16="http://schemas.microsoft.com/office/drawing/2014/main" id="{1598155F-2205-D947-9942-ED4E5643A3F3}"/>
              </a:ext>
            </a:extLst>
          </p:cNvPr>
          <p:cNvSpPr>
            <a:spLocks noChangeShapeType="1"/>
          </p:cNvSpPr>
          <p:nvPr/>
        </p:nvSpPr>
        <p:spPr bwMode="auto">
          <a:xfrm>
            <a:off x="6096000" y="1371600"/>
            <a:ext cx="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s-ES">
              <a:latin typeface="Cambria"/>
              <a:cs typeface="Cambria"/>
            </a:endParaRPr>
          </a:p>
        </p:txBody>
      </p:sp>
      <p:sp>
        <p:nvSpPr>
          <p:cNvPr id="24" name="Line 24">
            <a:extLst>
              <a:ext uri="{FF2B5EF4-FFF2-40B4-BE49-F238E27FC236}">
                <a16:creationId xmlns:a16="http://schemas.microsoft.com/office/drawing/2014/main" id="{F4047ADC-62B7-9048-845F-50AA92ACBF42}"/>
              </a:ext>
            </a:extLst>
          </p:cNvPr>
          <p:cNvSpPr>
            <a:spLocks noChangeShapeType="1"/>
          </p:cNvSpPr>
          <p:nvPr/>
        </p:nvSpPr>
        <p:spPr bwMode="auto">
          <a:xfrm>
            <a:off x="6096000" y="2743200"/>
            <a:ext cx="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s-ES">
              <a:latin typeface="Cambria"/>
              <a:cs typeface="Cambria"/>
            </a:endParaRPr>
          </a:p>
        </p:txBody>
      </p:sp>
      <p:sp>
        <p:nvSpPr>
          <p:cNvPr id="25" name="Line 25">
            <a:extLst>
              <a:ext uri="{FF2B5EF4-FFF2-40B4-BE49-F238E27FC236}">
                <a16:creationId xmlns:a16="http://schemas.microsoft.com/office/drawing/2014/main" id="{2DC0D79C-BC49-604E-BD34-C8ACF9957DAB}"/>
              </a:ext>
            </a:extLst>
          </p:cNvPr>
          <p:cNvSpPr>
            <a:spLocks noChangeShapeType="1"/>
          </p:cNvSpPr>
          <p:nvPr/>
        </p:nvSpPr>
        <p:spPr bwMode="auto">
          <a:xfrm>
            <a:off x="6096000" y="3429000"/>
            <a:ext cx="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s-ES">
              <a:latin typeface="Cambria"/>
              <a:cs typeface="Cambria"/>
            </a:endParaRPr>
          </a:p>
        </p:txBody>
      </p:sp>
      <p:sp>
        <p:nvSpPr>
          <p:cNvPr id="26" name="Line 26">
            <a:extLst>
              <a:ext uri="{FF2B5EF4-FFF2-40B4-BE49-F238E27FC236}">
                <a16:creationId xmlns:a16="http://schemas.microsoft.com/office/drawing/2014/main" id="{F33B5455-C0A0-2946-BCF5-0CD8B96F7BA2}"/>
              </a:ext>
            </a:extLst>
          </p:cNvPr>
          <p:cNvSpPr>
            <a:spLocks noChangeShapeType="1"/>
          </p:cNvSpPr>
          <p:nvPr/>
        </p:nvSpPr>
        <p:spPr bwMode="auto">
          <a:xfrm>
            <a:off x="6096000" y="2057400"/>
            <a:ext cx="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s-ES">
              <a:latin typeface="Cambria"/>
              <a:cs typeface="Cambria"/>
            </a:endParaRPr>
          </a:p>
        </p:txBody>
      </p:sp>
      <p:sp>
        <p:nvSpPr>
          <p:cNvPr id="27" name="Line 27">
            <a:extLst>
              <a:ext uri="{FF2B5EF4-FFF2-40B4-BE49-F238E27FC236}">
                <a16:creationId xmlns:a16="http://schemas.microsoft.com/office/drawing/2014/main" id="{032C5216-B4A1-B645-82CF-7A92C1837B60}"/>
              </a:ext>
            </a:extLst>
          </p:cNvPr>
          <p:cNvSpPr>
            <a:spLocks noChangeShapeType="1"/>
          </p:cNvSpPr>
          <p:nvPr/>
        </p:nvSpPr>
        <p:spPr bwMode="auto">
          <a:xfrm>
            <a:off x="6096000" y="4114800"/>
            <a:ext cx="0" cy="762000"/>
          </a:xfrm>
          <a:prstGeom prst="line">
            <a:avLst/>
          </a:prstGeom>
          <a:noFill/>
          <a:ln w="9525">
            <a:solidFill>
              <a:schemeClr val="accent2"/>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s-ES">
              <a:latin typeface="Cambria"/>
              <a:cs typeface="Cambria"/>
            </a:endParaRPr>
          </a:p>
        </p:txBody>
      </p:sp>
      <p:sp>
        <p:nvSpPr>
          <p:cNvPr id="28" name="Text Box 28">
            <a:extLst>
              <a:ext uri="{FF2B5EF4-FFF2-40B4-BE49-F238E27FC236}">
                <a16:creationId xmlns:a16="http://schemas.microsoft.com/office/drawing/2014/main" id="{16BFF57B-323F-F341-851B-E3222F09CEE7}"/>
              </a:ext>
            </a:extLst>
          </p:cNvPr>
          <p:cNvSpPr txBox="1">
            <a:spLocks noChangeArrowheads="1"/>
          </p:cNvSpPr>
          <p:nvPr/>
        </p:nvSpPr>
        <p:spPr bwMode="auto">
          <a:xfrm>
            <a:off x="6739865" y="4526281"/>
            <a:ext cx="231047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s-ES_tradnl" sz="1200">
                <a:latin typeface="Cambria"/>
                <a:cs typeface="Cambria"/>
              </a:rPr>
              <a:t>ELABORACIÓN DEL PROGRAMA</a:t>
            </a:r>
            <a:endParaRPr lang="es-ES_tradnl" sz="1200" b="1">
              <a:latin typeface="Cambria"/>
              <a:cs typeface="Cambria"/>
            </a:endParaRPr>
          </a:p>
        </p:txBody>
      </p:sp>
      <p:sp>
        <p:nvSpPr>
          <p:cNvPr id="29" name="Text Box 29">
            <a:extLst>
              <a:ext uri="{FF2B5EF4-FFF2-40B4-BE49-F238E27FC236}">
                <a16:creationId xmlns:a16="http://schemas.microsoft.com/office/drawing/2014/main" id="{60F424CB-1DB1-4647-9EC0-5333C9737AD9}"/>
              </a:ext>
            </a:extLst>
          </p:cNvPr>
          <p:cNvSpPr txBox="1">
            <a:spLocks noChangeArrowheads="1"/>
          </p:cNvSpPr>
          <p:nvPr/>
        </p:nvSpPr>
        <p:spPr bwMode="auto">
          <a:xfrm>
            <a:off x="6230748" y="4796906"/>
            <a:ext cx="3989387"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buFont typeface="Wingdings" charset="0"/>
              <a:buChar char="§"/>
            </a:pPr>
            <a:r>
              <a:rPr lang="es-ES_tradnl" sz="1200" dirty="0">
                <a:latin typeface="Cambria"/>
                <a:cs typeface="Cambria"/>
              </a:rPr>
              <a:t> FIJACION DE OBJETIVOS Y METAS</a:t>
            </a:r>
          </a:p>
          <a:p>
            <a:pPr>
              <a:buFont typeface="Wingdings" charset="0"/>
              <a:buChar char="§"/>
            </a:pPr>
            <a:r>
              <a:rPr lang="es-ES_tradnl" sz="1200" dirty="0">
                <a:latin typeface="Cambria"/>
                <a:cs typeface="Cambria"/>
              </a:rPr>
              <a:t> IDENTIFICACIÓN DE LÍDERES DE OPINIÓN</a:t>
            </a:r>
          </a:p>
          <a:p>
            <a:pPr>
              <a:buFont typeface="Wingdings" charset="0"/>
              <a:buChar char="§"/>
            </a:pPr>
            <a:r>
              <a:rPr lang="es-ES_tradnl" sz="1200" dirty="0">
                <a:latin typeface="Cambria"/>
                <a:cs typeface="Cambria"/>
              </a:rPr>
              <a:t> DETERMINACION DE ESTRATEGIAS Y TÁCTICAS</a:t>
            </a:r>
          </a:p>
          <a:p>
            <a:pPr>
              <a:buFont typeface="Wingdings" charset="0"/>
              <a:buChar char="§"/>
            </a:pPr>
            <a:r>
              <a:rPr lang="es-ES_tradnl" sz="1200" dirty="0">
                <a:latin typeface="Cambria"/>
                <a:cs typeface="Cambria"/>
              </a:rPr>
              <a:t> TIEMPO</a:t>
            </a:r>
          </a:p>
          <a:p>
            <a:pPr>
              <a:buFont typeface="Wingdings" charset="0"/>
              <a:buChar char="§"/>
            </a:pPr>
            <a:r>
              <a:rPr lang="es-ES_tradnl" sz="1200" dirty="0">
                <a:latin typeface="Cambria"/>
                <a:cs typeface="Cambria"/>
              </a:rPr>
              <a:t> CAMINOS  DE SUSTITUCIÓN</a:t>
            </a:r>
          </a:p>
          <a:p>
            <a:pPr>
              <a:buFont typeface="Wingdings" charset="0"/>
              <a:buChar char="§"/>
            </a:pPr>
            <a:r>
              <a:rPr lang="es-ES_tradnl" sz="1200" dirty="0">
                <a:latin typeface="Cambria"/>
                <a:cs typeface="Cambria"/>
              </a:rPr>
              <a:t> DETERMINACIÓN DE RIESGO - BENEFICIO</a:t>
            </a:r>
          </a:p>
          <a:p>
            <a:pPr>
              <a:buFont typeface="Wingdings" charset="0"/>
              <a:buChar char="§"/>
            </a:pPr>
            <a:r>
              <a:rPr lang="es-ES_tradnl" sz="1200" dirty="0">
                <a:latin typeface="Cambria"/>
                <a:cs typeface="Cambria"/>
              </a:rPr>
              <a:t> PRESUPUESTO</a:t>
            </a:r>
          </a:p>
          <a:p>
            <a:pPr>
              <a:buFont typeface="Wingdings" charset="0"/>
              <a:buChar char="§"/>
            </a:pPr>
            <a:r>
              <a:rPr lang="es-ES_tradnl" sz="1200" dirty="0">
                <a:latin typeface="Cambria"/>
                <a:cs typeface="Cambria"/>
              </a:rPr>
              <a:t> MÉTODOS DE EVALUACIÓN</a:t>
            </a:r>
          </a:p>
        </p:txBody>
      </p:sp>
    </p:spTree>
    <p:extLst>
      <p:ext uri="{BB962C8B-B14F-4D97-AF65-F5344CB8AC3E}">
        <p14:creationId xmlns:p14="http://schemas.microsoft.com/office/powerpoint/2010/main" val="11515590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7" name="Rectangle 85">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8" name="Straight Connector 87">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9" name="Rectangle 89">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50" name="Rectangle 91">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492370" y="516836"/>
            <a:ext cx="3084844" cy="1961086"/>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4000" b="1" spc="-50">
                <a:solidFill>
                  <a:srgbClr val="FFFFFF"/>
                </a:solidFill>
                <a:latin typeface="+mj-lt"/>
                <a:ea typeface="+mj-ea"/>
                <a:cs typeface="+mj-cs"/>
              </a:rPr>
              <a:t>PÚBLICOS</a:t>
            </a:r>
          </a:p>
        </p:txBody>
      </p:sp>
      <p:cxnSp>
        <p:nvCxnSpPr>
          <p:cNvPr id="151" name="Straight Connector 93">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571752" y="2799654"/>
            <a:ext cx="3005462" cy="318966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lIns="0" tIns="45720" rIns="0" bIns="45720" rtlCol="0">
            <a:normAutofit/>
          </a:bodyPr>
          <a:lstStyle/>
          <a:p>
            <a:pPr marL="342900" indent="-342900">
              <a:spcBef>
                <a:spcPct val="20000"/>
              </a:spcBef>
              <a:buFont typeface="Calibri" panose="020F0502020204030204" pitchFamily="34" charset="0"/>
            </a:pPr>
            <a:endParaRPr lang="en-US" b="1">
              <a:solidFill>
                <a:srgbClr val="FFFFFF"/>
              </a:solidFill>
            </a:endParaRPr>
          </a:p>
          <a:p>
            <a:pPr marL="342900" indent="-342900">
              <a:spcBef>
                <a:spcPct val="20000"/>
              </a:spcBef>
              <a:buFont typeface="Calibri" panose="020F0502020204030204" pitchFamily="34" charset="0"/>
              <a:buChar char="•"/>
            </a:pPr>
            <a:r>
              <a:rPr lang="en-US">
                <a:solidFill>
                  <a:srgbClr val="FFFFFF"/>
                </a:solidFill>
              </a:rPr>
              <a:t>DEFINICIÓN</a:t>
            </a:r>
          </a:p>
          <a:p>
            <a:pPr marL="342900" indent="-342900">
              <a:spcBef>
                <a:spcPct val="20000"/>
              </a:spcBef>
              <a:buFont typeface="Calibri" panose="020F0502020204030204" pitchFamily="34" charset="0"/>
              <a:buChar char="•"/>
            </a:pPr>
            <a:r>
              <a:rPr lang="en-US">
                <a:solidFill>
                  <a:srgbClr val="FFFFFF"/>
                </a:solidFill>
              </a:rPr>
              <a:t>CLASIFICACIÓN</a:t>
            </a:r>
          </a:p>
          <a:p>
            <a:pPr marL="342900" indent="-342900">
              <a:spcBef>
                <a:spcPct val="20000"/>
              </a:spcBef>
              <a:buFont typeface="Calibri" panose="020F0502020204030204" pitchFamily="34" charset="0"/>
              <a:buChar char="•"/>
            </a:pPr>
            <a:r>
              <a:rPr lang="en-US">
                <a:solidFill>
                  <a:srgbClr val="FFFFFF"/>
                </a:solidFill>
              </a:rPr>
              <a:t>DETERMINACION DEL GRADO DE INFLUENCIA</a:t>
            </a:r>
            <a:endParaRPr lang="en-US" b="1" u="sng">
              <a:solidFill>
                <a:srgbClr val="FFFFFF"/>
              </a:solidFill>
            </a:endParaRPr>
          </a:p>
          <a:p>
            <a:pPr marL="342900" indent="-342900">
              <a:spcBef>
                <a:spcPct val="20000"/>
              </a:spcBef>
              <a:buFont typeface="Calibri" panose="020F0502020204030204" pitchFamily="34" charset="0"/>
            </a:pPr>
            <a:endParaRPr lang="en-US">
              <a:solidFill>
                <a:srgbClr val="FFFFFF"/>
              </a:solidFill>
            </a:endParaRPr>
          </a:p>
          <a:p>
            <a:pPr marL="342900" indent="-342900">
              <a:spcBef>
                <a:spcPct val="20000"/>
              </a:spcBef>
              <a:buFont typeface="Calibri" panose="020F0502020204030204" pitchFamily="34" charset="0"/>
            </a:pPr>
            <a:endParaRPr lang="en-US">
              <a:solidFill>
                <a:srgbClr val="FFFFFF"/>
              </a:solidFill>
            </a:endParaRPr>
          </a:p>
        </p:txBody>
      </p:sp>
      <p:pic>
        <p:nvPicPr>
          <p:cNvPr id="7" name="Imagen 6" descr="Imagen que contiene gente, grupo, paraguas, caminando&#10;&#10;Descripción generada automáticamente">
            <a:extLst>
              <a:ext uri="{FF2B5EF4-FFF2-40B4-BE49-F238E27FC236}">
                <a16:creationId xmlns:a16="http://schemas.microsoft.com/office/drawing/2014/main" id="{7C855098-4ABC-D74F-B547-905A6284DF83}"/>
              </a:ext>
            </a:extLst>
          </p:cNvPr>
          <p:cNvPicPr>
            <a:picLocks noChangeAspect="1"/>
          </p:cNvPicPr>
          <p:nvPr/>
        </p:nvPicPr>
        <p:blipFill>
          <a:blip r:embed="rId2"/>
          <a:stretch>
            <a:fillRect/>
          </a:stretch>
        </p:blipFill>
        <p:spPr>
          <a:xfrm>
            <a:off x="4742017" y="1236070"/>
            <a:ext cx="6798082" cy="4385859"/>
          </a:xfrm>
          <a:prstGeom prst="rect">
            <a:avLst/>
          </a:prstGeom>
        </p:spPr>
      </p:pic>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1810381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 name="Rectangle 104">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7" name="Straight Connector 106">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09" name="Rectangle 108">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6F564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 Box 2">
            <a:extLst>
              <a:ext uri="{FF2B5EF4-FFF2-40B4-BE49-F238E27FC236}">
                <a16:creationId xmlns:a16="http://schemas.microsoft.com/office/drawing/2014/main" id="{A091A708-0438-2349-B316-C2B7EAF13FAC}"/>
              </a:ext>
            </a:extLst>
          </p:cNvPr>
          <p:cNvSpPr txBox="1">
            <a:spLocks noChangeArrowheads="1"/>
          </p:cNvSpPr>
          <p:nvPr/>
        </p:nvSpPr>
        <p:spPr bwMode="auto">
          <a:xfrm>
            <a:off x="162025" y="516835"/>
            <a:ext cx="3897910" cy="2011362"/>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4000" b="1" spc="-50" dirty="0">
                <a:solidFill>
                  <a:srgbClr val="FFFFFF"/>
                </a:solidFill>
                <a:latin typeface="+mj-lt"/>
                <a:ea typeface="+mj-ea"/>
                <a:cs typeface="+mj-cs"/>
              </a:rPr>
              <a:t>ORGANIZACIÓN</a:t>
            </a:r>
          </a:p>
        </p:txBody>
      </p:sp>
      <p:cxnSp>
        <p:nvCxnSpPr>
          <p:cNvPr id="113" name="Straight Connector 112">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Rectangle 27">
            <a:extLst>
              <a:ext uri="{FF2B5EF4-FFF2-40B4-BE49-F238E27FC236}">
                <a16:creationId xmlns:a16="http://schemas.microsoft.com/office/drawing/2014/main" id="{8CF6A19B-8C97-9748-8235-9722A0F6C0E8}"/>
              </a:ext>
            </a:extLst>
          </p:cNvPr>
          <p:cNvSpPr>
            <a:spLocks noChangeArrowheads="1"/>
          </p:cNvSpPr>
          <p:nvPr/>
        </p:nvSpPr>
        <p:spPr bwMode="auto">
          <a:xfrm>
            <a:off x="571752" y="2799654"/>
            <a:ext cx="3005462" cy="318966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lIns="0" tIns="45720" rIns="0" bIns="45720" rtlCol="0">
            <a:normAutofit/>
          </a:bodyPr>
          <a:lstStyle/>
          <a:p>
            <a:pPr marL="342900" indent="-342900">
              <a:lnSpc>
                <a:spcPct val="90000"/>
              </a:lnSpc>
              <a:spcBef>
                <a:spcPct val="20000"/>
              </a:spcBef>
              <a:buFont typeface="Calibri" panose="020F0502020204030204" pitchFamily="34" charset="0"/>
            </a:pPr>
            <a:r>
              <a:rPr lang="en-US" sz="1000" b="1" u="sng">
                <a:solidFill>
                  <a:srgbClr val="FFFFFF"/>
                </a:solidFill>
              </a:rPr>
              <a:t>ORGANIZACIÓN</a:t>
            </a:r>
          </a:p>
          <a:p>
            <a:pPr marL="342900" indent="-342900">
              <a:lnSpc>
                <a:spcPct val="90000"/>
              </a:lnSpc>
              <a:spcBef>
                <a:spcPct val="20000"/>
              </a:spcBef>
              <a:buFont typeface="Calibri" panose="020F0502020204030204" pitchFamily="34" charset="0"/>
            </a:pPr>
            <a:endParaRPr lang="en-US" sz="1000" b="1">
              <a:solidFill>
                <a:srgbClr val="FFFFFF"/>
              </a:solidFill>
            </a:endParaRPr>
          </a:p>
          <a:p>
            <a:pPr marL="342900" indent="-342900">
              <a:lnSpc>
                <a:spcPct val="90000"/>
              </a:lnSpc>
              <a:spcBef>
                <a:spcPct val="20000"/>
              </a:spcBef>
              <a:buFont typeface="Calibri" panose="020F0502020204030204" pitchFamily="34" charset="0"/>
              <a:buChar char="•"/>
            </a:pPr>
            <a:r>
              <a:rPr lang="en-US" sz="1000">
                <a:solidFill>
                  <a:srgbClr val="FFFFFF"/>
                </a:solidFill>
              </a:rPr>
              <a:t>HISTORIA</a:t>
            </a:r>
          </a:p>
          <a:p>
            <a:pPr marL="342900" indent="-342900">
              <a:lnSpc>
                <a:spcPct val="90000"/>
              </a:lnSpc>
              <a:spcBef>
                <a:spcPct val="20000"/>
              </a:spcBef>
              <a:buFont typeface="Calibri" panose="020F0502020204030204" pitchFamily="34" charset="0"/>
              <a:buChar char="•"/>
            </a:pPr>
            <a:r>
              <a:rPr lang="en-US" sz="1000">
                <a:solidFill>
                  <a:srgbClr val="FFFFFF"/>
                </a:solidFill>
              </a:rPr>
              <a:t>CONDICIONES DE TRABAJO</a:t>
            </a:r>
          </a:p>
          <a:p>
            <a:pPr marL="342900" indent="-342900">
              <a:lnSpc>
                <a:spcPct val="90000"/>
              </a:lnSpc>
              <a:spcBef>
                <a:spcPct val="20000"/>
              </a:spcBef>
              <a:buFont typeface="Calibri" panose="020F0502020204030204" pitchFamily="34" charset="0"/>
              <a:buChar char="•"/>
            </a:pPr>
            <a:r>
              <a:rPr lang="en-US" sz="1000">
                <a:solidFill>
                  <a:srgbClr val="FFFFFF"/>
                </a:solidFill>
              </a:rPr>
              <a:t>SITUACIÓN FINANCIERA</a:t>
            </a:r>
          </a:p>
          <a:p>
            <a:pPr marL="342900" indent="-342900">
              <a:lnSpc>
                <a:spcPct val="90000"/>
              </a:lnSpc>
              <a:spcBef>
                <a:spcPct val="20000"/>
              </a:spcBef>
              <a:buFont typeface="Calibri" panose="020F0502020204030204" pitchFamily="34" charset="0"/>
              <a:buChar char="•"/>
            </a:pPr>
            <a:r>
              <a:rPr lang="en-US" sz="1000">
                <a:solidFill>
                  <a:srgbClr val="FFFFFF"/>
                </a:solidFill>
              </a:rPr>
              <a:t>SERVICIOS QUE PRESTA / PRODUCTOS QUE OFRECE</a:t>
            </a:r>
          </a:p>
          <a:p>
            <a:pPr marL="342900" indent="-342900">
              <a:lnSpc>
                <a:spcPct val="90000"/>
              </a:lnSpc>
              <a:spcBef>
                <a:spcPct val="20000"/>
              </a:spcBef>
              <a:buFont typeface="Calibri" panose="020F0502020204030204" pitchFamily="34" charset="0"/>
              <a:buChar char="•"/>
            </a:pPr>
            <a:r>
              <a:rPr lang="en-US" sz="1000">
                <a:solidFill>
                  <a:srgbClr val="FFFFFF"/>
                </a:solidFill>
              </a:rPr>
              <a:t>ORGANIZACIÓN INTERNA (EN TODAS SUS ETAPAS)</a:t>
            </a:r>
          </a:p>
          <a:p>
            <a:pPr marL="342900" indent="-342900">
              <a:lnSpc>
                <a:spcPct val="90000"/>
              </a:lnSpc>
              <a:spcBef>
                <a:spcPct val="20000"/>
              </a:spcBef>
              <a:buFont typeface="Calibri" panose="020F0502020204030204" pitchFamily="34" charset="0"/>
              <a:buChar char="•"/>
            </a:pPr>
            <a:r>
              <a:rPr lang="en-US" sz="1000">
                <a:solidFill>
                  <a:srgbClr val="FFFFFF"/>
                </a:solidFill>
              </a:rPr>
              <a:t>DESARROLLO (CAUSAS / PROBLEMAS)</a:t>
            </a:r>
          </a:p>
          <a:p>
            <a:pPr marL="342900" indent="-342900">
              <a:lnSpc>
                <a:spcPct val="90000"/>
              </a:lnSpc>
              <a:spcBef>
                <a:spcPct val="20000"/>
              </a:spcBef>
              <a:buFont typeface="Calibri" panose="020F0502020204030204" pitchFamily="34" charset="0"/>
              <a:buChar char="•"/>
            </a:pPr>
            <a:r>
              <a:rPr lang="en-US" sz="1000">
                <a:solidFill>
                  <a:srgbClr val="FFFFFF"/>
                </a:solidFill>
              </a:rPr>
              <a:t>LOGROS TRASCENDENTES</a:t>
            </a:r>
          </a:p>
          <a:p>
            <a:pPr marL="342900" indent="-342900">
              <a:lnSpc>
                <a:spcPct val="90000"/>
              </a:lnSpc>
              <a:spcBef>
                <a:spcPct val="20000"/>
              </a:spcBef>
              <a:buFont typeface="Calibri" panose="020F0502020204030204" pitchFamily="34" charset="0"/>
              <a:buChar char="•"/>
            </a:pPr>
            <a:r>
              <a:rPr lang="en-US" sz="1000">
                <a:solidFill>
                  <a:srgbClr val="FFFFFF"/>
                </a:solidFill>
              </a:rPr>
              <a:t>LUGAR EN EL MERCADO</a:t>
            </a:r>
          </a:p>
          <a:p>
            <a:pPr marL="342900" indent="-342900">
              <a:lnSpc>
                <a:spcPct val="90000"/>
              </a:lnSpc>
              <a:spcBef>
                <a:spcPct val="20000"/>
              </a:spcBef>
              <a:buFont typeface="Calibri" panose="020F0502020204030204" pitchFamily="34" charset="0"/>
              <a:buChar char="•"/>
            </a:pPr>
            <a:r>
              <a:rPr lang="en-US" sz="1000">
                <a:solidFill>
                  <a:srgbClr val="FFFFFF"/>
                </a:solidFill>
              </a:rPr>
              <a:t>PRINCIPALES CLIENTES Y PROVEEDORES</a:t>
            </a:r>
          </a:p>
          <a:p>
            <a:pPr marL="342900" indent="-342900">
              <a:lnSpc>
                <a:spcPct val="90000"/>
              </a:lnSpc>
              <a:spcBef>
                <a:spcPct val="20000"/>
              </a:spcBef>
              <a:buFont typeface="Calibri" panose="020F0502020204030204" pitchFamily="34" charset="0"/>
              <a:buChar char="•"/>
            </a:pPr>
            <a:r>
              <a:rPr lang="en-US" sz="1000">
                <a:solidFill>
                  <a:srgbClr val="FFFFFF"/>
                </a:solidFill>
              </a:rPr>
              <a:t>ORGANIZACIONES A LAS QUE PERTENECE </a:t>
            </a:r>
          </a:p>
          <a:p>
            <a:pPr marL="342900" indent="-342900">
              <a:lnSpc>
                <a:spcPct val="90000"/>
              </a:lnSpc>
              <a:spcBef>
                <a:spcPct val="20000"/>
              </a:spcBef>
              <a:buFont typeface="Calibri" panose="020F0502020204030204" pitchFamily="34" charset="0"/>
              <a:buChar char="•"/>
            </a:pPr>
            <a:r>
              <a:rPr lang="en-US" sz="1000">
                <a:solidFill>
                  <a:srgbClr val="FFFFFF"/>
                </a:solidFill>
              </a:rPr>
              <a:t>PRINCIPALES PROBLEMAS QUE ENFRENTA</a:t>
            </a:r>
          </a:p>
          <a:p>
            <a:pPr marL="342900" indent="-342900">
              <a:lnSpc>
                <a:spcPct val="90000"/>
              </a:lnSpc>
              <a:spcBef>
                <a:spcPct val="20000"/>
              </a:spcBef>
              <a:buFont typeface="Calibri" panose="020F0502020204030204" pitchFamily="34" charset="0"/>
              <a:buChar char="•"/>
            </a:pPr>
            <a:r>
              <a:rPr lang="en-US" sz="1000">
                <a:solidFill>
                  <a:srgbClr val="FFFFFF"/>
                </a:solidFill>
              </a:rPr>
              <a:t>PLANES EN EL CORTO Y LARGO PLAZO</a:t>
            </a:r>
          </a:p>
          <a:p>
            <a:pPr marL="342900" indent="-342900">
              <a:lnSpc>
                <a:spcPct val="90000"/>
              </a:lnSpc>
              <a:spcBef>
                <a:spcPct val="20000"/>
              </a:spcBef>
              <a:buFont typeface="Calibri" panose="020F0502020204030204" pitchFamily="34" charset="0"/>
              <a:buChar char="•"/>
            </a:pPr>
            <a:r>
              <a:rPr lang="en-US" sz="1000">
                <a:solidFill>
                  <a:srgbClr val="FFFFFF"/>
                </a:solidFill>
              </a:rPr>
              <a:t>APORTACIONES A LA COMUNIDAD</a:t>
            </a:r>
          </a:p>
          <a:p>
            <a:pPr marL="342900" indent="-342900">
              <a:lnSpc>
                <a:spcPct val="90000"/>
              </a:lnSpc>
              <a:spcBef>
                <a:spcPct val="20000"/>
              </a:spcBef>
              <a:buFont typeface="Calibri" panose="020F0502020204030204" pitchFamily="34" charset="0"/>
              <a:buChar char="•"/>
            </a:pPr>
            <a:r>
              <a:rPr lang="en-US" sz="1000">
                <a:solidFill>
                  <a:srgbClr val="FFFFFF"/>
                </a:solidFill>
              </a:rPr>
              <a:t>POLÍTICAS Y OBJETIVOS</a:t>
            </a:r>
            <a:endParaRPr lang="en-US" sz="1000" b="1">
              <a:solidFill>
                <a:srgbClr val="FFFFFF"/>
              </a:solidFill>
            </a:endParaRPr>
          </a:p>
          <a:p>
            <a:pPr marL="342900" indent="-342900">
              <a:lnSpc>
                <a:spcPct val="90000"/>
              </a:lnSpc>
              <a:spcBef>
                <a:spcPct val="20000"/>
              </a:spcBef>
              <a:buFont typeface="Calibri" panose="020F0502020204030204" pitchFamily="34" charset="0"/>
            </a:pPr>
            <a:endParaRPr lang="en-US" sz="1000">
              <a:solidFill>
                <a:srgbClr val="FFFFFF"/>
              </a:solidFill>
            </a:endParaRPr>
          </a:p>
          <a:p>
            <a:pPr marL="342900" indent="-342900">
              <a:lnSpc>
                <a:spcPct val="90000"/>
              </a:lnSpc>
              <a:spcBef>
                <a:spcPct val="20000"/>
              </a:spcBef>
              <a:buFont typeface="Calibri" panose="020F0502020204030204" pitchFamily="34" charset="0"/>
            </a:pPr>
            <a:endParaRPr lang="en-US" sz="1000">
              <a:solidFill>
                <a:srgbClr val="FFFFFF"/>
              </a:solidFill>
            </a:endParaRPr>
          </a:p>
        </p:txBody>
      </p:sp>
      <p:pic>
        <p:nvPicPr>
          <p:cNvPr id="11" name="Imagen 10" descr="Imagen que contiene plato&#10;&#10;Descripción generada automáticamente">
            <a:extLst>
              <a:ext uri="{FF2B5EF4-FFF2-40B4-BE49-F238E27FC236}">
                <a16:creationId xmlns:a16="http://schemas.microsoft.com/office/drawing/2014/main" id="{EE7EDC39-7903-DA42-AEE3-CABA2E60EFFF}"/>
              </a:ext>
            </a:extLst>
          </p:cNvPr>
          <p:cNvPicPr>
            <a:picLocks noChangeAspect="1"/>
          </p:cNvPicPr>
          <p:nvPr/>
        </p:nvPicPr>
        <p:blipFill>
          <a:blip r:embed="rId2"/>
          <a:stretch>
            <a:fillRect/>
          </a:stretch>
        </p:blipFill>
        <p:spPr>
          <a:xfrm>
            <a:off x="5352138" y="640080"/>
            <a:ext cx="5577840" cy="5577840"/>
          </a:xfrm>
          <a:prstGeom prst="rect">
            <a:avLst/>
          </a:prstGeom>
        </p:spPr>
      </p:pic>
      <p:sp>
        <p:nvSpPr>
          <p:cNvPr id="4" name="Rectangle 28">
            <a:extLst>
              <a:ext uri="{FF2B5EF4-FFF2-40B4-BE49-F238E27FC236}">
                <a16:creationId xmlns:a16="http://schemas.microsoft.com/office/drawing/2014/main" id="{8983E7F6-C008-C144-9A01-E005B9A92AA6}"/>
              </a:ext>
            </a:extLst>
          </p:cNvPr>
          <p:cNvSpPr>
            <a:spLocks noChangeArrowheads="1"/>
          </p:cNvSpPr>
          <p:nvPr/>
        </p:nvSpPr>
        <p:spPr bwMode="auto">
          <a:xfrm>
            <a:off x="1141413" y="4494213"/>
            <a:ext cx="7451725" cy="2011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spcBef>
                <a:spcPct val="20000"/>
              </a:spcBef>
              <a:buFontTx/>
              <a:buChar char="•"/>
            </a:pPr>
            <a:endParaRPr lang="es-ES" sz="3600">
              <a:latin typeface="Cambria"/>
              <a:cs typeface="Cambria"/>
            </a:endParaRPr>
          </a:p>
        </p:txBody>
      </p:sp>
    </p:spTree>
    <p:extLst>
      <p:ext uri="{BB962C8B-B14F-4D97-AF65-F5344CB8AC3E}">
        <p14:creationId xmlns:p14="http://schemas.microsoft.com/office/powerpoint/2010/main" val="7650652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ChangeArrowheads="1"/>
          </p:cNvSpPr>
          <p:nvPr/>
        </p:nvSpPr>
        <p:spPr bwMode="auto">
          <a:xfrm>
            <a:off x="2320925" y="812800"/>
            <a:ext cx="2838450" cy="5232400"/>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marL="342900" indent="-342900">
              <a:spcBef>
                <a:spcPct val="20000"/>
              </a:spcBef>
            </a:pPr>
            <a:endParaRPr lang="es-ES_tradnl" sz="1300" dirty="0">
              <a:solidFill>
                <a:srgbClr val="990000"/>
              </a:solidFill>
              <a:latin typeface="Cambria"/>
              <a:cs typeface="Cambria"/>
            </a:endParaRPr>
          </a:p>
          <a:p>
            <a:pPr marL="342900" indent="-342900" algn="ctr">
              <a:spcBef>
                <a:spcPct val="20000"/>
              </a:spcBef>
            </a:pPr>
            <a:r>
              <a:rPr lang="es-ES_tradnl" sz="1300" b="1" dirty="0">
                <a:solidFill>
                  <a:srgbClr val="ACA73B"/>
                </a:solidFill>
                <a:latin typeface="Cambria"/>
                <a:cs typeface="Cambria"/>
              </a:rPr>
              <a:t>AUDIOVISUALES</a:t>
            </a:r>
          </a:p>
          <a:p>
            <a:pPr marL="342900" indent="-342900">
              <a:spcBef>
                <a:spcPct val="20000"/>
              </a:spcBef>
              <a:buFontTx/>
              <a:buChar char="•"/>
            </a:pPr>
            <a:endParaRPr lang="es-ES_tradnl" sz="1200" dirty="0">
              <a:latin typeface="Cambria"/>
              <a:cs typeface="Cambria"/>
            </a:endParaRPr>
          </a:p>
          <a:p>
            <a:pPr marL="342900" indent="-342900">
              <a:spcBef>
                <a:spcPct val="20000"/>
              </a:spcBef>
              <a:buFont typeface="Wingdings" charset="0"/>
              <a:buChar char="ü"/>
            </a:pPr>
            <a:r>
              <a:rPr lang="es-ES_tradnl" sz="1200" dirty="0">
                <a:latin typeface="Cambria"/>
                <a:cs typeface="Cambria"/>
              </a:rPr>
              <a:t>VIDEOPROGRAMAS</a:t>
            </a:r>
          </a:p>
          <a:p>
            <a:pPr marL="342900" indent="-342900">
              <a:spcBef>
                <a:spcPct val="20000"/>
              </a:spcBef>
              <a:buFont typeface="Wingdings" charset="0"/>
              <a:buChar char="ü"/>
            </a:pPr>
            <a:r>
              <a:rPr lang="es-ES_tradnl" sz="1200" dirty="0">
                <a:latin typeface="Cambria"/>
                <a:cs typeface="Cambria"/>
              </a:rPr>
              <a:t>DIAPORAMAS</a:t>
            </a:r>
          </a:p>
          <a:p>
            <a:pPr marL="342900" indent="-342900">
              <a:spcBef>
                <a:spcPct val="20000"/>
              </a:spcBef>
              <a:buFont typeface="Wingdings" charset="0"/>
              <a:buChar char="ü"/>
            </a:pPr>
            <a:r>
              <a:rPr lang="es-ES_tradnl" sz="1200" dirty="0">
                <a:latin typeface="Cambria"/>
                <a:cs typeface="Cambria"/>
              </a:rPr>
              <a:t>CORTOMETRAJES</a:t>
            </a:r>
          </a:p>
          <a:p>
            <a:pPr marL="342900" indent="-342900">
              <a:spcBef>
                <a:spcPct val="20000"/>
              </a:spcBef>
              <a:buFont typeface="Wingdings" charset="0"/>
              <a:buChar char="ü"/>
            </a:pPr>
            <a:r>
              <a:rPr lang="es-ES_tradnl" sz="1200" dirty="0">
                <a:latin typeface="Cambria"/>
                <a:cs typeface="Cambria"/>
              </a:rPr>
              <a:t>CIRCUITOS PRIVADOS DE TELEVISIÓN</a:t>
            </a:r>
          </a:p>
          <a:p>
            <a:pPr marL="342900" indent="-342900">
              <a:spcBef>
                <a:spcPct val="20000"/>
              </a:spcBef>
              <a:buFontTx/>
              <a:buChar char="•"/>
            </a:pPr>
            <a:endParaRPr lang="es-ES_tradnl" sz="1200" dirty="0">
              <a:latin typeface="Cambria"/>
              <a:cs typeface="Cambria"/>
            </a:endParaRPr>
          </a:p>
          <a:p>
            <a:pPr marL="342900" indent="-342900">
              <a:spcBef>
                <a:spcPct val="20000"/>
              </a:spcBef>
              <a:buFontTx/>
              <a:buChar char="•"/>
            </a:pPr>
            <a:endParaRPr lang="es-ES_tradnl" sz="1200" dirty="0">
              <a:latin typeface="Cambria"/>
              <a:cs typeface="Cambria"/>
            </a:endParaRPr>
          </a:p>
          <a:p>
            <a:pPr marL="342900" indent="-342900" algn="ctr">
              <a:spcBef>
                <a:spcPct val="20000"/>
              </a:spcBef>
            </a:pPr>
            <a:r>
              <a:rPr lang="es-ES_tradnl" sz="1300" b="1" dirty="0">
                <a:solidFill>
                  <a:srgbClr val="ACA73B"/>
                </a:solidFill>
                <a:latin typeface="Cambria"/>
                <a:cs typeface="Cambria"/>
              </a:rPr>
              <a:t>MUSICALES</a:t>
            </a:r>
          </a:p>
          <a:p>
            <a:pPr marL="342900" indent="-342900">
              <a:spcBef>
                <a:spcPct val="20000"/>
              </a:spcBef>
              <a:buFont typeface="Wingdings" charset="0"/>
              <a:buChar char="ü"/>
            </a:pPr>
            <a:endParaRPr lang="es-ES_tradnl" sz="1200" dirty="0">
              <a:latin typeface="Cambria"/>
              <a:cs typeface="Cambria"/>
            </a:endParaRPr>
          </a:p>
          <a:p>
            <a:pPr marL="342900" indent="-342900">
              <a:spcBef>
                <a:spcPct val="20000"/>
              </a:spcBef>
              <a:buFont typeface="Wingdings" charset="0"/>
              <a:buChar char="ü"/>
            </a:pPr>
            <a:r>
              <a:rPr lang="es-ES_tradnl" sz="1200" dirty="0">
                <a:latin typeface="Cambria"/>
                <a:cs typeface="Cambria"/>
              </a:rPr>
              <a:t> CONCIERTOS </a:t>
            </a:r>
          </a:p>
          <a:p>
            <a:pPr marL="342900" indent="-342900">
              <a:spcBef>
                <a:spcPct val="20000"/>
              </a:spcBef>
              <a:buFont typeface="Wingdings" charset="0"/>
              <a:buChar char="ü"/>
            </a:pPr>
            <a:r>
              <a:rPr lang="es-ES_tradnl" sz="1200" dirty="0">
                <a:latin typeface="Cambria"/>
                <a:cs typeface="Cambria"/>
              </a:rPr>
              <a:t> MÚSICA PROGRAMADA</a:t>
            </a:r>
          </a:p>
          <a:p>
            <a:pPr marL="342900" indent="-342900">
              <a:spcBef>
                <a:spcPct val="20000"/>
              </a:spcBef>
              <a:buFont typeface="Wingdings" charset="0"/>
              <a:buChar char="ü"/>
            </a:pPr>
            <a:endParaRPr lang="es-ES_tradnl" sz="1200" dirty="0">
              <a:latin typeface="Cambria"/>
              <a:cs typeface="Cambria"/>
            </a:endParaRPr>
          </a:p>
          <a:p>
            <a:pPr marL="342900" indent="-342900">
              <a:spcBef>
                <a:spcPct val="20000"/>
              </a:spcBef>
              <a:buFontTx/>
              <a:buChar char="•"/>
            </a:pPr>
            <a:endParaRPr lang="es-ES_tradnl" sz="1200" dirty="0">
              <a:latin typeface="Cambria"/>
              <a:cs typeface="Cambria"/>
            </a:endParaRPr>
          </a:p>
          <a:p>
            <a:pPr marL="342900" indent="-342900" algn="ctr">
              <a:spcBef>
                <a:spcPct val="20000"/>
              </a:spcBef>
            </a:pPr>
            <a:r>
              <a:rPr lang="es-ES_tradnl" sz="1300" b="1" dirty="0">
                <a:solidFill>
                  <a:srgbClr val="ACA73B"/>
                </a:solidFill>
                <a:latin typeface="Cambria"/>
                <a:cs typeface="Cambria"/>
              </a:rPr>
              <a:t>DE CONTACTO MATERIAL</a:t>
            </a:r>
            <a:endParaRPr lang="es-ES_tradnl" sz="1400" b="1" dirty="0">
              <a:solidFill>
                <a:srgbClr val="ACA73B"/>
              </a:solidFill>
              <a:latin typeface="Cambria"/>
              <a:cs typeface="Cambria"/>
            </a:endParaRPr>
          </a:p>
          <a:p>
            <a:pPr marL="342900" indent="-342900" algn="ctr">
              <a:spcBef>
                <a:spcPct val="20000"/>
              </a:spcBef>
              <a:buFontTx/>
              <a:buChar char="•"/>
            </a:pPr>
            <a:endParaRPr lang="es-ES_tradnl" sz="1200" dirty="0">
              <a:latin typeface="Cambria"/>
              <a:cs typeface="Cambria"/>
            </a:endParaRPr>
          </a:p>
          <a:p>
            <a:pPr marL="342900" indent="-342900">
              <a:spcBef>
                <a:spcPct val="20000"/>
              </a:spcBef>
              <a:buFont typeface="Wingdings" charset="0"/>
              <a:buChar char="ü"/>
            </a:pPr>
            <a:r>
              <a:rPr lang="es-ES_tradnl" sz="1200" dirty="0">
                <a:latin typeface="Cambria"/>
                <a:cs typeface="Cambria"/>
              </a:rPr>
              <a:t> FERIAS</a:t>
            </a:r>
          </a:p>
          <a:p>
            <a:pPr marL="342900" indent="-342900">
              <a:spcBef>
                <a:spcPct val="20000"/>
              </a:spcBef>
              <a:buFont typeface="Wingdings" charset="0"/>
              <a:buChar char="ü"/>
            </a:pPr>
            <a:r>
              <a:rPr lang="es-ES_tradnl" sz="1200" dirty="0">
                <a:latin typeface="Cambria"/>
                <a:cs typeface="Cambria"/>
              </a:rPr>
              <a:t> EXPOSICIONES</a:t>
            </a:r>
          </a:p>
          <a:p>
            <a:pPr marL="342900" indent="-342900">
              <a:spcBef>
                <a:spcPct val="20000"/>
              </a:spcBef>
              <a:buFont typeface="Wingdings" charset="0"/>
              <a:buChar char="ü"/>
            </a:pPr>
            <a:r>
              <a:rPr lang="es-ES_tradnl" sz="1200" dirty="0">
                <a:latin typeface="Cambria"/>
                <a:cs typeface="Cambria"/>
              </a:rPr>
              <a:t> EXHIBICIONES</a:t>
            </a:r>
          </a:p>
          <a:p>
            <a:pPr marL="342900" indent="-342900">
              <a:spcBef>
                <a:spcPct val="20000"/>
              </a:spcBef>
              <a:buFont typeface="Wingdings" charset="0"/>
              <a:buChar char="ü"/>
            </a:pPr>
            <a:endParaRPr lang="es-ES_tradnl" sz="1200" dirty="0">
              <a:latin typeface="Cambria"/>
              <a:cs typeface="Cambria"/>
            </a:endParaRPr>
          </a:p>
          <a:p>
            <a:pPr marL="342900" indent="-342900">
              <a:spcBef>
                <a:spcPct val="20000"/>
              </a:spcBef>
              <a:buFontTx/>
              <a:buChar char="•"/>
            </a:pPr>
            <a:endParaRPr lang="es-ES_tradnl" sz="1200" dirty="0">
              <a:latin typeface="Cambria"/>
              <a:cs typeface="Cambria"/>
            </a:endParaRPr>
          </a:p>
          <a:p>
            <a:pPr marL="342900" indent="-342900">
              <a:spcBef>
                <a:spcPct val="20000"/>
              </a:spcBef>
              <a:buFontTx/>
              <a:buChar char="•"/>
            </a:pPr>
            <a:endParaRPr lang="es-ES_tradnl" sz="1200" dirty="0">
              <a:latin typeface="Cambria"/>
              <a:cs typeface="Cambria"/>
            </a:endParaRPr>
          </a:p>
          <a:p>
            <a:pPr marL="342900" indent="-342900">
              <a:spcBef>
                <a:spcPct val="20000"/>
              </a:spcBef>
              <a:buFontTx/>
              <a:buChar char="•"/>
            </a:pPr>
            <a:endParaRPr lang="es-ES_tradnl" sz="2800" dirty="0">
              <a:latin typeface="Cambria"/>
              <a:cs typeface="Cambria"/>
            </a:endParaRPr>
          </a:p>
        </p:txBody>
      </p:sp>
      <p:sp>
        <p:nvSpPr>
          <p:cNvPr id="39939" name="Rectangle 6"/>
          <p:cNvSpPr>
            <a:spLocks noChangeArrowheads="1"/>
          </p:cNvSpPr>
          <p:nvPr/>
        </p:nvSpPr>
        <p:spPr bwMode="auto">
          <a:xfrm>
            <a:off x="6816725" y="685800"/>
            <a:ext cx="3054350" cy="5486400"/>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marL="342900" indent="-342900">
              <a:spcBef>
                <a:spcPct val="20000"/>
              </a:spcBef>
            </a:pPr>
            <a:endParaRPr lang="es-ES_tradnl" sz="1300" b="1" dirty="0">
              <a:latin typeface="Cambria"/>
              <a:cs typeface="Cambria"/>
            </a:endParaRPr>
          </a:p>
          <a:p>
            <a:pPr marL="342900" indent="-342900" algn="ctr">
              <a:spcBef>
                <a:spcPct val="20000"/>
              </a:spcBef>
            </a:pPr>
            <a:r>
              <a:rPr lang="es-ES_tradnl" sz="1300" b="1" dirty="0">
                <a:solidFill>
                  <a:srgbClr val="ACA73B"/>
                </a:solidFill>
                <a:latin typeface="Cambria"/>
                <a:cs typeface="Cambria"/>
              </a:rPr>
              <a:t>ACONTECIMIENTOS</a:t>
            </a:r>
          </a:p>
          <a:p>
            <a:pPr marL="342900" indent="-342900">
              <a:spcBef>
                <a:spcPct val="20000"/>
              </a:spcBef>
              <a:buFont typeface="Wingdings" charset="0"/>
              <a:buChar char="ü"/>
            </a:pPr>
            <a:endParaRPr lang="es-ES_tradnl" sz="1200" dirty="0">
              <a:latin typeface="Cambria"/>
              <a:cs typeface="Cambria"/>
            </a:endParaRPr>
          </a:p>
          <a:p>
            <a:pPr marL="342900" indent="-342900">
              <a:spcBef>
                <a:spcPct val="20000"/>
              </a:spcBef>
              <a:buFont typeface="Wingdings" charset="0"/>
              <a:buChar char="ü"/>
            </a:pPr>
            <a:r>
              <a:rPr lang="es-ES_tradnl" sz="1200" dirty="0">
                <a:latin typeface="Cambria"/>
                <a:cs typeface="Cambria"/>
              </a:rPr>
              <a:t>ONOMÁSTICOS</a:t>
            </a:r>
          </a:p>
          <a:p>
            <a:pPr marL="342900" indent="-342900">
              <a:spcBef>
                <a:spcPct val="20000"/>
              </a:spcBef>
              <a:buFont typeface="Wingdings" charset="0"/>
              <a:buChar char="ü"/>
            </a:pPr>
            <a:r>
              <a:rPr lang="es-ES_tradnl" sz="1200" dirty="0">
                <a:latin typeface="Cambria"/>
                <a:cs typeface="Cambria"/>
              </a:rPr>
              <a:t>INAUGURACIONES</a:t>
            </a:r>
          </a:p>
          <a:p>
            <a:pPr marL="342900" indent="-342900">
              <a:spcBef>
                <a:spcPct val="20000"/>
              </a:spcBef>
              <a:buFont typeface="Wingdings" charset="0"/>
              <a:buChar char="ü"/>
            </a:pPr>
            <a:r>
              <a:rPr lang="es-ES_tradnl" sz="1200" dirty="0">
                <a:latin typeface="Cambria"/>
                <a:cs typeface="Cambria"/>
              </a:rPr>
              <a:t>FESTIVIDADES CÍVICAS</a:t>
            </a:r>
          </a:p>
          <a:p>
            <a:pPr marL="342900" indent="-342900">
              <a:spcBef>
                <a:spcPct val="20000"/>
              </a:spcBef>
              <a:buFont typeface="Wingdings" charset="0"/>
              <a:buChar char="ü"/>
            </a:pPr>
            <a:r>
              <a:rPr lang="es-ES_tradnl" sz="1200" dirty="0">
                <a:latin typeface="Cambria"/>
                <a:cs typeface="Cambria"/>
              </a:rPr>
              <a:t>DESFILES</a:t>
            </a:r>
          </a:p>
          <a:p>
            <a:pPr marL="342900" indent="-342900">
              <a:spcBef>
                <a:spcPct val="20000"/>
              </a:spcBef>
              <a:buFont typeface="Wingdings" charset="0"/>
              <a:buChar char="ü"/>
            </a:pPr>
            <a:r>
              <a:rPr lang="es-ES_tradnl" sz="1200" dirty="0">
                <a:latin typeface="Cambria"/>
                <a:cs typeface="Cambria"/>
              </a:rPr>
              <a:t>CELEBRACIONES</a:t>
            </a:r>
          </a:p>
          <a:p>
            <a:pPr marL="342900" indent="-342900">
              <a:spcBef>
                <a:spcPct val="20000"/>
              </a:spcBef>
              <a:buFont typeface="Wingdings" charset="0"/>
              <a:buChar char="ü"/>
            </a:pPr>
            <a:endParaRPr lang="es-ES_tradnl" sz="1200" dirty="0">
              <a:solidFill>
                <a:srgbClr val="ACA73B"/>
              </a:solidFill>
              <a:latin typeface="Cambria"/>
              <a:cs typeface="Cambria"/>
            </a:endParaRPr>
          </a:p>
          <a:p>
            <a:pPr marL="342900" indent="-342900" algn="ctr">
              <a:spcBef>
                <a:spcPct val="20000"/>
              </a:spcBef>
            </a:pPr>
            <a:r>
              <a:rPr lang="es-ES_tradnl" sz="1300" b="1" dirty="0">
                <a:solidFill>
                  <a:srgbClr val="ACA73B"/>
                </a:solidFill>
                <a:latin typeface="Cambria"/>
                <a:cs typeface="Cambria"/>
              </a:rPr>
              <a:t>DE REUNION Y RECREO</a:t>
            </a:r>
            <a:endParaRPr lang="es-ES_tradnl" sz="1300" dirty="0">
              <a:solidFill>
                <a:srgbClr val="ACA73B"/>
              </a:solidFill>
              <a:latin typeface="Cambria"/>
              <a:cs typeface="Cambria"/>
            </a:endParaRPr>
          </a:p>
          <a:p>
            <a:pPr marL="342900" indent="-342900">
              <a:spcBef>
                <a:spcPct val="20000"/>
              </a:spcBef>
              <a:buFont typeface="Wingdings" charset="0"/>
              <a:buChar char="ü"/>
            </a:pPr>
            <a:endParaRPr lang="es-ES_tradnl" sz="1200" dirty="0">
              <a:latin typeface="Cambria"/>
              <a:cs typeface="Cambria"/>
            </a:endParaRPr>
          </a:p>
          <a:p>
            <a:pPr marL="342900" indent="-342900">
              <a:spcBef>
                <a:spcPct val="20000"/>
              </a:spcBef>
              <a:buFont typeface="Wingdings" charset="0"/>
              <a:buChar char="ü"/>
            </a:pPr>
            <a:r>
              <a:rPr lang="es-ES_tradnl" sz="1200" dirty="0">
                <a:latin typeface="Cambria"/>
                <a:cs typeface="Cambria"/>
              </a:rPr>
              <a:t>CLUBES</a:t>
            </a:r>
          </a:p>
          <a:p>
            <a:pPr marL="342900" indent="-342900">
              <a:spcBef>
                <a:spcPct val="20000"/>
              </a:spcBef>
              <a:buFont typeface="Wingdings" charset="0"/>
              <a:buChar char="ü"/>
            </a:pPr>
            <a:r>
              <a:rPr lang="es-ES_tradnl" sz="1200" dirty="0">
                <a:latin typeface="Cambria"/>
                <a:cs typeface="Cambria"/>
              </a:rPr>
              <a:t>CASINOS</a:t>
            </a:r>
          </a:p>
          <a:p>
            <a:pPr marL="342900" indent="-342900">
              <a:spcBef>
                <a:spcPct val="20000"/>
              </a:spcBef>
              <a:buFont typeface="Wingdings" charset="0"/>
              <a:buChar char="ü"/>
            </a:pPr>
            <a:r>
              <a:rPr lang="es-ES_tradnl" sz="1200" dirty="0">
                <a:latin typeface="Cambria"/>
                <a:cs typeface="Cambria"/>
              </a:rPr>
              <a:t>CRUCEROS</a:t>
            </a:r>
          </a:p>
          <a:p>
            <a:pPr marL="342900" indent="-342900">
              <a:spcBef>
                <a:spcPct val="20000"/>
              </a:spcBef>
              <a:buFont typeface="Wingdings" charset="0"/>
              <a:buChar char="ü"/>
            </a:pPr>
            <a:r>
              <a:rPr lang="es-ES_tradnl" sz="1200" dirty="0">
                <a:latin typeface="Cambria"/>
                <a:cs typeface="Cambria"/>
              </a:rPr>
              <a:t>PEREGRINACIONES</a:t>
            </a:r>
          </a:p>
          <a:p>
            <a:pPr marL="342900" indent="-342900">
              <a:spcBef>
                <a:spcPct val="20000"/>
              </a:spcBef>
              <a:buFont typeface="Wingdings" charset="0"/>
              <a:buChar char="ü"/>
            </a:pPr>
            <a:endParaRPr lang="es-ES_tradnl" sz="1200" dirty="0">
              <a:latin typeface="Cambria"/>
              <a:cs typeface="Cambria"/>
            </a:endParaRPr>
          </a:p>
          <a:p>
            <a:pPr marL="342900" indent="-342900" algn="ctr">
              <a:spcBef>
                <a:spcPct val="20000"/>
              </a:spcBef>
            </a:pPr>
            <a:r>
              <a:rPr lang="es-ES_tradnl" sz="1300" b="1" dirty="0">
                <a:solidFill>
                  <a:srgbClr val="ACA73B"/>
                </a:solidFill>
                <a:latin typeface="Cambria"/>
                <a:cs typeface="Cambria"/>
              </a:rPr>
              <a:t>DE COMUNICACIÓN COLECTIVA</a:t>
            </a:r>
          </a:p>
          <a:p>
            <a:pPr marL="342900" indent="-342900">
              <a:spcBef>
                <a:spcPct val="20000"/>
              </a:spcBef>
            </a:pPr>
            <a:endParaRPr lang="es-ES_tradnl" sz="1200" b="1" dirty="0">
              <a:latin typeface="Cambria"/>
              <a:cs typeface="Cambria"/>
            </a:endParaRPr>
          </a:p>
          <a:p>
            <a:pPr marL="342900" indent="-342900">
              <a:spcBef>
                <a:spcPct val="20000"/>
              </a:spcBef>
              <a:buFont typeface="Wingdings" charset="0"/>
              <a:buChar char="ü"/>
            </a:pPr>
            <a:r>
              <a:rPr lang="es-ES_tradnl" sz="1200" dirty="0">
                <a:latin typeface="Cambria"/>
                <a:cs typeface="Cambria"/>
              </a:rPr>
              <a:t>RADIO </a:t>
            </a:r>
          </a:p>
          <a:p>
            <a:pPr marL="342900" indent="-342900">
              <a:spcBef>
                <a:spcPct val="20000"/>
              </a:spcBef>
              <a:buFont typeface="Wingdings" charset="0"/>
              <a:buChar char="ü"/>
            </a:pPr>
            <a:r>
              <a:rPr lang="es-ES_tradnl" sz="1200" dirty="0">
                <a:latin typeface="Cambria"/>
                <a:cs typeface="Cambria"/>
              </a:rPr>
              <a:t>PRENSA  (DIARIOS Y REVISTAS)</a:t>
            </a:r>
          </a:p>
          <a:p>
            <a:pPr marL="342900" indent="-342900">
              <a:spcBef>
                <a:spcPct val="20000"/>
              </a:spcBef>
              <a:buFont typeface="Wingdings" charset="0"/>
              <a:buChar char="ü"/>
            </a:pPr>
            <a:r>
              <a:rPr lang="es-ES_tradnl" sz="1200" dirty="0">
                <a:latin typeface="Cambria"/>
                <a:cs typeface="Cambria"/>
              </a:rPr>
              <a:t>CINE</a:t>
            </a:r>
          </a:p>
          <a:p>
            <a:pPr marL="342900" indent="-342900">
              <a:spcBef>
                <a:spcPct val="20000"/>
              </a:spcBef>
              <a:buFont typeface="Wingdings" charset="0"/>
              <a:buChar char="ü"/>
            </a:pPr>
            <a:r>
              <a:rPr lang="es-ES_tradnl" sz="1200" dirty="0">
                <a:latin typeface="Cambria"/>
                <a:cs typeface="Cambria"/>
              </a:rPr>
              <a:t>TELEVISIÓN</a:t>
            </a:r>
          </a:p>
          <a:p>
            <a:pPr marL="342900" indent="-342900">
              <a:spcBef>
                <a:spcPct val="20000"/>
              </a:spcBef>
              <a:buFontTx/>
              <a:buChar char="•"/>
            </a:pPr>
            <a:endParaRPr lang="es-ES_tradnl" sz="2800" dirty="0">
              <a:latin typeface="Cambria"/>
              <a:cs typeface="Cambria"/>
            </a:endParaRPr>
          </a:p>
        </p:txBody>
      </p:sp>
    </p:spTree>
    <p:extLst>
      <p:ext uri="{BB962C8B-B14F-4D97-AF65-F5344CB8AC3E}">
        <p14:creationId xmlns:p14="http://schemas.microsoft.com/office/powerpoint/2010/main" val="1519971657"/>
      </p:ext>
    </p:extLst>
  </p:cSld>
  <p:clrMapOvr>
    <a:masterClrMapping/>
  </p:clrMapOvr>
  <p:transition>
    <p:dissolv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9" name="Straight Connector 138">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1" name="Rectangle 14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8F6A2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963" name="Rectangle 3"/>
          <p:cNvSpPr>
            <a:spLocks noChangeArrowheads="1"/>
          </p:cNvSpPr>
          <p:nvPr/>
        </p:nvSpPr>
        <p:spPr bwMode="auto">
          <a:xfrm>
            <a:off x="492370" y="516836"/>
            <a:ext cx="3084844" cy="1961086"/>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p>
            <a:pPr>
              <a:lnSpc>
                <a:spcPct val="90000"/>
              </a:lnSpc>
              <a:spcBef>
                <a:spcPct val="0"/>
              </a:spcBef>
              <a:spcAft>
                <a:spcPts val="600"/>
              </a:spcAft>
            </a:pPr>
            <a:r>
              <a:rPr lang="en-US" sz="4000" spc="-50">
                <a:solidFill>
                  <a:srgbClr val="FFFFFF"/>
                </a:solidFill>
                <a:latin typeface="+mj-lt"/>
                <a:ea typeface="+mj-ea"/>
                <a:cs typeface="+mj-cs"/>
              </a:rPr>
              <a:t>Elementos por considerar </a:t>
            </a:r>
          </a:p>
        </p:txBody>
      </p:sp>
      <p:cxnSp>
        <p:nvCxnSpPr>
          <p:cNvPr id="145" name="Straight Connector 144">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964" name="Rectangle 4"/>
          <p:cNvSpPr>
            <a:spLocks noChangeArrowheads="1"/>
          </p:cNvSpPr>
          <p:nvPr/>
        </p:nvSpPr>
        <p:spPr bwMode="auto">
          <a:xfrm>
            <a:off x="571752" y="2799654"/>
            <a:ext cx="3005462" cy="318966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0" tIns="45720" rIns="0" bIns="45720" rtlCol="0">
            <a:normAutofit/>
          </a:bodyPr>
          <a:lstStyle/>
          <a:p>
            <a:pPr>
              <a:lnSpc>
                <a:spcPct val="90000"/>
              </a:lnSpc>
              <a:spcAft>
                <a:spcPts val="600"/>
              </a:spcAft>
              <a:buFont typeface="Calibri" panose="020F0502020204030204" pitchFamily="34" charset="0"/>
            </a:pPr>
            <a:endParaRPr lang="en-US" sz="1500" b="1">
              <a:solidFill>
                <a:srgbClr val="FFFFFF"/>
              </a:solidFill>
            </a:endParaRPr>
          </a:p>
          <a:p>
            <a:pPr marL="0" lvl="2">
              <a:lnSpc>
                <a:spcPct val="90000"/>
              </a:lnSpc>
              <a:spcAft>
                <a:spcPts val="600"/>
              </a:spcAft>
              <a:buFont typeface="Calibri" panose="020F0502020204030204" pitchFamily="34" charset="0"/>
            </a:pPr>
            <a:r>
              <a:rPr lang="en-US" sz="1500">
                <a:solidFill>
                  <a:srgbClr val="FFFFFF"/>
                </a:solidFill>
              </a:rPr>
              <a:t>Aspectos gráficos.</a:t>
            </a:r>
          </a:p>
          <a:p>
            <a:pPr marL="0" lvl="2">
              <a:lnSpc>
                <a:spcPct val="90000"/>
              </a:lnSpc>
              <a:spcAft>
                <a:spcPts val="600"/>
              </a:spcAft>
              <a:buFont typeface="Calibri" panose="020F0502020204030204" pitchFamily="34" charset="0"/>
            </a:pPr>
            <a:r>
              <a:rPr lang="en-US" sz="1500">
                <a:solidFill>
                  <a:srgbClr val="FFFFFF"/>
                </a:solidFill>
              </a:rPr>
              <a:t>Opiniones y actitudes de los públicos.</a:t>
            </a:r>
          </a:p>
          <a:p>
            <a:pPr marL="0" lvl="2">
              <a:lnSpc>
                <a:spcPct val="90000"/>
              </a:lnSpc>
              <a:spcAft>
                <a:spcPts val="600"/>
              </a:spcAft>
              <a:buFont typeface="Calibri" panose="020F0502020204030204" pitchFamily="34" charset="0"/>
            </a:pPr>
            <a:r>
              <a:rPr lang="en-US" sz="1500">
                <a:solidFill>
                  <a:srgbClr val="FFFFFF"/>
                </a:solidFill>
              </a:rPr>
              <a:t>Percepción ideal y percepción real. </a:t>
            </a:r>
          </a:p>
          <a:p>
            <a:pPr marL="0" lvl="2">
              <a:lnSpc>
                <a:spcPct val="90000"/>
              </a:lnSpc>
              <a:spcAft>
                <a:spcPts val="600"/>
              </a:spcAft>
              <a:buFont typeface="Calibri" panose="020F0502020204030204" pitchFamily="34" charset="0"/>
            </a:pPr>
            <a:r>
              <a:rPr lang="en-US" sz="1500">
                <a:solidFill>
                  <a:srgbClr val="FFFFFF"/>
                </a:solidFill>
              </a:rPr>
              <a:t>Flujos comunicativos formales e informales (redes).</a:t>
            </a:r>
          </a:p>
          <a:p>
            <a:pPr marL="0" lvl="2">
              <a:lnSpc>
                <a:spcPct val="90000"/>
              </a:lnSpc>
              <a:spcAft>
                <a:spcPts val="600"/>
              </a:spcAft>
              <a:buFont typeface="Calibri" panose="020F0502020204030204" pitchFamily="34" charset="0"/>
            </a:pPr>
            <a:r>
              <a:rPr lang="en-US" sz="1500">
                <a:solidFill>
                  <a:srgbClr val="FFFFFF"/>
                </a:solidFill>
              </a:rPr>
              <a:t>Clima organizacional. </a:t>
            </a:r>
          </a:p>
          <a:p>
            <a:pPr marL="0" lvl="2">
              <a:lnSpc>
                <a:spcPct val="90000"/>
              </a:lnSpc>
              <a:spcAft>
                <a:spcPts val="600"/>
              </a:spcAft>
              <a:buFont typeface="Calibri" panose="020F0502020204030204" pitchFamily="34" charset="0"/>
            </a:pPr>
            <a:r>
              <a:rPr lang="en-US" sz="1500">
                <a:solidFill>
                  <a:srgbClr val="FFFFFF"/>
                </a:solidFill>
              </a:rPr>
              <a:t>Retroalimentación (quejas, sugerencias, etc.).</a:t>
            </a:r>
          </a:p>
          <a:p>
            <a:pPr marL="0" lvl="2">
              <a:lnSpc>
                <a:spcPct val="90000"/>
              </a:lnSpc>
              <a:spcAft>
                <a:spcPts val="600"/>
              </a:spcAft>
              <a:buFont typeface="Calibri" panose="020F0502020204030204" pitchFamily="34" charset="0"/>
            </a:pPr>
            <a:r>
              <a:rPr lang="en-US" sz="1500">
                <a:solidFill>
                  <a:srgbClr val="FFFFFF"/>
                </a:solidFill>
              </a:rPr>
              <a:t>Información periodística de la región.</a:t>
            </a:r>
          </a:p>
        </p:txBody>
      </p:sp>
      <p:pic>
        <p:nvPicPr>
          <p:cNvPr id="2" name="Imagen 1" descr="descarga.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2138" y="640080"/>
            <a:ext cx="5577840" cy="5577840"/>
          </a:xfrm>
          <a:prstGeom prst="rect">
            <a:avLst/>
          </a:prstGeom>
        </p:spPr>
      </p:pic>
      <p:sp>
        <p:nvSpPr>
          <p:cNvPr id="40962" name="Rectangle 2"/>
          <p:cNvSpPr>
            <a:spLocks noChangeArrowheads="1"/>
          </p:cNvSpPr>
          <p:nvPr/>
        </p:nvSpPr>
        <p:spPr bwMode="auto">
          <a:xfrm>
            <a:off x="7175500" y="404813"/>
            <a:ext cx="184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endParaRPr lang="es-ES">
              <a:solidFill>
                <a:schemeClr val="bg1"/>
              </a:solidFill>
            </a:endParaRPr>
          </a:p>
        </p:txBody>
      </p:sp>
    </p:spTree>
    <p:extLst>
      <p:ext uri="{BB962C8B-B14F-4D97-AF65-F5344CB8AC3E}">
        <p14:creationId xmlns:p14="http://schemas.microsoft.com/office/powerpoint/2010/main" val="1941634861"/>
      </p:ext>
    </p:extLst>
  </p:cSld>
  <p:clrMapOvr>
    <a:masterClrMapping/>
  </p:clrMapOvr>
  <p:transition>
    <p:dissolve/>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93" name="Straight Connector 19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94" name="Rectangle 193">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41435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963" name="Rectangle 3"/>
          <p:cNvSpPr>
            <a:spLocks noChangeArrowheads="1"/>
          </p:cNvSpPr>
          <p:nvPr/>
        </p:nvSpPr>
        <p:spPr bwMode="auto">
          <a:xfrm>
            <a:off x="492370" y="516836"/>
            <a:ext cx="3084844" cy="1961086"/>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p>
            <a:pPr>
              <a:lnSpc>
                <a:spcPct val="90000"/>
              </a:lnSpc>
              <a:spcBef>
                <a:spcPct val="0"/>
              </a:spcBef>
              <a:spcAft>
                <a:spcPts val="600"/>
              </a:spcAft>
            </a:pPr>
            <a:r>
              <a:rPr lang="en-US" sz="4000" spc="-50">
                <a:solidFill>
                  <a:srgbClr val="FFFFFF"/>
                </a:solidFill>
                <a:latin typeface="+mj-lt"/>
                <a:ea typeface="+mj-ea"/>
                <a:cs typeface="+mj-cs"/>
              </a:rPr>
              <a:t>Elementos por considerar </a:t>
            </a:r>
          </a:p>
        </p:txBody>
      </p:sp>
      <p:cxnSp>
        <p:nvCxnSpPr>
          <p:cNvPr id="196" name="Straight Connector 195">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964" name="Rectangle 4"/>
          <p:cNvSpPr>
            <a:spLocks noChangeArrowheads="1"/>
          </p:cNvSpPr>
          <p:nvPr/>
        </p:nvSpPr>
        <p:spPr bwMode="auto">
          <a:xfrm>
            <a:off x="571752" y="2799654"/>
            <a:ext cx="3005462" cy="3189665"/>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0" tIns="45720" rIns="0" bIns="45720" rtlCol="0">
            <a:normAutofit/>
          </a:bodyPr>
          <a:lstStyle/>
          <a:p>
            <a:pPr>
              <a:lnSpc>
                <a:spcPct val="90000"/>
              </a:lnSpc>
              <a:buFont typeface="Calibri" panose="020F0502020204030204" pitchFamily="34" charset="0"/>
            </a:pPr>
            <a:endParaRPr lang="en-US" sz="1500">
              <a:solidFill>
                <a:srgbClr val="FFFFFF"/>
              </a:solidFill>
            </a:endParaRPr>
          </a:p>
          <a:p>
            <a:pPr>
              <a:lnSpc>
                <a:spcPct val="90000"/>
              </a:lnSpc>
              <a:buFont typeface="Calibri" panose="020F0502020204030204" pitchFamily="34" charset="0"/>
            </a:pPr>
            <a:endParaRPr lang="en-US" sz="1500">
              <a:solidFill>
                <a:srgbClr val="FFFFFF"/>
              </a:solidFill>
            </a:endParaRPr>
          </a:p>
          <a:p>
            <a:pPr>
              <a:lnSpc>
                <a:spcPct val="90000"/>
              </a:lnSpc>
              <a:buFont typeface="Calibri" panose="020F0502020204030204" pitchFamily="34" charset="0"/>
            </a:pPr>
            <a:r>
              <a:rPr lang="en-US" sz="1500">
                <a:solidFill>
                  <a:srgbClr val="FFFFFF"/>
                </a:solidFill>
              </a:rPr>
              <a:t>Problemas</a:t>
            </a:r>
            <a:br>
              <a:rPr lang="en-US" sz="1500">
                <a:solidFill>
                  <a:srgbClr val="FFFFFF"/>
                </a:solidFill>
              </a:rPr>
            </a:br>
            <a:br>
              <a:rPr lang="en-US" sz="1500">
                <a:solidFill>
                  <a:srgbClr val="FFFFFF"/>
                </a:solidFill>
              </a:rPr>
            </a:br>
            <a:r>
              <a:rPr lang="en-US" sz="1500">
                <a:solidFill>
                  <a:srgbClr val="FFFFFF"/>
                </a:solidFill>
              </a:rPr>
              <a:t>De interacción</a:t>
            </a:r>
          </a:p>
          <a:p>
            <a:pPr>
              <a:lnSpc>
                <a:spcPct val="90000"/>
              </a:lnSpc>
              <a:buFont typeface="Calibri" panose="020F0502020204030204" pitchFamily="34" charset="0"/>
            </a:pPr>
            <a:r>
              <a:rPr lang="en-US" sz="1500">
                <a:solidFill>
                  <a:srgbClr val="FFFFFF"/>
                </a:solidFill>
              </a:rPr>
              <a:t>De posicionamiento</a:t>
            </a:r>
            <a:br>
              <a:rPr lang="en-US" sz="1500">
                <a:solidFill>
                  <a:srgbClr val="FFFFFF"/>
                </a:solidFill>
              </a:rPr>
            </a:br>
            <a:r>
              <a:rPr lang="en-US" sz="1500">
                <a:solidFill>
                  <a:srgbClr val="FFFFFF"/>
                </a:solidFill>
              </a:rPr>
              <a:t>Desconocimiento de la empresa</a:t>
            </a:r>
          </a:p>
          <a:p>
            <a:pPr>
              <a:lnSpc>
                <a:spcPct val="90000"/>
              </a:lnSpc>
              <a:buFont typeface="Calibri" panose="020F0502020204030204" pitchFamily="34" charset="0"/>
            </a:pPr>
            <a:r>
              <a:rPr lang="en-US" sz="1500">
                <a:solidFill>
                  <a:srgbClr val="FFFFFF"/>
                </a:solidFill>
              </a:rPr>
              <a:t>Riesgo de la reputación corporativa</a:t>
            </a:r>
          </a:p>
          <a:p>
            <a:pPr>
              <a:lnSpc>
                <a:spcPct val="90000"/>
              </a:lnSpc>
              <a:buFont typeface="Calibri" panose="020F0502020204030204" pitchFamily="34" charset="0"/>
            </a:pPr>
            <a:endParaRPr lang="en-US" sz="1500">
              <a:solidFill>
                <a:srgbClr val="FFFFFF"/>
              </a:solidFill>
            </a:endParaRPr>
          </a:p>
          <a:p>
            <a:pPr>
              <a:lnSpc>
                <a:spcPct val="90000"/>
              </a:lnSpc>
              <a:buFont typeface="Calibri" panose="020F0502020204030204" pitchFamily="34" charset="0"/>
            </a:pPr>
            <a:r>
              <a:rPr lang="en-US" sz="1500">
                <a:solidFill>
                  <a:srgbClr val="FFFFFF"/>
                </a:solidFill>
              </a:rPr>
              <a:t>Oportunidades</a:t>
            </a:r>
            <a:br>
              <a:rPr lang="en-US" sz="1500">
                <a:solidFill>
                  <a:srgbClr val="FFFFFF"/>
                </a:solidFill>
              </a:rPr>
            </a:br>
            <a:r>
              <a:rPr lang="en-US" sz="1500">
                <a:solidFill>
                  <a:srgbClr val="FFFFFF"/>
                </a:solidFill>
              </a:rPr>
              <a:t>Conciencia sobre necesidades de Mercado</a:t>
            </a:r>
          </a:p>
          <a:p>
            <a:pPr>
              <a:lnSpc>
                <a:spcPct val="90000"/>
              </a:lnSpc>
              <a:buFont typeface="Calibri" panose="020F0502020204030204" pitchFamily="34" charset="0"/>
            </a:pPr>
            <a:r>
              <a:rPr lang="en-US" sz="1500">
                <a:solidFill>
                  <a:srgbClr val="FFFFFF"/>
                </a:solidFill>
              </a:rPr>
              <a:t>Apoyo para dar a conocer una empresa</a:t>
            </a:r>
            <a:br>
              <a:rPr lang="en-US" sz="1500">
                <a:solidFill>
                  <a:srgbClr val="FFFFFF"/>
                </a:solidFill>
              </a:rPr>
            </a:br>
            <a:r>
              <a:rPr lang="en-US" sz="1500">
                <a:solidFill>
                  <a:srgbClr val="FFFFFF"/>
                </a:solidFill>
              </a:rPr>
              <a:t>Apoyo para dar a conocer un producto</a:t>
            </a:r>
          </a:p>
          <a:p>
            <a:pPr>
              <a:lnSpc>
                <a:spcPct val="90000"/>
              </a:lnSpc>
              <a:spcAft>
                <a:spcPts val="600"/>
              </a:spcAft>
              <a:buFont typeface="Calibri" panose="020F0502020204030204" pitchFamily="34" charset="0"/>
            </a:pPr>
            <a:endParaRPr lang="en-US" sz="1500">
              <a:solidFill>
                <a:srgbClr val="FFFFFF"/>
              </a:solidFill>
            </a:endParaRPr>
          </a:p>
        </p:txBody>
      </p:sp>
      <p:pic>
        <p:nvPicPr>
          <p:cNvPr id="4" name="Imagen 3" descr="Imagen que contiene reloj, mucho, firmar, hombre&#10;&#10;Descripción generada automáticamente">
            <a:extLst>
              <a:ext uri="{FF2B5EF4-FFF2-40B4-BE49-F238E27FC236}">
                <a16:creationId xmlns:a16="http://schemas.microsoft.com/office/drawing/2014/main" id="{97C97429-BD7B-4849-87E4-B3B0159D182B}"/>
              </a:ext>
            </a:extLst>
          </p:cNvPr>
          <p:cNvPicPr>
            <a:picLocks noChangeAspect="1"/>
          </p:cNvPicPr>
          <p:nvPr/>
        </p:nvPicPr>
        <p:blipFill>
          <a:blip r:embed="rId2"/>
          <a:stretch>
            <a:fillRect/>
          </a:stretch>
        </p:blipFill>
        <p:spPr>
          <a:xfrm>
            <a:off x="4742017" y="1517039"/>
            <a:ext cx="6798082" cy="3823921"/>
          </a:xfrm>
          <a:prstGeom prst="rect">
            <a:avLst/>
          </a:prstGeom>
        </p:spPr>
      </p:pic>
      <p:sp>
        <p:nvSpPr>
          <p:cNvPr id="40962" name="Rectangle 2"/>
          <p:cNvSpPr>
            <a:spLocks noChangeArrowheads="1"/>
          </p:cNvSpPr>
          <p:nvPr/>
        </p:nvSpPr>
        <p:spPr bwMode="auto">
          <a:xfrm>
            <a:off x="7175500" y="404813"/>
            <a:ext cx="1841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endParaRPr lang="es-ES">
              <a:solidFill>
                <a:schemeClr val="bg1"/>
              </a:solidFill>
            </a:endParaRPr>
          </a:p>
        </p:txBody>
      </p:sp>
    </p:spTree>
    <p:extLst>
      <p:ext uri="{BB962C8B-B14F-4D97-AF65-F5344CB8AC3E}">
        <p14:creationId xmlns:p14="http://schemas.microsoft.com/office/powerpoint/2010/main" val="27344013"/>
      </p:ext>
    </p:extLst>
  </p:cSld>
  <p:clrMapOvr>
    <a:masterClrMapping/>
  </p:clrMapOvr>
  <p:transition>
    <p:dissolve/>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9" name="Straight Connector 138">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1" name="Rectangle 14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963" name="Rectangle 3"/>
          <p:cNvSpPr>
            <a:spLocks noChangeArrowheads="1"/>
          </p:cNvSpPr>
          <p:nvPr/>
        </p:nvSpPr>
        <p:spPr bwMode="auto">
          <a:xfrm>
            <a:off x="643467" y="516835"/>
            <a:ext cx="3448259" cy="1666501"/>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p>
            <a:pPr>
              <a:lnSpc>
                <a:spcPct val="90000"/>
              </a:lnSpc>
              <a:spcBef>
                <a:spcPct val="0"/>
              </a:spcBef>
              <a:spcAft>
                <a:spcPts val="600"/>
              </a:spcAft>
            </a:pPr>
            <a:r>
              <a:rPr lang="en-US" sz="4000" spc="-50">
                <a:solidFill>
                  <a:srgbClr val="FFFFFF"/>
                </a:solidFill>
                <a:latin typeface="+mj-lt"/>
                <a:ea typeface="+mj-ea"/>
                <a:cs typeface="+mj-cs"/>
              </a:rPr>
              <a:t>Elementos por considerar </a:t>
            </a:r>
          </a:p>
        </p:txBody>
      </p:sp>
      <p:cxnSp>
        <p:nvCxnSpPr>
          <p:cNvPr id="143" name="Straight Connector 14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964" name="Rectangle 4"/>
          <p:cNvSpPr>
            <a:spLocks noChangeArrowheads="1"/>
          </p:cNvSpPr>
          <p:nvPr/>
        </p:nvSpPr>
        <p:spPr bwMode="auto">
          <a:xfrm>
            <a:off x="643467" y="2546224"/>
            <a:ext cx="3448259" cy="3342747"/>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0" tIns="45720" rIns="0" bIns="45720" rtlCol="0">
            <a:normAutofit/>
          </a:bodyPr>
          <a:lstStyle/>
          <a:p>
            <a:pPr>
              <a:lnSpc>
                <a:spcPct val="90000"/>
              </a:lnSpc>
              <a:buFont typeface="Calibri" panose="020F0502020204030204" pitchFamily="34" charset="0"/>
            </a:pPr>
            <a:endParaRPr lang="en-US" dirty="0">
              <a:solidFill>
                <a:srgbClr val="FFFFFF"/>
              </a:solidFill>
            </a:endParaRPr>
          </a:p>
          <a:p>
            <a:pPr>
              <a:lnSpc>
                <a:spcPct val="90000"/>
              </a:lnSpc>
              <a:buFont typeface="Calibri" panose="020F0502020204030204" pitchFamily="34" charset="0"/>
            </a:pPr>
            <a:endParaRPr lang="en-US" dirty="0">
              <a:solidFill>
                <a:srgbClr val="FFFFFF"/>
              </a:solidFill>
            </a:endParaRPr>
          </a:p>
          <a:p>
            <a:pPr>
              <a:lnSpc>
                <a:spcPct val="90000"/>
              </a:lnSpc>
              <a:buFont typeface="Calibri" panose="020F0502020204030204" pitchFamily="34" charset="0"/>
            </a:pPr>
            <a:r>
              <a:rPr lang="en-US" dirty="0" err="1">
                <a:solidFill>
                  <a:srgbClr val="FFFFFF"/>
                </a:solidFill>
              </a:rPr>
              <a:t>Percepción</a:t>
            </a:r>
            <a:r>
              <a:rPr lang="en-US" dirty="0">
                <a:solidFill>
                  <a:srgbClr val="FFFFFF"/>
                </a:solidFill>
              </a:rPr>
              <a:t> </a:t>
            </a:r>
            <a:r>
              <a:rPr lang="en-US" dirty="0" err="1">
                <a:solidFill>
                  <a:srgbClr val="FFFFFF"/>
                </a:solidFill>
              </a:rPr>
              <a:t>errónea</a:t>
            </a:r>
            <a:r>
              <a:rPr lang="en-US" dirty="0">
                <a:solidFill>
                  <a:srgbClr val="FFFFFF"/>
                </a:solidFill>
              </a:rPr>
              <a:t> </a:t>
            </a:r>
          </a:p>
          <a:p>
            <a:pPr>
              <a:lnSpc>
                <a:spcPct val="90000"/>
              </a:lnSpc>
              <a:buFont typeface="Calibri" panose="020F0502020204030204" pitchFamily="34" charset="0"/>
            </a:pPr>
            <a:endParaRPr lang="en-US" dirty="0">
              <a:solidFill>
                <a:srgbClr val="FFFFFF"/>
              </a:solidFill>
            </a:endParaRPr>
          </a:p>
          <a:p>
            <a:pPr>
              <a:lnSpc>
                <a:spcPct val="90000"/>
              </a:lnSpc>
              <a:buFont typeface="Calibri" panose="020F0502020204030204" pitchFamily="34" charset="0"/>
            </a:pPr>
            <a:r>
              <a:rPr lang="en-US" dirty="0" err="1">
                <a:solidFill>
                  <a:srgbClr val="FFFFFF"/>
                </a:solidFill>
              </a:rPr>
              <a:t>Comunicación</a:t>
            </a:r>
            <a:r>
              <a:rPr lang="en-US" dirty="0">
                <a:solidFill>
                  <a:srgbClr val="FFFFFF"/>
                </a:solidFill>
              </a:rPr>
              <a:t> </a:t>
            </a:r>
            <a:r>
              <a:rPr lang="en-US" dirty="0" err="1">
                <a:solidFill>
                  <a:srgbClr val="FFFFFF"/>
                </a:solidFill>
              </a:rPr>
              <a:t>deficiente</a:t>
            </a:r>
            <a:r>
              <a:rPr lang="en-US" dirty="0">
                <a:solidFill>
                  <a:srgbClr val="FFFFFF"/>
                </a:solidFill>
              </a:rPr>
              <a:t> </a:t>
            </a:r>
          </a:p>
          <a:p>
            <a:pPr marL="342900" indent="-342900">
              <a:lnSpc>
                <a:spcPct val="90000"/>
              </a:lnSpc>
              <a:buFont typeface="Wingdings" pitchFamily="2" charset="2"/>
              <a:buChar char="ü"/>
            </a:pPr>
            <a:r>
              <a:rPr lang="en-US" dirty="0" err="1">
                <a:solidFill>
                  <a:srgbClr val="FFFFFF"/>
                </a:solidFill>
              </a:rPr>
              <a:t>Inexistente</a:t>
            </a:r>
            <a:endParaRPr lang="en-US" dirty="0">
              <a:solidFill>
                <a:srgbClr val="FFFFFF"/>
              </a:solidFill>
            </a:endParaRPr>
          </a:p>
          <a:p>
            <a:pPr marL="342900" indent="-342900">
              <a:lnSpc>
                <a:spcPct val="90000"/>
              </a:lnSpc>
              <a:buFont typeface="Wingdings" pitchFamily="2" charset="2"/>
              <a:buChar char="ü"/>
            </a:pPr>
            <a:r>
              <a:rPr lang="en-US" dirty="0" err="1">
                <a:solidFill>
                  <a:srgbClr val="FFFFFF"/>
                </a:solidFill>
              </a:rPr>
              <a:t>Inadecuada</a:t>
            </a:r>
            <a:endParaRPr lang="en-US" dirty="0">
              <a:solidFill>
                <a:srgbClr val="FFFFFF"/>
              </a:solidFill>
            </a:endParaRPr>
          </a:p>
          <a:p>
            <a:pPr marL="342900" indent="-342900">
              <a:lnSpc>
                <a:spcPct val="90000"/>
              </a:lnSpc>
              <a:buFont typeface="Wingdings" pitchFamily="2" charset="2"/>
              <a:buChar char="ü"/>
            </a:pPr>
            <a:r>
              <a:rPr lang="en-US" dirty="0" err="1">
                <a:solidFill>
                  <a:srgbClr val="FFFFFF"/>
                </a:solidFill>
              </a:rPr>
              <a:t>Insuficiente</a:t>
            </a:r>
            <a:endParaRPr lang="en-US" dirty="0">
              <a:solidFill>
                <a:srgbClr val="FFFFFF"/>
              </a:solidFill>
            </a:endParaRPr>
          </a:p>
          <a:p>
            <a:pPr lvl="1">
              <a:lnSpc>
                <a:spcPct val="90000"/>
              </a:lnSpc>
              <a:buFont typeface="Calibri" panose="020F0502020204030204" pitchFamily="34" charset="0"/>
            </a:pPr>
            <a:endParaRPr lang="en-US" dirty="0">
              <a:solidFill>
                <a:srgbClr val="FFFFFF"/>
              </a:solidFill>
            </a:endParaRPr>
          </a:p>
          <a:p>
            <a:pPr>
              <a:lnSpc>
                <a:spcPct val="90000"/>
              </a:lnSpc>
              <a:buFont typeface="Calibri" panose="020F0502020204030204" pitchFamily="34" charset="0"/>
            </a:pPr>
            <a:r>
              <a:rPr lang="en-US" dirty="0" err="1">
                <a:solidFill>
                  <a:srgbClr val="FFFFFF"/>
                </a:solidFill>
              </a:rPr>
              <a:t>Conducta</a:t>
            </a:r>
            <a:r>
              <a:rPr lang="en-US" dirty="0">
                <a:solidFill>
                  <a:srgbClr val="FFFFFF"/>
                </a:solidFill>
              </a:rPr>
              <a:t> </a:t>
            </a:r>
            <a:r>
              <a:rPr lang="en-US" dirty="0" err="1">
                <a:solidFill>
                  <a:srgbClr val="FFFFFF"/>
                </a:solidFill>
              </a:rPr>
              <a:t>inaceptable</a:t>
            </a:r>
            <a:endParaRPr lang="en-US" dirty="0">
              <a:solidFill>
                <a:srgbClr val="FFFFFF"/>
              </a:solidFill>
            </a:endParaRPr>
          </a:p>
          <a:p>
            <a:pPr marL="285750" indent="-285750">
              <a:lnSpc>
                <a:spcPct val="90000"/>
              </a:lnSpc>
              <a:buFont typeface="Wingdings" pitchFamily="2" charset="2"/>
              <a:buChar char="ü"/>
            </a:pPr>
            <a:r>
              <a:rPr lang="en-US" dirty="0" err="1">
                <a:solidFill>
                  <a:srgbClr val="FFFFFF"/>
                </a:solidFill>
              </a:rPr>
              <a:t>Políticas</a:t>
            </a:r>
            <a:r>
              <a:rPr lang="en-US" dirty="0">
                <a:solidFill>
                  <a:srgbClr val="FFFFFF"/>
                </a:solidFill>
              </a:rPr>
              <a:t> </a:t>
            </a:r>
            <a:r>
              <a:rPr lang="en-US" dirty="0" err="1">
                <a:solidFill>
                  <a:srgbClr val="FFFFFF"/>
                </a:solidFill>
              </a:rPr>
              <a:t>inadecuadas</a:t>
            </a:r>
            <a:endParaRPr lang="en-US" dirty="0">
              <a:solidFill>
                <a:srgbClr val="FFFFFF"/>
              </a:solidFill>
            </a:endParaRPr>
          </a:p>
          <a:p>
            <a:pPr marL="285750" indent="-285750">
              <a:lnSpc>
                <a:spcPct val="90000"/>
              </a:lnSpc>
              <a:buFont typeface="Wingdings" pitchFamily="2" charset="2"/>
              <a:buChar char="ü"/>
            </a:pPr>
            <a:r>
              <a:rPr lang="en-US" dirty="0">
                <a:solidFill>
                  <a:srgbClr val="FFFFFF"/>
                </a:solidFill>
              </a:rPr>
              <a:t>Falta de </a:t>
            </a:r>
            <a:r>
              <a:rPr lang="en-US" dirty="0" err="1">
                <a:solidFill>
                  <a:srgbClr val="FFFFFF"/>
                </a:solidFill>
              </a:rPr>
              <a:t>políticas</a:t>
            </a:r>
            <a:endParaRPr lang="en-US" dirty="0">
              <a:solidFill>
                <a:srgbClr val="FFFFFF"/>
              </a:solidFill>
            </a:endParaRPr>
          </a:p>
          <a:p>
            <a:pPr marL="285750" indent="-285750">
              <a:lnSpc>
                <a:spcPct val="90000"/>
              </a:lnSpc>
              <a:buFont typeface="Wingdings" pitchFamily="2" charset="2"/>
              <a:buChar char="ü"/>
            </a:pPr>
            <a:r>
              <a:rPr lang="en-US" dirty="0">
                <a:solidFill>
                  <a:srgbClr val="FFFFFF"/>
                </a:solidFill>
              </a:rPr>
              <a:t>Falta de </a:t>
            </a:r>
            <a:r>
              <a:rPr lang="en-US" dirty="0" err="1">
                <a:solidFill>
                  <a:srgbClr val="FFFFFF"/>
                </a:solidFill>
              </a:rPr>
              <a:t>conciencia</a:t>
            </a:r>
            <a:r>
              <a:rPr lang="en-US" dirty="0">
                <a:solidFill>
                  <a:srgbClr val="FFFFFF"/>
                </a:solidFill>
              </a:rPr>
              <a:t> social</a:t>
            </a:r>
          </a:p>
          <a:p>
            <a:pPr>
              <a:lnSpc>
                <a:spcPct val="90000"/>
              </a:lnSpc>
              <a:spcAft>
                <a:spcPts val="600"/>
              </a:spcAft>
              <a:buFont typeface="Calibri" panose="020F0502020204030204" pitchFamily="34" charset="0"/>
            </a:pPr>
            <a:endParaRPr lang="en-US" dirty="0">
              <a:solidFill>
                <a:srgbClr val="FFFFFF"/>
              </a:solidFill>
            </a:endParaRPr>
          </a:p>
        </p:txBody>
      </p:sp>
      <p:pic>
        <p:nvPicPr>
          <p:cNvPr id="11" name="Imagen 10" descr="diagnostico-psicologico.jpg">
            <a:extLst>
              <a:ext uri="{FF2B5EF4-FFF2-40B4-BE49-F238E27FC236}">
                <a16:creationId xmlns:a16="http://schemas.microsoft.com/office/drawing/2014/main" id="{D3DDAC8B-4142-4245-89A2-05C61E8E6AF2}"/>
              </a:ext>
            </a:extLst>
          </p:cNvPr>
          <p:cNvPicPr>
            <a:picLocks noChangeAspect="1"/>
          </p:cNvPicPr>
          <p:nvPr/>
        </p:nvPicPr>
        <p:blipFill rotWithShape="1">
          <a:blip r:embed="rId2">
            <a:extLst>
              <a:ext uri="{28A0092B-C50C-407E-A947-70E740481C1C}">
                <a14:useLocalDpi xmlns:a14="http://schemas.microsoft.com/office/drawing/2010/main" val="0"/>
              </a:ext>
            </a:extLst>
          </a:blip>
          <a:srcRect l="9684" r="22996" b="1"/>
          <a:stretch/>
        </p:blipFill>
        <p:spPr>
          <a:xfrm>
            <a:off x="4654296" y="10"/>
            <a:ext cx="7537703" cy="6857990"/>
          </a:xfrm>
          <a:prstGeom prst="rect">
            <a:avLst/>
          </a:prstGeom>
        </p:spPr>
      </p:pic>
      <p:sp>
        <p:nvSpPr>
          <p:cNvPr id="40962" name="Rectangle 2"/>
          <p:cNvSpPr>
            <a:spLocks noChangeArrowheads="1"/>
          </p:cNvSpPr>
          <p:nvPr/>
        </p:nvSpPr>
        <p:spPr bwMode="auto">
          <a:xfrm>
            <a:off x="7175500" y="404813"/>
            <a:ext cx="184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endParaRPr lang="es-ES">
              <a:solidFill>
                <a:schemeClr val="bg1"/>
              </a:solidFill>
            </a:endParaRPr>
          </a:p>
        </p:txBody>
      </p:sp>
    </p:spTree>
    <p:extLst>
      <p:ext uri="{BB962C8B-B14F-4D97-AF65-F5344CB8AC3E}">
        <p14:creationId xmlns:p14="http://schemas.microsoft.com/office/powerpoint/2010/main" val="2659827950"/>
      </p:ext>
    </p:extLst>
  </p:cSld>
  <p:clrMapOvr>
    <a:overrideClrMapping bg1="dk1" tx1="lt1" bg2="dk2" tx2="lt2" accent1="accent1" accent2="accent2" accent3="accent3" accent4="accent4" accent5="accent5" accent6="accent6" hlink="hlink" folHlink="folHlink"/>
  </p:clrMapOvr>
  <p:transition>
    <p:dissolve/>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93" name="Straight Connector 19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94" name="Rectangle 193">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35" name="Rectangle 3"/>
          <p:cNvSpPr>
            <a:spLocks noChangeArrowheads="1"/>
          </p:cNvSpPr>
          <p:nvPr/>
        </p:nvSpPr>
        <p:spPr bwMode="auto">
          <a:xfrm>
            <a:off x="878911" y="643468"/>
            <a:ext cx="3177847" cy="1674180"/>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p>
            <a:pPr>
              <a:lnSpc>
                <a:spcPct val="90000"/>
              </a:lnSpc>
              <a:spcBef>
                <a:spcPct val="0"/>
              </a:spcBef>
              <a:spcAft>
                <a:spcPts val="600"/>
              </a:spcAft>
            </a:pPr>
            <a:r>
              <a:rPr lang="en-US" sz="4000" spc="-50">
                <a:solidFill>
                  <a:schemeClr val="tx1">
                    <a:lumMod val="75000"/>
                    <a:lumOff val="25000"/>
                  </a:schemeClr>
                </a:solidFill>
                <a:latin typeface="+mj-lt"/>
                <a:ea typeface="+mj-ea"/>
                <a:cs typeface="+mj-cs"/>
              </a:rPr>
              <a:t>Diagnóstico</a:t>
            </a:r>
          </a:p>
        </p:txBody>
      </p:sp>
      <p:cxnSp>
        <p:nvCxnSpPr>
          <p:cNvPr id="195" name="Straight Connector 194">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4036" name="Rectangle 4"/>
          <p:cNvSpPr>
            <a:spLocks noChangeArrowheads="1"/>
          </p:cNvSpPr>
          <p:nvPr/>
        </p:nvSpPr>
        <p:spPr bwMode="auto">
          <a:xfrm>
            <a:off x="858064" y="2639380"/>
            <a:ext cx="3205049" cy="3229714"/>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0" tIns="45720" rIns="0" bIns="45720" rtlCol="0">
            <a:normAutofit/>
          </a:bodyPr>
          <a:lstStyle/>
          <a:p>
            <a:pPr marL="457200" indent="-457200">
              <a:lnSpc>
                <a:spcPct val="90000"/>
              </a:lnSpc>
              <a:spcAft>
                <a:spcPts val="600"/>
              </a:spcAft>
              <a:buFont typeface="Calibri" panose="020F0502020204030204" pitchFamily="34" charset="0"/>
            </a:pPr>
            <a:endParaRPr lang="en-US" sz="1300">
              <a:solidFill>
                <a:schemeClr val="tx1">
                  <a:lumMod val="75000"/>
                  <a:lumOff val="25000"/>
                </a:schemeClr>
              </a:solidFill>
            </a:endParaRPr>
          </a:p>
          <a:p>
            <a:pPr marL="457200" indent="-457200">
              <a:lnSpc>
                <a:spcPct val="90000"/>
              </a:lnSpc>
              <a:spcAft>
                <a:spcPts val="600"/>
              </a:spcAft>
              <a:buFont typeface="Calibri" panose="020F0502020204030204" pitchFamily="34" charset="0"/>
            </a:pPr>
            <a:endParaRPr lang="en-US" sz="1300">
              <a:solidFill>
                <a:schemeClr val="tx1">
                  <a:lumMod val="75000"/>
                  <a:lumOff val="25000"/>
                </a:schemeClr>
              </a:solidFill>
            </a:endParaRPr>
          </a:p>
          <a:p>
            <a:pPr marL="1371600" lvl="2" indent="-457200">
              <a:lnSpc>
                <a:spcPct val="90000"/>
              </a:lnSpc>
              <a:spcAft>
                <a:spcPts val="600"/>
              </a:spcAft>
              <a:buFont typeface="Calibri" panose="020F0502020204030204" pitchFamily="34" charset="0"/>
            </a:pPr>
            <a:r>
              <a:rPr lang="en-US" sz="1300">
                <a:solidFill>
                  <a:schemeClr val="tx1">
                    <a:lumMod val="75000"/>
                    <a:lumOff val="25000"/>
                  </a:schemeClr>
                </a:solidFill>
              </a:rPr>
              <a:t>Evidencias o síntomas</a:t>
            </a:r>
          </a:p>
          <a:p>
            <a:pPr lvl="2">
              <a:lnSpc>
                <a:spcPct val="90000"/>
              </a:lnSpc>
              <a:spcAft>
                <a:spcPts val="600"/>
              </a:spcAft>
              <a:buFont typeface="Calibri" panose="020F0502020204030204" pitchFamily="34" charset="0"/>
            </a:pPr>
            <a:r>
              <a:rPr lang="en-US" sz="1300">
                <a:solidFill>
                  <a:schemeClr val="tx1">
                    <a:lumMod val="75000"/>
                    <a:lumOff val="25000"/>
                  </a:schemeClr>
                </a:solidFill>
              </a:rPr>
              <a:t>Evaluación de actitudes</a:t>
            </a:r>
            <a:br>
              <a:rPr lang="en-US" sz="1300">
                <a:solidFill>
                  <a:schemeClr val="tx1">
                    <a:lumMod val="75000"/>
                    <a:lumOff val="25000"/>
                  </a:schemeClr>
                </a:solidFill>
              </a:rPr>
            </a:br>
            <a:r>
              <a:rPr lang="en-US" sz="1300">
                <a:solidFill>
                  <a:schemeClr val="tx1">
                    <a:lumMod val="75000"/>
                    <a:lumOff val="25000"/>
                  </a:schemeClr>
                </a:solidFill>
              </a:rPr>
              <a:t>Indicadores de la empresa</a:t>
            </a:r>
          </a:p>
          <a:p>
            <a:pPr lvl="2">
              <a:lnSpc>
                <a:spcPct val="90000"/>
              </a:lnSpc>
              <a:spcAft>
                <a:spcPts val="600"/>
              </a:spcAft>
              <a:buFont typeface="Calibri" panose="020F0502020204030204" pitchFamily="34" charset="0"/>
            </a:pPr>
            <a:r>
              <a:rPr lang="en-US" sz="1300">
                <a:solidFill>
                  <a:schemeClr val="tx1">
                    <a:lumMod val="75000"/>
                    <a:lumOff val="25000"/>
                  </a:schemeClr>
                </a:solidFill>
              </a:rPr>
              <a:t>Inspección de instalaciones</a:t>
            </a:r>
          </a:p>
          <a:p>
            <a:pPr lvl="2">
              <a:lnSpc>
                <a:spcPct val="90000"/>
              </a:lnSpc>
              <a:spcAft>
                <a:spcPts val="600"/>
              </a:spcAft>
              <a:buFont typeface="Calibri" panose="020F0502020204030204" pitchFamily="34" charset="0"/>
            </a:pPr>
            <a:endParaRPr lang="en-US" sz="1300">
              <a:solidFill>
                <a:schemeClr val="tx1">
                  <a:lumMod val="75000"/>
                  <a:lumOff val="25000"/>
                </a:schemeClr>
              </a:solidFill>
            </a:endParaRPr>
          </a:p>
          <a:p>
            <a:pPr lvl="2">
              <a:lnSpc>
                <a:spcPct val="90000"/>
              </a:lnSpc>
              <a:spcAft>
                <a:spcPts val="600"/>
              </a:spcAft>
              <a:buFont typeface="Calibri" panose="020F0502020204030204" pitchFamily="34" charset="0"/>
            </a:pPr>
            <a:r>
              <a:rPr lang="en-US" sz="1300">
                <a:solidFill>
                  <a:schemeClr val="tx1">
                    <a:lumMod val="75000"/>
                    <a:lumOff val="25000"/>
                  </a:schemeClr>
                </a:solidFill>
              </a:rPr>
              <a:t>Evaluación de opiniones</a:t>
            </a:r>
          </a:p>
          <a:p>
            <a:pPr lvl="2">
              <a:lnSpc>
                <a:spcPct val="90000"/>
              </a:lnSpc>
              <a:spcAft>
                <a:spcPts val="600"/>
              </a:spcAft>
              <a:buFont typeface="Calibri" panose="020F0502020204030204" pitchFamily="34" charset="0"/>
            </a:pPr>
            <a:r>
              <a:rPr lang="en-US" sz="1300">
                <a:solidFill>
                  <a:schemeClr val="tx1">
                    <a:lumMod val="75000"/>
                    <a:lumOff val="25000"/>
                  </a:schemeClr>
                </a:solidFill>
              </a:rPr>
              <a:t>Revisión de información publicada</a:t>
            </a:r>
            <a:br>
              <a:rPr lang="en-US" sz="1300">
                <a:solidFill>
                  <a:schemeClr val="tx1">
                    <a:lumMod val="75000"/>
                    <a:lumOff val="25000"/>
                  </a:schemeClr>
                </a:solidFill>
              </a:rPr>
            </a:br>
            <a:r>
              <a:rPr lang="en-US" sz="1300">
                <a:solidFill>
                  <a:schemeClr val="tx1">
                    <a:lumMod val="75000"/>
                    <a:lumOff val="25000"/>
                  </a:schemeClr>
                </a:solidFill>
              </a:rPr>
              <a:t>Sondeo de percepciones</a:t>
            </a:r>
          </a:p>
          <a:p>
            <a:pPr lvl="2">
              <a:lnSpc>
                <a:spcPct val="90000"/>
              </a:lnSpc>
              <a:spcAft>
                <a:spcPts val="600"/>
              </a:spcAft>
              <a:buFont typeface="Calibri" panose="020F0502020204030204" pitchFamily="34" charset="0"/>
            </a:pPr>
            <a:r>
              <a:rPr lang="en-US" sz="1300">
                <a:solidFill>
                  <a:schemeClr val="tx1">
                    <a:lumMod val="75000"/>
                    <a:lumOff val="25000"/>
                  </a:schemeClr>
                </a:solidFill>
              </a:rPr>
              <a:t>Auditoría de medios</a:t>
            </a:r>
          </a:p>
          <a:p>
            <a:pPr lvl="2">
              <a:lnSpc>
                <a:spcPct val="90000"/>
              </a:lnSpc>
              <a:spcAft>
                <a:spcPts val="600"/>
              </a:spcAft>
              <a:buFont typeface="Calibri" panose="020F0502020204030204" pitchFamily="34" charset="0"/>
            </a:pPr>
            <a:r>
              <a:rPr lang="en-US" sz="1300">
                <a:solidFill>
                  <a:schemeClr val="tx1">
                    <a:lumMod val="75000"/>
                    <a:lumOff val="25000"/>
                  </a:schemeClr>
                </a:solidFill>
              </a:rPr>
              <a:t>Imagen ideal vs. Imagen real</a:t>
            </a:r>
          </a:p>
          <a:p>
            <a:pPr marL="457200" indent="-457200">
              <a:lnSpc>
                <a:spcPct val="90000"/>
              </a:lnSpc>
              <a:spcAft>
                <a:spcPts val="600"/>
              </a:spcAft>
              <a:buFont typeface="Calibri" panose="020F0502020204030204" pitchFamily="34" charset="0"/>
            </a:pPr>
            <a:endParaRPr lang="en-US" sz="1300">
              <a:solidFill>
                <a:schemeClr val="tx1">
                  <a:lumMod val="75000"/>
                  <a:lumOff val="25000"/>
                </a:schemeClr>
              </a:solidFill>
            </a:endParaRPr>
          </a:p>
        </p:txBody>
      </p:sp>
      <p:pic>
        <p:nvPicPr>
          <p:cNvPr id="2" name="Imagen 1"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3447" y="794648"/>
            <a:ext cx="6892560" cy="4923257"/>
          </a:xfrm>
          <a:prstGeom prst="rect">
            <a:avLst/>
          </a:prstGeom>
        </p:spPr>
      </p:pic>
      <p:sp>
        <p:nvSpPr>
          <p:cNvPr id="196" name="Rectangle 195">
            <a:extLst>
              <a:ext uri="{FF2B5EF4-FFF2-40B4-BE49-F238E27FC236}">
                <a16:creationId xmlns:a16="http://schemas.microsoft.com/office/drawing/2014/main" id="{75CF30C0-9394-4459-976E-2AA223FB1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034" name="Rectangle 2"/>
          <p:cNvSpPr>
            <a:spLocks noChangeArrowheads="1"/>
          </p:cNvSpPr>
          <p:nvPr/>
        </p:nvSpPr>
        <p:spPr bwMode="auto">
          <a:xfrm>
            <a:off x="7175500" y="404813"/>
            <a:ext cx="1841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endParaRPr lang="es-ES">
              <a:solidFill>
                <a:schemeClr val="bg1"/>
              </a:solidFill>
            </a:endParaRPr>
          </a:p>
        </p:txBody>
      </p:sp>
    </p:spTree>
    <p:extLst>
      <p:ext uri="{BB962C8B-B14F-4D97-AF65-F5344CB8AC3E}">
        <p14:creationId xmlns:p14="http://schemas.microsoft.com/office/powerpoint/2010/main" val="2131857983"/>
      </p:ext>
    </p:extLst>
  </p:cSld>
  <p:clrMapOvr>
    <a:masterClrMapping/>
  </p:clrMapOvr>
  <p:transition>
    <p:dissolve/>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7" name="Straight Connector 7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D1B4E201-164F-4793-895E-C149B2F2F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60711" y="3506289"/>
            <a:ext cx="7210670" cy="2967839"/>
          </a:xfrm>
          <a:prstGeom prst="rect">
            <a:avLst/>
          </a:prstGeom>
          <a:solidFill>
            <a:srgbClr val="2F3154"/>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4" name="Rectangle 5"/>
          <p:cNvSpPr>
            <a:spLocks noChangeArrowheads="1"/>
          </p:cNvSpPr>
          <p:nvPr/>
        </p:nvSpPr>
        <p:spPr bwMode="auto">
          <a:xfrm>
            <a:off x="5021821" y="3812955"/>
            <a:ext cx="6465287" cy="1486192"/>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p>
            <a:pPr>
              <a:lnSpc>
                <a:spcPct val="90000"/>
              </a:lnSpc>
              <a:spcBef>
                <a:spcPct val="0"/>
              </a:spcBef>
              <a:spcAft>
                <a:spcPts val="600"/>
              </a:spcAft>
            </a:pPr>
            <a:r>
              <a:rPr lang="en-US" sz="5400" spc="-50">
                <a:solidFill>
                  <a:schemeClr val="bg1"/>
                </a:solidFill>
                <a:latin typeface="+mj-lt"/>
                <a:ea typeface="+mj-ea"/>
                <a:cs typeface="+mj-cs"/>
              </a:rPr>
              <a:t>NOTICIABILIDAD</a:t>
            </a:r>
          </a:p>
        </p:txBody>
      </p:sp>
      <p:pic>
        <p:nvPicPr>
          <p:cNvPr id="46082" name="Picture 3" descr="JM Romo 2"/>
          <p:cNvPicPr>
            <a:picLocks noChangeAspect="1" noChangeArrowheads="1"/>
          </p:cNvPicPr>
          <p:nvPr/>
        </p:nvPicPr>
        <p:blipFill rotWithShape="1">
          <a:blip r:embed="rId2">
            <a:extLst>
              <a:ext uri="{28A0092B-C50C-407E-A947-70E740481C1C}">
                <a14:useLocalDpi xmlns:a14="http://schemas.microsoft.com/office/drawing/2010/main" val="0"/>
              </a:ext>
            </a:extLst>
          </a:blip>
          <a:srcRect l="6184" r="1536" b="-2"/>
          <a:stretch/>
        </p:blipFill>
        <p:spPr bwMode="auto">
          <a:xfrm>
            <a:off x="317634" y="321731"/>
            <a:ext cx="4188775" cy="3029978"/>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6085" name="Picture 6" descr="JM Romo 4"/>
          <p:cNvPicPr>
            <a:picLocks noChangeAspect="1" noChangeArrowheads="1"/>
          </p:cNvPicPr>
          <p:nvPr/>
        </p:nvPicPr>
        <p:blipFill rotWithShape="1">
          <a:blip r:embed="rId3">
            <a:extLst>
              <a:ext uri="{28A0092B-C50C-407E-A947-70E740481C1C}">
                <a14:useLocalDpi xmlns:a14="http://schemas.microsoft.com/office/drawing/2010/main" val="0"/>
              </a:ext>
            </a:extLst>
          </a:blip>
          <a:srcRect r="19228" b="-3"/>
          <a:stretch/>
        </p:blipFill>
        <p:spPr bwMode="auto">
          <a:xfrm>
            <a:off x="4654297" y="299362"/>
            <a:ext cx="3534598" cy="3052346"/>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6086" name="Picture 8" descr="JM Romo 7"/>
          <p:cNvPicPr>
            <a:picLocks noChangeAspect="1" noChangeArrowheads="1"/>
          </p:cNvPicPr>
          <p:nvPr/>
        </p:nvPicPr>
        <p:blipFill rotWithShape="1">
          <a:blip r:embed="rId4">
            <a:extLst>
              <a:ext uri="{28A0092B-C50C-407E-A947-70E740481C1C}">
                <a14:useLocalDpi xmlns:a14="http://schemas.microsoft.com/office/drawing/2010/main" val="0"/>
              </a:ext>
            </a:extLst>
          </a:blip>
          <a:srcRect l="2732" r="20551" b="-3"/>
          <a:stretch/>
        </p:blipFill>
        <p:spPr bwMode="auto">
          <a:xfrm>
            <a:off x="8349763" y="287532"/>
            <a:ext cx="3521618" cy="3064178"/>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3" name="Straight Connector 82">
            <a:extLst>
              <a:ext uri="{FF2B5EF4-FFF2-40B4-BE49-F238E27FC236}">
                <a16:creationId xmlns:a16="http://schemas.microsoft.com/office/drawing/2014/main" id="{FACE2D80-77E9-4433-B62B-693C5B7B2A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0211" y="5393160"/>
            <a:ext cx="6309360" cy="0"/>
          </a:xfrm>
          <a:prstGeom prst="line">
            <a:avLst/>
          </a:prstGeom>
          <a:ln w="190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pic>
        <p:nvPicPr>
          <p:cNvPr id="46083" name="Picture 4" descr="JM Romo 3"/>
          <p:cNvPicPr>
            <a:picLocks noChangeAspect="1" noChangeArrowheads="1"/>
          </p:cNvPicPr>
          <p:nvPr/>
        </p:nvPicPr>
        <p:blipFill rotWithShape="1">
          <a:blip r:embed="rId5">
            <a:extLst>
              <a:ext uri="{28A0092B-C50C-407E-A947-70E740481C1C}">
                <a14:useLocalDpi xmlns:a14="http://schemas.microsoft.com/office/drawing/2010/main" val="0"/>
              </a:ext>
            </a:extLst>
          </a:blip>
          <a:srcRect l="746" r="5746" b="-4"/>
          <a:stretch/>
        </p:blipFill>
        <p:spPr bwMode="auto">
          <a:xfrm>
            <a:off x="317635" y="3506292"/>
            <a:ext cx="4188774" cy="296783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801395"/>
      </p:ext>
    </p:extLst>
  </p:cSld>
  <p:clrMapOvr>
    <a:masterClrMapping/>
  </p:clrMapOvr>
  <p:transition>
    <p:dissolv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7" name="Straight Connector 7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D1B4E201-164F-4793-895E-C149B2F2F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60711" y="3506289"/>
            <a:ext cx="7210670" cy="2967839"/>
          </a:xfrm>
          <a:prstGeom prst="rect">
            <a:avLst/>
          </a:prstGeom>
          <a:solidFill>
            <a:srgbClr val="2F3154"/>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4" name="Rectangle 5"/>
          <p:cNvSpPr>
            <a:spLocks noChangeArrowheads="1"/>
          </p:cNvSpPr>
          <p:nvPr/>
        </p:nvSpPr>
        <p:spPr bwMode="auto">
          <a:xfrm>
            <a:off x="5021821" y="3812955"/>
            <a:ext cx="6465287" cy="1486192"/>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p>
            <a:pPr>
              <a:lnSpc>
                <a:spcPct val="90000"/>
              </a:lnSpc>
              <a:spcBef>
                <a:spcPct val="0"/>
              </a:spcBef>
              <a:spcAft>
                <a:spcPts val="600"/>
              </a:spcAft>
            </a:pPr>
            <a:r>
              <a:rPr lang="en-US" sz="5400" spc="-50">
                <a:solidFill>
                  <a:schemeClr val="bg1"/>
                </a:solidFill>
                <a:latin typeface="+mj-lt"/>
                <a:ea typeface="+mj-ea"/>
                <a:cs typeface="+mj-cs"/>
              </a:rPr>
              <a:t>NOTICIABILIDAD</a:t>
            </a:r>
          </a:p>
        </p:txBody>
      </p:sp>
      <p:cxnSp>
        <p:nvCxnSpPr>
          <p:cNvPr id="83" name="Straight Connector 82">
            <a:extLst>
              <a:ext uri="{FF2B5EF4-FFF2-40B4-BE49-F238E27FC236}">
                <a16:creationId xmlns:a16="http://schemas.microsoft.com/office/drawing/2014/main" id="{FACE2D80-77E9-4433-B62B-693C5B7B2A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0211" y="5393160"/>
            <a:ext cx="6309360" cy="0"/>
          </a:xfrm>
          <a:prstGeom prst="line">
            <a:avLst/>
          </a:prstGeom>
          <a:ln w="190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3" descr="JM Romo 1">
            <a:extLst>
              <a:ext uri="{FF2B5EF4-FFF2-40B4-BE49-F238E27FC236}">
                <a16:creationId xmlns:a16="http://schemas.microsoft.com/office/drawing/2014/main" id="{FAE5F290-15E3-BC46-A316-943EF04089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303" y="432020"/>
            <a:ext cx="4135437" cy="2775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4" descr="JM Romo Fabrica y oficinas">
            <a:extLst>
              <a:ext uri="{FF2B5EF4-FFF2-40B4-BE49-F238E27FC236}">
                <a16:creationId xmlns:a16="http://schemas.microsoft.com/office/drawing/2014/main" id="{70909312-3E9D-1B46-B799-256F263B94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429" y="3969429"/>
            <a:ext cx="3214290" cy="22220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4" descr="JM Romo Fabrica y oficinas">
            <a:extLst>
              <a:ext uri="{FF2B5EF4-FFF2-40B4-BE49-F238E27FC236}">
                <a16:creationId xmlns:a16="http://schemas.microsoft.com/office/drawing/2014/main" id="{AFD099B9-6274-3C4B-B7A0-8FFD8BA6EA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3332" y="432020"/>
            <a:ext cx="3744365" cy="25885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53465576"/>
      </p:ext>
    </p:extLst>
  </p:cSld>
  <p:clrMapOvr>
    <a:masterClrMapping/>
  </p:clrMapOvr>
  <p:transition>
    <p:dissolv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0" name="Straight Connector 139">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2" name="Rectangle 141">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130" name="Rectangle 2"/>
          <p:cNvSpPr>
            <a:spLocks noChangeArrowheads="1"/>
          </p:cNvSpPr>
          <p:nvPr/>
        </p:nvSpPr>
        <p:spPr bwMode="auto">
          <a:xfrm>
            <a:off x="8614786" y="516836"/>
            <a:ext cx="3100136" cy="1960234"/>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p>
            <a:pPr marL="342900" indent="-342900">
              <a:lnSpc>
                <a:spcPct val="90000"/>
              </a:lnSpc>
              <a:spcBef>
                <a:spcPct val="0"/>
              </a:spcBef>
              <a:spcAft>
                <a:spcPts val="600"/>
              </a:spcAft>
            </a:pPr>
            <a:r>
              <a:rPr lang="en-US" sz="2800" spc="-50">
                <a:solidFill>
                  <a:srgbClr val="6D3325"/>
                </a:solidFill>
                <a:latin typeface="+mj-lt"/>
                <a:ea typeface="+mj-ea"/>
                <a:cs typeface="+mj-cs"/>
              </a:rPr>
              <a:t>	Públicos  internos</a:t>
            </a:r>
          </a:p>
          <a:p>
            <a:pPr marL="342900" indent="-342900">
              <a:lnSpc>
                <a:spcPct val="90000"/>
              </a:lnSpc>
              <a:spcBef>
                <a:spcPct val="0"/>
              </a:spcBef>
              <a:spcAft>
                <a:spcPts val="600"/>
              </a:spcAft>
            </a:pPr>
            <a:endParaRPr lang="en-US" sz="2800" spc="-50">
              <a:solidFill>
                <a:srgbClr val="6D3325"/>
              </a:solidFill>
              <a:latin typeface="+mj-lt"/>
              <a:ea typeface="+mj-ea"/>
              <a:cs typeface="+mj-cs"/>
            </a:endParaRPr>
          </a:p>
          <a:p>
            <a:pPr marL="342900" indent="-342900">
              <a:lnSpc>
                <a:spcPct val="90000"/>
              </a:lnSpc>
              <a:spcBef>
                <a:spcPct val="0"/>
              </a:spcBef>
              <a:spcAft>
                <a:spcPts val="600"/>
              </a:spcAft>
            </a:pPr>
            <a:endParaRPr lang="en-US" sz="2800" spc="-50">
              <a:solidFill>
                <a:srgbClr val="6D3325"/>
              </a:solidFill>
              <a:latin typeface="+mj-lt"/>
              <a:ea typeface="+mj-ea"/>
              <a:cs typeface="+mj-cs"/>
            </a:endParaRPr>
          </a:p>
          <a:p>
            <a:pPr marL="342900" indent="-342900">
              <a:lnSpc>
                <a:spcPct val="90000"/>
              </a:lnSpc>
              <a:spcBef>
                <a:spcPct val="0"/>
              </a:spcBef>
              <a:spcAft>
                <a:spcPts val="600"/>
              </a:spcAft>
            </a:pPr>
            <a:r>
              <a:rPr lang="en-US" sz="2800" spc="-50">
                <a:solidFill>
                  <a:srgbClr val="6D3325"/>
                </a:solidFill>
                <a:latin typeface="+mj-lt"/>
                <a:ea typeface="+mj-ea"/>
                <a:cs typeface="+mj-cs"/>
              </a:rPr>
              <a:t>	</a:t>
            </a:r>
          </a:p>
        </p:txBody>
      </p:sp>
      <p:pic>
        <p:nvPicPr>
          <p:cNvPr id="48132" name="Picture 6" descr="Comunicacion Interna Jesus Garcia"/>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8" y="854030"/>
            <a:ext cx="3583439" cy="515602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133" name="Picture 7" descr="Frente Acrilico Espada"/>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48639" y="896535"/>
            <a:ext cx="3583439" cy="506492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44" name="Straight Connector 143">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45961" y="2633962"/>
            <a:ext cx="283464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8131" name="Rectangle 4"/>
          <p:cNvSpPr>
            <a:spLocks noChangeArrowheads="1"/>
          </p:cNvSpPr>
          <p:nvPr/>
        </p:nvSpPr>
        <p:spPr bwMode="auto">
          <a:xfrm>
            <a:off x="8614786" y="2790855"/>
            <a:ext cx="3084844" cy="3311766"/>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0" tIns="45720" rIns="0" bIns="45720" rtlCol="0">
            <a:normAutofit/>
          </a:bodyPr>
          <a:lstStyle/>
          <a:p>
            <a:pPr>
              <a:spcBef>
                <a:spcPct val="20000"/>
              </a:spcBef>
              <a:buFont typeface="Calibri" panose="020F0502020204030204" pitchFamily="34" charset="0"/>
            </a:pPr>
            <a:r>
              <a:rPr lang="en-US" sz="1600" dirty="0">
                <a:solidFill>
                  <a:schemeClr val="tx1">
                    <a:lumMod val="75000"/>
                    <a:lumOff val="25000"/>
                  </a:schemeClr>
                </a:solidFill>
              </a:rPr>
              <a:t>La </a:t>
            </a:r>
            <a:r>
              <a:rPr lang="en-US" sz="1600" dirty="0" err="1">
                <a:solidFill>
                  <a:schemeClr val="tx1">
                    <a:lumMod val="75000"/>
                    <a:lumOff val="25000"/>
                  </a:schemeClr>
                </a:solidFill>
              </a:rPr>
              <a:t>empresa</a:t>
            </a:r>
            <a:r>
              <a:rPr lang="en-US" sz="1600" dirty="0">
                <a:solidFill>
                  <a:schemeClr val="tx1">
                    <a:lumMod val="75000"/>
                    <a:lumOff val="25000"/>
                  </a:schemeClr>
                </a:solidFill>
              </a:rPr>
              <a:t> que </a:t>
            </a:r>
            <a:r>
              <a:rPr lang="en-US" sz="1600" dirty="0" err="1">
                <a:solidFill>
                  <a:schemeClr val="tx1">
                    <a:lumMod val="75000"/>
                    <a:lumOff val="25000"/>
                  </a:schemeClr>
                </a:solidFill>
              </a:rPr>
              <a:t>consiga</a:t>
            </a:r>
            <a:r>
              <a:rPr lang="en-US" sz="1600" dirty="0">
                <a:solidFill>
                  <a:schemeClr val="tx1">
                    <a:lumMod val="75000"/>
                    <a:lumOff val="25000"/>
                  </a:schemeClr>
                </a:solidFill>
              </a:rPr>
              <a:t> que </a:t>
            </a:r>
            <a:r>
              <a:rPr lang="en-US" sz="1600" dirty="0" err="1">
                <a:solidFill>
                  <a:schemeClr val="tx1">
                    <a:lumMod val="75000"/>
                    <a:lumOff val="25000"/>
                  </a:schemeClr>
                </a:solidFill>
              </a:rPr>
              <a:t>su</a:t>
            </a:r>
            <a:r>
              <a:rPr lang="en-US" sz="1600" dirty="0">
                <a:solidFill>
                  <a:schemeClr val="tx1">
                    <a:lumMod val="75000"/>
                    <a:lumOff val="25000"/>
                  </a:schemeClr>
                </a:solidFill>
              </a:rPr>
              <a:t> </a:t>
            </a:r>
            <a:r>
              <a:rPr lang="en-US" sz="1600" dirty="0" err="1">
                <a:solidFill>
                  <a:schemeClr val="tx1">
                    <a:lumMod val="75000"/>
                    <a:lumOff val="25000"/>
                  </a:schemeClr>
                </a:solidFill>
              </a:rPr>
              <a:t>público</a:t>
            </a:r>
            <a:r>
              <a:rPr lang="en-US" sz="1600" dirty="0">
                <a:solidFill>
                  <a:schemeClr val="tx1">
                    <a:lumMod val="75000"/>
                    <a:lumOff val="25000"/>
                  </a:schemeClr>
                </a:solidFill>
              </a:rPr>
              <a:t> </a:t>
            </a:r>
            <a:r>
              <a:rPr lang="en-US" sz="1600" dirty="0" err="1">
                <a:solidFill>
                  <a:schemeClr val="tx1">
                    <a:lumMod val="75000"/>
                    <a:lumOff val="25000"/>
                  </a:schemeClr>
                </a:solidFill>
              </a:rPr>
              <a:t>interno</a:t>
            </a:r>
            <a:r>
              <a:rPr lang="en-US" sz="1600" dirty="0">
                <a:solidFill>
                  <a:schemeClr val="tx1">
                    <a:lumMod val="75000"/>
                    <a:lumOff val="25000"/>
                  </a:schemeClr>
                </a:solidFill>
              </a:rPr>
              <a:t> se </a:t>
            </a:r>
            <a:r>
              <a:rPr lang="en-US" sz="1600" dirty="0" err="1">
                <a:solidFill>
                  <a:schemeClr val="tx1">
                    <a:lumMod val="75000"/>
                    <a:lumOff val="25000"/>
                  </a:schemeClr>
                </a:solidFill>
              </a:rPr>
              <a:t>identifique</a:t>
            </a:r>
            <a:r>
              <a:rPr lang="en-US" sz="1600" dirty="0">
                <a:solidFill>
                  <a:schemeClr val="tx1">
                    <a:lumMod val="75000"/>
                    <a:lumOff val="25000"/>
                  </a:schemeClr>
                </a:solidFill>
              </a:rPr>
              <a:t> con </a:t>
            </a:r>
            <a:r>
              <a:rPr lang="en-US" sz="1600" dirty="0" err="1">
                <a:solidFill>
                  <a:schemeClr val="tx1">
                    <a:lumMod val="75000"/>
                    <a:lumOff val="25000"/>
                  </a:schemeClr>
                </a:solidFill>
              </a:rPr>
              <a:t>ella</a:t>
            </a:r>
            <a:r>
              <a:rPr lang="en-US" sz="1600" dirty="0">
                <a:solidFill>
                  <a:schemeClr val="tx1">
                    <a:lumMod val="75000"/>
                    <a:lumOff val="25000"/>
                  </a:schemeClr>
                </a:solidFill>
              </a:rPr>
              <a:t> </a:t>
            </a:r>
            <a:r>
              <a:rPr lang="en-US" sz="1600" dirty="0" err="1">
                <a:solidFill>
                  <a:schemeClr val="tx1">
                    <a:lumMod val="75000"/>
                    <a:lumOff val="25000"/>
                  </a:schemeClr>
                </a:solidFill>
              </a:rPr>
              <a:t>tendrá</a:t>
            </a:r>
            <a:r>
              <a:rPr lang="en-US" sz="1600" dirty="0">
                <a:solidFill>
                  <a:schemeClr val="tx1">
                    <a:lumMod val="75000"/>
                    <a:lumOff val="25000"/>
                  </a:schemeClr>
                </a:solidFill>
              </a:rPr>
              <a:t> </a:t>
            </a:r>
            <a:r>
              <a:rPr lang="en-US" sz="1600" dirty="0" err="1">
                <a:solidFill>
                  <a:schemeClr val="tx1">
                    <a:lumMod val="75000"/>
                    <a:lumOff val="25000"/>
                  </a:schemeClr>
                </a:solidFill>
              </a:rPr>
              <a:t>en</a:t>
            </a:r>
            <a:r>
              <a:rPr lang="en-US" sz="1600" dirty="0">
                <a:solidFill>
                  <a:schemeClr val="tx1">
                    <a:lumMod val="75000"/>
                    <a:lumOff val="25000"/>
                  </a:schemeClr>
                </a:solidFill>
              </a:rPr>
              <a:t> sus </a:t>
            </a:r>
            <a:r>
              <a:rPr lang="en-US" sz="1600" dirty="0" err="1">
                <a:solidFill>
                  <a:schemeClr val="tx1">
                    <a:lumMod val="75000"/>
                    <a:lumOff val="25000"/>
                  </a:schemeClr>
                </a:solidFill>
              </a:rPr>
              <a:t>empleados</a:t>
            </a:r>
            <a:r>
              <a:rPr lang="en-US" sz="1600" dirty="0">
                <a:solidFill>
                  <a:schemeClr val="tx1">
                    <a:lumMod val="75000"/>
                    <a:lumOff val="25000"/>
                  </a:schemeClr>
                </a:solidFill>
              </a:rPr>
              <a:t> a los </a:t>
            </a:r>
            <a:r>
              <a:rPr lang="en-US" sz="1600" dirty="0" err="1">
                <a:solidFill>
                  <a:schemeClr val="tx1">
                    <a:lumMod val="75000"/>
                    <a:lumOff val="25000"/>
                  </a:schemeClr>
                </a:solidFill>
              </a:rPr>
              <a:t>mejores</a:t>
            </a:r>
            <a:r>
              <a:rPr lang="en-US" sz="1600" dirty="0">
                <a:solidFill>
                  <a:schemeClr val="tx1">
                    <a:lumMod val="75000"/>
                    <a:lumOff val="25000"/>
                  </a:schemeClr>
                </a:solidFill>
              </a:rPr>
              <a:t> y </a:t>
            </a:r>
            <a:r>
              <a:rPr lang="en-US" sz="1600" dirty="0" err="1">
                <a:solidFill>
                  <a:schemeClr val="tx1">
                    <a:lumMod val="75000"/>
                    <a:lumOff val="25000"/>
                  </a:schemeClr>
                </a:solidFill>
              </a:rPr>
              <a:t>más</a:t>
            </a:r>
            <a:r>
              <a:rPr lang="en-US" sz="1600" dirty="0">
                <a:solidFill>
                  <a:schemeClr val="tx1">
                    <a:lumMod val="75000"/>
                    <a:lumOff val="25000"/>
                  </a:schemeClr>
                </a:solidFill>
              </a:rPr>
              <a:t> </a:t>
            </a:r>
            <a:r>
              <a:rPr lang="en-US" sz="1600" dirty="0" err="1">
                <a:solidFill>
                  <a:schemeClr val="tx1">
                    <a:lumMod val="75000"/>
                    <a:lumOff val="25000"/>
                  </a:schemeClr>
                </a:solidFill>
              </a:rPr>
              <a:t>leales</a:t>
            </a:r>
            <a:r>
              <a:rPr lang="en-US" sz="1600" dirty="0">
                <a:solidFill>
                  <a:schemeClr val="tx1">
                    <a:lumMod val="75000"/>
                    <a:lumOff val="25000"/>
                  </a:schemeClr>
                </a:solidFill>
              </a:rPr>
              <a:t> </a:t>
            </a:r>
            <a:r>
              <a:rPr lang="en-US" sz="1600" dirty="0" err="1">
                <a:solidFill>
                  <a:schemeClr val="tx1">
                    <a:lumMod val="75000"/>
                    <a:lumOff val="25000"/>
                  </a:schemeClr>
                </a:solidFill>
              </a:rPr>
              <a:t>medios</a:t>
            </a:r>
            <a:r>
              <a:rPr lang="en-US" sz="1600" dirty="0">
                <a:solidFill>
                  <a:schemeClr val="tx1">
                    <a:lumMod val="75000"/>
                    <a:lumOff val="25000"/>
                  </a:schemeClr>
                </a:solidFill>
              </a:rPr>
              <a:t> de </a:t>
            </a:r>
            <a:r>
              <a:rPr lang="en-US" sz="1600" dirty="0" err="1">
                <a:solidFill>
                  <a:schemeClr val="tx1">
                    <a:lumMod val="75000"/>
                    <a:lumOff val="25000"/>
                  </a:schemeClr>
                </a:solidFill>
              </a:rPr>
              <a:t>comunicación</a:t>
            </a:r>
            <a:r>
              <a:rPr lang="en-US" sz="1600" dirty="0">
                <a:solidFill>
                  <a:schemeClr val="tx1">
                    <a:lumMod val="75000"/>
                    <a:lumOff val="25000"/>
                  </a:schemeClr>
                </a:solidFill>
              </a:rPr>
              <a:t>.</a:t>
            </a:r>
          </a:p>
        </p:txBody>
      </p:sp>
      <p:sp>
        <p:nvSpPr>
          <p:cNvPr id="146" name="Rectangle 145">
            <a:extLst>
              <a:ext uri="{FF2B5EF4-FFF2-40B4-BE49-F238E27FC236}">
                <a16:creationId xmlns:a16="http://schemas.microsoft.com/office/drawing/2014/main" id="{7A3E0404-86A9-40FA-8DB8-302414EE2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43932117"/>
      </p:ext>
    </p:extLst>
  </p:cSld>
  <p:clrMapOvr>
    <a:masterClrMapping/>
  </p:clrMapOvr>
  <p:transition>
    <p:dissolve/>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0" name="Straight Connector 139">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2" name="Rectangle 141">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130" name="Rectangle 2"/>
          <p:cNvSpPr>
            <a:spLocks noChangeArrowheads="1"/>
          </p:cNvSpPr>
          <p:nvPr/>
        </p:nvSpPr>
        <p:spPr bwMode="auto">
          <a:xfrm>
            <a:off x="8614786" y="516836"/>
            <a:ext cx="3100136" cy="1960234"/>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p>
            <a:pPr marL="342900" indent="-342900">
              <a:lnSpc>
                <a:spcPct val="90000"/>
              </a:lnSpc>
              <a:spcBef>
                <a:spcPct val="0"/>
              </a:spcBef>
              <a:spcAft>
                <a:spcPts val="600"/>
              </a:spcAft>
            </a:pPr>
            <a:r>
              <a:rPr lang="en-US" sz="2800" spc="-50">
                <a:solidFill>
                  <a:srgbClr val="6D3325"/>
                </a:solidFill>
                <a:latin typeface="+mj-lt"/>
                <a:ea typeface="+mj-ea"/>
                <a:cs typeface="+mj-cs"/>
              </a:rPr>
              <a:t>	Públicos  internos</a:t>
            </a:r>
          </a:p>
          <a:p>
            <a:pPr marL="342900" indent="-342900">
              <a:lnSpc>
                <a:spcPct val="90000"/>
              </a:lnSpc>
              <a:spcBef>
                <a:spcPct val="0"/>
              </a:spcBef>
              <a:spcAft>
                <a:spcPts val="600"/>
              </a:spcAft>
            </a:pPr>
            <a:endParaRPr lang="en-US" sz="2800" spc="-50">
              <a:solidFill>
                <a:srgbClr val="6D3325"/>
              </a:solidFill>
              <a:latin typeface="+mj-lt"/>
              <a:ea typeface="+mj-ea"/>
              <a:cs typeface="+mj-cs"/>
            </a:endParaRPr>
          </a:p>
          <a:p>
            <a:pPr marL="342900" indent="-342900">
              <a:lnSpc>
                <a:spcPct val="90000"/>
              </a:lnSpc>
              <a:spcBef>
                <a:spcPct val="0"/>
              </a:spcBef>
              <a:spcAft>
                <a:spcPts val="600"/>
              </a:spcAft>
            </a:pPr>
            <a:endParaRPr lang="en-US" sz="2800" spc="-50">
              <a:solidFill>
                <a:srgbClr val="6D3325"/>
              </a:solidFill>
              <a:latin typeface="+mj-lt"/>
              <a:ea typeface="+mj-ea"/>
              <a:cs typeface="+mj-cs"/>
            </a:endParaRPr>
          </a:p>
          <a:p>
            <a:pPr marL="342900" indent="-342900">
              <a:lnSpc>
                <a:spcPct val="90000"/>
              </a:lnSpc>
              <a:spcBef>
                <a:spcPct val="0"/>
              </a:spcBef>
              <a:spcAft>
                <a:spcPts val="600"/>
              </a:spcAft>
            </a:pPr>
            <a:r>
              <a:rPr lang="en-US" sz="2800" spc="-50">
                <a:solidFill>
                  <a:srgbClr val="6D3325"/>
                </a:solidFill>
                <a:latin typeface="+mj-lt"/>
                <a:ea typeface="+mj-ea"/>
                <a:cs typeface="+mj-cs"/>
              </a:rPr>
              <a:t>	</a:t>
            </a:r>
          </a:p>
        </p:txBody>
      </p:sp>
      <p:cxnSp>
        <p:nvCxnSpPr>
          <p:cNvPr id="144" name="Straight Connector 143">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45961" y="2633962"/>
            <a:ext cx="283464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8131" name="Rectangle 4"/>
          <p:cNvSpPr>
            <a:spLocks noChangeArrowheads="1"/>
          </p:cNvSpPr>
          <p:nvPr/>
        </p:nvSpPr>
        <p:spPr bwMode="auto">
          <a:xfrm>
            <a:off x="8614786" y="2790855"/>
            <a:ext cx="3084844" cy="3311766"/>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0" tIns="45720" rIns="0" bIns="45720" rtlCol="0">
            <a:normAutofit/>
          </a:bodyPr>
          <a:lstStyle/>
          <a:p>
            <a:pPr>
              <a:spcBef>
                <a:spcPct val="20000"/>
              </a:spcBef>
            </a:pPr>
            <a:r>
              <a:rPr lang="en-US" sz="1600" dirty="0">
                <a:latin typeface="+mj-lt"/>
                <a:cs typeface="Cambria"/>
              </a:rPr>
              <a:t>Uno de los </a:t>
            </a:r>
            <a:r>
              <a:rPr lang="en-US" sz="1600" dirty="0" err="1">
                <a:latin typeface="+mj-lt"/>
                <a:cs typeface="Cambria"/>
              </a:rPr>
              <a:t>públicos</a:t>
            </a:r>
            <a:r>
              <a:rPr lang="en-US" sz="1600" dirty="0">
                <a:latin typeface="+mj-lt"/>
                <a:cs typeface="Cambria"/>
              </a:rPr>
              <a:t> </a:t>
            </a:r>
            <a:r>
              <a:rPr lang="en-US" sz="1600" dirty="0" err="1">
                <a:latin typeface="+mj-lt"/>
                <a:cs typeface="Cambria"/>
              </a:rPr>
              <a:t>más</a:t>
            </a:r>
            <a:r>
              <a:rPr lang="en-US" sz="1600" dirty="0">
                <a:latin typeface="+mj-lt"/>
                <a:cs typeface="Cambria"/>
              </a:rPr>
              <a:t> </a:t>
            </a:r>
            <a:r>
              <a:rPr lang="en-US" sz="1600" dirty="0" err="1">
                <a:latin typeface="+mj-lt"/>
                <a:cs typeface="Cambria"/>
              </a:rPr>
              <a:t>importantes</a:t>
            </a:r>
            <a:r>
              <a:rPr lang="en-US" sz="1600" dirty="0">
                <a:latin typeface="+mj-lt"/>
                <a:cs typeface="Cambria"/>
              </a:rPr>
              <a:t> </a:t>
            </a:r>
            <a:r>
              <a:rPr lang="en-US" sz="1600" dirty="0" err="1">
                <a:latin typeface="+mj-lt"/>
                <a:cs typeface="Cambria"/>
              </a:rPr>
              <a:t>en</a:t>
            </a:r>
            <a:r>
              <a:rPr lang="en-US" sz="1600" dirty="0">
                <a:latin typeface="+mj-lt"/>
                <a:cs typeface="Cambria"/>
              </a:rPr>
              <a:t> </a:t>
            </a:r>
            <a:r>
              <a:rPr lang="en-US" sz="1600" dirty="0" err="1">
                <a:latin typeface="+mj-lt"/>
                <a:cs typeface="Cambria"/>
              </a:rPr>
              <a:t>todo</a:t>
            </a:r>
            <a:r>
              <a:rPr lang="en-US" sz="1600" dirty="0">
                <a:latin typeface="+mj-lt"/>
                <a:cs typeface="Cambria"/>
              </a:rPr>
              <a:t> </a:t>
            </a:r>
            <a:r>
              <a:rPr lang="en-US" sz="1600" dirty="0" err="1">
                <a:latin typeface="+mj-lt"/>
                <a:cs typeface="Cambria"/>
              </a:rPr>
              <a:t>programa</a:t>
            </a:r>
            <a:r>
              <a:rPr lang="en-US" sz="1600" dirty="0">
                <a:latin typeface="+mj-lt"/>
                <a:cs typeface="Cambria"/>
              </a:rPr>
              <a:t> de </a:t>
            </a:r>
            <a:r>
              <a:rPr lang="en-US" sz="1600" dirty="0" err="1">
                <a:latin typeface="+mj-lt"/>
                <a:cs typeface="Cambria"/>
              </a:rPr>
              <a:t>comunicación</a:t>
            </a:r>
            <a:r>
              <a:rPr lang="en-US" sz="1600" dirty="0">
                <a:latin typeface="+mj-lt"/>
                <a:cs typeface="Cambria"/>
              </a:rPr>
              <a:t> </a:t>
            </a:r>
            <a:r>
              <a:rPr lang="en-US" sz="1600" dirty="0" err="1">
                <a:latin typeface="+mj-lt"/>
                <a:cs typeface="Cambria"/>
              </a:rPr>
              <a:t>estratégica</a:t>
            </a:r>
            <a:r>
              <a:rPr lang="en-US" sz="1600" dirty="0">
                <a:latin typeface="+mj-lt"/>
                <a:cs typeface="Cambria"/>
              </a:rPr>
              <a:t>.</a:t>
            </a:r>
            <a:endParaRPr lang="es-ES" sz="1600" dirty="0">
              <a:latin typeface="+mj-lt"/>
              <a:cs typeface="Cambria"/>
            </a:endParaRPr>
          </a:p>
          <a:p>
            <a:pPr>
              <a:spcBef>
                <a:spcPct val="20000"/>
              </a:spcBef>
              <a:buFont typeface="Calibri" panose="020F0502020204030204" pitchFamily="34" charset="0"/>
            </a:pPr>
            <a:endParaRPr lang="en-US" sz="1600" dirty="0">
              <a:solidFill>
                <a:schemeClr val="tx1">
                  <a:lumMod val="75000"/>
                  <a:lumOff val="25000"/>
                </a:schemeClr>
              </a:solidFill>
            </a:endParaRPr>
          </a:p>
        </p:txBody>
      </p:sp>
      <p:sp>
        <p:nvSpPr>
          <p:cNvPr id="146" name="Rectangle 145">
            <a:extLst>
              <a:ext uri="{FF2B5EF4-FFF2-40B4-BE49-F238E27FC236}">
                <a16:creationId xmlns:a16="http://schemas.microsoft.com/office/drawing/2014/main" id="{7A3E0404-86A9-40FA-8DB8-302414EE2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6" descr="Comunicacion Interna (Brasil)">
            <a:extLst>
              <a:ext uri="{FF2B5EF4-FFF2-40B4-BE49-F238E27FC236}">
                <a16:creationId xmlns:a16="http://schemas.microsoft.com/office/drawing/2014/main" id="{9B9995A2-BD8B-C44D-B64B-31594DF7D3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3532" y="1331674"/>
            <a:ext cx="3416124" cy="4770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4" descr="Comunicacion Interna (Brasil 2)">
            <a:extLst>
              <a:ext uri="{FF2B5EF4-FFF2-40B4-BE49-F238E27FC236}">
                <a16:creationId xmlns:a16="http://schemas.microsoft.com/office/drawing/2014/main" id="{E94A0571-89EB-1444-943B-64D203F0D4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908" y="1351915"/>
            <a:ext cx="3376448" cy="4736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77217520"/>
      </p:ext>
    </p:extLst>
  </p:cSld>
  <p:clrMapOvr>
    <a:masterClrMapping/>
  </p:clrMapOvr>
  <p:transition>
    <p:dissolve/>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80" name="Rectangle 76">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0181" name="Straight Connector 7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81" name="Rectangle 80">
            <a:extLst>
              <a:ext uri="{FF2B5EF4-FFF2-40B4-BE49-F238E27FC236}">
                <a16:creationId xmlns:a16="http://schemas.microsoft.com/office/drawing/2014/main" id="{8638A98B-4B4B-4607-B11F-7DCA0D7CC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9" name="Imagen 8" descr="descarga.jpeg">
            <a:extLst>
              <a:ext uri="{FF2B5EF4-FFF2-40B4-BE49-F238E27FC236}">
                <a16:creationId xmlns:a16="http://schemas.microsoft.com/office/drawing/2014/main" id="{D1012F0B-7D5B-D34E-BBEB-18413B95D8A8}"/>
              </a:ext>
            </a:extLst>
          </p:cNvPr>
          <p:cNvPicPr>
            <a:picLocks noChangeAspect="1"/>
          </p:cNvPicPr>
          <p:nvPr/>
        </p:nvPicPr>
        <p:blipFill rotWithShape="1">
          <a:blip r:embed="rId2">
            <a:extLst>
              <a:ext uri="{28A0092B-C50C-407E-A947-70E740481C1C}">
                <a14:useLocalDpi xmlns:a14="http://schemas.microsoft.com/office/drawing/2010/main" val="0"/>
              </a:ext>
            </a:extLst>
          </a:blip>
          <a:srcRect l="15725" r="2" b="1"/>
          <a:stretch/>
        </p:blipFill>
        <p:spPr>
          <a:xfrm>
            <a:off x="633999" y="640080"/>
            <a:ext cx="6275667" cy="5577840"/>
          </a:xfrm>
          <a:prstGeom prst="rect">
            <a:avLst/>
          </a:prstGeom>
        </p:spPr>
      </p:pic>
      <p:sp>
        <p:nvSpPr>
          <p:cNvPr id="83" name="Rectangle 82">
            <a:extLst>
              <a:ext uri="{FF2B5EF4-FFF2-40B4-BE49-F238E27FC236}">
                <a16:creationId xmlns:a16="http://schemas.microsoft.com/office/drawing/2014/main" id="{8E3B9B0E-204E-4BFD-B58A-E71D9CDC3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543665" y="0"/>
            <a:ext cx="465455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178" name="Text Box 2"/>
          <p:cNvSpPr txBox="1">
            <a:spLocks noChangeArrowheads="1"/>
          </p:cNvSpPr>
          <p:nvPr/>
        </p:nvSpPr>
        <p:spPr bwMode="auto">
          <a:xfrm>
            <a:off x="8096885" y="640080"/>
            <a:ext cx="3659246" cy="2886145"/>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eaLnBrk="1" hangingPunct="1">
              <a:lnSpc>
                <a:spcPct val="90000"/>
              </a:lnSpc>
              <a:spcBef>
                <a:spcPct val="0"/>
              </a:spcBef>
              <a:spcAft>
                <a:spcPts val="600"/>
              </a:spcAft>
            </a:pPr>
            <a:r>
              <a:rPr lang="en-US" sz="3100" spc="-50" dirty="0">
                <a:solidFill>
                  <a:srgbClr val="FFFFFF"/>
                </a:solidFill>
                <a:latin typeface="+mj-lt"/>
                <a:ea typeface="+mj-ea"/>
                <a:cs typeface="+mj-cs"/>
              </a:rPr>
              <a:t>	No </a:t>
            </a:r>
            <a:r>
              <a:rPr lang="en-US" sz="3100" spc="-50" dirty="0" err="1">
                <a:solidFill>
                  <a:srgbClr val="FFFFFF"/>
                </a:solidFill>
                <a:latin typeface="+mj-lt"/>
                <a:ea typeface="+mj-ea"/>
                <a:cs typeface="+mj-cs"/>
              </a:rPr>
              <a:t>siempre</a:t>
            </a:r>
            <a:r>
              <a:rPr lang="en-US" sz="3100" spc="-50" dirty="0">
                <a:solidFill>
                  <a:srgbClr val="FFFFFF"/>
                </a:solidFill>
                <a:latin typeface="+mj-lt"/>
                <a:ea typeface="+mj-ea"/>
                <a:cs typeface="+mj-cs"/>
              </a:rPr>
              <a:t> la </a:t>
            </a:r>
            <a:r>
              <a:rPr lang="en-US" sz="3100" spc="-50" dirty="0" err="1">
                <a:solidFill>
                  <a:srgbClr val="FFFFFF"/>
                </a:solidFill>
                <a:latin typeface="+mj-lt"/>
                <a:ea typeface="+mj-ea"/>
                <a:cs typeface="+mj-cs"/>
              </a:rPr>
              <a:t>elevada</a:t>
            </a:r>
            <a:r>
              <a:rPr lang="en-US" sz="3100" spc="-50" dirty="0">
                <a:solidFill>
                  <a:srgbClr val="FFFFFF"/>
                </a:solidFill>
                <a:latin typeface="+mj-lt"/>
                <a:ea typeface="+mj-ea"/>
                <a:cs typeface="+mj-cs"/>
              </a:rPr>
              <a:t> </a:t>
            </a:r>
            <a:r>
              <a:rPr lang="en-US" sz="3100" spc="-50" dirty="0" err="1">
                <a:solidFill>
                  <a:srgbClr val="FFFFFF"/>
                </a:solidFill>
                <a:latin typeface="+mj-lt"/>
                <a:ea typeface="+mj-ea"/>
                <a:cs typeface="+mj-cs"/>
              </a:rPr>
              <a:t>visibilidad</a:t>
            </a:r>
            <a:r>
              <a:rPr lang="en-US" sz="3100" spc="-50" dirty="0">
                <a:solidFill>
                  <a:srgbClr val="FFFFFF"/>
                </a:solidFill>
                <a:latin typeface="+mj-lt"/>
                <a:ea typeface="+mj-ea"/>
                <a:cs typeface="+mj-cs"/>
              </a:rPr>
              <a:t> </a:t>
            </a:r>
            <a:r>
              <a:rPr lang="en-US" sz="3100" spc="-50" dirty="0" err="1">
                <a:solidFill>
                  <a:srgbClr val="FFFFFF"/>
                </a:solidFill>
                <a:latin typeface="+mj-lt"/>
                <a:ea typeface="+mj-ea"/>
                <a:cs typeface="+mj-cs"/>
              </a:rPr>
              <a:t>mediática</a:t>
            </a:r>
            <a:r>
              <a:rPr lang="en-US" sz="3100" spc="-50" dirty="0">
                <a:solidFill>
                  <a:srgbClr val="FFFFFF"/>
                </a:solidFill>
                <a:latin typeface="+mj-lt"/>
                <a:ea typeface="+mj-ea"/>
                <a:cs typeface="+mj-cs"/>
              </a:rPr>
              <a:t> de una </a:t>
            </a:r>
            <a:r>
              <a:rPr lang="en-US" sz="3100" spc="-50" dirty="0" err="1">
                <a:solidFill>
                  <a:srgbClr val="FFFFFF"/>
                </a:solidFill>
                <a:latin typeface="+mj-lt"/>
                <a:ea typeface="+mj-ea"/>
                <a:cs typeface="+mj-cs"/>
              </a:rPr>
              <a:t>institución</a:t>
            </a:r>
            <a:r>
              <a:rPr lang="en-US" sz="3100" spc="-50" dirty="0">
                <a:solidFill>
                  <a:srgbClr val="FFFFFF"/>
                </a:solidFill>
                <a:latin typeface="+mj-lt"/>
                <a:ea typeface="+mj-ea"/>
                <a:cs typeface="+mj-cs"/>
              </a:rPr>
              <a:t> equivale a </a:t>
            </a:r>
            <a:r>
              <a:rPr lang="en-US" sz="3100" spc="-50" dirty="0" err="1">
                <a:solidFill>
                  <a:srgbClr val="FFFFFF"/>
                </a:solidFill>
                <a:latin typeface="+mj-lt"/>
                <a:ea typeface="+mj-ea"/>
                <a:cs typeface="+mj-cs"/>
              </a:rPr>
              <a:t>disponer</a:t>
            </a:r>
            <a:r>
              <a:rPr lang="en-US" sz="3100" spc="-50" dirty="0">
                <a:solidFill>
                  <a:srgbClr val="FFFFFF"/>
                </a:solidFill>
                <a:latin typeface="+mj-lt"/>
                <a:ea typeface="+mj-ea"/>
                <a:cs typeface="+mj-cs"/>
              </a:rPr>
              <a:t> de una </a:t>
            </a:r>
            <a:r>
              <a:rPr lang="en-US" sz="3100" spc="-50" dirty="0" err="1">
                <a:solidFill>
                  <a:srgbClr val="FFFFFF"/>
                </a:solidFill>
                <a:latin typeface="+mj-lt"/>
                <a:ea typeface="+mj-ea"/>
                <a:cs typeface="+mj-cs"/>
              </a:rPr>
              <a:t>positiva</a:t>
            </a:r>
            <a:r>
              <a:rPr lang="en-US" sz="3100" spc="-50" dirty="0">
                <a:solidFill>
                  <a:srgbClr val="FFFFFF"/>
                </a:solidFill>
                <a:latin typeface="+mj-lt"/>
                <a:ea typeface="+mj-ea"/>
                <a:cs typeface="+mj-cs"/>
              </a:rPr>
              <a:t> </a:t>
            </a:r>
            <a:r>
              <a:rPr lang="en-US" sz="3100" spc="-50" dirty="0" err="1">
                <a:solidFill>
                  <a:srgbClr val="FFFFFF"/>
                </a:solidFill>
                <a:latin typeface="+mj-lt"/>
                <a:ea typeface="+mj-ea"/>
                <a:cs typeface="+mj-cs"/>
              </a:rPr>
              <a:t>reputación</a:t>
            </a:r>
            <a:r>
              <a:rPr lang="en-US" sz="3100" spc="-50" dirty="0">
                <a:solidFill>
                  <a:srgbClr val="FFFFFF"/>
                </a:solidFill>
                <a:latin typeface="+mj-lt"/>
                <a:ea typeface="+mj-ea"/>
                <a:cs typeface="+mj-cs"/>
              </a:rPr>
              <a:t>.</a:t>
            </a:r>
          </a:p>
        </p:txBody>
      </p:sp>
      <p:cxnSp>
        <p:nvCxnSpPr>
          <p:cNvPr id="85" name="Straight Connector 84">
            <a:extLst>
              <a:ext uri="{FF2B5EF4-FFF2-40B4-BE49-F238E27FC236}">
                <a16:creationId xmlns:a16="http://schemas.microsoft.com/office/drawing/2014/main" id="{43F94007-F0C4-467F-8ED4-3E4844BFDA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85922" y="3687092"/>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3080768"/>
      </p:ext>
    </p:extLst>
  </p:cSld>
  <p:clrMapOvr>
    <a:masterClrMapping/>
  </p:clrMapOvr>
  <p:transition>
    <p:dissolve/>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3" name="Straight Connector 7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5" name="Rectangle 74">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178" name="Text Box 2"/>
          <p:cNvSpPr txBox="1">
            <a:spLocks noChangeArrowheads="1"/>
          </p:cNvSpPr>
          <p:nvPr/>
        </p:nvSpPr>
        <p:spPr bwMode="auto">
          <a:xfrm>
            <a:off x="435869" y="640080"/>
            <a:ext cx="3659246" cy="2862699"/>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eaLnBrk="1" hangingPunct="1">
              <a:lnSpc>
                <a:spcPct val="90000"/>
              </a:lnSpc>
              <a:spcBef>
                <a:spcPct val="0"/>
              </a:spcBef>
              <a:spcAft>
                <a:spcPts val="600"/>
              </a:spcAft>
            </a:pPr>
            <a:r>
              <a:rPr lang="en-US" sz="3700" spc="-50">
                <a:solidFill>
                  <a:srgbClr val="FFFFFF"/>
                </a:solidFill>
                <a:latin typeface="+mj-lt"/>
                <a:ea typeface="+mj-ea"/>
                <a:cs typeface="+mj-cs"/>
              </a:rPr>
              <a:t>Para algunas instituciones lo más recomendable es la discreción.</a:t>
            </a:r>
          </a:p>
        </p:txBody>
      </p:sp>
      <p:cxnSp>
        <p:nvCxnSpPr>
          <p:cNvPr id="79" name="Straight Connector 78">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Imagen 1" descr="descarga.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248" y="640080"/>
            <a:ext cx="5577840" cy="5577840"/>
          </a:xfrm>
          <a:prstGeom prst="rect">
            <a:avLst/>
          </a:prstGeom>
        </p:spPr>
      </p:pic>
    </p:spTree>
    <p:extLst>
      <p:ext uri="{BB962C8B-B14F-4D97-AF65-F5344CB8AC3E}">
        <p14:creationId xmlns:p14="http://schemas.microsoft.com/office/powerpoint/2010/main" val="211723158"/>
      </p:ext>
    </p:extLst>
  </p:cSld>
  <p:clrMapOvr>
    <a:masterClrMapping/>
  </p:clrMapOvr>
  <p:transition>
    <p:dissolve/>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4" name="Straight Connector 7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6" name="Rectangle 75">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64203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02" name="Text Box 9"/>
          <p:cNvSpPr txBox="1">
            <a:spLocks noChangeArrowheads="1"/>
          </p:cNvSpPr>
          <p:nvPr/>
        </p:nvSpPr>
        <p:spPr bwMode="auto">
          <a:xfrm>
            <a:off x="435869" y="640080"/>
            <a:ext cx="3659246" cy="2862699"/>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n-US" sz="3100" spc="-50">
                <a:solidFill>
                  <a:srgbClr val="FFFFFF"/>
                </a:solidFill>
                <a:latin typeface="+mj-lt"/>
                <a:ea typeface="+mj-ea"/>
                <a:cs typeface="+mj-cs"/>
              </a:rPr>
              <a:t>Es indispensable proporcionar a la prensa el directorio de voceros institucionales autorizados. </a:t>
            </a:r>
          </a:p>
          <a:p>
            <a:pPr eaLnBrk="1" hangingPunct="1">
              <a:lnSpc>
                <a:spcPct val="90000"/>
              </a:lnSpc>
              <a:spcBef>
                <a:spcPct val="0"/>
              </a:spcBef>
              <a:spcAft>
                <a:spcPts val="600"/>
              </a:spcAft>
            </a:pPr>
            <a:endParaRPr lang="en-US" sz="3100" spc="-50">
              <a:solidFill>
                <a:srgbClr val="FFFFFF"/>
              </a:solidFill>
              <a:latin typeface="+mj-lt"/>
              <a:ea typeface="+mj-ea"/>
              <a:cs typeface="+mj-cs"/>
            </a:endParaRPr>
          </a:p>
          <a:p>
            <a:pPr eaLnBrk="1" hangingPunct="1">
              <a:lnSpc>
                <a:spcPct val="90000"/>
              </a:lnSpc>
              <a:spcBef>
                <a:spcPct val="0"/>
              </a:spcBef>
              <a:spcAft>
                <a:spcPts val="600"/>
              </a:spcAft>
            </a:pPr>
            <a:endParaRPr lang="en-US" sz="3100" spc="-50">
              <a:solidFill>
                <a:srgbClr val="FFFFFF"/>
              </a:solidFill>
              <a:latin typeface="+mj-lt"/>
              <a:ea typeface="+mj-ea"/>
              <a:cs typeface="+mj-cs"/>
            </a:endParaRPr>
          </a:p>
        </p:txBody>
      </p:sp>
      <p:cxnSp>
        <p:nvCxnSpPr>
          <p:cNvPr id="80" name="Straight Connector 79">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1203" name="Picture 11" descr="Octavio Islas 2 Auditorio"/>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82335" y="1075625"/>
            <a:ext cx="6275667" cy="470675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719164"/>
      </p:ext>
    </p:extLst>
  </p:cSld>
  <p:clrMapOvr>
    <a:masterClrMapping/>
  </p:clrMapOvr>
  <p:transition>
    <p:dissolve/>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3" name="Straight Connector 7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5" name="Rectangle 74">
            <a:extLst>
              <a:ext uri="{FF2B5EF4-FFF2-40B4-BE49-F238E27FC236}">
                <a16:creationId xmlns:a16="http://schemas.microsoft.com/office/drawing/2014/main" id="{990BAFCD-EA0A-47F4-8B00-AAB1E67A9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99" y="892102"/>
            <a:ext cx="10925102" cy="3121457"/>
          </a:xfrm>
          <a:prstGeom prst="rect">
            <a:avLst/>
          </a:prstGeom>
        </p:spPr>
      </p:pic>
      <p:sp>
        <p:nvSpPr>
          <p:cNvPr id="77" name="Rectangle 76">
            <a:extLst>
              <a:ext uri="{FF2B5EF4-FFF2-40B4-BE49-F238E27FC236}">
                <a16:creationId xmlns:a16="http://schemas.microsoft.com/office/drawing/2014/main" id="{2F9C61D6-37CC-4AD4-83C3-022D08874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51037"/>
            <a:ext cx="12188952" cy="230696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226" name="Text Box 2"/>
          <p:cNvSpPr txBox="1">
            <a:spLocks noChangeArrowheads="1"/>
          </p:cNvSpPr>
          <p:nvPr/>
        </p:nvSpPr>
        <p:spPr bwMode="auto">
          <a:xfrm>
            <a:off x="632900" y="4905662"/>
            <a:ext cx="7330353" cy="1541176"/>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lnSpc>
                <a:spcPct val="90000"/>
              </a:lnSpc>
              <a:spcBef>
                <a:spcPct val="0"/>
              </a:spcBef>
              <a:spcAft>
                <a:spcPts val="600"/>
              </a:spcAft>
            </a:pPr>
            <a:r>
              <a:rPr lang="en-US" sz="3400" spc="-50">
                <a:solidFill>
                  <a:srgbClr val="FFFFFF"/>
                </a:solidFill>
                <a:latin typeface="+mj-lt"/>
                <a:ea typeface="+mj-ea"/>
                <a:cs typeface="+mj-cs"/>
              </a:rPr>
              <a:t>El área de relaciones públicas debe actualizar periódicamente sus directorios.</a:t>
            </a:r>
          </a:p>
        </p:txBody>
      </p:sp>
      <p:cxnSp>
        <p:nvCxnSpPr>
          <p:cNvPr id="79" name="Straight Connector 78">
            <a:extLst>
              <a:ext uri="{FF2B5EF4-FFF2-40B4-BE49-F238E27FC236}">
                <a16:creationId xmlns:a16="http://schemas.microsoft.com/office/drawing/2014/main" id="{2669285E-35F6-4010-B084-229A808458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47" y="5676251"/>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9791925"/>
      </p:ext>
    </p:extLst>
  </p:cSld>
  <p:clrMapOvr>
    <a:masterClrMapping/>
  </p:clrMapOvr>
  <p:transition>
    <p:dissolve/>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4" name="Straight Connector 7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6" name="Rectangle 75">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64203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02" name="Text Box 9"/>
          <p:cNvSpPr txBox="1">
            <a:spLocks noChangeArrowheads="1"/>
          </p:cNvSpPr>
          <p:nvPr/>
        </p:nvSpPr>
        <p:spPr bwMode="auto">
          <a:xfrm>
            <a:off x="429404" y="1316228"/>
            <a:ext cx="3659246" cy="2862699"/>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fontScale="85000" lnSpcReduction="10000"/>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s-MX" sz="3200" dirty="0">
                <a:solidFill>
                  <a:schemeClr val="bg1"/>
                </a:solidFill>
                <a:latin typeface="+mn-lt"/>
                <a:cs typeface="Cambria"/>
              </a:rPr>
              <a:t>Parte del trabajo de relaciones públicas consiste en comercializar las mejores historias que validen la identidad, valores y actitudes que desea afirmar la institución.</a:t>
            </a:r>
          </a:p>
          <a:p>
            <a:pPr eaLnBrk="1" hangingPunct="1">
              <a:lnSpc>
                <a:spcPct val="90000"/>
              </a:lnSpc>
              <a:spcBef>
                <a:spcPct val="0"/>
              </a:spcBef>
              <a:spcAft>
                <a:spcPts val="600"/>
              </a:spcAft>
            </a:pPr>
            <a:endParaRPr lang="en-US" sz="3100" spc="-50" dirty="0">
              <a:solidFill>
                <a:srgbClr val="FFFFFF"/>
              </a:solidFill>
              <a:latin typeface="+mj-lt"/>
              <a:ea typeface="+mj-ea"/>
              <a:cs typeface="+mj-cs"/>
            </a:endParaRPr>
          </a:p>
          <a:p>
            <a:pPr eaLnBrk="1" hangingPunct="1">
              <a:lnSpc>
                <a:spcPct val="90000"/>
              </a:lnSpc>
              <a:spcBef>
                <a:spcPct val="0"/>
              </a:spcBef>
              <a:spcAft>
                <a:spcPts val="600"/>
              </a:spcAft>
            </a:pPr>
            <a:endParaRPr lang="en-US" sz="3100" spc="-50" dirty="0">
              <a:solidFill>
                <a:srgbClr val="FFFFFF"/>
              </a:solidFill>
              <a:latin typeface="+mj-lt"/>
              <a:ea typeface="+mj-ea"/>
              <a:cs typeface="+mj-cs"/>
            </a:endParaRPr>
          </a:p>
        </p:txBody>
      </p:sp>
      <p:cxnSp>
        <p:nvCxnSpPr>
          <p:cNvPr id="80" name="Straight Connector 79">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10" descr="Sanyo Celdas Solares Teotihuacan 2">
            <a:extLst>
              <a:ext uri="{FF2B5EF4-FFF2-40B4-BE49-F238E27FC236}">
                <a16:creationId xmlns:a16="http://schemas.microsoft.com/office/drawing/2014/main" id="{64A984C6-0A14-E041-814A-3B0DC6F39E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9069" y="1020413"/>
            <a:ext cx="6193527" cy="46464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083004480"/>
      </p:ext>
    </p:extLst>
  </p:cSld>
  <p:clrMapOvr>
    <a:masterClrMapping/>
  </p:clrMapOvr>
  <p:transition>
    <p:dissolve/>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7" name="Straight Connector 13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9" name="Rectangle 138">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02" name="Text Box 9"/>
          <p:cNvSpPr txBox="1">
            <a:spLocks noChangeArrowheads="1"/>
          </p:cNvSpPr>
          <p:nvPr/>
        </p:nvSpPr>
        <p:spPr bwMode="auto">
          <a:xfrm>
            <a:off x="346831" y="958099"/>
            <a:ext cx="3659246" cy="285031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fontScale="62500" lnSpcReduction="20000"/>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3200" dirty="0">
                <a:latin typeface="Cambria"/>
                <a:cs typeface="Cambria"/>
              </a:rPr>
              <a:t>El buen trabajo en materia de relaciones públicas parte de realizar un adecuado seguimiento noticioso. </a:t>
            </a:r>
          </a:p>
          <a:p>
            <a:pPr marL="457200" indent="-457200" algn="just">
              <a:spcBef>
                <a:spcPct val="50000"/>
              </a:spcBef>
              <a:buFont typeface="Wingdings" charset="2"/>
              <a:buChar char="ü"/>
            </a:pPr>
            <a:r>
              <a:rPr lang="es-MX" sz="3200" dirty="0">
                <a:latin typeface="Cambria"/>
                <a:cs typeface="Cambria"/>
              </a:rPr>
              <a:t>La calidad y pertinencia de la información es fundamental en el proceso de toma de decisiones.</a:t>
            </a:r>
          </a:p>
          <a:p>
            <a:pPr eaLnBrk="1" hangingPunct="1">
              <a:lnSpc>
                <a:spcPct val="90000"/>
              </a:lnSpc>
              <a:spcBef>
                <a:spcPct val="0"/>
              </a:spcBef>
              <a:spcAft>
                <a:spcPts val="600"/>
              </a:spcAft>
            </a:pPr>
            <a:endParaRPr lang="en-US" sz="3000" spc="-50" dirty="0">
              <a:solidFill>
                <a:srgbClr val="FFFFFF"/>
              </a:solidFill>
              <a:latin typeface="+mj-lt"/>
              <a:ea typeface="+mj-ea"/>
              <a:cs typeface="+mj-cs"/>
            </a:endParaRPr>
          </a:p>
          <a:p>
            <a:pPr eaLnBrk="1" hangingPunct="1">
              <a:lnSpc>
                <a:spcPct val="90000"/>
              </a:lnSpc>
              <a:spcBef>
                <a:spcPct val="0"/>
              </a:spcBef>
              <a:spcAft>
                <a:spcPts val="600"/>
              </a:spcAft>
            </a:pPr>
            <a:endParaRPr lang="en-US" sz="3000" spc="-50" dirty="0">
              <a:solidFill>
                <a:srgbClr val="FFFFFF"/>
              </a:solidFill>
              <a:latin typeface="+mj-lt"/>
              <a:ea typeface="+mj-ea"/>
              <a:cs typeface="+mj-cs"/>
            </a:endParaRPr>
          </a:p>
        </p:txBody>
      </p:sp>
      <p:cxnSp>
        <p:nvCxnSpPr>
          <p:cNvPr id="141" name="Straight Connector 140">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10" descr="Auditorio y poster del evento">
            <a:extLst>
              <a:ext uri="{FF2B5EF4-FFF2-40B4-BE49-F238E27FC236}">
                <a16:creationId xmlns:a16="http://schemas.microsoft.com/office/drawing/2014/main" id="{6D54459C-2D55-8648-9219-71D7EA5883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217" r="1" b="4721"/>
          <a:stretch/>
        </p:blipFill>
        <p:spPr bwMode="auto">
          <a:xfrm>
            <a:off x="4635095" y="10"/>
            <a:ext cx="7556889" cy="685799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2814206"/>
      </p:ext>
    </p:extLst>
  </p:cSld>
  <p:clrMapOvr>
    <a:overrideClrMapping bg1="dk1" tx1="lt1" bg2="dk2" tx2="lt2" accent1="accent1" accent2="accent2" accent3="accent3" accent4="accent4" accent5="accent5" accent6="accent6" hlink="hlink" folHlink="folHlink"/>
  </p:clrMapOvr>
  <p:transition>
    <p:dissolv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1355558" y="892076"/>
            <a:ext cx="4965700" cy="4616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800" dirty="0">
                <a:latin typeface="Cambria"/>
                <a:cs typeface="Cambria"/>
              </a:rPr>
              <a:t>Un adecuado manejo de relaciones públicas supone la sensibilidad necesaria para entender el momento oportuno para informar (pulso informativo). </a:t>
            </a:r>
          </a:p>
          <a:p>
            <a:pPr marL="457200" indent="-457200" algn="just">
              <a:spcBef>
                <a:spcPct val="50000"/>
              </a:spcBef>
              <a:buFont typeface="Wingdings" charset="2"/>
              <a:buChar char="ü"/>
            </a:pPr>
            <a:r>
              <a:rPr lang="es-MX" sz="2800" dirty="0">
                <a:latin typeface="Cambria"/>
                <a:cs typeface="Cambria"/>
              </a:rPr>
              <a:t>Generalmente las malas noticias se anuncian los viernes, las buenas, los lunes.</a:t>
            </a:r>
          </a:p>
        </p:txBody>
      </p:sp>
      <p:pic>
        <p:nvPicPr>
          <p:cNvPr id="55299" name="Picture 3" descr="Edificios Sao Paolo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5795" y="661737"/>
            <a:ext cx="3479035" cy="4638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13090792"/>
      </p:ext>
    </p:extLst>
  </p:cSld>
  <p:clrMapOvr>
    <a:masterClrMapping/>
  </p:clrMapOvr>
  <p:transition>
    <p:dissolve/>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44A37DD3-1B84-4776-94E1-C0AAA5C0F6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324" name="Picture 11" descr="Panasonic Stand 3"/>
          <p:cNvPicPr>
            <a:picLocks noChangeAspect="1" noChangeArrowheads="1"/>
          </p:cNvPicPr>
          <p:nvPr/>
        </p:nvPicPr>
        <p:blipFill rotWithShape="1">
          <a:blip r:embed="rId2">
            <a:extLst>
              <a:ext uri="{28A0092B-C50C-407E-A947-70E740481C1C}">
                <a14:useLocalDpi xmlns:a14="http://schemas.microsoft.com/office/drawing/2010/main" val="0"/>
              </a:ext>
            </a:extLst>
          </a:blip>
          <a:srcRect t="5008" r="1" b="13901"/>
          <a:stretch/>
        </p:blipFill>
        <p:spPr bwMode="auto">
          <a:xfrm>
            <a:off x="-32" y="10"/>
            <a:ext cx="8081485" cy="4915066"/>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9" name="Rectangle 78">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22" name="Text Box 9"/>
          <p:cNvSpPr txBox="1">
            <a:spLocks noChangeArrowheads="1"/>
          </p:cNvSpPr>
          <p:nvPr/>
        </p:nvSpPr>
        <p:spPr bwMode="auto">
          <a:xfrm>
            <a:off x="828675" y="5120639"/>
            <a:ext cx="7137263" cy="1280161"/>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r" eaLnBrk="1" hangingPunct="1">
              <a:lnSpc>
                <a:spcPct val="90000"/>
              </a:lnSpc>
              <a:spcBef>
                <a:spcPct val="0"/>
              </a:spcBef>
              <a:spcAft>
                <a:spcPts val="600"/>
              </a:spcAft>
            </a:pPr>
            <a:r>
              <a:rPr lang="en-US" sz="2300" spc="-50">
                <a:solidFill>
                  <a:srgbClr val="FFFFFF"/>
                </a:solidFill>
                <a:latin typeface="+mj-lt"/>
                <a:ea typeface="+mj-ea"/>
                <a:cs typeface="+mj-cs"/>
              </a:rPr>
              <a:t>Las ferias representan una excelente oportunidad para la promoción y la imagen de una empresa o producto.</a:t>
            </a:r>
          </a:p>
          <a:p>
            <a:pPr algn="r" eaLnBrk="1" hangingPunct="1">
              <a:lnSpc>
                <a:spcPct val="90000"/>
              </a:lnSpc>
              <a:spcBef>
                <a:spcPct val="0"/>
              </a:spcBef>
              <a:spcAft>
                <a:spcPts val="600"/>
              </a:spcAft>
            </a:pPr>
            <a:r>
              <a:rPr lang="en-US" sz="2300" spc="-50">
                <a:solidFill>
                  <a:srgbClr val="FFFFFF"/>
                </a:solidFill>
                <a:latin typeface="+mj-lt"/>
                <a:ea typeface="+mj-ea"/>
                <a:cs typeface="+mj-cs"/>
              </a:rPr>
              <a:t>  </a:t>
            </a:r>
          </a:p>
        </p:txBody>
      </p:sp>
      <p:pic>
        <p:nvPicPr>
          <p:cNvPr id="56323" name="Picture 10" descr="Panasonic Stand 4"/>
          <p:cNvPicPr>
            <a:picLocks noChangeAspect="1" noChangeArrowheads="1"/>
          </p:cNvPicPr>
          <p:nvPr/>
        </p:nvPicPr>
        <p:blipFill rotWithShape="1">
          <a:blip r:embed="rId3">
            <a:extLst>
              <a:ext uri="{28A0092B-C50C-407E-A947-70E740481C1C}">
                <a14:useLocalDpi xmlns:a14="http://schemas.microsoft.com/office/drawing/2010/main" val="0"/>
              </a:ext>
            </a:extLst>
          </a:blip>
          <a:srcRect b="8567"/>
          <a:stretch/>
        </p:blipFill>
        <p:spPr bwMode="auto">
          <a:xfrm>
            <a:off x="8160307" y="10"/>
            <a:ext cx="4031693" cy="4915066"/>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1" name="Straight Connector 8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232616"/>
      </p:ext>
    </p:extLst>
  </p:cSld>
  <p:clrMapOvr>
    <a:overrideClrMapping bg1="dk1" tx1="lt1" bg2="dk2" tx2="lt2" accent1="accent1" accent2="accent2" accent3="accent3" accent4="accent4" accent5="accent5" accent6="accent6" hlink="hlink" folHlink="folHlink"/>
  </p:clrMapOvr>
  <p:transition>
    <p:dissolve/>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7" name="Straight Connector 13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9" name="Rectangle 138">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02" name="Text Box 9"/>
          <p:cNvSpPr txBox="1">
            <a:spLocks noChangeArrowheads="1"/>
          </p:cNvSpPr>
          <p:nvPr/>
        </p:nvSpPr>
        <p:spPr bwMode="auto">
          <a:xfrm>
            <a:off x="484814" y="3779081"/>
            <a:ext cx="3659246" cy="285031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0"/>
              </a:spcBef>
              <a:spcAft>
                <a:spcPts val="600"/>
              </a:spcAft>
            </a:pPr>
            <a:r>
              <a:rPr lang="es-MX" sz="3200" dirty="0">
                <a:latin typeface="Cambria"/>
                <a:cs typeface="Cambria"/>
              </a:rPr>
              <a:t>Resulta fundamental cuidar las relaciones públicas con la comunidad local</a:t>
            </a:r>
            <a:endParaRPr lang="en-US" sz="3000" spc="-50" dirty="0">
              <a:solidFill>
                <a:srgbClr val="FFFFFF"/>
              </a:solidFill>
              <a:latin typeface="+mj-lt"/>
              <a:ea typeface="+mj-ea"/>
              <a:cs typeface="+mj-cs"/>
            </a:endParaRPr>
          </a:p>
          <a:p>
            <a:pPr eaLnBrk="1" hangingPunct="1">
              <a:lnSpc>
                <a:spcPct val="90000"/>
              </a:lnSpc>
              <a:spcBef>
                <a:spcPct val="0"/>
              </a:spcBef>
              <a:spcAft>
                <a:spcPts val="600"/>
              </a:spcAft>
            </a:pPr>
            <a:endParaRPr lang="en-US" sz="3000" spc="-50" dirty="0">
              <a:solidFill>
                <a:srgbClr val="FFFFFF"/>
              </a:solidFill>
              <a:latin typeface="+mj-lt"/>
              <a:ea typeface="+mj-ea"/>
              <a:cs typeface="+mj-cs"/>
            </a:endParaRPr>
          </a:p>
        </p:txBody>
      </p:sp>
      <p:cxnSp>
        <p:nvCxnSpPr>
          <p:cNvPr id="141" name="Straight Connector 140">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3" descr="logopemexint_A">
            <a:extLst>
              <a:ext uri="{FF2B5EF4-FFF2-40B4-BE49-F238E27FC236}">
                <a16:creationId xmlns:a16="http://schemas.microsoft.com/office/drawing/2014/main" id="{EBCF094B-D5CD-A340-A9A5-4278F13D0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700" y="4679046"/>
            <a:ext cx="3563937" cy="151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26538162"/>
      </p:ext>
    </p:extLst>
  </p:cSld>
  <p:clrMapOvr>
    <a:overrideClrMapping bg1="dk1" tx1="lt1" bg2="dk2" tx2="lt2" accent1="accent1" accent2="accent2" accent3="accent3" accent4="accent4" accent5="accent5" accent6="accent6" hlink="hlink" folHlink="folHlink"/>
  </p:clrMapOvr>
  <p:transition>
    <p:dissolve/>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4" name="Straight Connector 73">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6" name="Rectangle 75">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0" name="Text Box 9"/>
          <p:cNvSpPr txBox="1">
            <a:spLocks noChangeArrowheads="1"/>
          </p:cNvSpPr>
          <p:nvPr/>
        </p:nvSpPr>
        <p:spPr bwMode="auto">
          <a:xfrm>
            <a:off x="648929" y="639097"/>
            <a:ext cx="6253317" cy="3686015"/>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eaLnBrk="1" hangingPunct="1">
              <a:lnSpc>
                <a:spcPct val="90000"/>
              </a:lnSpc>
              <a:spcBef>
                <a:spcPct val="0"/>
              </a:spcBef>
              <a:spcAft>
                <a:spcPts val="600"/>
              </a:spcAft>
            </a:pPr>
            <a:r>
              <a:rPr lang="en-US" sz="3800" spc="-50" dirty="0">
                <a:solidFill>
                  <a:schemeClr val="tx1">
                    <a:lumMod val="85000"/>
                    <a:lumOff val="15000"/>
                  </a:schemeClr>
                </a:solidFill>
                <a:latin typeface="+mj-lt"/>
                <a:ea typeface="+mj-ea"/>
                <a:cs typeface="+mj-cs"/>
              </a:rPr>
              <a:t>	</a:t>
            </a:r>
            <a:r>
              <a:rPr lang="en-US" sz="3800" spc="-50" dirty="0" err="1">
                <a:solidFill>
                  <a:schemeClr val="tx1">
                    <a:lumMod val="85000"/>
                    <a:lumOff val="15000"/>
                  </a:schemeClr>
                </a:solidFill>
                <a:latin typeface="+mj-lt"/>
                <a:ea typeface="+mj-ea"/>
                <a:cs typeface="+mj-cs"/>
              </a:rPr>
              <a:t>Sensibilizar</a:t>
            </a:r>
            <a:r>
              <a:rPr lang="en-US" sz="3800" spc="-50" dirty="0">
                <a:solidFill>
                  <a:schemeClr val="tx1">
                    <a:lumMod val="85000"/>
                    <a:lumOff val="15000"/>
                  </a:schemeClr>
                </a:solidFill>
                <a:latin typeface="+mj-lt"/>
                <a:ea typeface="+mj-ea"/>
                <a:cs typeface="+mj-cs"/>
              </a:rPr>
              <a:t> a los </a:t>
            </a:r>
            <a:r>
              <a:rPr lang="en-US" sz="3800" spc="-50" dirty="0" err="1">
                <a:solidFill>
                  <a:schemeClr val="tx1">
                    <a:lumMod val="85000"/>
                    <a:lumOff val="15000"/>
                  </a:schemeClr>
                </a:solidFill>
                <a:latin typeface="+mj-lt"/>
                <a:ea typeface="+mj-ea"/>
                <a:cs typeface="+mj-cs"/>
              </a:rPr>
              <a:t>directivos</a:t>
            </a:r>
            <a:r>
              <a:rPr lang="en-US" sz="3800" spc="-50" dirty="0">
                <a:solidFill>
                  <a:schemeClr val="tx1">
                    <a:lumMod val="85000"/>
                    <a:lumOff val="15000"/>
                  </a:schemeClr>
                </a:solidFill>
                <a:latin typeface="+mj-lt"/>
                <a:ea typeface="+mj-ea"/>
                <a:cs typeface="+mj-cs"/>
              </a:rPr>
              <a:t> de la </a:t>
            </a:r>
            <a:r>
              <a:rPr lang="en-US" sz="3800" spc="-50" dirty="0" err="1">
                <a:solidFill>
                  <a:schemeClr val="tx1">
                    <a:lumMod val="85000"/>
                    <a:lumOff val="15000"/>
                  </a:schemeClr>
                </a:solidFill>
                <a:latin typeface="+mj-lt"/>
                <a:ea typeface="+mj-ea"/>
                <a:cs typeface="+mj-cs"/>
              </a:rPr>
              <a:t>importancia</a:t>
            </a:r>
            <a:r>
              <a:rPr lang="en-US" sz="3800" spc="-50" dirty="0">
                <a:solidFill>
                  <a:schemeClr val="tx1">
                    <a:lumMod val="85000"/>
                    <a:lumOff val="15000"/>
                  </a:schemeClr>
                </a:solidFill>
                <a:latin typeface="+mj-lt"/>
                <a:ea typeface="+mj-ea"/>
                <a:cs typeface="+mj-cs"/>
              </a:rPr>
              <a:t> del principio de </a:t>
            </a:r>
            <a:r>
              <a:rPr lang="en-US" sz="3800" spc="-50" dirty="0" err="1">
                <a:solidFill>
                  <a:schemeClr val="tx1">
                    <a:lumMod val="85000"/>
                    <a:lumOff val="15000"/>
                  </a:schemeClr>
                </a:solidFill>
                <a:latin typeface="+mj-lt"/>
                <a:ea typeface="+mj-ea"/>
                <a:cs typeface="+mj-cs"/>
              </a:rPr>
              <a:t>eficiencia</a:t>
            </a:r>
            <a:r>
              <a:rPr lang="en-US" sz="3800" spc="-50" dirty="0">
                <a:solidFill>
                  <a:schemeClr val="tx1">
                    <a:lumMod val="85000"/>
                    <a:lumOff val="15000"/>
                  </a:schemeClr>
                </a:solidFill>
                <a:latin typeface="+mj-lt"/>
                <a:ea typeface="+mj-ea"/>
                <a:cs typeface="+mj-cs"/>
              </a:rPr>
              <a:t> </a:t>
            </a:r>
            <a:r>
              <a:rPr lang="en-US" sz="3800" spc="-50" dirty="0" err="1">
                <a:solidFill>
                  <a:schemeClr val="tx1">
                    <a:lumMod val="85000"/>
                    <a:lumOff val="15000"/>
                  </a:schemeClr>
                </a:solidFill>
                <a:latin typeface="+mj-lt"/>
                <a:ea typeface="+mj-ea"/>
                <a:cs typeface="+mj-cs"/>
              </a:rPr>
              <a:t>comunicacional</a:t>
            </a:r>
            <a:r>
              <a:rPr lang="en-US" sz="3800" spc="-50" dirty="0">
                <a:solidFill>
                  <a:schemeClr val="tx1">
                    <a:lumMod val="85000"/>
                    <a:lumOff val="15000"/>
                  </a:schemeClr>
                </a:solidFill>
                <a:latin typeface="+mj-lt"/>
                <a:ea typeface="+mj-ea"/>
                <a:cs typeface="+mj-cs"/>
              </a:rPr>
              <a:t>, </a:t>
            </a:r>
            <a:r>
              <a:rPr lang="en-US" sz="3800" spc="-50" dirty="0" err="1">
                <a:solidFill>
                  <a:schemeClr val="tx1">
                    <a:lumMod val="85000"/>
                    <a:lumOff val="15000"/>
                  </a:schemeClr>
                </a:solidFill>
                <a:latin typeface="+mj-lt"/>
                <a:ea typeface="+mj-ea"/>
                <a:cs typeface="+mj-cs"/>
              </a:rPr>
              <a:t>capacitándoles</a:t>
            </a:r>
            <a:r>
              <a:rPr lang="en-US" sz="3800" spc="-50" dirty="0">
                <a:solidFill>
                  <a:schemeClr val="tx1">
                    <a:lumMod val="85000"/>
                    <a:lumOff val="15000"/>
                  </a:schemeClr>
                </a:solidFill>
                <a:latin typeface="+mj-lt"/>
                <a:ea typeface="+mj-ea"/>
                <a:cs typeface="+mj-cs"/>
              </a:rPr>
              <a:t> </a:t>
            </a:r>
            <a:r>
              <a:rPr lang="en-US" sz="3800" spc="-50" dirty="0" err="1">
                <a:solidFill>
                  <a:schemeClr val="tx1">
                    <a:lumMod val="85000"/>
                    <a:lumOff val="15000"/>
                  </a:schemeClr>
                </a:solidFill>
                <a:latin typeface="+mj-lt"/>
                <a:ea typeface="+mj-ea"/>
                <a:cs typeface="+mj-cs"/>
              </a:rPr>
              <a:t>como</a:t>
            </a:r>
            <a:r>
              <a:rPr lang="en-US" sz="3800" spc="-50" dirty="0">
                <a:solidFill>
                  <a:schemeClr val="tx1">
                    <a:lumMod val="85000"/>
                    <a:lumOff val="15000"/>
                  </a:schemeClr>
                </a:solidFill>
                <a:latin typeface="+mj-lt"/>
                <a:ea typeface="+mj-ea"/>
                <a:cs typeface="+mj-cs"/>
              </a:rPr>
              <a:t> </a:t>
            </a:r>
            <a:r>
              <a:rPr lang="en-US" sz="3800" spc="-50" dirty="0" err="1">
                <a:solidFill>
                  <a:schemeClr val="tx1">
                    <a:lumMod val="85000"/>
                    <a:lumOff val="15000"/>
                  </a:schemeClr>
                </a:solidFill>
                <a:latin typeface="+mj-lt"/>
                <a:ea typeface="+mj-ea"/>
                <a:cs typeface="+mj-cs"/>
              </a:rPr>
              <a:t>comunicadores</a:t>
            </a:r>
            <a:r>
              <a:rPr lang="en-US" sz="3800" spc="-50" dirty="0">
                <a:solidFill>
                  <a:schemeClr val="tx1">
                    <a:lumMod val="85000"/>
                    <a:lumOff val="15000"/>
                  </a:schemeClr>
                </a:solidFill>
                <a:latin typeface="+mj-lt"/>
                <a:ea typeface="+mj-ea"/>
                <a:cs typeface="+mj-cs"/>
              </a:rPr>
              <a:t>.</a:t>
            </a:r>
          </a:p>
        </p:txBody>
      </p:sp>
      <p:cxnSp>
        <p:nvCxnSpPr>
          <p:cNvPr id="78" name="Straight Connector 77">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8371" name="Picture 10" descr="Presentación Blue Ray 14 Directivo de 21st Century Fox"/>
          <p:cNvPicPr>
            <a:picLocks noChangeAspect="1" noChangeArrowheads="1"/>
          </p:cNvPicPr>
          <p:nvPr/>
        </p:nvPicPr>
        <p:blipFill rotWithShape="1">
          <a:blip r:embed="rId2">
            <a:extLst>
              <a:ext uri="{28A0092B-C50C-407E-A947-70E740481C1C}">
                <a14:useLocalDpi xmlns:a14="http://schemas.microsoft.com/office/drawing/2010/main" val="0"/>
              </a:ext>
            </a:extLst>
          </a:blip>
          <a:srcRect l="9880"/>
          <a:stretch/>
        </p:blipFill>
        <p:spPr bwMode="auto">
          <a:xfrm>
            <a:off x="7556686" y="1"/>
            <a:ext cx="4635315" cy="68579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295269"/>
      </p:ext>
    </p:extLst>
  </p:cSld>
  <p:clrMapOvr>
    <a:masterClrMapping/>
  </p:clrMapOvr>
  <p:transition>
    <p:dissolve/>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7" name="Straight Connector 13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39" name="Rectangle 138">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0" name="Text Box 9"/>
          <p:cNvSpPr txBox="1">
            <a:spLocks noChangeArrowheads="1"/>
          </p:cNvSpPr>
          <p:nvPr/>
        </p:nvSpPr>
        <p:spPr bwMode="auto">
          <a:xfrm>
            <a:off x="8141110" y="639098"/>
            <a:ext cx="3401961" cy="3494790"/>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fontScale="92500" lnSpcReduction="20000"/>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a:latin typeface="Century Schoolbook" charset="0"/>
              </a:rPr>
              <a:t>Los eventos especiales en las instalaciones de la organización demandan particular cuidado. </a:t>
            </a:r>
          </a:p>
          <a:p>
            <a:pPr marL="457200" indent="-457200" algn="just">
              <a:spcBef>
                <a:spcPct val="50000"/>
              </a:spcBef>
              <a:buFont typeface="Wingdings" charset="2"/>
              <a:buChar char="ü"/>
            </a:pPr>
            <a:r>
              <a:rPr lang="es-MX" sz="2400" dirty="0">
                <a:latin typeface="Century Schoolbook" charset="0"/>
              </a:rPr>
              <a:t>Hasta las edecanes son extensión de la imagen que nos proponemos proyectar. </a:t>
            </a:r>
          </a:p>
          <a:p>
            <a:pPr marL="457200" indent="-457200" eaLnBrk="1" hangingPunct="1">
              <a:lnSpc>
                <a:spcPct val="90000"/>
              </a:lnSpc>
              <a:spcBef>
                <a:spcPct val="0"/>
              </a:spcBef>
              <a:spcAft>
                <a:spcPts val="600"/>
              </a:spcAft>
            </a:pPr>
            <a:endParaRPr lang="en-US" sz="2600" spc="-50" dirty="0">
              <a:solidFill>
                <a:schemeClr val="tx1">
                  <a:lumMod val="85000"/>
                  <a:lumOff val="15000"/>
                </a:schemeClr>
              </a:solidFill>
              <a:latin typeface="+mj-lt"/>
              <a:ea typeface="+mj-ea"/>
              <a:cs typeface="+mj-cs"/>
            </a:endParaRPr>
          </a:p>
        </p:txBody>
      </p:sp>
      <p:pic>
        <p:nvPicPr>
          <p:cNvPr id="8" name="Imagen 7" descr="descarga.jpeg">
            <a:extLst>
              <a:ext uri="{FF2B5EF4-FFF2-40B4-BE49-F238E27FC236}">
                <a16:creationId xmlns:a16="http://schemas.microsoft.com/office/drawing/2014/main" id="{4B892AFE-E0D7-2142-91D5-AACD04D8ED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99" y="867276"/>
            <a:ext cx="6912217" cy="4599766"/>
          </a:xfrm>
          <a:prstGeom prst="rect">
            <a:avLst/>
          </a:prstGeom>
        </p:spPr>
      </p:pic>
      <p:cxnSp>
        <p:nvCxnSpPr>
          <p:cNvPr id="141" name="Straight Connector 140">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294754"/>
            <a:ext cx="3200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3" name="Rectangle 142">
            <a:extLst>
              <a:ext uri="{FF2B5EF4-FFF2-40B4-BE49-F238E27FC236}">
                <a16:creationId xmlns:a16="http://schemas.microsoft.com/office/drawing/2014/main" id="{2FA54FBA-21C0-44C9-AD0D-565DB1ACAC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3229064"/>
      </p:ext>
    </p:extLst>
  </p:cSld>
  <p:clrMapOvr>
    <a:masterClrMapping/>
  </p:clrMapOvr>
  <p:transition>
    <p:dissolv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9"/>
          <p:cNvSpPr txBox="1">
            <a:spLocks noChangeArrowheads="1"/>
          </p:cNvSpPr>
          <p:nvPr/>
        </p:nvSpPr>
        <p:spPr bwMode="auto">
          <a:xfrm>
            <a:off x="998621" y="709863"/>
            <a:ext cx="9367364"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800" dirty="0">
                <a:latin typeface="Cambria"/>
                <a:cs typeface="Cambria"/>
              </a:rPr>
              <a:t>Es indispensable articular canales abiertos y confiables que estimulen la expresión propositiva de los públicos y aprovechar el talento y experiencia de los jubilados. </a:t>
            </a:r>
          </a:p>
        </p:txBody>
      </p:sp>
      <p:pic>
        <p:nvPicPr>
          <p:cNvPr id="60419" name="Picture 11" descr="Carrito de Jack Daniels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0128" y="2960778"/>
            <a:ext cx="3997716" cy="2992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0" name="Picture 12" descr="Guia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618" y="2452766"/>
            <a:ext cx="4917685" cy="36953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09648047"/>
      </p:ext>
    </p:extLst>
  </p:cSld>
  <p:clrMapOvr>
    <a:masterClrMapping/>
  </p:clrMapOvr>
  <p:transition>
    <p:dissolve/>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39B4056F-1959-4627-A683-77F6C0603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883" name="Picture 1027" descr="General Electric"/>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4842" y="643538"/>
            <a:ext cx="10803415" cy="3557043"/>
          </a:xfrm>
          <a:prstGeom prst="rect">
            <a:avLst/>
          </a:prstGeom>
          <a:noFill/>
          <a:extLst>
            <a:ext uri="{909E8E84-426E-40dd-AFC4-6F175D3DCCD1}">
              <a14:hiddenFill xmlns:a14="http://schemas.microsoft.com/office/drawing/2010/main" xmlns="">
                <a:solidFill>
                  <a:srgbClr val="FFFFFF"/>
                </a:solidFill>
              </a14:hiddenFill>
            </a:ext>
          </a:extLst>
        </p:spPr>
      </p:pic>
      <p:sp>
        <p:nvSpPr>
          <p:cNvPr id="138" name="Rectangle 137">
            <a:extLst>
              <a:ext uri="{FF2B5EF4-FFF2-40B4-BE49-F238E27FC236}">
                <a16:creationId xmlns:a16="http://schemas.microsoft.com/office/drawing/2014/main" id="{D8D7349B-C9FA-4FCE-A1FF-948F460A3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554906"/>
            <a:ext cx="12188952" cy="230309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Rectángulo 1"/>
          <p:cNvSpPr/>
          <p:nvPr/>
        </p:nvSpPr>
        <p:spPr>
          <a:xfrm>
            <a:off x="633998" y="4905301"/>
            <a:ext cx="4988879" cy="1554485"/>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3400" spc="-50">
                <a:solidFill>
                  <a:srgbClr val="FFFFFF"/>
                </a:solidFill>
                <a:latin typeface="+mj-lt"/>
                <a:ea typeface="+mj-ea"/>
                <a:cs typeface="+mj-cs"/>
              </a:rPr>
              <a:t>Orígenes del concepto relaciones públicas con públicos financieros.</a:t>
            </a:r>
          </a:p>
        </p:txBody>
      </p:sp>
      <p:cxnSp>
        <p:nvCxnSpPr>
          <p:cNvPr id="140" name="Straight Connector 139">
            <a:extLst>
              <a:ext uri="{FF2B5EF4-FFF2-40B4-BE49-F238E27FC236}">
                <a16:creationId xmlns:a16="http://schemas.microsoft.com/office/drawing/2014/main" id="{55646586-8E5D-4A2B-BDA9-01CE28AC89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0770" y="5247564"/>
            <a:ext cx="0" cy="873457"/>
          </a:xfrm>
          <a:prstGeom prst="line">
            <a:avLst/>
          </a:prstGeom>
          <a:ln w="19050">
            <a:solidFill>
              <a:srgbClr val="4887D6"/>
            </a:solidFill>
          </a:ln>
        </p:spPr>
        <p:style>
          <a:lnRef idx="1">
            <a:schemeClr val="accent1"/>
          </a:lnRef>
          <a:fillRef idx="0">
            <a:schemeClr val="accent1"/>
          </a:fillRef>
          <a:effectRef idx="0">
            <a:schemeClr val="accent1"/>
          </a:effectRef>
          <a:fontRef idx="minor">
            <a:schemeClr val="tx1"/>
          </a:fontRef>
        </p:style>
      </p:cxnSp>
      <p:sp>
        <p:nvSpPr>
          <p:cNvPr id="122882" name="Rectangle 1026"/>
          <p:cNvSpPr>
            <a:spLocks noGrp="1" noChangeArrowheads="1"/>
          </p:cNvSpPr>
          <p:nvPr>
            <p:ph type="body" idx="1"/>
          </p:nvPr>
        </p:nvSpPr>
        <p:spPr>
          <a:xfrm>
            <a:off x="6064301" y="4905300"/>
            <a:ext cx="5493699" cy="1554485"/>
          </a:xfrm>
        </p:spPr>
        <p:txBody>
          <a:bodyPr vert="horz" lIns="0" tIns="45720" rIns="0" bIns="45720" rtlCol="0" anchor="ctr">
            <a:normAutofit/>
          </a:bodyPr>
          <a:lstStyle/>
          <a:p>
            <a:pPr marL="0" indent="0">
              <a:lnSpc>
                <a:spcPct val="90000"/>
              </a:lnSpc>
              <a:spcBef>
                <a:spcPts val="0"/>
              </a:spcBef>
              <a:buFont typeface="Calibri" panose="020F0502020204030204" pitchFamily="34" charset="0"/>
              <a:buNone/>
            </a:pPr>
            <a:r>
              <a:rPr lang="en-US" sz="2000">
                <a:solidFill>
                  <a:srgbClr val="FFFFFF"/>
                </a:solidFill>
              </a:rPr>
              <a:t>El concepto </a:t>
            </a:r>
            <a:r>
              <a:rPr lang="en-US" sz="2000" i="1">
                <a:solidFill>
                  <a:srgbClr val="FFFFFF"/>
                </a:solidFill>
              </a:rPr>
              <a:t>relaciones con los inversionistas</a:t>
            </a:r>
            <a:r>
              <a:rPr lang="en-US" sz="2000">
                <a:solidFill>
                  <a:srgbClr val="FFFFFF"/>
                </a:solidFill>
              </a:rPr>
              <a:t> (IR) es relativamente reciente.  </a:t>
            </a:r>
          </a:p>
          <a:p>
            <a:pPr marL="0" indent="0">
              <a:lnSpc>
                <a:spcPct val="90000"/>
              </a:lnSpc>
              <a:spcBef>
                <a:spcPts val="0"/>
              </a:spcBef>
              <a:buFont typeface="Calibri" panose="020F0502020204030204" pitchFamily="34" charset="0"/>
              <a:buNone/>
            </a:pPr>
            <a:endParaRPr lang="en-US" sz="2000">
              <a:solidFill>
                <a:srgbClr val="FFFFFF"/>
              </a:solidFill>
            </a:endParaRPr>
          </a:p>
          <a:p>
            <a:pPr marL="0" indent="0">
              <a:lnSpc>
                <a:spcPct val="90000"/>
              </a:lnSpc>
              <a:spcBef>
                <a:spcPts val="0"/>
              </a:spcBef>
              <a:buFont typeface="Calibri" panose="020F0502020204030204" pitchFamily="34" charset="0"/>
              <a:buNone/>
            </a:pPr>
            <a:r>
              <a:rPr lang="en-US" sz="2000">
                <a:solidFill>
                  <a:srgbClr val="FFFFFF"/>
                </a:solidFill>
              </a:rPr>
              <a:t>General Electric se acredita el mérito de ser la firma precursora de esta disciplina.</a:t>
            </a:r>
          </a:p>
          <a:p>
            <a:pPr marL="0" indent="0">
              <a:lnSpc>
                <a:spcPct val="90000"/>
              </a:lnSpc>
              <a:spcBef>
                <a:spcPct val="30000"/>
              </a:spcBef>
              <a:buFont typeface="Calibri" panose="020F0502020204030204" pitchFamily="34" charset="0"/>
              <a:buNone/>
            </a:pPr>
            <a:endParaRPr lang="en-US" sz="2000">
              <a:solidFill>
                <a:srgbClr val="FFFFFF"/>
              </a:solidFill>
            </a:endParaRPr>
          </a:p>
        </p:txBody>
      </p:sp>
    </p:spTree>
    <p:extLst>
      <p:ext uri="{BB962C8B-B14F-4D97-AF65-F5344CB8AC3E}">
        <p14:creationId xmlns:p14="http://schemas.microsoft.com/office/powerpoint/2010/main" val="2533777213"/>
      </p:ext>
    </p:extLst>
  </p:cSld>
  <p:clrMapOvr>
    <a:masterClrMapping/>
  </p:clrMapOvr>
  <p:transition>
    <p:dissolve/>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5846"/>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8546" name="Rectangle 2"/>
          <p:cNvSpPr>
            <a:spLocks noGrp="1" noChangeArrowheads="1"/>
          </p:cNvSpPr>
          <p:nvPr>
            <p:ph type="body" idx="1"/>
          </p:nvPr>
        </p:nvSpPr>
        <p:spPr>
          <a:xfrm>
            <a:off x="1097280" y="2108201"/>
            <a:ext cx="6437367" cy="3760891"/>
          </a:xfrm>
        </p:spPr>
        <p:txBody>
          <a:bodyPr>
            <a:normAutofit/>
          </a:bodyPr>
          <a:lstStyle/>
          <a:p>
            <a:pPr>
              <a:buFontTx/>
              <a:buNone/>
            </a:pPr>
            <a:r>
              <a:rPr lang="es-ES_tradnl" sz="2100" dirty="0">
                <a:latin typeface="Cambria"/>
                <a:cs typeface="Cambria"/>
              </a:rPr>
              <a:t>	</a:t>
            </a:r>
          </a:p>
          <a:p>
            <a:pPr>
              <a:buFont typeface="Wingdings" charset="2"/>
              <a:buChar char="ü"/>
            </a:pPr>
            <a:r>
              <a:rPr lang="es-ES_tradnl" sz="2100" dirty="0">
                <a:latin typeface="Cambria"/>
                <a:cs typeface="Cambria"/>
              </a:rPr>
              <a:t> En Estados Unidos existe un organismo dedicado a impulsar el desarrollo de la comunicación estratégica con públicos financieros: la International </a:t>
            </a:r>
            <a:r>
              <a:rPr lang="es-ES_tradnl" sz="2100" dirty="0" err="1">
                <a:latin typeface="Cambria"/>
                <a:cs typeface="Cambria"/>
              </a:rPr>
              <a:t>Association</a:t>
            </a:r>
            <a:r>
              <a:rPr lang="es-ES_tradnl" sz="2100" dirty="0">
                <a:latin typeface="Cambria"/>
                <a:cs typeface="Cambria"/>
              </a:rPr>
              <a:t> of Business </a:t>
            </a:r>
            <a:r>
              <a:rPr lang="es-ES_tradnl" sz="2100" dirty="0" err="1">
                <a:latin typeface="Cambria"/>
                <a:cs typeface="Cambria"/>
              </a:rPr>
              <a:t>Communications</a:t>
            </a:r>
            <a:r>
              <a:rPr lang="es-ES_tradnl" sz="2100" dirty="0">
                <a:latin typeface="Cambria"/>
                <a:cs typeface="Cambria"/>
              </a:rPr>
              <a:t> (IABC). </a:t>
            </a:r>
          </a:p>
          <a:p>
            <a:pPr>
              <a:buFontTx/>
              <a:buNone/>
            </a:pPr>
            <a:endParaRPr lang="es-ES_tradnl" sz="2100" dirty="0">
              <a:latin typeface="Century" charset="0"/>
            </a:endParaRPr>
          </a:p>
          <a:p>
            <a:pPr>
              <a:buFontTx/>
              <a:buNone/>
            </a:pPr>
            <a:r>
              <a:rPr lang="es-ES_tradnl" sz="2100" dirty="0">
                <a:latin typeface="Palatino Linotype" charset="0"/>
              </a:rPr>
              <a:t>							</a:t>
            </a:r>
            <a:r>
              <a:rPr lang="es-ES_tradnl" sz="2100" dirty="0" err="1">
                <a:latin typeface="Palatino Linotype" charset="0"/>
              </a:rPr>
              <a:t>www.iabc.com</a:t>
            </a:r>
            <a:endParaRPr lang="en-US" sz="2100" dirty="0">
              <a:latin typeface="Palatino Linotype" charset="0"/>
            </a:endParaRPr>
          </a:p>
        </p:txBody>
      </p:sp>
      <p:pic>
        <p:nvPicPr>
          <p:cNvPr id="108547" name="Picture 3" descr="IABC"/>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29006" y="2917513"/>
            <a:ext cx="3144043" cy="2142264"/>
          </a:xfrm>
          <a:prstGeom prst="rect">
            <a:avLst/>
          </a:prstGeom>
          <a:noFill/>
          <a:extLst>
            <a:ext uri="{909E8E84-426E-40dd-AFC4-6F175D3DCCD1}">
              <a14:hiddenFill xmlns="" xmlns:a14="http://schemas.microsoft.com/office/drawing/2010/main">
                <a:solidFill>
                  <a:srgbClr val="FFFFFF"/>
                </a:solidFill>
              </a14:hiddenFill>
            </a:ext>
          </a:extLst>
        </p:spPr>
      </p:pic>
      <p:sp>
        <p:nvSpPr>
          <p:cNvPr id="76" name="Rectangle 75">
            <a:extLst>
              <a:ext uri="{FF2B5EF4-FFF2-40B4-BE49-F238E27FC236}">
                <a16:creationId xmlns:a16="http://schemas.microsoft.com/office/drawing/2014/main" id="{9E4CE3CF-6887-4947-8090-EC10F183F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0691152"/>
      </p:ext>
    </p:extLst>
  </p:cSld>
  <p:clrMapOvr>
    <a:masterClrMapping/>
  </p:clrMapOvr>
  <p:transition>
    <p:dissolve/>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ángulo 1"/>
          <p:cNvSpPr/>
          <p:nvPr/>
        </p:nvSpPr>
        <p:spPr>
          <a:xfrm>
            <a:off x="5172074" y="286603"/>
            <a:ext cx="5983605" cy="145075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spc="-50" dirty="0" err="1">
                <a:solidFill>
                  <a:schemeClr val="tx1">
                    <a:lumMod val="75000"/>
                    <a:lumOff val="25000"/>
                  </a:schemeClr>
                </a:solidFill>
                <a:latin typeface="+mj-lt"/>
                <a:ea typeface="+mj-ea"/>
                <a:cs typeface="+mj-cs"/>
              </a:rPr>
              <a:t>Importancia</a:t>
            </a:r>
            <a:r>
              <a:rPr lang="en-US" sz="4800" spc="-50" dirty="0">
                <a:solidFill>
                  <a:schemeClr val="tx1">
                    <a:lumMod val="75000"/>
                    <a:lumOff val="25000"/>
                  </a:schemeClr>
                </a:solidFill>
                <a:latin typeface="+mj-lt"/>
                <a:ea typeface="+mj-ea"/>
                <a:cs typeface="+mj-cs"/>
              </a:rPr>
              <a:t> de los </a:t>
            </a:r>
            <a:r>
              <a:rPr lang="en-US" sz="4800" spc="-50" dirty="0" err="1">
                <a:solidFill>
                  <a:schemeClr val="tx1">
                    <a:lumMod val="75000"/>
                    <a:lumOff val="25000"/>
                  </a:schemeClr>
                </a:solidFill>
                <a:latin typeface="+mj-lt"/>
                <a:ea typeface="+mj-ea"/>
                <a:cs typeface="+mj-cs"/>
              </a:rPr>
              <a:t>públicos</a:t>
            </a:r>
            <a:r>
              <a:rPr lang="en-US" sz="4800" spc="-50" dirty="0">
                <a:solidFill>
                  <a:schemeClr val="tx1">
                    <a:lumMod val="75000"/>
                    <a:lumOff val="25000"/>
                  </a:schemeClr>
                </a:solidFill>
                <a:latin typeface="+mj-lt"/>
                <a:ea typeface="+mj-ea"/>
                <a:cs typeface="+mj-cs"/>
              </a:rPr>
              <a:t> </a:t>
            </a:r>
            <a:r>
              <a:rPr lang="en-US" sz="4800" spc="-50" dirty="0" err="1">
                <a:solidFill>
                  <a:schemeClr val="tx1">
                    <a:lumMod val="75000"/>
                    <a:lumOff val="25000"/>
                  </a:schemeClr>
                </a:solidFill>
                <a:latin typeface="+mj-lt"/>
                <a:ea typeface="+mj-ea"/>
                <a:cs typeface="+mj-cs"/>
              </a:rPr>
              <a:t>financieros</a:t>
            </a:r>
            <a:endParaRPr lang="en-US" sz="4800" spc="-50" dirty="0">
              <a:solidFill>
                <a:schemeClr val="tx1">
                  <a:lumMod val="75000"/>
                  <a:lumOff val="25000"/>
                </a:schemeClr>
              </a:solidFill>
              <a:latin typeface="+mj-lt"/>
              <a:ea typeface="+mj-ea"/>
              <a:cs typeface="+mj-cs"/>
            </a:endParaRPr>
          </a:p>
        </p:txBody>
      </p:sp>
      <p:pic>
        <p:nvPicPr>
          <p:cNvPr id="111619" name="Picture 3" descr="Bancomext"/>
          <p:cNvPicPr>
            <a:picLocks noChangeAspect="1" noChangeArrowheads="1"/>
          </p:cNvPicPr>
          <p:nvPr/>
        </p:nvPicPr>
        <p:blipFill rotWithShape="1">
          <a:blip r:embed="rId2">
            <a:extLst>
              <a:ext uri="{28A0092B-C50C-407E-A947-70E740481C1C}">
                <a14:useLocalDpi xmlns:a14="http://schemas.microsoft.com/office/drawing/2010/main" val="0"/>
              </a:ext>
            </a:extLst>
          </a:blip>
          <a:srcRect l="5270"/>
          <a:stretch/>
        </p:blipFill>
        <p:spPr bwMode="auto">
          <a:xfrm>
            <a:off x="20" y="10"/>
            <a:ext cx="4580077" cy="685799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38" name="Straight Connector 137">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1618" name="Rectangle 2"/>
          <p:cNvSpPr>
            <a:spLocks noGrp="1" noChangeArrowheads="1"/>
          </p:cNvSpPr>
          <p:nvPr>
            <p:ph type="body" idx="1"/>
          </p:nvPr>
        </p:nvSpPr>
        <p:spPr>
          <a:xfrm>
            <a:off x="5172074" y="2108201"/>
            <a:ext cx="5983606" cy="3760891"/>
          </a:xfrm>
        </p:spPr>
        <p:txBody>
          <a:bodyPr vert="horz" lIns="0" tIns="45720" rIns="0" bIns="45720" rtlCol="0">
            <a:normAutofit/>
          </a:bodyPr>
          <a:lstStyle/>
          <a:p>
            <a:pPr marL="0" indent="0">
              <a:lnSpc>
                <a:spcPct val="100000"/>
              </a:lnSpc>
              <a:buFont typeface="Calibri" panose="020F0502020204030204" pitchFamily="34" charset="0"/>
              <a:buNone/>
            </a:pPr>
            <a:r>
              <a:rPr lang="en-US" dirty="0"/>
              <a:t>La </a:t>
            </a:r>
            <a:r>
              <a:rPr lang="en-US" dirty="0" err="1"/>
              <a:t>calidad</a:t>
            </a:r>
            <a:r>
              <a:rPr lang="en-US" dirty="0"/>
              <a:t> y  </a:t>
            </a:r>
            <a:r>
              <a:rPr lang="en-US" dirty="0" err="1"/>
              <a:t>pertinencia</a:t>
            </a:r>
            <a:r>
              <a:rPr lang="en-US" dirty="0"/>
              <a:t> de la </a:t>
            </a:r>
            <a:r>
              <a:rPr lang="en-US" dirty="0" err="1"/>
              <a:t>información</a:t>
            </a:r>
            <a:r>
              <a:rPr lang="en-US" dirty="0"/>
              <a:t> </a:t>
            </a:r>
            <a:r>
              <a:rPr lang="en-US" dirty="0" err="1"/>
              <a:t>hacia</a:t>
            </a:r>
            <a:r>
              <a:rPr lang="en-US" dirty="0"/>
              <a:t> los </a:t>
            </a:r>
            <a:r>
              <a:rPr lang="en-US" dirty="0" err="1"/>
              <a:t>públicos</a:t>
            </a:r>
            <a:r>
              <a:rPr lang="en-US" dirty="0"/>
              <a:t> </a:t>
            </a:r>
            <a:r>
              <a:rPr lang="en-US" dirty="0" err="1"/>
              <a:t>inversores</a:t>
            </a:r>
            <a:r>
              <a:rPr lang="en-US" dirty="0"/>
              <a:t>, </a:t>
            </a:r>
            <a:r>
              <a:rPr lang="en-US" dirty="0" err="1"/>
              <a:t>efectivamente</a:t>
            </a:r>
            <a:r>
              <a:rPr lang="en-US" dirty="0"/>
              <a:t> </a:t>
            </a:r>
            <a:r>
              <a:rPr lang="en-US" dirty="0" err="1"/>
              <a:t>incide</a:t>
            </a:r>
            <a:r>
              <a:rPr lang="en-US" dirty="0"/>
              <a:t> </a:t>
            </a:r>
            <a:r>
              <a:rPr lang="en-US" dirty="0" err="1"/>
              <a:t>en</a:t>
            </a:r>
            <a:r>
              <a:rPr lang="en-US" dirty="0"/>
              <a:t> el valor de las </a:t>
            </a:r>
            <a:r>
              <a:rPr lang="en-US" dirty="0" err="1"/>
              <a:t>acciones</a:t>
            </a:r>
            <a:r>
              <a:rPr lang="en-US" dirty="0"/>
              <a:t> y el </a:t>
            </a:r>
            <a:r>
              <a:rPr lang="en-US" dirty="0" err="1"/>
              <a:t>prestigio</a:t>
            </a:r>
            <a:r>
              <a:rPr lang="en-US" dirty="0"/>
              <a:t> de la </a:t>
            </a:r>
            <a:r>
              <a:rPr lang="en-US" dirty="0" err="1"/>
              <a:t>marca</a:t>
            </a:r>
            <a:r>
              <a:rPr lang="en-US" dirty="0"/>
              <a:t>.</a:t>
            </a:r>
          </a:p>
        </p:txBody>
      </p:sp>
    </p:spTree>
    <p:extLst>
      <p:ext uri="{BB962C8B-B14F-4D97-AF65-F5344CB8AC3E}">
        <p14:creationId xmlns:p14="http://schemas.microsoft.com/office/powerpoint/2010/main" val="1664030241"/>
      </p:ext>
    </p:extLst>
  </p:cSld>
  <p:clrMapOvr>
    <a:masterClrMapping/>
  </p:clrMapOvr>
  <p:transition>
    <p:dissolve/>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ángulo 1"/>
          <p:cNvSpPr/>
          <p:nvPr/>
        </p:nvSpPr>
        <p:spPr>
          <a:xfrm>
            <a:off x="5172074" y="286603"/>
            <a:ext cx="5983605" cy="145075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spc="-50">
                <a:solidFill>
                  <a:schemeClr val="tx1">
                    <a:lumMod val="75000"/>
                    <a:lumOff val="25000"/>
                  </a:schemeClr>
                </a:solidFill>
                <a:latin typeface="+mj-lt"/>
                <a:ea typeface="+mj-ea"/>
                <a:cs typeface="+mj-cs"/>
              </a:rPr>
              <a:t>Objetividad informativa.</a:t>
            </a:r>
          </a:p>
        </p:txBody>
      </p:sp>
      <p:pic>
        <p:nvPicPr>
          <p:cNvPr id="145414" name="Picture 6" descr="Directivo de Panasonic"/>
          <p:cNvPicPr>
            <a:picLocks noChangeAspect="1" noChangeArrowheads="1"/>
          </p:cNvPicPr>
          <p:nvPr/>
        </p:nvPicPr>
        <p:blipFill rotWithShape="1">
          <a:blip r:embed="rId2">
            <a:extLst>
              <a:ext uri="{28A0092B-C50C-407E-A947-70E740481C1C}">
                <a14:useLocalDpi xmlns:a14="http://schemas.microsoft.com/office/drawing/2010/main" val="0"/>
              </a:ext>
            </a:extLst>
          </a:blip>
          <a:srcRect l="10954"/>
          <a:stretch/>
        </p:blipFill>
        <p:spPr bwMode="auto">
          <a:xfrm>
            <a:off x="20" y="10"/>
            <a:ext cx="4580077" cy="685799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41" name="Straight Connector 140">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5410" name="Rectangle 2"/>
          <p:cNvSpPr>
            <a:spLocks noGrp="1" noChangeArrowheads="1"/>
          </p:cNvSpPr>
          <p:nvPr>
            <p:ph type="body" idx="1"/>
          </p:nvPr>
        </p:nvSpPr>
        <p:spPr>
          <a:xfrm>
            <a:off x="5172074" y="2108201"/>
            <a:ext cx="5983606" cy="3760891"/>
          </a:xfrm>
        </p:spPr>
        <p:txBody>
          <a:bodyPr vert="horz" lIns="0" tIns="45720" rIns="0" bIns="45720" rtlCol="0">
            <a:normAutofit/>
          </a:bodyPr>
          <a:lstStyle/>
          <a:p>
            <a:pPr marL="0" indent="0">
              <a:lnSpc>
                <a:spcPct val="100000"/>
              </a:lnSpc>
              <a:buFont typeface="Calibri" panose="020F0502020204030204" pitchFamily="34" charset="0"/>
              <a:buNone/>
            </a:pPr>
            <a:r>
              <a:rPr lang="en-US"/>
              <a:t>Las relaciones públicas financieras deben partir de la base de la realidad empresarial y no descansar en la producción de imágenes falsas o inciertas.</a:t>
            </a:r>
          </a:p>
        </p:txBody>
      </p:sp>
    </p:spTree>
    <p:extLst>
      <p:ext uri="{BB962C8B-B14F-4D97-AF65-F5344CB8AC3E}">
        <p14:creationId xmlns:p14="http://schemas.microsoft.com/office/powerpoint/2010/main" val="607853417"/>
      </p:ext>
    </p:extLst>
  </p:cSld>
  <p:clrMapOvr>
    <a:masterClrMapping/>
  </p:clrMapOvr>
  <p:transition>
    <p:dissolve/>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3235" name="Picture 3" descr="Relaciones publicas financieras Daniel Barquero"/>
          <p:cNvPicPr>
            <a:picLocks noChangeAspect="1" noChangeArrowheads="1"/>
          </p:cNvPicPr>
          <p:nvPr/>
        </p:nvPicPr>
        <p:blipFill rotWithShape="1">
          <a:blip r:embed="rId2">
            <a:extLst>
              <a:ext uri="{28A0092B-C50C-407E-A947-70E740481C1C}">
                <a14:useLocalDpi xmlns:a14="http://schemas.microsoft.com/office/drawing/2010/main" val="0"/>
              </a:ext>
            </a:extLst>
          </a:blip>
          <a:srcRect l="1655" r="6229"/>
          <a:stretch/>
        </p:blipFill>
        <p:spPr bwMode="auto">
          <a:xfrm>
            <a:off x="20" y="10"/>
            <a:ext cx="4580077" cy="685799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39" name="Straight Connector 138">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00864" y="2353592"/>
            <a:ext cx="5669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3236" name="Rectangle 4"/>
          <p:cNvSpPr>
            <a:spLocks noChangeArrowheads="1"/>
          </p:cNvSpPr>
          <p:nvPr/>
        </p:nvSpPr>
        <p:spPr bwMode="auto">
          <a:xfrm>
            <a:off x="5116784" y="2546224"/>
            <a:ext cx="5977938" cy="3342747"/>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lIns="0" tIns="45720" rIns="0" bIns="45720" rtlCol="0">
            <a:normAutofit/>
          </a:bodyPr>
          <a:lstStyle/>
          <a:p>
            <a:pPr>
              <a:spcAft>
                <a:spcPts val="600"/>
              </a:spcAft>
              <a:buFont typeface="Calibri" panose="020F0502020204030204" pitchFamily="34" charset="0"/>
            </a:pPr>
            <a:r>
              <a:rPr lang="en-US">
                <a:solidFill>
                  <a:srgbClr val="FFFFFF"/>
                </a:solidFill>
              </a:rPr>
              <a:t>Las Relaciones Públicas Empresariales forman parte de las acciones comunicativas estratégicas de la alta dirección de la empresa, y comprenden  la capacidad de predecir consecuencias, aconsejar a la alta dirección de la organización, instaurar programas planificados de acciones comunicativas que sirvan a la empresa como a sus públicos financieros (accionistas, proveedores, entidades bancarias y bursátiles, clientes, prensa especializada, organismos gubernamentales). </a:t>
            </a:r>
          </a:p>
        </p:txBody>
      </p:sp>
    </p:spTree>
    <p:extLst>
      <p:ext uri="{BB962C8B-B14F-4D97-AF65-F5344CB8AC3E}">
        <p14:creationId xmlns:p14="http://schemas.microsoft.com/office/powerpoint/2010/main" val="971965486"/>
      </p:ext>
    </p:extLst>
  </p:cSld>
  <p:clrMapOvr>
    <a:overrideClrMapping bg1="dk1" tx1="lt1" bg2="dk2" tx2="lt2" accent1="accent1" accent2="accent2" accent3="accent3" accent4="accent4" accent5="accent5" accent6="accent6" hlink="hlink" folHlink="folHlink"/>
  </p:clrMapOvr>
  <p:transition>
    <p:dissolve/>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0292" name="Picture 1028" descr="CEATEC Anuncio"/>
          <p:cNvPicPr>
            <a:picLocks noChangeAspect="1" noChangeArrowheads="1"/>
          </p:cNvPicPr>
          <p:nvPr/>
        </p:nvPicPr>
        <p:blipFill rotWithShape="1">
          <a:blip r:embed="rId2">
            <a:extLst>
              <a:ext uri="{28A0092B-C50C-407E-A947-70E740481C1C}">
                <a14:useLocalDpi xmlns:a14="http://schemas.microsoft.com/office/drawing/2010/main" val="0"/>
              </a:ext>
            </a:extLst>
          </a:blip>
          <a:srcRect r="2487" b="2"/>
          <a:stretch/>
        </p:blipFill>
        <p:spPr bwMode="auto">
          <a:xfrm>
            <a:off x="633999" y="640081"/>
            <a:ext cx="6909801" cy="5314406"/>
          </a:xfrm>
          <a:prstGeom prst="rect">
            <a:avLst/>
          </a:prstGeom>
          <a:noFill/>
          <a:extLst>
            <a:ext uri="{909E8E84-426E-40dd-AFC4-6F175D3DCCD1}">
              <a14:hiddenFill xmlns="" xmlns:a14="http://schemas.microsoft.com/office/drawing/2010/main">
                <a:solidFill>
                  <a:srgbClr val="FFFFFF"/>
                </a:solidFill>
              </a14:hiddenFill>
            </a:ext>
          </a:extLst>
        </p:spPr>
      </p:pic>
      <p:cxnSp>
        <p:nvCxnSpPr>
          <p:cNvPr id="75" name="Straight Connector 74">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42633"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0290" name="Rectangle 1026"/>
          <p:cNvSpPr>
            <a:spLocks noGrp="1" noChangeArrowheads="1"/>
          </p:cNvSpPr>
          <p:nvPr>
            <p:ph type="body" idx="1"/>
          </p:nvPr>
        </p:nvSpPr>
        <p:spPr>
          <a:xfrm>
            <a:off x="7859485" y="2407436"/>
            <a:ext cx="3690257" cy="3461658"/>
          </a:xfrm>
        </p:spPr>
        <p:txBody>
          <a:bodyPr>
            <a:normAutofit/>
          </a:bodyPr>
          <a:lstStyle/>
          <a:p>
            <a:pPr>
              <a:lnSpc>
                <a:spcPct val="100000"/>
              </a:lnSpc>
              <a:buFont typeface="Wingdings" charset="2"/>
              <a:buChar char="ü"/>
            </a:pPr>
            <a:r>
              <a:rPr lang="es-ES_tradnl">
                <a:latin typeface="Cambria"/>
                <a:cs typeface="Cambria"/>
              </a:rPr>
              <a:t>Un plan de comunicación estratégica para los públicos financieros, parte del obligado inventario de los públicos, del cual se desprende el diagnóstico de las percepciones, no necesariamente manifiestas de los públicos financieros.</a:t>
            </a:r>
            <a:r>
              <a:rPr lang="es-ES_tradnl" b="1">
                <a:latin typeface="Cambria"/>
                <a:cs typeface="Cambria"/>
              </a:rPr>
              <a:t> </a:t>
            </a:r>
            <a:endParaRPr lang="en-US" b="1">
              <a:latin typeface="Cambria"/>
              <a:cs typeface="Cambria"/>
            </a:endParaRPr>
          </a:p>
        </p:txBody>
      </p:sp>
      <p:sp>
        <p:nvSpPr>
          <p:cNvPr id="77" name="Rectangle 7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70623411"/>
      </p:ext>
    </p:extLst>
  </p:cSld>
  <p:clrMapOvr>
    <a:masterClrMapping/>
  </p:clrMapOvr>
  <p:transition>
    <p:dissolve/>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3" name="Straight Connector 7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2642" name="Rectangle 2"/>
          <p:cNvSpPr>
            <a:spLocks noGrp="1" noChangeArrowheads="1"/>
          </p:cNvSpPr>
          <p:nvPr>
            <p:ph type="body" idx="1"/>
          </p:nvPr>
        </p:nvSpPr>
        <p:spPr>
          <a:xfrm>
            <a:off x="643467" y="2546224"/>
            <a:ext cx="3448259" cy="3342747"/>
          </a:xfrm>
        </p:spPr>
        <p:txBody>
          <a:bodyPr>
            <a:normAutofit/>
          </a:bodyPr>
          <a:lstStyle/>
          <a:p>
            <a:pPr>
              <a:buFont typeface="Wingdings" charset="2"/>
              <a:buChar char="ü"/>
            </a:pPr>
            <a:r>
              <a:rPr lang="es-ES_tradnl" sz="1800">
                <a:solidFill>
                  <a:srgbClr val="FFFFFF"/>
                </a:solidFill>
                <a:latin typeface="Cambria"/>
                <a:cs typeface="Cambria"/>
              </a:rPr>
              <a:t>Los públicos financieros son particularmente sensibles a sorpresas y cambios inesperados. Es indispensable mantener un flujo consistente de información que despeje sus dudas y disminuya sus inquietudes. Debemos cuidarnos de las posibles reacciones adversas de los públicos latentes.</a:t>
            </a:r>
            <a:endParaRPr lang="en-US" sz="1800">
              <a:solidFill>
                <a:srgbClr val="FFFFFF"/>
              </a:solidFill>
              <a:latin typeface="Cambria"/>
              <a:cs typeface="Cambria"/>
            </a:endParaRPr>
          </a:p>
        </p:txBody>
      </p:sp>
      <p:pic>
        <p:nvPicPr>
          <p:cNvPr id="2" name="Imagen 1" descr="up-07-comunicacin-financiera-5-638.jpg"/>
          <p:cNvPicPr>
            <a:picLocks noChangeAspect="1"/>
          </p:cNvPicPr>
          <p:nvPr/>
        </p:nvPicPr>
        <p:blipFill rotWithShape="1">
          <a:blip r:embed="rId2">
            <a:extLst>
              <a:ext uri="{28A0092B-C50C-407E-A947-70E740481C1C}">
                <a14:useLocalDpi xmlns:a14="http://schemas.microsoft.com/office/drawing/2010/main" val="0"/>
              </a:ext>
            </a:extLst>
          </a:blip>
          <a:srcRect r="17567"/>
          <a:stretch/>
        </p:blipFill>
        <p:spPr>
          <a:xfrm>
            <a:off x="4654296" y="10"/>
            <a:ext cx="7537703" cy="6857990"/>
          </a:xfrm>
          <a:prstGeom prst="rect">
            <a:avLst/>
          </a:prstGeom>
        </p:spPr>
      </p:pic>
    </p:spTree>
    <p:extLst>
      <p:ext uri="{BB962C8B-B14F-4D97-AF65-F5344CB8AC3E}">
        <p14:creationId xmlns:p14="http://schemas.microsoft.com/office/powerpoint/2010/main" val="1008333598"/>
      </p:ext>
    </p:extLst>
  </p:cSld>
  <p:clrMapOvr>
    <a:overrideClrMapping bg1="dk1" tx1="lt1" bg2="dk2" tx2="lt2" accent1="accent1" accent2="accent2" accent3="accent3" accent4="accent4" accent5="accent5" accent6="accent6" hlink="hlink" folHlink="folHlink"/>
  </p:clrMapOvr>
  <p:transition>
    <p:dissolve/>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3" name="Straight Connector 7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3666" name="Rectangle 2"/>
          <p:cNvSpPr>
            <a:spLocks noGrp="1" noChangeArrowheads="1"/>
          </p:cNvSpPr>
          <p:nvPr>
            <p:ph type="body" idx="1"/>
          </p:nvPr>
        </p:nvSpPr>
        <p:spPr>
          <a:xfrm>
            <a:off x="643467" y="2546224"/>
            <a:ext cx="3448259" cy="3342747"/>
          </a:xfrm>
        </p:spPr>
        <p:txBody>
          <a:bodyPr>
            <a:normAutofit/>
          </a:bodyPr>
          <a:lstStyle/>
          <a:p>
            <a:pPr>
              <a:lnSpc>
                <a:spcPct val="100000"/>
              </a:lnSpc>
              <a:buFont typeface="Wingdings" charset="2"/>
              <a:buChar char="ü"/>
            </a:pPr>
            <a:r>
              <a:rPr lang="es-ES_tradnl" sz="1800">
                <a:solidFill>
                  <a:srgbClr val="FFFFFF"/>
                </a:solidFill>
                <a:latin typeface="Cambria"/>
                <a:cs typeface="Cambria"/>
              </a:rPr>
              <a:t>El mercado responde mejor a aquellas compañías que proporcionan abiertamente un flujo consistente de información, pues consideran que el recurso informativo reduce posibles riesgos. Un buen trabajo en materia de relaciones públicas financieras debe procurar la coincidencia del interés público con el privado.</a:t>
            </a:r>
            <a:endParaRPr lang="en-US" sz="1800">
              <a:solidFill>
                <a:srgbClr val="FFFFFF"/>
              </a:solidFill>
              <a:latin typeface="Cambria"/>
              <a:cs typeface="Cambria"/>
            </a:endParaRPr>
          </a:p>
        </p:txBody>
      </p:sp>
      <p:pic>
        <p:nvPicPr>
          <p:cNvPr id="2" name="Imagen 1" descr="Gasto-publico-Derecho-financiero.jpg"/>
          <p:cNvPicPr>
            <a:picLocks noChangeAspect="1"/>
          </p:cNvPicPr>
          <p:nvPr/>
        </p:nvPicPr>
        <p:blipFill rotWithShape="1">
          <a:blip r:embed="rId2">
            <a:extLst>
              <a:ext uri="{28A0092B-C50C-407E-A947-70E740481C1C}">
                <a14:useLocalDpi xmlns:a14="http://schemas.microsoft.com/office/drawing/2010/main" val="0"/>
              </a:ext>
            </a:extLst>
          </a:blip>
          <a:srcRect l="26658" r="17562" b="-1"/>
          <a:stretch/>
        </p:blipFill>
        <p:spPr>
          <a:xfrm>
            <a:off x="4654296" y="10"/>
            <a:ext cx="7537703" cy="6857990"/>
          </a:xfrm>
          <a:prstGeom prst="rect">
            <a:avLst/>
          </a:prstGeom>
        </p:spPr>
      </p:pic>
    </p:spTree>
    <p:extLst>
      <p:ext uri="{BB962C8B-B14F-4D97-AF65-F5344CB8AC3E}">
        <p14:creationId xmlns:p14="http://schemas.microsoft.com/office/powerpoint/2010/main" val="3977439934"/>
      </p:ext>
    </p:extLst>
  </p:cSld>
  <p:clrMapOvr>
    <a:overrideClrMapping bg1="dk1" tx1="lt1" bg2="dk2" tx2="lt2" accent1="accent1" accent2="accent2" accent3="accent3" accent4="accent4" accent5="accent5" accent6="accent6" hlink="hlink" folHlink="folHlink"/>
  </p:clrMapOvr>
  <p:transition>
    <p:dissolve/>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5286" name="Picture 1030" descr="D:\Mis documentos\octavio\Imagen Campus Santa Fe\Profesor\Archivo de imagenes de Imagen y RP\Imagenes de libros\Comunicar bien Francesc Borell.jpg"/>
          <p:cNvPicPr>
            <a:picLocks noChangeAspect="1" noChangeArrowheads="1"/>
          </p:cNvPicPr>
          <p:nvPr/>
        </p:nvPicPr>
        <p:blipFill rotWithShape="1">
          <a:blip r:embed="rId2">
            <a:extLst>
              <a:ext uri="{28A0092B-C50C-407E-A947-70E740481C1C}">
                <a14:useLocalDpi xmlns:a14="http://schemas.microsoft.com/office/drawing/2010/main" val="0"/>
              </a:ext>
            </a:extLst>
          </a:blip>
          <a:srcRect b="24545"/>
          <a:stretch/>
        </p:blipFill>
        <p:spPr bwMode="auto">
          <a:xfrm>
            <a:off x="1" y="10"/>
            <a:ext cx="6050280" cy="6340632"/>
          </a:xfrm>
          <a:prstGeom prst="rect">
            <a:avLst/>
          </a:prstGeom>
          <a:noFill/>
          <a:extLst>
            <a:ext uri="{909E8E84-426E-40dd-AFC4-6F175D3DCCD1}">
              <a14:hiddenFill xmlns="" xmlns:a14="http://schemas.microsoft.com/office/drawing/2010/main">
                <a:solidFill>
                  <a:srgbClr val="FFFFFF"/>
                </a:solidFill>
              </a14:hiddenFill>
            </a:ext>
          </a:extLst>
        </p:spPr>
      </p:pic>
      <p:pic>
        <p:nvPicPr>
          <p:cNvPr id="225287" name="Picture 1031" descr="D:\Mis documentos\octavio\Imagen Campus Santa Fe\Profesor\Archivo de imagenes de Imagen y RP\Imagenes de libros\101 Claves Jose Octavio Luis.jpg"/>
          <p:cNvPicPr>
            <a:picLocks noChangeAspect="1" noChangeArrowheads="1"/>
          </p:cNvPicPr>
          <p:nvPr/>
        </p:nvPicPr>
        <p:blipFill rotWithShape="1">
          <a:blip r:embed="rId3">
            <a:extLst>
              <a:ext uri="{28A0092B-C50C-407E-A947-70E740481C1C}">
                <a14:useLocalDpi xmlns:a14="http://schemas.microsoft.com/office/drawing/2010/main" val="0"/>
              </a:ext>
            </a:extLst>
          </a:blip>
          <a:srcRect b="13803"/>
          <a:stretch/>
        </p:blipFill>
        <p:spPr bwMode="auto">
          <a:xfrm>
            <a:off x="6141718" y="10"/>
            <a:ext cx="6050280" cy="634063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708119074"/>
      </p:ext>
    </p:extLst>
  </p:cSld>
  <p:clrMapOvr>
    <a:masterClrMapping/>
  </p:clrMapOvr>
  <p:transition>
    <p:dissolve/>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E9BA134F-37B6-498A-B46D-040B86E5D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2BFE3F30-11E0-4842-8523-7222538C8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rgbClr val="6A5B43"/>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9" name="Straight Connector 138">
            <a:extLst>
              <a:ext uri="{FF2B5EF4-FFF2-40B4-BE49-F238E27FC236}">
                <a16:creationId xmlns:a16="http://schemas.microsoft.com/office/drawing/2014/main" id="{67E7D319-545A-41CD-95DF-4DE4FA8A46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8268" y="2344202"/>
            <a:ext cx="5486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7218" name="Rectangle 2"/>
          <p:cNvSpPr>
            <a:spLocks noGrp="1" noChangeArrowheads="1"/>
          </p:cNvSpPr>
          <p:nvPr>
            <p:ph type="body" idx="1"/>
          </p:nvPr>
        </p:nvSpPr>
        <p:spPr>
          <a:xfrm>
            <a:off x="1097279" y="2505069"/>
            <a:ext cx="5977938" cy="3383902"/>
          </a:xfrm>
        </p:spPr>
        <p:txBody>
          <a:bodyPr>
            <a:normAutofit/>
          </a:bodyPr>
          <a:lstStyle/>
          <a:p>
            <a:pPr>
              <a:buFontTx/>
              <a:buNone/>
            </a:pPr>
            <a:r>
              <a:rPr lang="en-US" sz="1800">
                <a:solidFill>
                  <a:srgbClr val="FFFFFF"/>
                </a:solidFill>
                <a:latin typeface="Palatino" pitchFamily="2" charset="77"/>
                <a:ea typeface="Palatino" pitchFamily="2" charset="77"/>
              </a:rPr>
              <a:t>Prensa especializada</a:t>
            </a:r>
          </a:p>
          <a:p>
            <a:pPr>
              <a:buFontTx/>
              <a:buNone/>
            </a:pPr>
            <a:endParaRPr lang="en-US" sz="1800">
              <a:solidFill>
                <a:srgbClr val="FFFFFF"/>
              </a:solidFill>
              <a:latin typeface="Palatino" pitchFamily="2" charset="77"/>
              <a:ea typeface="Palatino" pitchFamily="2" charset="77"/>
            </a:endParaRPr>
          </a:p>
          <a:p>
            <a:pPr>
              <a:buFont typeface="Wingdings" charset="2"/>
              <a:buChar char="ü"/>
            </a:pPr>
            <a:r>
              <a:rPr lang="en-US" sz="1800">
                <a:solidFill>
                  <a:srgbClr val="FFFFFF"/>
                </a:solidFill>
                <a:latin typeface="Palatino" pitchFamily="2" charset="77"/>
                <a:ea typeface="Palatino" pitchFamily="2" charset="77"/>
              </a:rPr>
              <a:t> </a:t>
            </a:r>
            <a:r>
              <a:rPr lang="es-ES_tradnl" sz="1800">
                <a:solidFill>
                  <a:srgbClr val="FFFFFF"/>
                </a:solidFill>
                <a:latin typeface="Palatino" pitchFamily="2" charset="77"/>
                <a:ea typeface="Palatino" pitchFamily="2" charset="77"/>
              </a:rPr>
              <a:t>La prensa especializada en economía y finanzas es uno de los públicos más delicados.  </a:t>
            </a:r>
          </a:p>
          <a:p>
            <a:pPr>
              <a:buFont typeface="Wingdings" charset="2"/>
              <a:buChar char="ü"/>
            </a:pPr>
            <a:r>
              <a:rPr lang="es-ES_tradnl" sz="1800">
                <a:solidFill>
                  <a:srgbClr val="FFFFFF"/>
                </a:solidFill>
                <a:latin typeface="Palatino" pitchFamily="2" charset="77"/>
                <a:ea typeface="Palatino" pitchFamily="2" charset="77"/>
              </a:rPr>
              <a:t> En su inmensa mayoría no son periodistas profesionales, sino especialistas en temas económicos y financieros. </a:t>
            </a:r>
          </a:p>
          <a:p>
            <a:pPr>
              <a:buFont typeface="Wingdings" charset="2"/>
              <a:buChar char="ü"/>
            </a:pPr>
            <a:r>
              <a:rPr lang="es-ES_tradnl" sz="1800">
                <a:solidFill>
                  <a:srgbClr val="FFFFFF"/>
                </a:solidFill>
                <a:latin typeface="Palatino" pitchFamily="2" charset="77"/>
                <a:ea typeface="Palatino" pitchFamily="2" charset="77"/>
              </a:rPr>
              <a:t> Ellos demandan particular atención.</a:t>
            </a:r>
            <a:r>
              <a:rPr lang="es-ES_tradnl" sz="1800" b="1">
                <a:solidFill>
                  <a:srgbClr val="FFFFFF"/>
                </a:solidFill>
                <a:latin typeface="Palatino" pitchFamily="2" charset="77"/>
                <a:ea typeface="Palatino" pitchFamily="2" charset="77"/>
              </a:rPr>
              <a:t> </a:t>
            </a:r>
            <a:r>
              <a:rPr lang="en-US" sz="1800">
                <a:solidFill>
                  <a:srgbClr val="FFFFFF"/>
                </a:solidFill>
                <a:latin typeface="Tahoma" charset="0"/>
              </a:rPr>
              <a:t>	</a:t>
            </a:r>
          </a:p>
        </p:txBody>
      </p:sp>
      <p:pic>
        <p:nvPicPr>
          <p:cNvPr id="3" name="Imagen 2" descr="Imagen que contiene firmar, texto, hombre, periódico&#10;&#10;Descripción generada automáticamente">
            <a:extLst>
              <a:ext uri="{FF2B5EF4-FFF2-40B4-BE49-F238E27FC236}">
                <a16:creationId xmlns:a16="http://schemas.microsoft.com/office/drawing/2014/main" id="{C68F985A-DD39-1A47-9501-BC616EBC2184}"/>
              </a:ext>
            </a:extLst>
          </p:cNvPr>
          <p:cNvPicPr>
            <a:picLocks noChangeAspect="1"/>
          </p:cNvPicPr>
          <p:nvPr/>
        </p:nvPicPr>
        <p:blipFill>
          <a:blip r:embed="rId2"/>
          <a:stretch>
            <a:fillRect/>
          </a:stretch>
        </p:blipFill>
        <p:spPr>
          <a:xfrm>
            <a:off x="8251982" y="1238829"/>
            <a:ext cx="3294253" cy="4358550"/>
          </a:xfrm>
          <a:prstGeom prst="rect">
            <a:avLst/>
          </a:prstGeom>
        </p:spPr>
      </p:pic>
    </p:spTree>
    <p:extLst>
      <p:ext uri="{BB962C8B-B14F-4D97-AF65-F5344CB8AC3E}">
        <p14:creationId xmlns:p14="http://schemas.microsoft.com/office/powerpoint/2010/main" val="440337911"/>
      </p:ext>
    </p:extLst>
  </p:cSld>
  <p:clrMapOvr>
    <a:masterClrMapping/>
  </p:clrMapOvr>
  <p:transition>
    <p:dissolve/>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1316" name="Rectangle 7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1317" name="Rectangle 7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1318" name="Straight Connector 74">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1314" name="Rectangle 1026"/>
          <p:cNvSpPr>
            <a:spLocks noGrp="1" noChangeArrowheads="1"/>
          </p:cNvSpPr>
          <p:nvPr>
            <p:ph type="body" idx="1"/>
          </p:nvPr>
        </p:nvSpPr>
        <p:spPr>
          <a:xfrm>
            <a:off x="571752" y="2799654"/>
            <a:ext cx="3005462" cy="3189665"/>
          </a:xfrm>
        </p:spPr>
        <p:txBody>
          <a:bodyPr>
            <a:normAutofit/>
          </a:bodyPr>
          <a:lstStyle/>
          <a:p>
            <a:pPr marL="0" indent="0">
              <a:lnSpc>
                <a:spcPct val="100000"/>
              </a:lnSpc>
              <a:spcBef>
                <a:spcPct val="40000"/>
              </a:spcBef>
              <a:buNone/>
            </a:pPr>
            <a:endParaRPr lang="en-US" sz="1500">
              <a:solidFill>
                <a:srgbClr val="FFFFFF"/>
              </a:solidFill>
              <a:latin typeface="Cambria"/>
              <a:cs typeface="Cambria"/>
            </a:endParaRPr>
          </a:p>
          <a:p>
            <a:pPr>
              <a:lnSpc>
                <a:spcPct val="100000"/>
              </a:lnSpc>
              <a:spcBef>
                <a:spcPts val="0"/>
              </a:spcBef>
              <a:buFont typeface="Wingdings" charset="2"/>
              <a:buChar char="ü"/>
            </a:pPr>
            <a:r>
              <a:rPr lang="en-US" sz="1500">
                <a:solidFill>
                  <a:srgbClr val="FFFFFF"/>
                </a:solidFill>
                <a:latin typeface="Cambria"/>
                <a:cs typeface="Cambria"/>
              </a:rPr>
              <a:t> Los comunicados de prensa tienen que ajustarse a normas, ser precisos y bien redactado.	</a:t>
            </a:r>
          </a:p>
          <a:p>
            <a:pPr>
              <a:lnSpc>
                <a:spcPct val="100000"/>
              </a:lnSpc>
              <a:spcBef>
                <a:spcPts val="0"/>
              </a:spcBef>
              <a:buFont typeface="Wingdings" charset="2"/>
              <a:buChar char="ü"/>
            </a:pPr>
            <a:r>
              <a:rPr lang="en-US" sz="1500">
                <a:solidFill>
                  <a:srgbClr val="FFFFFF"/>
                </a:solidFill>
                <a:latin typeface="Cambria"/>
                <a:cs typeface="Cambria"/>
              </a:rPr>
              <a:t> Es indispensable entregar los boletines oportunamente.</a:t>
            </a:r>
          </a:p>
          <a:p>
            <a:pPr>
              <a:lnSpc>
                <a:spcPct val="100000"/>
              </a:lnSpc>
              <a:spcBef>
                <a:spcPts val="0"/>
              </a:spcBef>
              <a:buFont typeface="Wingdings" charset="2"/>
              <a:buChar char="ü"/>
            </a:pPr>
            <a:r>
              <a:rPr lang="en-US" sz="1500">
                <a:solidFill>
                  <a:srgbClr val="FFFFFF"/>
                </a:solidFill>
                <a:latin typeface="Cambria"/>
                <a:cs typeface="Cambria"/>
              </a:rPr>
              <a:t>Las noticias deben ser expuestas con objetividad, sin exageración.</a:t>
            </a:r>
          </a:p>
          <a:p>
            <a:pPr>
              <a:lnSpc>
                <a:spcPct val="100000"/>
              </a:lnSpc>
              <a:spcBef>
                <a:spcPts val="0"/>
              </a:spcBef>
              <a:buFont typeface="Wingdings" charset="2"/>
              <a:buChar char="ü"/>
            </a:pPr>
            <a:r>
              <a:rPr lang="en-US" sz="1500">
                <a:solidFill>
                  <a:srgbClr val="FFFFFF"/>
                </a:solidFill>
                <a:latin typeface="Cambria"/>
                <a:cs typeface="Cambria"/>
              </a:rPr>
              <a:t> Los periodistas siempre buscarán declaraciones de los directivos.</a:t>
            </a:r>
          </a:p>
        </p:txBody>
      </p:sp>
      <p:pic>
        <p:nvPicPr>
          <p:cNvPr id="2" name="Imagen 1"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2017" y="836735"/>
            <a:ext cx="6798082" cy="5184529"/>
          </a:xfrm>
          <a:prstGeom prst="rect">
            <a:avLst/>
          </a:prstGeom>
        </p:spPr>
      </p:pic>
    </p:spTree>
    <p:extLst>
      <p:ext uri="{BB962C8B-B14F-4D97-AF65-F5344CB8AC3E}">
        <p14:creationId xmlns:p14="http://schemas.microsoft.com/office/powerpoint/2010/main" val="567471981"/>
      </p:ext>
    </p:extLst>
  </p:cSld>
  <p:clrMapOvr>
    <a:masterClrMapping/>
  </p:clrMapOvr>
  <p:transition>
    <p:dissolve/>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3" name="Straight Connector 7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8242" name="Rectangle 2"/>
          <p:cNvSpPr>
            <a:spLocks noGrp="1" noChangeArrowheads="1"/>
          </p:cNvSpPr>
          <p:nvPr>
            <p:ph type="body" idx="1"/>
          </p:nvPr>
        </p:nvSpPr>
        <p:spPr>
          <a:xfrm>
            <a:off x="643467" y="2546224"/>
            <a:ext cx="3448259" cy="3342747"/>
          </a:xfrm>
        </p:spPr>
        <p:txBody>
          <a:bodyPr>
            <a:normAutofit/>
          </a:bodyPr>
          <a:lstStyle/>
          <a:p>
            <a:pPr>
              <a:spcBef>
                <a:spcPct val="40000"/>
              </a:spcBef>
              <a:buFont typeface="Wingdings" charset="2"/>
              <a:buChar char="ü"/>
            </a:pPr>
            <a:r>
              <a:rPr lang="en-US" sz="1800">
                <a:solidFill>
                  <a:srgbClr val="FFFFFF"/>
                </a:solidFill>
                <a:latin typeface="Cambria"/>
                <a:cs typeface="Cambria"/>
              </a:rPr>
              <a:t> El Departamento de Relaciones Públicas debe estar disponible en todo momento.</a:t>
            </a:r>
          </a:p>
          <a:p>
            <a:pPr>
              <a:spcBef>
                <a:spcPct val="40000"/>
              </a:spcBef>
              <a:buFont typeface="Wingdings" charset="2"/>
              <a:buChar char="ü"/>
            </a:pPr>
            <a:r>
              <a:rPr lang="en-US" sz="1800">
                <a:solidFill>
                  <a:srgbClr val="FFFFFF"/>
                </a:solidFill>
                <a:latin typeface="Cambria"/>
                <a:cs typeface="Cambria"/>
              </a:rPr>
              <a:t> No debe recriminarse a un periodista cuando una nota no fue publicada.</a:t>
            </a:r>
          </a:p>
          <a:p>
            <a:pPr>
              <a:spcBef>
                <a:spcPct val="40000"/>
              </a:spcBef>
              <a:buFont typeface="Wingdings" charset="2"/>
              <a:buChar char="ü"/>
            </a:pPr>
            <a:r>
              <a:rPr lang="en-US" sz="1800">
                <a:solidFill>
                  <a:srgbClr val="FFFFFF"/>
                </a:solidFill>
                <a:latin typeface="Cambria"/>
                <a:cs typeface="Cambria"/>
              </a:rPr>
              <a:t> El material informativo que se remita a la dirección debe dirigirse a la persona indicada.</a:t>
            </a:r>
          </a:p>
        </p:txBody>
      </p:sp>
      <p:pic>
        <p:nvPicPr>
          <p:cNvPr id="2" name="Imagen 1" descr="sistema-financiero-usa.jpg"/>
          <p:cNvPicPr>
            <a:picLocks noChangeAspect="1"/>
          </p:cNvPicPr>
          <p:nvPr/>
        </p:nvPicPr>
        <p:blipFill rotWithShape="1">
          <a:blip r:embed="rId2">
            <a:extLst>
              <a:ext uri="{28A0092B-C50C-407E-A947-70E740481C1C}">
                <a14:useLocalDpi xmlns:a14="http://schemas.microsoft.com/office/drawing/2010/main" val="0"/>
              </a:ext>
            </a:extLst>
          </a:blip>
          <a:srcRect l="14174" r="3393"/>
          <a:stretch/>
        </p:blipFill>
        <p:spPr>
          <a:xfrm>
            <a:off x="4654296" y="10"/>
            <a:ext cx="7537703" cy="6857990"/>
          </a:xfrm>
          <a:prstGeom prst="rect">
            <a:avLst/>
          </a:prstGeom>
        </p:spPr>
      </p:pic>
    </p:spTree>
    <p:extLst>
      <p:ext uri="{BB962C8B-B14F-4D97-AF65-F5344CB8AC3E}">
        <p14:creationId xmlns:p14="http://schemas.microsoft.com/office/powerpoint/2010/main" val="114751330"/>
      </p:ext>
    </p:extLst>
  </p:cSld>
  <p:clrMapOvr>
    <a:overrideClrMapping bg1="dk1" tx1="lt1" bg2="dk2" tx2="lt2" accent1="accent1" accent2="accent2" accent3="accent3" accent4="accent4" accent5="accent5" accent6="accent6" hlink="hlink" folHlink="folHlink"/>
  </p:clrMapOvr>
  <p:transition>
    <p:dissolve/>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61404D"/>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4194" name="Rectangle 2"/>
          <p:cNvSpPr>
            <a:spLocks noGrp="1" noChangeArrowheads="1"/>
          </p:cNvSpPr>
          <p:nvPr>
            <p:ph type="body" idx="1"/>
          </p:nvPr>
        </p:nvSpPr>
        <p:spPr>
          <a:xfrm>
            <a:off x="571752" y="2799654"/>
            <a:ext cx="3005462" cy="3189665"/>
          </a:xfrm>
        </p:spPr>
        <p:txBody>
          <a:bodyPr>
            <a:normAutofit/>
          </a:bodyPr>
          <a:lstStyle/>
          <a:p>
            <a:pPr>
              <a:spcBef>
                <a:spcPct val="40000"/>
              </a:spcBef>
              <a:buFont typeface="Wingdings" charset="2"/>
              <a:buChar char="ü"/>
            </a:pPr>
            <a:r>
              <a:rPr lang="en-US" sz="1700">
                <a:solidFill>
                  <a:srgbClr val="FFFFFF"/>
                </a:solidFill>
                <a:latin typeface="Cambria"/>
                <a:cs typeface="Cambria"/>
              </a:rPr>
              <a:t> Facilitar, cuando la prensa lo solicite, noticias desagradables o inusuales, previamente matizadas y estudiadas.</a:t>
            </a:r>
          </a:p>
          <a:p>
            <a:pPr>
              <a:spcBef>
                <a:spcPct val="40000"/>
              </a:spcBef>
              <a:buFont typeface="Wingdings" charset="2"/>
              <a:buChar char="ü"/>
            </a:pPr>
            <a:r>
              <a:rPr lang="es-ES_tradnl" sz="1700">
                <a:solidFill>
                  <a:srgbClr val="FFFFFF"/>
                </a:solidFill>
                <a:latin typeface="Cambria"/>
                <a:cs typeface="Cambria"/>
              </a:rPr>
              <a:t> La credibilidad y confianza son fundamentales.</a:t>
            </a:r>
          </a:p>
          <a:p>
            <a:pPr>
              <a:spcBef>
                <a:spcPct val="40000"/>
              </a:spcBef>
              <a:buFont typeface="Wingdings" charset="2"/>
              <a:buChar char="ü"/>
            </a:pPr>
            <a:r>
              <a:rPr lang="es-ES_tradnl" sz="1700">
                <a:solidFill>
                  <a:srgbClr val="FFFFFF"/>
                </a:solidFill>
                <a:latin typeface="Cambria"/>
                <a:cs typeface="Cambria"/>
              </a:rPr>
              <a:t> Es necesario reconocer los problemas siempre y cuando a tal reconocimiento le suceda un reporte de acciones correctivas.</a:t>
            </a:r>
            <a:endParaRPr lang="en-US" sz="1700">
              <a:solidFill>
                <a:srgbClr val="FFFFFF"/>
              </a:solidFill>
              <a:latin typeface="Cambria"/>
              <a:cs typeface="Cambria"/>
            </a:endParaRPr>
          </a:p>
        </p:txBody>
      </p:sp>
      <p:pic>
        <p:nvPicPr>
          <p:cNvPr id="2" name="Imagen 1"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2017" y="1167093"/>
            <a:ext cx="6798082" cy="4523814"/>
          </a:xfrm>
          <a:prstGeom prst="rect">
            <a:avLst/>
          </a:prstGeom>
        </p:spPr>
      </p:pic>
    </p:spTree>
    <p:extLst>
      <p:ext uri="{BB962C8B-B14F-4D97-AF65-F5344CB8AC3E}">
        <p14:creationId xmlns:p14="http://schemas.microsoft.com/office/powerpoint/2010/main" val="766270495"/>
      </p:ext>
    </p:extLst>
  </p:cSld>
  <p:clrMapOvr>
    <a:masterClrMapping/>
  </p:clrMapOvr>
  <p:transition>
    <p:dissolve/>
  </p:transition>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4692" name="Rectangle 70">
            <a:extLst>
              <a:ext uri="{FF2B5EF4-FFF2-40B4-BE49-F238E27FC236}">
                <a16:creationId xmlns:a16="http://schemas.microsoft.com/office/drawing/2014/main" id="{73734CDA-1CE8-4F1C-B0B3-AAB252B01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descr="imag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000" y="1369227"/>
            <a:ext cx="3856114" cy="3856114"/>
          </a:xfrm>
          <a:prstGeom prst="rect">
            <a:avLst/>
          </a:prstGeom>
        </p:spPr>
      </p:pic>
      <p:cxnSp>
        <p:nvCxnSpPr>
          <p:cNvPr id="114693" name="Straight Connector 72">
            <a:extLst>
              <a:ext uri="{FF2B5EF4-FFF2-40B4-BE49-F238E27FC236}">
                <a16:creationId xmlns:a16="http://schemas.microsoft.com/office/drawing/2014/main" id="{D7143990-FA50-4B23-AE6D-E17D22F526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63482" y="2246569"/>
            <a:ext cx="58521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4690" name="Rectangle 2"/>
          <p:cNvSpPr>
            <a:spLocks noGrp="1" noChangeArrowheads="1"/>
          </p:cNvSpPr>
          <p:nvPr>
            <p:ph type="body" idx="1"/>
          </p:nvPr>
        </p:nvSpPr>
        <p:spPr>
          <a:xfrm>
            <a:off x="4974769" y="2407436"/>
            <a:ext cx="6574973" cy="3461657"/>
          </a:xfrm>
        </p:spPr>
        <p:txBody>
          <a:bodyPr>
            <a:normAutofit/>
          </a:bodyPr>
          <a:lstStyle/>
          <a:p>
            <a:pPr>
              <a:lnSpc>
                <a:spcPct val="100000"/>
              </a:lnSpc>
              <a:buFont typeface="Wingdings" charset="2"/>
              <a:buChar char="ü"/>
            </a:pPr>
            <a:r>
              <a:rPr lang="es-ES_tradnl" dirty="0">
                <a:latin typeface="Cambria"/>
                <a:cs typeface="Cambria"/>
              </a:rPr>
              <a:t> Si es necesario revelar la existencia de problemas deben también comunicarse las acciones que se están realizando para darles solución.</a:t>
            </a:r>
          </a:p>
          <a:p>
            <a:pPr>
              <a:lnSpc>
                <a:spcPct val="100000"/>
              </a:lnSpc>
              <a:buFont typeface="Wingdings" charset="2"/>
              <a:buChar char="ü"/>
            </a:pPr>
            <a:endParaRPr lang="es-ES_tradnl" dirty="0">
              <a:latin typeface="Cambria"/>
              <a:cs typeface="Cambria"/>
            </a:endParaRPr>
          </a:p>
          <a:p>
            <a:pPr>
              <a:lnSpc>
                <a:spcPct val="100000"/>
              </a:lnSpc>
              <a:buFont typeface="Wingdings" charset="2"/>
              <a:buChar char="ü"/>
            </a:pPr>
            <a:r>
              <a:rPr lang="es-ES_tradnl" dirty="0">
                <a:latin typeface="Cambria"/>
                <a:cs typeface="Cambria"/>
              </a:rPr>
              <a:t>Los públicos financieros centran su atención en las acciones que la empresa está </a:t>
            </a:r>
            <a:r>
              <a:rPr lang="es-ES_tradnl" dirty="0">
                <a:latin typeface="Century" charset="0"/>
              </a:rPr>
              <a:t>realizando para alcanzar sus metas.  </a:t>
            </a:r>
          </a:p>
          <a:p>
            <a:pPr>
              <a:lnSpc>
                <a:spcPct val="100000"/>
              </a:lnSpc>
              <a:buFontTx/>
              <a:buNone/>
            </a:pPr>
            <a:endParaRPr lang="en-US" dirty="0">
              <a:latin typeface="Century" charset="0"/>
            </a:endParaRPr>
          </a:p>
        </p:txBody>
      </p:sp>
      <p:sp>
        <p:nvSpPr>
          <p:cNvPr id="114694" name="Rectangle 74">
            <a:extLst>
              <a:ext uri="{FF2B5EF4-FFF2-40B4-BE49-F238E27FC236}">
                <a16:creationId xmlns:a16="http://schemas.microsoft.com/office/drawing/2014/main" id="{6E53EDC6-E7A0-411C-871D-6FE54ADF9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15055112"/>
      </p:ext>
    </p:extLst>
  </p:cSld>
  <p:clrMapOvr>
    <a:masterClrMapping/>
  </p:clrMapOvr>
  <p:transition>
    <p:dissolv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body" idx="1"/>
          </p:nvPr>
        </p:nvSpPr>
        <p:spPr>
          <a:xfrm>
            <a:off x="1369038" y="2216484"/>
            <a:ext cx="8458200" cy="4343400"/>
          </a:xfrm>
          <a:noFill/>
          <a:ln/>
        </p:spPr>
        <p:txBody>
          <a:bodyPr/>
          <a:lstStyle/>
          <a:p>
            <a:pPr algn="just">
              <a:buFont typeface="Wingdings" charset="2"/>
              <a:buChar char="ü"/>
            </a:pPr>
            <a:r>
              <a:rPr lang="es-ES_tradnl" sz="2800" dirty="0">
                <a:solidFill>
                  <a:schemeClr val="tx1"/>
                </a:solidFill>
                <a:latin typeface="Century" charset="0"/>
              </a:rPr>
              <a:t> El prestigio acumulado en el pasado no cuenta tanto para atraer a nuevos inversionistas. Esta sensible comunidad reacciona mejor a lo que las empresas se proponen realizar en el futuro.</a:t>
            </a:r>
            <a:endParaRPr lang="en-US" sz="2800" dirty="0">
              <a:solidFill>
                <a:schemeClr val="tx1"/>
              </a:solidFill>
              <a:latin typeface="Century" charset="0"/>
            </a:endParaRPr>
          </a:p>
        </p:txBody>
      </p:sp>
      <p:pic>
        <p:nvPicPr>
          <p:cNvPr id="115715" name="Picture 3" descr="Logo Microso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8138" y="4473394"/>
            <a:ext cx="4338026" cy="13400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676344662"/>
      </p:ext>
    </p:extLst>
  </p:cSld>
  <p:clrMapOvr>
    <a:masterClrMapping/>
  </p:clrMapOvr>
  <p:transition>
    <p:dissolve/>
  </p:transition>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cxnSp>
        <p:nvCxnSpPr>
          <p:cNvPr id="141" name="Straight Connector 140">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0927" y="2633962"/>
            <a:ext cx="283464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6310" name="Rectangle 6"/>
          <p:cNvSpPr>
            <a:spLocks noChangeArrowheads="1"/>
          </p:cNvSpPr>
          <p:nvPr/>
        </p:nvSpPr>
        <p:spPr bwMode="auto">
          <a:xfrm>
            <a:off x="492371" y="2790855"/>
            <a:ext cx="3084844" cy="3311766"/>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lIns="0" tIns="45720" rIns="0" bIns="45720" rtlCol="0">
            <a:normAutofit/>
          </a:bodyPr>
          <a:lstStyle/>
          <a:p>
            <a:pPr>
              <a:spcBef>
                <a:spcPct val="20000"/>
              </a:spcBef>
              <a:buFont typeface="Calibri" panose="020F0502020204030204" pitchFamily="34" charset="0"/>
            </a:pPr>
            <a:r>
              <a:rPr lang="en-US" sz="1600">
                <a:solidFill>
                  <a:schemeClr val="tx1">
                    <a:lumMod val="75000"/>
                    <a:lumOff val="25000"/>
                  </a:schemeClr>
                </a:solidFill>
              </a:rPr>
              <a:t>La naturaleza y periodicidad de las acciones comunicativas las dicta la naturaleza misma del negocio. Los reportes financieros deben ser sencillos, y deben ser considerados los canales idóneos de difusión. </a:t>
            </a:r>
          </a:p>
        </p:txBody>
      </p:sp>
      <p:pic>
        <p:nvPicPr>
          <p:cNvPr id="3" name="Imagen 2" descr="feddees.jpg"/>
          <p:cNvPicPr>
            <a:picLocks noChangeAspect="1"/>
          </p:cNvPicPr>
          <p:nvPr/>
        </p:nvPicPr>
        <p:blipFill rotWithShape="1">
          <a:blip r:embed="rId2">
            <a:extLst>
              <a:ext uri="{28A0092B-C50C-407E-A947-70E740481C1C}">
                <a14:useLocalDpi xmlns:a14="http://schemas.microsoft.com/office/drawing/2010/main" val="0"/>
              </a:ext>
            </a:extLst>
          </a:blip>
          <a:srcRect t="8198" r="-1" b="7252"/>
          <a:stretch/>
        </p:blipFill>
        <p:spPr>
          <a:xfrm>
            <a:off x="4080728" y="10"/>
            <a:ext cx="8111272" cy="6857990"/>
          </a:xfrm>
          <a:prstGeom prst="rect">
            <a:avLst/>
          </a:prstGeom>
        </p:spPr>
      </p:pic>
    </p:spTree>
    <p:extLst>
      <p:ext uri="{BB962C8B-B14F-4D97-AF65-F5344CB8AC3E}">
        <p14:creationId xmlns:p14="http://schemas.microsoft.com/office/powerpoint/2010/main" val="3724112875"/>
      </p:ext>
    </p:extLst>
  </p:cSld>
  <p:clrMapOvr>
    <a:masterClrMapping/>
  </p:clrMapOvr>
  <p:transition>
    <p:dissolve/>
  </p:transition>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45576B"/>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4930" name="Rectangle 2"/>
          <p:cNvSpPr>
            <a:spLocks noGrp="1" noChangeArrowheads="1"/>
          </p:cNvSpPr>
          <p:nvPr>
            <p:ph type="body" idx="1"/>
          </p:nvPr>
        </p:nvSpPr>
        <p:spPr>
          <a:xfrm>
            <a:off x="571752" y="2799654"/>
            <a:ext cx="3005462" cy="3189665"/>
          </a:xfrm>
        </p:spPr>
        <p:txBody>
          <a:bodyPr>
            <a:normAutofit/>
          </a:bodyPr>
          <a:lstStyle/>
          <a:p>
            <a:pPr>
              <a:lnSpc>
                <a:spcPct val="100000"/>
              </a:lnSpc>
              <a:buFontTx/>
              <a:buNone/>
            </a:pPr>
            <a:endParaRPr lang="es-ES_tradnl" sz="1500">
              <a:solidFill>
                <a:srgbClr val="FFFFFF"/>
              </a:solidFill>
              <a:latin typeface="Tahoma" charset="0"/>
            </a:endParaRPr>
          </a:p>
          <a:p>
            <a:pPr>
              <a:lnSpc>
                <a:spcPct val="100000"/>
              </a:lnSpc>
              <a:buFont typeface="Wingdings" charset="2"/>
              <a:buChar char="ü"/>
            </a:pPr>
            <a:r>
              <a:rPr lang="es-ES_tradnl" sz="1500">
                <a:solidFill>
                  <a:srgbClr val="FFFFFF"/>
                </a:solidFill>
                <a:latin typeface="Century" charset="0"/>
              </a:rPr>
              <a:t> </a:t>
            </a:r>
            <a:r>
              <a:rPr lang="es-ES_tradnl" sz="1500">
                <a:solidFill>
                  <a:srgbClr val="FFFFFF"/>
                </a:solidFill>
                <a:latin typeface="Cambria"/>
                <a:cs typeface="Cambria"/>
              </a:rPr>
              <a:t>Internet representa una inversión inteligente para toda organización, pues  ofrece la oportunidad de disponer de un medio de comunicación propio, con costos de operación sensiblemente inferiores a los medios de difusión convencionales, y además permite establecer una proyección internacional.</a:t>
            </a:r>
          </a:p>
          <a:p>
            <a:pPr>
              <a:lnSpc>
                <a:spcPct val="100000"/>
              </a:lnSpc>
              <a:buFontTx/>
              <a:buNone/>
            </a:pPr>
            <a:endParaRPr lang="en-US" sz="1500">
              <a:solidFill>
                <a:srgbClr val="FFFFFF"/>
              </a:solidFill>
              <a:latin typeface="Century" charset="0"/>
            </a:endParaRPr>
          </a:p>
        </p:txBody>
      </p:sp>
      <p:pic>
        <p:nvPicPr>
          <p:cNvPr id="2" name="Imagen 1" descr="economia_2005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2017" y="1015681"/>
            <a:ext cx="6798082" cy="4826638"/>
          </a:xfrm>
          <a:prstGeom prst="rect">
            <a:avLst/>
          </a:prstGeom>
        </p:spPr>
      </p:pic>
    </p:spTree>
    <p:extLst>
      <p:ext uri="{BB962C8B-B14F-4D97-AF65-F5344CB8AC3E}">
        <p14:creationId xmlns:p14="http://schemas.microsoft.com/office/powerpoint/2010/main" val="817097650"/>
      </p:ext>
    </p:extLst>
  </p:cSld>
  <p:clrMapOvr>
    <a:masterClrMapping/>
  </p:clrMapOvr>
  <p:transition>
    <p:dissolv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body" idx="1"/>
          </p:nvPr>
        </p:nvSpPr>
        <p:spPr>
          <a:xfrm>
            <a:off x="2362200" y="1902730"/>
            <a:ext cx="7467600" cy="4495800"/>
          </a:xfrm>
          <a:noFill/>
          <a:ln/>
        </p:spPr>
        <p:txBody>
          <a:bodyPr/>
          <a:lstStyle/>
          <a:p>
            <a:pPr>
              <a:buFont typeface="Wingdings" charset="0"/>
              <a:buNone/>
            </a:pPr>
            <a:r>
              <a:rPr lang="es-ES_tradnl" sz="4000" dirty="0">
                <a:solidFill>
                  <a:schemeClr val="tx1"/>
                </a:solidFill>
                <a:latin typeface="Cambria"/>
                <a:cs typeface="Cambria"/>
              </a:rPr>
              <a:t>	</a:t>
            </a:r>
            <a:r>
              <a:rPr lang="es-ES_tradnl" sz="2800" dirty="0">
                <a:solidFill>
                  <a:schemeClr val="tx1"/>
                </a:solidFill>
                <a:latin typeface="Cambria"/>
                <a:cs typeface="Cambria"/>
              </a:rPr>
              <a:t>Barquero Cabrero identifica 4 etapas de la gestión de relaciones públicas financieras en las empresas:</a:t>
            </a:r>
          </a:p>
          <a:p>
            <a:pPr>
              <a:buFont typeface="Wingdings" charset="0"/>
              <a:buNone/>
            </a:pPr>
            <a:endParaRPr lang="es-ES_tradnl" sz="2800" dirty="0">
              <a:latin typeface="Cambria"/>
              <a:cs typeface="Cambria"/>
            </a:endParaRPr>
          </a:p>
          <a:p>
            <a:pPr lvl="1">
              <a:buFont typeface="Wingdings" charset="0"/>
              <a:buNone/>
            </a:pPr>
            <a:r>
              <a:rPr lang="es-ES_tradnl" dirty="0">
                <a:latin typeface="Cambria"/>
                <a:cs typeface="Cambria"/>
              </a:rPr>
              <a:t>1.- Aparente incomunicación.</a:t>
            </a:r>
          </a:p>
          <a:p>
            <a:pPr lvl="1">
              <a:buFont typeface="Wingdings" charset="0"/>
              <a:buNone/>
            </a:pPr>
            <a:r>
              <a:rPr lang="es-ES_tradnl" dirty="0">
                <a:latin typeface="Cambria"/>
                <a:cs typeface="Cambria"/>
              </a:rPr>
              <a:t>2.- Comunicación defensiva</a:t>
            </a:r>
          </a:p>
          <a:p>
            <a:pPr lvl="1">
              <a:buFont typeface="Wingdings" charset="0"/>
              <a:buNone/>
            </a:pPr>
            <a:r>
              <a:rPr lang="es-ES_tradnl" dirty="0">
                <a:latin typeface="Cambria"/>
                <a:cs typeface="Cambria"/>
              </a:rPr>
              <a:t>3.- Comunicación ofensiva.</a:t>
            </a:r>
          </a:p>
          <a:p>
            <a:pPr lvl="1">
              <a:buFont typeface="Wingdings" charset="0"/>
              <a:buNone/>
            </a:pPr>
            <a:r>
              <a:rPr lang="es-ES_tradnl" dirty="0">
                <a:latin typeface="Cambria"/>
                <a:cs typeface="Cambria"/>
              </a:rPr>
              <a:t>4.- Comunicación planificada y de mantenimiento.</a:t>
            </a:r>
            <a:endParaRPr lang="en-US" dirty="0">
              <a:latin typeface="Cambria"/>
              <a:cs typeface="Cambria"/>
            </a:endParaRPr>
          </a:p>
        </p:txBody>
      </p:sp>
    </p:spTree>
    <p:extLst>
      <p:ext uri="{BB962C8B-B14F-4D97-AF65-F5344CB8AC3E}">
        <p14:creationId xmlns:p14="http://schemas.microsoft.com/office/powerpoint/2010/main" val="4060700884"/>
      </p:ext>
    </p:extLst>
  </p:cSld>
  <p:clrMapOvr>
    <a:masterClrMapping/>
  </p:clrMapOvr>
  <p:transition>
    <p:dissolve/>
  </p:transition>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7340" name="Straight Connector 7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27341" name="Rectangle 78">
            <a:extLst>
              <a:ext uri="{FF2B5EF4-FFF2-40B4-BE49-F238E27FC236}">
                <a16:creationId xmlns:a16="http://schemas.microsoft.com/office/drawing/2014/main" id="{26CE8DA8-AD47-452A-8C15-DCEE28D10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E5CCC77-8BC2-4CDB-AE94-3A1D484033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4903376"/>
            <a:ext cx="12188952" cy="1954624"/>
          </a:xfrm>
          <a:prstGeom prst="rect">
            <a:avLst/>
          </a:prstGeom>
          <a:solidFill>
            <a:srgbClr val="3E2C5D"/>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7334" name="Picture 6" descr="Concesion Radio Shack"/>
          <p:cNvPicPr>
            <a:picLocks noChangeAspect="1" noChangeArrowheads="1"/>
          </p:cNvPicPr>
          <p:nvPr/>
        </p:nvPicPr>
        <p:blipFill rotWithShape="1">
          <a:blip r:embed="rId2">
            <a:extLst>
              <a:ext uri="{28A0092B-C50C-407E-A947-70E740481C1C}">
                <a14:useLocalDpi xmlns:a14="http://schemas.microsoft.com/office/drawing/2010/main" val="0"/>
              </a:ext>
            </a:extLst>
          </a:blip>
          <a:srcRect b="27175"/>
          <a:stretch/>
        </p:blipFill>
        <p:spPr bwMode="auto">
          <a:xfrm>
            <a:off x="4" y="10"/>
            <a:ext cx="3987103" cy="4839358"/>
          </a:xfrm>
          <a:prstGeom prst="rect">
            <a:avLst/>
          </a:prstGeom>
          <a:noFill/>
          <a:extLst>
            <a:ext uri="{909E8E84-426E-40dd-AFC4-6F175D3DCCD1}">
              <a14:hiddenFill xmlns="" xmlns:a14="http://schemas.microsoft.com/office/drawing/2010/main">
                <a:solidFill>
                  <a:srgbClr val="FFFFFF"/>
                </a:solidFill>
              </a14:hiddenFill>
            </a:ext>
          </a:extLst>
        </p:spPr>
      </p:pic>
      <p:pic>
        <p:nvPicPr>
          <p:cNvPr id="227333" name="Picture 5" descr="02"/>
          <p:cNvPicPr>
            <a:picLocks noChangeAspect="1" noChangeArrowheads="1"/>
          </p:cNvPicPr>
          <p:nvPr/>
        </p:nvPicPr>
        <p:blipFill rotWithShape="1">
          <a:blip r:embed="rId3">
            <a:extLst>
              <a:ext uri="{28A0092B-C50C-407E-A947-70E740481C1C}">
                <a14:useLocalDpi xmlns:a14="http://schemas.microsoft.com/office/drawing/2010/main" val="0"/>
              </a:ext>
            </a:extLst>
          </a:blip>
          <a:srcRect r="3" b="4133"/>
          <a:stretch/>
        </p:blipFill>
        <p:spPr bwMode="auto">
          <a:xfrm>
            <a:off x="4080083" y="-509"/>
            <a:ext cx="4025669" cy="4839368"/>
          </a:xfrm>
          <a:prstGeom prst="rect">
            <a:avLst/>
          </a:prstGeom>
          <a:noFill/>
          <a:extLst>
            <a:ext uri="{909E8E84-426E-40dd-AFC4-6F175D3DCCD1}">
              <a14:hiddenFill xmlns="" xmlns:a14="http://schemas.microsoft.com/office/drawing/2010/main">
                <a:solidFill>
                  <a:srgbClr val="FFFFFF"/>
                </a:solidFill>
              </a14:hiddenFill>
            </a:ext>
          </a:extLst>
        </p:spPr>
      </p:pic>
      <p:pic>
        <p:nvPicPr>
          <p:cNvPr id="227332" name="Picture 4" descr="Concesion Thrifty Car"/>
          <p:cNvPicPr>
            <a:picLocks noGrp="1" noChangeAspect="1" noChangeArrowheads="1"/>
          </p:cNvPicPr>
          <p:nvPr>
            <p:ph type="body" idx="1"/>
          </p:nvPr>
        </p:nvPicPr>
        <p:blipFill rotWithShape="1">
          <a:blip r:embed="rId4">
            <a:extLst>
              <a:ext uri="{28A0092B-C50C-407E-A947-70E740481C1C}">
                <a14:useLocalDpi xmlns:a14="http://schemas.microsoft.com/office/drawing/2010/main" val="0"/>
              </a:ext>
            </a:extLst>
          </a:blip>
          <a:srcRect r="-3" b="9455"/>
          <a:stretch/>
        </p:blipFill>
        <p:spPr>
          <a:xfrm>
            <a:off x="8198728" y="1965"/>
            <a:ext cx="3993268" cy="483689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3566040654"/>
      </p:ext>
    </p:extLst>
  </p:cSld>
  <p:clrMapOvr>
    <a:masterClrMapping/>
  </p:clrMapOvr>
  <p:transition>
    <p:dissolve/>
  </p:transition>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52512C"/>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6" name="Straight Connector 75">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0403" name="Rectangle 3"/>
          <p:cNvSpPr>
            <a:spLocks noGrp="1" noChangeArrowheads="1"/>
          </p:cNvSpPr>
          <p:nvPr>
            <p:ph type="body" idx="1"/>
          </p:nvPr>
        </p:nvSpPr>
        <p:spPr>
          <a:xfrm>
            <a:off x="571752" y="2799654"/>
            <a:ext cx="3005462" cy="3189665"/>
          </a:xfrm>
        </p:spPr>
        <p:txBody>
          <a:bodyPr>
            <a:normAutofit/>
          </a:bodyPr>
          <a:lstStyle/>
          <a:p>
            <a:pPr>
              <a:buFont typeface="Wingdings" charset="2"/>
              <a:buChar char="ü"/>
            </a:pPr>
            <a:r>
              <a:rPr lang="es-ES" sz="1800">
                <a:solidFill>
                  <a:srgbClr val="FFFFFF"/>
                </a:solidFill>
              </a:rPr>
              <a:t> </a:t>
            </a:r>
            <a:r>
              <a:rPr lang="es-ES" sz="1800">
                <a:solidFill>
                  <a:srgbClr val="FFFFFF"/>
                </a:solidFill>
                <a:latin typeface="Century" charset="0"/>
              </a:rPr>
              <a:t>El manejo de situaciones de riesgo o críticas demanda particular cuidado y atención.</a:t>
            </a:r>
          </a:p>
        </p:txBody>
      </p:sp>
      <p:pic>
        <p:nvPicPr>
          <p:cNvPr id="2" name="Imagen 1" descr="descarga.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2017" y="1167093"/>
            <a:ext cx="6798082" cy="4523814"/>
          </a:xfrm>
          <a:prstGeom prst="rect">
            <a:avLst/>
          </a:prstGeom>
        </p:spPr>
      </p:pic>
    </p:spTree>
    <p:extLst>
      <p:ext uri="{BB962C8B-B14F-4D97-AF65-F5344CB8AC3E}">
        <p14:creationId xmlns:p14="http://schemas.microsoft.com/office/powerpoint/2010/main" val="1291259290"/>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120834" name="Rectangle 2"/>
          <p:cNvSpPr>
            <a:spLocks noGrp="1" noChangeArrowheads="1"/>
          </p:cNvSpPr>
          <p:nvPr>
            <p:ph type="body" idx="1"/>
          </p:nvPr>
        </p:nvSpPr>
        <p:spPr>
          <a:xfrm>
            <a:off x="4428565" y="643466"/>
            <a:ext cx="6818427" cy="5470462"/>
          </a:xfrm>
        </p:spPr>
        <p:txBody>
          <a:bodyPr anchor="ctr">
            <a:normAutofit/>
          </a:bodyPr>
          <a:lstStyle/>
          <a:p>
            <a:pPr>
              <a:buFont typeface="Wingdings" charset="2"/>
              <a:buChar char="ü"/>
            </a:pPr>
            <a:r>
              <a:rPr lang="es-ES_tradnl" b="1">
                <a:latin typeface="Century" charset="0"/>
              </a:rPr>
              <a:t> </a:t>
            </a:r>
            <a:r>
              <a:rPr lang="es-ES_tradnl">
                <a:latin typeface="Century" charset="0"/>
              </a:rPr>
              <a:t>Uno de los apartados más importantes del libro de presentación anual es el relativo a la situación financiera de la organización. Este documento representa una valiosa oportunidad para atraer a nuevos inversionistas. Las palabras del presidente de la compañía admiten particular relevancia. En ellas debe consignarse una clara definición del rumbo y la estrategia que persigue la compañía. </a:t>
            </a:r>
          </a:p>
          <a:p>
            <a:pPr>
              <a:buFontTx/>
              <a:buNone/>
            </a:pPr>
            <a:endParaRPr lang="en-US">
              <a:latin typeface="Century" charset="0"/>
            </a:endParaRPr>
          </a:p>
        </p:txBody>
      </p:sp>
    </p:spTree>
    <p:extLst>
      <p:ext uri="{BB962C8B-B14F-4D97-AF65-F5344CB8AC3E}">
        <p14:creationId xmlns:p14="http://schemas.microsoft.com/office/powerpoint/2010/main" val="2581407590"/>
      </p:ext>
    </p:extLst>
  </p:cSld>
  <p:clrMapOvr>
    <a:overrideClrMapping bg1="dk1" tx1="lt1" bg2="dk2" tx2="lt2" accent1="accent1" accent2="accent2" accent3="accent3" accent4="accent4" accent5="accent5" accent6="accent6" hlink="hlink" folHlink="folHlink"/>
  </p:clrMapOvr>
  <p:transition>
    <p:dissolv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8" name="Picture 4" descr="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1341438"/>
            <a:ext cx="3608387" cy="4762500"/>
          </a:xfrm>
          <a:prstGeom prst="rect">
            <a:avLst/>
          </a:prstGeom>
          <a:noFill/>
          <a:extLst>
            <a:ext uri="{909E8E84-426E-40dd-AFC4-6F175D3DCCD1}">
              <a14:hiddenFill xmlns:a14="http://schemas.microsoft.com/office/drawing/2010/main" xmlns="">
                <a:solidFill>
                  <a:srgbClr val="FFFFFF"/>
                </a:solidFill>
              </a14:hiddenFill>
            </a:ext>
          </a:extLst>
        </p:spPr>
      </p:pic>
      <p:pic>
        <p:nvPicPr>
          <p:cNvPr id="231429" name="Picture 5" descr="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295400"/>
            <a:ext cx="4724400" cy="45656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80584346"/>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4" name="Picture 6" descr="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8" y="1628775"/>
            <a:ext cx="3587750" cy="4724400"/>
          </a:xfrm>
          <a:prstGeom prst="rect">
            <a:avLst/>
          </a:prstGeom>
          <a:noFill/>
          <a:extLst>
            <a:ext uri="{909E8E84-426E-40dd-AFC4-6F175D3DCCD1}">
              <a14:hiddenFill xmlns:a14="http://schemas.microsoft.com/office/drawing/2010/main" xmlns="">
                <a:solidFill>
                  <a:srgbClr val="FFFFFF"/>
                </a:solidFill>
              </a14:hiddenFill>
            </a:ext>
          </a:extLst>
        </p:spPr>
      </p:pic>
      <p:pic>
        <p:nvPicPr>
          <p:cNvPr id="232455" name="Picture 7" descr="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0101" y="1628775"/>
            <a:ext cx="3590925" cy="4724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3628825"/>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8" name="Picture 6" descr="0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7464" y="1557339"/>
            <a:ext cx="4598987" cy="4751387"/>
          </a:xfrm>
          <a:prstGeom prst="rect">
            <a:avLst/>
          </a:prstGeom>
          <a:noFill/>
          <a:extLst>
            <a:ext uri="{909E8E84-426E-40dd-AFC4-6F175D3DCCD1}">
              <a14:hiddenFill xmlns:a14="http://schemas.microsoft.com/office/drawing/2010/main" xmlns="">
                <a:solidFill>
                  <a:srgbClr val="FFFFFF"/>
                </a:solidFill>
              </a14:hiddenFill>
            </a:ext>
          </a:extLst>
        </p:spPr>
      </p:pic>
      <p:pic>
        <p:nvPicPr>
          <p:cNvPr id="233479" name="Picture 7" descr="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1371601"/>
            <a:ext cx="3675063" cy="47212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546179117"/>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502" name="Picture 6" descr="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371600"/>
            <a:ext cx="4129088" cy="5081588"/>
          </a:xfrm>
          <a:prstGeom prst="rect">
            <a:avLst/>
          </a:prstGeom>
          <a:noFill/>
          <a:extLst>
            <a:ext uri="{909E8E84-426E-40dd-AFC4-6F175D3DCCD1}">
              <a14:hiddenFill xmlns:a14="http://schemas.microsoft.com/office/drawing/2010/main" xmlns="">
                <a:solidFill>
                  <a:srgbClr val="FFFFFF"/>
                </a:solidFill>
              </a14:hiddenFill>
            </a:ext>
          </a:extLst>
        </p:spPr>
      </p:pic>
      <p:pic>
        <p:nvPicPr>
          <p:cNvPr id="234503" name="Picture 7"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9" y="1341439"/>
            <a:ext cx="3654425" cy="48656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84371653"/>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4" name="Picture 4" descr="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1371600"/>
            <a:ext cx="3584575" cy="4794250"/>
          </a:xfrm>
          <a:prstGeom prst="rect">
            <a:avLst/>
          </a:prstGeom>
          <a:noFill/>
          <a:extLst>
            <a:ext uri="{909E8E84-426E-40dd-AFC4-6F175D3DCCD1}">
              <a14:hiddenFill xmlns:a14="http://schemas.microsoft.com/office/drawing/2010/main" xmlns="">
                <a:solidFill>
                  <a:srgbClr val="FFFFFF"/>
                </a:solidFill>
              </a14:hiddenFill>
            </a:ext>
          </a:extLst>
        </p:spPr>
      </p:pic>
      <p:pic>
        <p:nvPicPr>
          <p:cNvPr id="235525" name="Picture 5" descr="0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524001"/>
            <a:ext cx="4110038" cy="47847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605350626"/>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50" name="Picture 6" descr="0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1268414"/>
            <a:ext cx="3852862" cy="5113337"/>
          </a:xfrm>
          <a:prstGeom prst="rect">
            <a:avLst/>
          </a:prstGeom>
          <a:noFill/>
          <a:extLst>
            <a:ext uri="{909E8E84-426E-40dd-AFC4-6F175D3DCCD1}">
              <a14:hiddenFill xmlns:a14="http://schemas.microsoft.com/office/drawing/2010/main" xmlns="">
                <a:solidFill>
                  <a:srgbClr val="FFFFFF"/>
                </a:solidFill>
              </a14:hiddenFill>
            </a:ext>
          </a:extLst>
        </p:spPr>
      </p:pic>
      <p:pic>
        <p:nvPicPr>
          <p:cNvPr id="236551" name="Picture 7" descr="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341438"/>
            <a:ext cx="4724400" cy="5257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895477455"/>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4" name="Picture 6" descr="0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5" y="1268413"/>
            <a:ext cx="4484688" cy="5162550"/>
          </a:xfrm>
          <a:prstGeom prst="rect">
            <a:avLst/>
          </a:prstGeom>
          <a:noFill/>
          <a:extLst>
            <a:ext uri="{909E8E84-426E-40dd-AFC4-6F175D3DCCD1}">
              <a14:hiddenFill xmlns:a14="http://schemas.microsoft.com/office/drawing/2010/main" xmlns="">
                <a:solidFill>
                  <a:srgbClr val="FFFFFF"/>
                </a:solidFill>
              </a14:hiddenFill>
            </a:ext>
          </a:extLst>
        </p:spPr>
      </p:pic>
      <p:pic>
        <p:nvPicPr>
          <p:cNvPr id="237575" name="Picture 7" descr="0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076" y="1412875"/>
            <a:ext cx="4225925" cy="49418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0062267"/>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8" name="Picture 6" descr="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4" y="1484314"/>
            <a:ext cx="3709987" cy="4962525"/>
          </a:xfrm>
          <a:prstGeom prst="rect">
            <a:avLst/>
          </a:prstGeom>
          <a:noFill/>
          <a:extLst>
            <a:ext uri="{909E8E84-426E-40dd-AFC4-6F175D3DCCD1}">
              <a14:hiddenFill xmlns:a14="http://schemas.microsoft.com/office/drawing/2010/main" xmlns="">
                <a:solidFill>
                  <a:srgbClr val="FFFFFF"/>
                </a:solidFill>
              </a14:hiddenFill>
            </a:ext>
          </a:extLst>
        </p:spPr>
      </p:pic>
      <p:pic>
        <p:nvPicPr>
          <p:cNvPr id="238599" name="Picture 7"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447800"/>
            <a:ext cx="3792538" cy="50053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18378169"/>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22" name="Picture 6" descr="0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4" y="1628776"/>
            <a:ext cx="3470275" cy="4589463"/>
          </a:xfrm>
          <a:prstGeom prst="rect">
            <a:avLst/>
          </a:prstGeom>
          <a:noFill/>
          <a:extLst>
            <a:ext uri="{909E8E84-426E-40dd-AFC4-6F175D3DCCD1}">
              <a14:hiddenFill xmlns:a14="http://schemas.microsoft.com/office/drawing/2010/main" xmlns="">
                <a:solidFill>
                  <a:srgbClr val="FFFFFF"/>
                </a:solidFill>
              </a14:hiddenFill>
            </a:ext>
          </a:extLst>
        </p:spPr>
      </p:pic>
      <p:pic>
        <p:nvPicPr>
          <p:cNvPr id="239623" name="Picture 7" descr="0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341438"/>
            <a:ext cx="3903662" cy="5257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65351454"/>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6" name="Picture 6" descr="0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295400"/>
            <a:ext cx="3983038" cy="5086350"/>
          </a:xfrm>
          <a:prstGeom prst="rect">
            <a:avLst/>
          </a:prstGeom>
          <a:noFill/>
          <a:extLst>
            <a:ext uri="{909E8E84-426E-40dd-AFC4-6F175D3DCCD1}">
              <a14:hiddenFill xmlns:a14="http://schemas.microsoft.com/office/drawing/2010/main" xmlns="">
                <a:solidFill>
                  <a:srgbClr val="FFFFFF"/>
                </a:solidFill>
              </a14:hiddenFill>
            </a:ext>
          </a:extLst>
        </p:spPr>
      </p:pic>
      <p:pic>
        <p:nvPicPr>
          <p:cNvPr id="240647" name="Picture 7" descr="0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1" y="1447801"/>
            <a:ext cx="4176713" cy="50768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117809105"/>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70" name="Picture 6" descr="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19200"/>
            <a:ext cx="3716338" cy="4738688"/>
          </a:xfrm>
          <a:prstGeom prst="rect">
            <a:avLst/>
          </a:prstGeom>
          <a:noFill/>
          <a:extLst>
            <a:ext uri="{909E8E84-426E-40dd-AFC4-6F175D3DCCD1}">
              <a14:hiddenFill xmlns:a14="http://schemas.microsoft.com/office/drawing/2010/main" xmlns="">
                <a:solidFill>
                  <a:srgbClr val="FFFFFF"/>
                </a:solidFill>
              </a14:hiddenFill>
            </a:ext>
          </a:extLst>
        </p:spPr>
      </p:pic>
      <p:pic>
        <p:nvPicPr>
          <p:cNvPr id="241671" name="Picture 7" descr="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1" y="1295401"/>
            <a:ext cx="4005263" cy="5013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619291117"/>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4" name="Picture 6" descr="0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1"/>
            <a:ext cx="4275138" cy="5089525"/>
          </a:xfrm>
          <a:prstGeom prst="rect">
            <a:avLst/>
          </a:prstGeom>
          <a:noFill/>
          <a:extLst>
            <a:ext uri="{909E8E84-426E-40dd-AFC4-6F175D3DCCD1}">
              <a14:hiddenFill xmlns:a14="http://schemas.microsoft.com/office/drawing/2010/main" xmlns="">
                <a:solidFill>
                  <a:srgbClr val="FFFFFF"/>
                </a:solidFill>
              </a14:hiddenFill>
            </a:ext>
          </a:extLst>
        </p:spPr>
      </p:pic>
      <p:pic>
        <p:nvPicPr>
          <p:cNvPr id="242695" name="Picture 7"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0438" y="1557339"/>
            <a:ext cx="4627562" cy="48529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31399379"/>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8" name="Picture 6" descr="0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447801"/>
            <a:ext cx="4470400" cy="4371975"/>
          </a:xfrm>
          <a:prstGeom prst="rect">
            <a:avLst/>
          </a:prstGeom>
          <a:noFill/>
          <a:extLst>
            <a:ext uri="{909E8E84-426E-40dd-AFC4-6F175D3DCCD1}">
              <a14:hiddenFill xmlns:a14="http://schemas.microsoft.com/office/drawing/2010/main" xmlns="">
                <a:solidFill>
                  <a:srgbClr val="FFFFFF"/>
                </a:solidFill>
              </a14:hiddenFill>
            </a:ext>
          </a:extLst>
        </p:spPr>
      </p:pic>
      <p:pic>
        <p:nvPicPr>
          <p:cNvPr id="243719" name="Picture 7" descr="0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364" y="1341439"/>
            <a:ext cx="3881437" cy="52339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152067661"/>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42" name="Picture 6" descr="0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447800"/>
            <a:ext cx="3875088" cy="4667250"/>
          </a:xfrm>
          <a:prstGeom prst="rect">
            <a:avLst/>
          </a:prstGeom>
          <a:noFill/>
          <a:extLst>
            <a:ext uri="{909E8E84-426E-40dd-AFC4-6F175D3DCCD1}">
              <a14:hiddenFill xmlns:a14="http://schemas.microsoft.com/office/drawing/2010/main" xmlns="">
                <a:solidFill>
                  <a:srgbClr val="FFFFFF"/>
                </a:solidFill>
              </a14:hiddenFill>
            </a:ext>
          </a:extLst>
        </p:spPr>
      </p:pic>
      <p:pic>
        <p:nvPicPr>
          <p:cNvPr id="244743" name="Picture 7" descr="0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01" y="1557338"/>
            <a:ext cx="3763963" cy="50149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50058215"/>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6" name="Picture 6" descr="D:\Mis documentos\octavio\Docencia\Mexico\Maestria\Imagen Campus Santa Fe\Profesor\Archivo de imagenes de Imagen y RP\7 Comunicacion Financiera\Universidad tecnológica\0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447800"/>
            <a:ext cx="3843338" cy="4648200"/>
          </a:xfrm>
          <a:prstGeom prst="rect">
            <a:avLst/>
          </a:prstGeom>
          <a:noFill/>
          <a:extLst>
            <a:ext uri="{909E8E84-426E-40dd-AFC4-6F175D3DCCD1}">
              <a14:hiddenFill xmlns:a14="http://schemas.microsoft.com/office/drawing/2010/main" xmlns="">
                <a:solidFill>
                  <a:srgbClr val="FFFFFF"/>
                </a:solidFill>
              </a14:hiddenFill>
            </a:ext>
          </a:extLst>
        </p:spPr>
      </p:pic>
      <p:pic>
        <p:nvPicPr>
          <p:cNvPr id="245767" name="Picture 7" descr="D:\Mis documentos\octavio\Docencia\Mexico\Maestria\Imagen Campus Santa Fe\Profesor\Archivo de imagenes de Imagen y RP\7 Comunicacion Financiera\Universidad tecnológica\0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1" y="1524000"/>
            <a:ext cx="4397375" cy="4572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29193036"/>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90" name="Picture 6" descr="D:\Mis documentos\octavio\Docencia\Mexico\Maestria\Imagen Campus Santa Fe\Profesor\Archivo de imagenes de Imagen y RP\7 Comunicacion Financiera\Universidad tecnológica\0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1295401"/>
            <a:ext cx="4037013" cy="4500563"/>
          </a:xfrm>
          <a:prstGeom prst="rect">
            <a:avLst/>
          </a:prstGeom>
          <a:noFill/>
          <a:extLst>
            <a:ext uri="{909E8E84-426E-40dd-AFC4-6F175D3DCCD1}">
              <a14:hiddenFill xmlns:a14="http://schemas.microsoft.com/office/drawing/2010/main" xmlns="">
                <a:solidFill>
                  <a:srgbClr val="FFFFFF"/>
                </a:solidFill>
              </a14:hiddenFill>
            </a:ext>
          </a:extLst>
        </p:spPr>
      </p:pic>
      <p:pic>
        <p:nvPicPr>
          <p:cNvPr id="246791" name="Picture 7" descr="D:\Mis documentos\octavio\Docencia\Mexico\Maestria\Imagen Campus Santa Fe\Profesor\Archivo de imagenes de Imagen y RP\7 Comunicacion Financiera\Universidad tecnológica\0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295400"/>
            <a:ext cx="4343400" cy="48148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4213994"/>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4" name="Picture 6" descr="D:\Mis documentos\octavio\Docencia\Mexico\Maestria\Imagen Campus Santa Fe\Profesor\Archivo de imagenes de Imagen y RP\7 Comunicacion Financiera\Universidad tecnológica\0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1" y="1371600"/>
            <a:ext cx="4003675" cy="4414838"/>
          </a:xfrm>
          <a:prstGeom prst="rect">
            <a:avLst/>
          </a:prstGeom>
          <a:noFill/>
          <a:extLst>
            <a:ext uri="{909E8E84-426E-40dd-AFC4-6F175D3DCCD1}">
              <a14:hiddenFill xmlns:a14="http://schemas.microsoft.com/office/drawing/2010/main" xmlns="">
                <a:solidFill>
                  <a:srgbClr val="FFFFFF"/>
                </a:solidFill>
              </a14:hiddenFill>
            </a:ext>
          </a:extLst>
        </p:spPr>
      </p:pic>
      <p:pic>
        <p:nvPicPr>
          <p:cNvPr id="247815" name="Picture 7" descr="D:\Mis documentos\octavio\Docencia\Mexico\Maestria\Imagen Campus Santa Fe\Profesor\Archivo de imagenes de Imagen y RP\7 Comunicacion Financiera\Universidad tecnológica\0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1" y="1371600"/>
            <a:ext cx="4124325" cy="5105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367563171"/>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8" name="Picture 6" descr="D:\Mis documentos\octavio\Docencia\Mexico\Maestria\Imagen Campus Santa Fe\Profesor\Archivo de imagenes de Imagen y RP\7 Comunicacion Financiera\Universidad tecnológica\0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371600"/>
            <a:ext cx="3487738" cy="4648200"/>
          </a:xfrm>
          <a:prstGeom prst="rect">
            <a:avLst/>
          </a:prstGeom>
          <a:noFill/>
          <a:extLst>
            <a:ext uri="{909E8E84-426E-40dd-AFC4-6F175D3DCCD1}">
              <a14:hiddenFill xmlns:a14="http://schemas.microsoft.com/office/drawing/2010/main" xmlns="">
                <a:solidFill>
                  <a:srgbClr val="FFFFFF"/>
                </a:solidFill>
              </a14:hiddenFill>
            </a:ext>
          </a:extLst>
        </p:spPr>
      </p:pic>
      <p:pic>
        <p:nvPicPr>
          <p:cNvPr id="248839" name="Picture 7" descr="D:\Mis documentos\octavio\Docencia\Mexico\Maestria\Imagen Campus Santa Fe\Profesor\Archivo de imagenes de Imagen y RP\7 Comunicacion Financiera\Universidad tecnológica\0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371600"/>
            <a:ext cx="3860800" cy="4953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181801698"/>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62" name="Picture 6" descr="D:\Mis documentos\octavio\Docencia\Mexico\Maestria\Imagen Campus Santa Fe\Profesor\Archivo de imagenes de Imagen y RP\7 Comunicacion Financiera\Universidad tecnológica\0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1" y="1295401"/>
            <a:ext cx="3948113" cy="4638675"/>
          </a:xfrm>
          <a:prstGeom prst="rect">
            <a:avLst/>
          </a:prstGeom>
          <a:noFill/>
          <a:extLst>
            <a:ext uri="{909E8E84-426E-40dd-AFC4-6F175D3DCCD1}">
              <a14:hiddenFill xmlns:a14="http://schemas.microsoft.com/office/drawing/2010/main" xmlns="">
                <a:solidFill>
                  <a:srgbClr val="FFFFFF"/>
                </a:solidFill>
              </a14:hiddenFill>
            </a:ext>
          </a:extLst>
        </p:spPr>
      </p:pic>
      <p:pic>
        <p:nvPicPr>
          <p:cNvPr id="249863" name="Picture 7" descr="D:\Mis documentos\octavio\Docencia\Mexico\Maestria\Imagen Campus Santa Fe\Profesor\Archivo de imagenes de Imagen y RP\7 Comunicacion Financiera\Universidad tecnológica\0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1" y="1371600"/>
            <a:ext cx="4005263" cy="4953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79490956"/>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6" name="Picture 6" descr="0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1628775"/>
            <a:ext cx="3949700" cy="4572000"/>
          </a:xfrm>
          <a:prstGeom prst="rect">
            <a:avLst/>
          </a:prstGeom>
          <a:noFill/>
          <a:extLst>
            <a:ext uri="{909E8E84-426E-40dd-AFC4-6F175D3DCCD1}">
              <a14:hiddenFill xmlns:a14="http://schemas.microsoft.com/office/drawing/2010/main" xmlns="">
                <a:solidFill>
                  <a:srgbClr val="FFFFFF"/>
                </a:solidFill>
              </a14:hiddenFill>
            </a:ext>
          </a:extLst>
        </p:spPr>
      </p:pic>
      <p:pic>
        <p:nvPicPr>
          <p:cNvPr id="250887" name="Picture 7" descr="0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295401"/>
            <a:ext cx="4127500" cy="50339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035424853"/>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10" name="Picture 6" descr="0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1412875"/>
            <a:ext cx="3409950" cy="4648200"/>
          </a:xfrm>
          <a:prstGeom prst="rect">
            <a:avLst/>
          </a:prstGeom>
          <a:noFill/>
          <a:extLst>
            <a:ext uri="{909E8E84-426E-40dd-AFC4-6F175D3DCCD1}">
              <a14:hiddenFill xmlns:a14="http://schemas.microsoft.com/office/drawing/2010/main" xmlns="">
                <a:solidFill>
                  <a:srgbClr val="FFFFFF"/>
                </a:solidFill>
              </a14:hiddenFill>
            </a:ext>
          </a:extLst>
        </p:spPr>
      </p:pic>
      <p:pic>
        <p:nvPicPr>
          <p:cNvPr id="251911" name="Picture 7" descr="0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1" y="1371601"/>
            <a:ext cx="4233863" cy="4962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11907491"/>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6" name="Picture 8" descr="0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89" y="1412875"/>
            <a:ext cx="3455987" cy="4667250"/>
          </a:xfrm>
          <a:prstGeom prst="rect">
            <a:avLst/>
          </a:prstGeom>
          <a:noFill/>
          <a:extLst>
            <a:ext uri="{909E8E84-426E-40dd-AFC4-6F175D3DCCD1}">
              <a14:hiddenFill xmlns:a14="http://schemas.microsoft.com/office/drawing/2010/main" xmlns="">
                <a:solidFill>
                  <a:srgbClr val="FFFFFF"/>
                </a:solidFill>
              </a14:hiddenFill>
            </a:ext>
          </a:extLst>
        </p:spPr>
      </p:pic>
      <p:pic>
        <p:nvPicPr>
          <p:cNvPr id="252937" name="Picture 9" descr="0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1" y="1447801"/>
            <a:ext cx="3884613" cy="50006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287862375"/>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8" name="Picture 6" descr="0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3" y="1412876"/>
            <a:ext cx="4051300" cy="4943475"/>
          </a:xfrm>
          <a:prstGeom prst="rect">
            <a:avLst/>
          </a:prstGeom>
          <a:noFill/>
          <a:extLst>
            <a:ext uri="{909E8E84-426E-40dd-AFC4-6F175D3DCCD1}">
              <a14:hiddenFill xmlns:a14="http://schemas.microsoft.com/office/drawing/2010/main" xmlns="">
                <a:solidFill>
                  <a:srgbClr val="FFFFFF"/>
                </a:solidFill>
              </a14:hiddenFill>
            </a:ext>
          </a:extLst>
        </p:spPr>
      </p:pic>
      <p:pic>
        <p:nvPicPr>
          <p:cNvPr id="253959" name="Picture 7" descr="0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1" y="1371600"/>
            <a:ext cx="4659313" cy="5162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698712179"/>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82" name="Picture 6" descr="0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1" y="1412876"/>
            <a:ext cx="3711575" cy="5019675"/>
          </a:xfrm>
          <a:prstGeom prst="rect">
            <a:avLst/>
          </a:prstGeom>
          <a:noFill/>
          <a:extLst>
            <a:ext uri="{909E8E84-426E-40dd-AFC4-6F175D3DCCD1}">
              <a14:hiddenFill xmlns:a14="http://schemas.microsoft.com/office/drawing/2010/main" xmlns="">
                <a:solidFill>
                  <a:srgbClr val="FFFFFF"/>
                </a:solidFill>
              </a14:hiddenFill>
            </a:ext>
          </a:extLst>
        </p:spPr>
      </p:pic>
      <p:pic>
        <p:nvPicPr>
          <p:cNvPr id="254983" name="Picture 7" descr="0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371600"/>
            <a:ext cx="3963988" cy="5105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3016528"/>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6" name="Picture 6" descr="D:\Mis documentos\octavio\Docencia\Mexico\Maestria\Imagen Campus Santa Fe\Profesor\Archivo de imagenes de Imagen y RP\7 Comunicacion Financiera\Universidad tecnológica\0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447800"/>
            <a:ext cx="3314700" cy="4514850"/>
          </a:xfrm>
          <a:prstGeom prst="rect">
            <a:avLst/>
          </a:prstGeom>
          <a:noFill/>
          <a:extLst>
            <a:ext uri="{909E8E84-426E-40dd-AFC4-6F175D3DCCD1}">
              <a14:hiddenFill xmlns:a14="http://schemas.microsoft.com/office/drawing/2010/main" xmlns="">
                <a:solidFill>
                  <a:srgbClr val="FFFFFF"/>
                </a:solidFill>
              </a14:hiddenFill>
            </a:ext>
          </a:extLst>
        </p:spPr>
      </p:pic>
      <p:pic>
        <p:nvPicPr>
          <p:cNvPr id="256007" name="Picture 7" descr="D:\Mis documentos\octavio\Docencia\Mexico\Maestria\Imagen Campus Santa Fe\Profesor\Archivo de imagenes de Imagen y RP\7 Comunicacion Financiera\Universidad tecnológica\0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1371600"/>
            <a:ext cx="4086225" cy="4800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83803091"/>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30" name="Picture 6" descr="0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3" y="1557338"/>
            <a:ext cx="3632200" cy="4876800"/>
          </a:xfrm>
          <a:prstGeom prst="rect">
            <a:avLst/>
          </a:prstGeom>
          <a:noFill/>
          <a:extLst>
            <a:ext uri="{909E8E84-426E-40dd-AFC4-6F175D3DCCD1}">
              <a14:hiddenFill xmlns:a14="http://schemas.microsoft.com/office/drawing/2010/main" xmlns="">
                <a:solidFill>
                  <a:srgbClr val="FFFFFF"/>
                </a:solidFill>
              </a14:hiddenFill>
            </a:ext>
          </a:extLst>
        </p:spPr>
      </p:pic>
      <p:pic>
        <p:nvPicPr>
          <p:cNvPr id="257031" name="Picture 7"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71601"/>
            <a:ext cx="4038600" cy="48101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93715637"/>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1" name="Rectangle 3"/>
          <p:cNvSpPr>
            <a:spLocks noGrp="1" noChangeArrowheads="1"/>
          </p:cNvSpPr>
          <p:nvPr>
            <p:ph type="body" idx="1"/>
          </p:nvPr>
        </p:nvSpPr>
        <p:spPr/>
        <p:txBody>
          <a:bodyPr/>
          <a:lstStyle/>
          <a:p>
            <a:pPr>
              <a:buFontTx/>
              <a:buNone/>
            </a:pPr>
            <a:endParaRPr lang="es-ES"/>
          </a:p>
        </p:txBody>
      </p:sp>
      <p:pic>
        <p:nvPicPr>
          <p:cNvPr id="258054" name="Picture 6" descr="D:\Mis documentos\octavio\Docencia\Mexico\Maestria\Imagen Campus Santa Fe\Profesor\Archivo de imagenes de Imagen y RP\7 Comunicacion Financiera\Universidad tecnológica\0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1" y="1371601"/>
            <a:ext cx="4225925" cy="4543425"/>
          </a:xfrm>
          <a:prstGeom prst="rect">
            <a:avLst/>
          </a:prstGeom>
          <a:noFill/>
          <a:extLst>
            <a:ext uri="{909E8E84-426E-40dd-AFC4-6F175D3DCCD1}">
              <a14:hiddenFill xmlns:a14="http://schemas.microsoft.com/office/drawing/2010/main" xmlns="">
                <a:solidFill>
                  <a:srgbClr val="FFFFFF"/>
                </a:solidFill>
              </a14:hiddenFill>
            </a:ext>
          </a:extLst>
        </p:spPr>
      </p:pic>
      <p:pic>
        <p:nvPicPr>
          <p:cNvPr id="258055" name="Picture 7" descr="D:\Mis documentos\octavio\Docencia\Mexico\Maestria\Imagen Campus Santa Fe\Profesor\Archivo de imagenes de Imagen y RP\7 Comunicacion Financiera\Universidad tecnológica\0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600200"/>
            <a:ext cx="3435350" cy="4267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93485997"/>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8" name="Picture 6" descr="06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1371600"/>
            <a:ext cx="3438525" cy="4572000"/>
          </a:xfrm>
          <a:prstGeom prst="rect">
            <a:avLst/>
          </a:prstGeom>
          <a:noFill/>
          <a:extLst>
            <a:ext uri="{909E8E84-426E-40dd-AFC4-6F175D3DCCD1}">
              <a14:hiddenFill xmlns:a14="http://schemas.microsoft.com/office/drawing/2010/main" xmlns="">
                <a:solidFill>
                  <a:srgbClr val="FFFFFF"/>
                </a:solidFill>
              </a14:hiddenFill>
            </a:ext>
          </a:extLst>
        </p:spPr>
      </p:pic>
      <p:pic>
        <p:nvPicPr>
          <p:cNvPr id="259079" name="Picture 7" descr="0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539" y="1412876"/>
            <a:ext cx="4014787" cy="49768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59298065"/>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102" name="Picture 6" descr="0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371601"/>
            <a:ext cx="3944938" cy="4633913"/>
          </a:xfrm>
          <a:prstGeom prst="rect">
            <a:avLst/>
          </a:prstGeom>
          <a:noFill/>
          <a:extLst>
            <a:ext uri="{909E8E84-426E-40dd-AFC4-6F175D3DCCD1}">
              <a14:hiddenFill xmlns:a14="http://schemas.microsoft.com/office/drawing/2010/main" xmlns="">
                <a:solidFill>
                  <a:srgbClr val="FFFFFF"/>
                </a:solidFill>
              </a14:hiddenFill>
            </a:ext>
          </a:extLst>
        </p:spPr>
      </p:pic>
      <p:pic>
        <p:nvPicPr>
          <p:cNvPr id="260103" name="Picture 7" descr="0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726" y="1647826"/>
            <a:ext cx="3573463" cy="52101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04857281"/>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6" name="Picture 6" descr="07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3" y="1412875"/>
            <a:ext cx="3638550" cy="4876800"/>
          </a:xfrm>
          <a:prstGeom prst="rect">
            <a:avLst/>
          </a:prstGeom>
          <a:noFill/>
          <a:extLst>
            <a:ext uri="{909E8E84-426E-40dd-AFC4-6F175D3DCCD1}">
              <a14:hiddenFill xmlns:a14="http://schemas.microsoft.com/office/drawing/2010/main" xmlns="">
                <a:solidFill>
                  <a:srgbClr val="FFFFFF"/>
                </a:solidFill>
              </a14:hiddenFill>
            </a:ext>
          </a:extLst>
        </p:spPr>
      </p:pic>
      <p:pic>
        <p:nvPicPr>
          <p:cNvPr id="261127" name="Picture 7" descr="0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371600"/>
            <a:ext cx="4808538" cy="4953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13952463"/>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cxnSp>
        <p:nvCxnSpPr>
          <p:cNvPr id="78" name="Straight Connector 77">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0927" y="2633962"/>
            <a:ext cx="283464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62147" name="Rectangle 3"/>
          <p:cNvSpPr>
            <a:spLocks noGrp="1" noChangeArrowheads="1"/>
          </p:cNvSpPr>
          <p:nvPr>
            <p:ph type="body" idx="1"/>
          </p:nvPr>
        </p:nvSpPr>
        <p:spPr>
          <a:xfrm>
            <a:off x="492371" y="2790855"/>
            <a:ext cx="3084844" cy="3311766"/>
          </a:xfrm>
        </p:spPr>
        <p:txBody>
          <a:bodyPr>
            <a:normAutofit/>
          </a:bodyPr>
          <a:lstStyle/>
          <a:p>
            <a:pPr>
              <a:buFontTx/>
              <a:buNone/>
            </a:pPr>
            <a:endParaRPr lang="es-ES" sz="1600"/>
          </a:p>
        </p:txBody>
      </p:sp>
      <p:pic>
        <p:nvPicPr>
          <p:cNvPr id="262151" name="Picture 7" descr="08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59922" y="1753742"/>
            <a:ext cx="3583439" cy="3350515"/>
          </a:xfrm>
          <a:prstGeom prst="rect">
            <a:avLst/>
          </a:prstGeom>
          <a:noFill/>
          <a:extLst>
            <a:ext uri="{909E8E84-426E-40dd-AFC4-6F175D3DCCD1}">
              <a14:hiddenFill xmlns="" xmlns:a14="http://schemas.microsoft.com/office/drawing/2010/main">
                <a:solidFill>
                  <a:srgbClr val="FFFFFF"/>
                </a:solidFill>
              </a14:hiddenFill>
            </a:ext>
          </a:extLst>
        </p:spPr>
      </p:pic>
      <p:pic>
        <p:nvPicPr>
          <p:cNvPr id="262150" name="Picture 6" descr="08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65094" y="1156844"/>
            <a:ext cx="3583439" cy="4550398"/>
          </a:xfrm>
          <a:prstGeom prst="rect">
            <a:avLst/>
          </a:prstGeom>
          <a:noFill/>
          <a:extLst>
            <a:ext uri="{909E8E84-426E-40dd-AFC4-6F175D3DCCD1}">
              <a14:hiddenFill xmlns="" xmlns:a14="http://schemas.microsoft.com/office/drawing/2010/main">
                <a:solidFill>
                  <a:srgbClr val="FFFFFF"/>
                </a:solidFill>
              </a14:hiddenFill>
            </a:ext>
          </a:extLst>
        </p:spPr>
      </p:pic>
      <p:sp>
        <p:nvSpPr>
          <p:cNvPr id="262156" name="Rectangle 79">
            <a:extLst>
              <a:ext uri="{FF2B5EF4-FFF2-40B4-BE49-F238E27FC236}">
                <a16:creationId xmlns:a16="http://schemas.microsoft.com/office/drawing/2014/main" id="{7A3E0404-86A9-40FA-8DB8-302414EE2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82767376"/>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63175" name="Picture 7" descr="084"/>
          <p:cNvPicPr>
            <a:picLocks noChangeAspect="1" noChangeArrowheads="1"/>
          </p:cNvPicPr>
          <p:nvPr/>
        </p:nvPicPr>
        <p:blipFill rotWithShape="1">
          <a:blip r:embed="rId2">
            <a:extLst>
              <a:ext uri="{28A0092B-C50C-407E-A947-70E740481C1C}">
                <a14:useLocalDpi xmlns:a14="http://schemas.microsoft.com/office/drawing/2010/main" val="0"/>
              </a:ext>
            </a:extLst>
          </a:blip>
          <a:srcRect t="22239" r="-2" b="471"/>
          <a:stretch/>
        </p:blipFill>
        <p:spPr bwMode="auto">
          <a:xfrm>
            <a:off x="1" y="10"/>
            <a:ext cx="6050280" cy="6340632"/>
          </a:xfrm>
          <a:prstGeom prst="rect">
            <a:avLst/>
          </a:prstGeom>
          <a:noFill/>
          <a:extLst>
            <a:ext uri="{909E8E84-426E-40dd-AFC4-6F175D3DCCD1}">
              <a14:hiddenFill xmlns="" xmlns:a14="http://schemas.microsoft.com/office/drawing/2010/main">
                <a:solidFill>
                  <a:srgbClr val="FFFFFF"/>
                </a:solidFill>
              </a14:hiddenFill>
            </a:ext>
          </a:extLst>
        </p:spPr>
      </p:pic>
      <p:pic>
        <p:nvPicPr>
          <p:cNvPr id="263174" name="Picture 6" descr="083"/>
          <p:cNvPicPr>
            <a:picLocks noChangeAspect="1" noChangeArrowheads="1"/>
          </p:cNvPicPr>
          <p:nvPr/>
        </p:nvPicPr>
        <p:blipFill rotWithShape="1">
          <a:blip r:embed="rId3">
            <a:extLst>
              <a:ext uri="{28A0092B-C50C-407E-A947-70E740481C1C}">
                <a14:useLocalDpi xmlns:a14="http://schemas.microsoft.com/office/drawing/2010/main" val="0"/>
              </a:ext>
            </a:extLst>
          </a:blip>
          <a:srcRect r="-1" b="22448"/>
          <a:stretch/>
        </p:blipFill>
        <p:spPr bwMode="auto">
          <a:xfrm>
            <a:off x="6141718" y="10"/>
            <a:ext cx="6050280" cy="634063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895510239"/>
      </p:ext>
    </p:extLst>
  </p:cSld>
  <p:clrMapOvr>
    <a:masterClrMapping/>
  </p:clrMapOvr>
  <mc:AlternateContent xmlns:mc="http://schemas.openxmlformats.org/markup-compatibility/2006" xmlns:p14="http://schemas.microsoft.com/office/powerpoint/2010/main">
    <mc:Choice Requires="p14">
      <p:transition spd="slow" p14:dur="1300">
        <p14:ripple/>
      </p:transition>
    </mc:Choice>
    <mc:Fallback xmlns="">
      <p:transition xmlns:p14="http://schemas.microsoft.com/office/powerpoint/2010/main" spd="slow">
        <p:fade/>
      </p:transition>
    </mc:Fallback>
  </mc:AlternateContent>
</p:sld>
</file>

<file path=ppt/theme/theme1.xml><?xml version="1.0" encoding="utf-8"?>
<a:theme xmlns:a="http://schemas.openxmlformats.org/drawingml/2006/main" name="RetrospectVTI">
  <a:themeElements>
    <a:clrScheme name="">
      <a:dk1>
        <a:srgbClr val="000000"/>
      </a:dk1>
      <a:lt1>
        <a:srgbClr val="FFFFFF"/>
      </a:lt1>
      <a:dk2>
        <a:srgbClr val="412425"/>
      </a:dk2>
      <a:lt2>
        <a:srgbClr val="E8E2E7"/>
      </a:lt2>
      <a:accent1>
        <a:srgbClr val="2AB83A"/>
      </a:accent1>
      <a:accent2>
        <a:srgbClr val="1EB76E"/>
      </a:accent2>
      <a:accent3>
        <a:srgbClr val="29B4AC"/>
      </a:accent3>
      <a:accent4>
        <a:srgbClr val="218ECB"/>
      </a:accent4>
      <a:accent5>
        <a:srgbClr val="3359DD"/>
      </a:accent5>
      <a:accent6>
        <a:srgbClr val="5B3ED2"/>
      </a:accent6>
      <a:hlink>
        <a:srgbClr val="BF3FB0"/>
      </a:hlink>
      <a:folHlink>
        <a:srgbClr val="7F7F7F"/>
      </a:folHlink>
    </a:clrScheme>
    <a:fontScheme name="Retrospect">
      <a:majorFont>
        <a:latin typeface="Tw Cen M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2710</Words>
  <Application>Microsoft Macintosh PowerPoint</Application>
  <PresentationFormat>Panorámica</PresentationFormat>
  <Paragraphs>451</Paragraphs>
  <Slides>113</Slides>
  <Notes>0</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113</vt:i4>
      </vt:variant>
    </vt:vector>
  </HeadingPairs>
  <TitlesOfParts>
    <vt:vector size="126" baseType="lpstr">
      <vt:lpstr>Arial</vt:lpstr>
      <vt:lpstr>Calibri</vt:lpstr>
      <vt:lpstr>Cambria</vt:lpstr>
      <vt:lpstr>Century</vt:lpstr>
      <vt:lpstr>Century Schoolbook</vt:lpstr>
      <vt:lpstr>Franklin Gothic Book</vt:lpstr>
      <vt:lpstr>Georgia</vt:lpstr>
      <vt:lpstr>Palatino</vt:lpstr>
      <vt:lpstr>Palatino Linotype</vt:lpstr>
      <vt:lpstr>Tahoma</vt:lpstr>
      <vt:lpstr>Tw Cen MT</vt:lpstr>
      <vt:lpstr>Wingdings</vt:lpstr>
      <vt:lpstr>RetrospectVTI</vt:lpstr>
      <vt:lpstr>Relaciones Públicas y Relaciones Públicas Financieras </vt:lpstr>
      <vt:lpstr>Responsabilidades del área de Relaciones Públicas</vt:lpstr>
      <vt:lpstr>Presentación de PowerPoint</vt:lpstr>
      <vt:lpstr>Relaciones Públicas </vt:lpstr>
      <vt:lpstr>Relaciones Públicas </vt:lpstr>
      <vt:lpstr>Definición de Relaciones Públicas </vt:lpstr>
      <vt:lpstr>Alternativas para implantar la función de Relaciones Públicas </vt:lpstr>
      <vt:lpstr>Presentación de PowerPoint</vt:lpstr>
      <vt:lpstr>Ventajas</vt:lpstr>
      <vt:lpstr>Ventajas</vt:lpstr>
      <vt:lpstr>Ventajas</vt:lpstr>
      <vt:lpstr>Globalización</vt:lpstr>
      <vt:lpstr>Presentación de PowerPoint</vt:lpstr>
      <vt:lpstr>Tendencias </vt:lpstr>
      <vt:lpstr>Presentación de PowerPoint</vt:lpstr>
      <vt:lpstr>Retos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Relaciones Públicas y Relaciones Públicas Financieras </dc:title>
  <dc:creator>Octavio Islas</dc:creator>
  <cp:lastModifiedBy>Octavio Islas</cp:lastModifiedBy>
  <cp:revision>1</cp:revision>
  <dcterms:created xsi:type="dcterms:W3CDTF">2019-11-06T02:53:36Z</dcterms:created>
  <dcterms:modified xsi:type="dcterms:W3CDTF">2019-11-06T02:54:15Z</dcterms:modified>
</cp:coreProperties>
</file>