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12"/>
  </p:notesMasterIdLst>
  <p:sldIdLst>
    <p:sldId id="269" r:id="rId2"/>
    <p:sldId id="994" r:id="rId3"/>
    <p:sldId id="995" r:id="rId4"/>
    <p:sldId id="996" r:id="rId5"/>
    <p:sldId id="997" r:id="rId6"/>
    <p:sldId id="998" r:id="rId7"/>
    <p:sldId id="999" r:id="rId8"/>
    <p:sldId id="1000" r:id="rId9"/>
    <p:sldId id="1001" r:id="rId10"/>
    <p:sldId id="1002" r:id="rId11"/>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ctavio Islas" initials="OI" lastIdx="1" clrIdx="0">
    <p:extLst>
      <p:ext uri="{19B8F6BF-5375-455C-9EA6-DF929625EA0E}">
        <p15:presenceInfo xmlns:p15="http://schemas.microsoft.com/office/powerpoint/2012/main" userId="d474dc0110373d7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1565"/>
  </p:normalViewPr>
  <p:slideViewPr>
    <p:cSldViewPr snapToGrid="0" snapToObjects="1">
      <p:cViewPr varScale="1">
        <p:scale>
          <a:sx n="117" d="100"/>
          <a:sy n="117" d="100"/>
        </p:scale>
        <p:origin x="1016" y="168"/>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28/1/20</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a:t>
            </a:fld>
            <a:endParaRPr lang="es-EC"/>
          </a:p>
        </p:txBody>
      </p:sp>
    </p:spTree>
    <p:extLst>
      <p:ext uri="{BB962C8B-B14F-4D97-AF65-F5344CB8AC3E}">
        <p14:creationId xmlns:p14="http://schemas.microsoft.com/office/powerpoint/2010/main" val="4234449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6</a:t>
            </a:fld>
            <a:endParaRPr lang="es-ES"/>
          </a:p>
        </p:txBody>
      </p:sp>
    </p:spTree>
    <p:extLst>
      <p:ext uri="{BB962C8B-B14F-4D97-AF65-F5344CB8AC3E}">
        <p14:creationId xmlns:p14="http://schemas.microsoft.com/office/powerpoint/2010/main" val="1013561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1/28/20</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1/28/20</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1/28/20</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1/28/20</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1/28/20</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1/28/20</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1/28/20</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1/28/20</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1/28/20</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1/28/20</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1/28/20</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1/28/20</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10"/>
            <a:ext cx="9144000" cy="6857990"/>
          </a:xfrm>
          <a:prstGeom prst="rect">
            <a:avLst/>
          </a:prstGeom>
        </p:spPr>
      </p:pic>
      <p:sp>
        <p:nvSpPr>
          <p:cNvPr id="2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25" name="Straight Connector 2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30421" y="4277679"/>
            <a:ext cx="3444766" cy="1964879"/>
          </a:xfrm>
        </p:spPr>
        <p:txBody>
          <a:bodyPr anchor="ctr">
            <a:normAutofit/>
          </a:bodyPr>
          <a:lstStyle/>
          <a:p>
            <a:pPr>
              <a:buFont typeface="Wingdings 3" charset="2"/>
              <a:buNone/>
            </a:pPr>
            <a:r>
              <a:rPr lang="es-ES_tradnl" sz="1600" b="1" i="1" dirty="0">
                <a:latin typeface="Palatino" pitchFamily="2" charset="77"/>
                <a:ea typeface="Palatino" pitchFamily="2" charset="77"/>
              </a:rPr>
              <a:t>CAPITULO 17 </a:t>
            </a:r>
          </a:p>
          <a:p>
            <a:pPr>
              <a:buFont typeface="Wingdings 3" charset="2"/>
              <a:buNone/>
            </a:pPr>
            <a:r>
              <a:rPr lang="es-ES_tradnl" sz="1600" b="1" i="1" dirty="0">
                <a:latin typeface="Palatino" pitchFamily="2" charset="77"/>
                <a:ea typeface="Palatino" pitchFamily="2" charset="77"/>
              </a:rPr>
              <a:t>Estrategias de comunicación: El esquema rector</a:t>
            </a:r>
          </a:p>
        </p:txBody>
      </p:sp>
    </p:spTree>
    <p:extLst>
      <p:ext uri="{BB962C8B-B14F-4D97-AF65-F5344CB8AC3E}">
        <p14:creationId xmlns:p14="http://schemas.microsoft.com/office/powerpoint/2010/main" val="364072366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ítulo 1">
            <a:extLst>
              <a:ext uri="{FF2B5EF4-FFF2-40B4-BE49-F238E27FC236}">
                <a16:creationId xmlns:a16="http://schemas.microsoft.com/office/drawing/2014/main" id="{EEFD1109-31D3-4A4A-9104-270D0B1755E3}"/>
              </a:ext>
            </a:extLst>
          </p:cNvPr>
          <p:cNvSpPr>
            <a:spLocks noGrp="1"/>
          </p:cNvSpPr>
          <p:nvPr>
            <p:ph type="title"/>
          </p:nvPr>
        </p:nvSpPr>
        <p:spPr>
          <a:xfrm>
            <a:off x="4976979" y="555227"/>
            <a:ext cx="3733482" cy="1090538"/>
          </a:xfrm>
        </p:spPr>
        <p:txBody>
          <a:bodyPr>
            <a:normAutofit/>
          </a:bodyPr>
          <a:lstStyle/>
          <a:p>
            <a:r>
              <a:rPr lang="es-ES_tradnl" dirty="0">
                <a:solidFill>
                  <a:srgbClr val="000000"/>
                </a:solidFill>
              </a:rPr>
              <a:t>Idea rectora</a:t>
            </a: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a:extLst>
              <a:ext uri="{FF2B5EF4-FFF2-40B4-BE49-F238E27FC236}">
                <a16:creationId xmlns:a16="http://schemas.microsoft.com/office/drawing/2014/main" id="{C99C4F3A-674F-4945-93FE-73C9637D11C0}"/>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31484" r="4937"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D2F864DF-73F9-5E42-AFD2-D1FC4D6F4A6F}"/>
              </a:ext>
            </a:extLst>
          </p:cNvPr>
          <p:cNvSpPr>
            <a:spLocks noGrp="1"/>
          </p:cNvSpPr>
          <p:nvPr>
            <p:ph idx="1"/>
          </p:nvPr>
        </p:nvSpPr>
        <p:spPr>
          <a:xfrm>
            <a:off x="4851603" y="2561918"/>
            <a:ext cx="3733184" cy="2729467"/>
          </a:xfrm>
        </p:spPr>
        <p:txBody>
          <a:bodyPr anchor="ctr">
            <a:noAutofit/>
          </a:bodyPr>
          <a:lstStyle/>
          <a:p>
            <a:pPr marL="0" indent="0">
              <a:buNone/>
            </a:pPr>
            <a:r>
              <a:rPr lang="es-ES_tradnl" sz="1800" dirty="0">
                <a:solidFill>
                  <a:srgbClr val="000000"/>
                </a:solidFill>
              </a:rPr>
              <a:t>Mientras que para el comunicador se trata de establecer qué comunicaciones merecen el calificativo de estrategias, para el estratega el proceso es inverso, se trata de establecer que estrategias merecen el calificativo de comunicativas.</a:t>
            </a:r>
          </a:p>
          <a:p>
            <a:pPr marL="0" indent="0">
              <a:buNone/>
            </a:pPr>
            <a:r>
              <a:rPr lang="es-ES_tradnl" sz="1800" dirty="0">
                <a:solidFill>
                  <a:srgbClr val="000000"/>
                </a:solidFill>
              </a:rPr>
              <a:t>No es lo mismo una decisión estratégica que una estrategia. </a:t>
            </a:r>
          </a:p>
          <a:p>
            <a:pPr marL="0" indent="0">
              <a:buNone/>
            </a:pPr>
            <a:r>
              <a:rPr lang="es-ES_tradnl" sz="1800" dirty="0">
                <a:solidFill>
                  <a:srgbClr val="000000"/>
                </a:solidFill>
              </a:rPr>
              <a:t>La estrategia supone actuaciones futuras, que no necesariamente han sido concebidas.</a:t>
            </a:r>
          </a:p>
          <a:p>
            <a:pPr marL="0" indent="0">
              <a:buNone/>
            </a:pPr>
            <a:r>
              <a:rPr lang="es-ES_tradnl" sz="1800" dirty="0">
                <a:solidFill>
                  <a:srgbClr val="000000"/>
                </a:solidFill>
              </a:rPr>
              <a:t>A las actuaciones estratégicas puntuales les hace falta la idea rectora.</a:t>
            </a:r>
          </a:p>
        </p:txBody>
      </p:sp>
    </p:spTree>
    <p:extLst>
      <p:ext uri="{BB962C8B-B14F-4D97-AF65-F5344CB8AC3E}">
        <p14:creationId xmlns:p14="http://schemas.microsoft.com/office/powerpoint/2010/main" val="237891841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4D5B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F6FB50AF-165E-9A4A-A523-6B6B752685C1}"/>
              </a:ext>
            </a:extLst>
          </p:cNvPr>
          <p:cNvSpPr>
            <a:spLocks noGrp="1"/>
          </p:cNvSpPr>
          <p:nvPr>
            <p:ph type="title"/>
          </p:nvPr>
        </p:nvSpPr>
        <p:spPr>
          <a:xfrm>
            <a:off x="393192" y="4767072"/>
            <a:ext cx="4945641" cy="1625210"/>
          </a:xfrm>
        </p:spPr>
        <p:txBody>
          <a:bodyPr>
            <a:normAutofit/>
          </a:bodyPr>
          <a:lstStyle/>
          <a:p>
            <a:pPr algn="r"/>
            <a:r>
              <a:rPr lang="es-ES_tradnl">
                <a:solidFill>
                  <a:srgbClr val="FFFFFF"/>
                </a:solidFill>
              </a:rPr>
              <a:t>Estrategias de comunicación</a:t>
            </a:r>
          </a:p>
        </p:txBody>
      </p:sp>
      <p:pic>
        <p:nvPicPr>
          <p:cNvPr id="6" name="Imagen 5">
            <a:extLst>
              <a:ext uri="{FF2B5EF4-FFF2-40B4-BE49-F238E27FC236}">
                <a16:creationId xmlns:a16="http://schemas.microsoft.com/office/drawing/2014/main" id="{15E2816D-1986-EA48-BFDA-91C22EC3C3E4}"/>
              </a:ext>
            </a:extLst>
          </p:cNvPr>
          <p:cNvPicPr>
            <a:picLocks noChangeAspect="1"/>
          </p:cNvPicPr>
          <p:nvPr/>
        </p:nvPicPr>
        <p:blipFill rotWithShape="1">
          <a:blip r:embed="rId2">
            <a:extLst>
              <a:ext uri="{28A0092B-C50C-407E-A947-70E740481C1C}">
                <a14:useLocalDpi xmlns:a14="http://schemas.microsoft.com/office/drawing/2010/main" val="0"/>
              </a:ext>
            </a:extLst>
          </a:blip>
          <a:srcRect l="14234" r="1" b="1"/>
          <a:stretch/>
        </p:blipFill>
        <p:spPr>
          <a:xfrm>
            <a:off x="245660" y="321733"/>
            <a:ext cx="5293729" cy="4107392"/>
          </a:xfrm>
          <a:prstGeom prst="rect">
            <a:avLst/>
          </a:prstGeom>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47534A63-BD5E-D342-B1E9-A6B9FC0E6C63}"/>
              </a:ext>
            </a:extLst>
          </p:cNvPr>
          <p:cNvSpPr>
            <a:spLocks noGrp="1"/>
          </p:cNvSpPr>
          <p:nvPr>
            <p:ph idx="1"/>
          </p:nvPr>
        </p:nvSpPr>
        <p:spPr>
          <a:xfrm>
            <a:off x="6021989" y="917725"/>
            <a:ext cx="2568554" cy="4852362"/>
          </a:xfrm>
        </p:spPr>
        <p:txBody>
          <a:bodyPr anchor="ctr">
            <a:normAutofit/>
          </a:bodyPr>
          <a:lstStyle/>
          <a:p>
            <a:pPr marL="0" indent="0">
              <a:buNone/>
            </a:pPr>
            <a:r>
              <a:rPr lang="es-ES_tradnl" sz="1400" dirty="0">
                <a:solidFill>
                  <a:srgbClr val="FFFFFF"/>
                </a:solidFill>
              </a:rPr>
              <a:t>La estrategia supone conductas sistemáticas, coherentes y sinérgicas, no acciones esporádicas, que construyen el futuro y permiten la progresión de marcas, empresas, políticos, artistas.</a:t>
            </a:r>
          </a:p>
          <a:p>
            <a:pPr marL="0" indent="0">
              <a:buNone/>
            </a:pPr>
            <a:r>
              <a:rPr lang="es-ES_tradnl" sz="1400" dirty="0">
                <a:solidFill>
                  <a:srgbClr val="FFFFFF"/>
                </a:solidFill>
              </a:rPr>
              <a:t>Las estrategias de comunicación son un tipo determinado de estrategias y comprenden:</a:t>
            </a:r>
          </a:p>
          <a:p>
            <a:pPr marL="0" indent="0">
              <a:buNone/>
            </a:pPr>
            <a:endParaRPr lang="es-ES_tradnl" sz="1400" dirty="0">
              <a:solidFill>
                <a:srgbClr val="FFFFFF"/>
              </a:solidFill>
            </a:endParaRPr>
          </a:p>
          <a:p>
            <a:pPr marL="0" indent="0">
              <a:buNone/>
            </a:pPr>
            <a:r>
              <a:rPr lang="es-ES_tradnl" sz="1400" dirty="0">
                <a:solidFill>
                  <a:srgbClr val="FFFFFF"/>
                </a:solidFill>
              </a:rPr>
              <a:t>a).- Nuestra personal lectura de la partida.</a:t>
            </a:r>
          </a:p>
          <a:p>
            <a:pPr marL="0" indent="0">
              <a:buNone/>
            </a:pPr>
            <a:r>
              <a:rPr lang="es-ES_tradnl" sz="1400" dirty="0">
                <a:solidFill>
                  <a:srgbClr val="FFFFFF"/>
                </a:solidFill>
              </a:rPr>
              <a:t>b).- Creación de estrategias imaginando escenarios y anticipando resultados.</a:t>
            </a:r>
          </a:p>
          <a:p>
            <a:pPr marL="0" indent="0">
              <a:buNone/>
            </a:pPr>
            <a:r>
              <a:rPr lang="es-ES_tradnl" sz="1400" dirty="0">
                <a:solidFill>
                  <a:srgbClr val="FFFFFF"/>
                </a:solidFill>
              </a:rPr>
              <a:t>c).- La movilización del resto de intangibles.</a:t>
            </a:r>
          </a:p>
          <a:p>
            <a:pPr marL="0" indent="0">
              <a:buNone/>
            </a:pPr>
            <a:r>
              <a:rPr lang="es-ES_tradnl" sz="1400" dirty="0">
                <a:solidFill>
                  <a:srgbClr val="FFFFFF"/>
                </a:solidFill>
              </a:rPr>
              <a:t>d).- Configuración y coparticipación de los valores que van a marcar el futuro.</a:t>
            </a:r>
          </a:p>
        </p:txBody>
      </p:sp>
    </p:spTree>
    <p:extLst>
      <p:ext uri="{BB962C8B-B14F-4D97-AF65-F5344CB8AC3E}">
        <p14:creationId xmlns:p14="http://schemas.microsoft.com/office/powerpoint/2010/main" val="1865597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D10783-D91A-CD46-B0A3-10A2BD92C96A}"/>
              </a:ext>
            </a:extLst>
          </p:cNvPr>
          <p:cNvSpPr>
            <a:spLocks noGrp="1"/>
          </p:cNvSpPr>
          <p:nvPr>
            <p:ph type="title"/>
          </p:nvPr>
        </p:nvSpPr>
        <p:spPr>
          <a:xfrm>
            <a:off x="486696" y="629266"/>
            <a:ext cx="3845274" cy="1676603"/>
          </a:xfrm>
        </p:spPr>
        <p:txBody>
          <a:bodyPr>
            <a:normAutofit/>
          </a:bodyPr>
          <a:lstStyle/>
          <a:p>
            <a:endParaRPr lang="es-ES_tradnl"/>
          </a:p>
        </p:txBody>
      </p:sp>
      <p:sp>
        <p:nvSpPr>
          <p:cNvPr id="3" name="Marcador de contenido 2">
            <a:extLst>
              <a:ext uri="{FF2B5EF4-FFF2-40B4-BE49-F238E27FC236}">
                <a16:creationId xmlns:a16="http://schemas.microsoft.com/office/drawing/2014/main" id="{83FC2B64-699B-714B-A74B-849066438623}"/>
              </a:ext>
            </a:extLst>
          </p:cNvPr>
          <p:cNvSpPr>
            <a:spLocks noGrp="1"/>
          </p:cNvSpPr>
          <p:nvPr>
            <p:ph idx="1"/>
          </p:nvPr>
        </p:nvSpPr>
        <p:spPr>
          <a:xfrm>
            <a:off x="486697" y="2438400"/>
            <a:ext cx="3845272" cy="3785419"/>
          </a:xfrm>
        </p:spPr>
        <p:txBody>
          <a:bodyPr>
            <a:normAutofit/>
          </a:bodyPr>
          <a:lstStyle/>
          <a:p>
            <a:r>
              <a:rPr lang="es-ES_tradnl" dirty="0"/>
              <a:t>El grado de comunicación que tengan los participantes puede tener una clara influencia en el resultado del juego.</a:t>
            </a:r>
          </a:p>
          <a:p>
            <a:r>
              <a:rPr lang="es-ES_tradnl" dirty="0"/>
              <a:t>La triangulación puede posibilitar un imposible diálogo.</a:t>
            </a:r>
          </a:p>
          <a:p>
            <a:r>
              <a:rPr lang="es-ES_tradnl" dirty="0"/>
              <a:t>Todas las empresas deben contar con un estratega de actuación y un estratega de comunicación.</a:t>
            </a:r>
          </a:p>
          <a:p>
            <a:pPr marL="0" indent="0">
              <a:buNone/>
            </a:pPr>
            <a:endParaRPr lang="es-ES_tradnl" dirty="0"/>
          </a:p>
        </p:txBody>
      </p:sp>
      <p:pic>
        <p:nvPicPr>
          <p:cNvPr id="5" name="Imagen 4">
            <a:extLst>
              <a:ext uri="{FF2B5EF4-FFF2-40B4-BE49-F238E27FC236}">
                <a16:creationId xmlns:a16="http://schemas.microsoft.com/office/drawing/2014/main" id="{978706E4-0EE5-4D40-BA5B-271CF5988822}"/>
              </a:ext>
            </a:extLst>
          </p:cNvPr>
          <p:cNvPicPr>
            <a:picLocks noChangeAspect="1"/>
          </p:cNvPicPr>
          <p:nvPr/>
        </p:nvPicPr>
        <p:blipFill rotWithShape="1">
          <a:blip r:embed="rId2">
            <a:extLst>
              <a:ext uri="{28A0092B-C50C-407E-A947-70E740481C1C}">
                <a14:useLocalDpi xmlns:a14="http://schemas.microsoft.com/office/drawing/2010/main" val="0"/>
              </a:ext>
            </a:extLst>
          </a:blip>
          <a:srcRect l="15547" r="11017" b="3"/>
          <a:stretch/>
        </p:blipFill>
        <p:spPr>
          <a:xfrm>
            <a:off x="4567959" y="640082"/>
            <a:ext cx="4096293" cy="5577837"/>
          </a:xfrm>
          <a:prstGeom prst="rect">
            <a:avLst/>
          </a:prstGeom>
          <a:effectLst/>
        </p:spPr>
      </p:pic>
    </p:spTree>
    <p:extLst>
      <p:ext uri="{BB962C8B-B14F-4D97-AF65-F5344CB8AC3E}">
        <p14:creationId xmlns:p14="http://schemas.microsoft.com/office/powerpoint/2010/main" val="232966127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23DE43-53A8-3647-AB82-D0594E2489CD}"/>
              </a:ext>
            </a:extLst>
          </p:cNvPr>
          <p:cNvSpPr>
            <a:spLocks noGrp="1"/>
          </p:cNvSpPr>
          <p:nvPr>
            <p:ph type="title"/>
          </p:nvPr>
        </p:nvSpPr>
        <p:spPr>
          <a:xfrm>
            <a:off x="628650" y="365125"/>
            <a:ext cx="7886700" cy="1325563"/>
          </a:xfrm>
        </p:spPr>
        <p:txBody>
          <a:bodyPr>
            <a:normAutofit/>
          </a:bodyPr>
          <a:lstStyle/>
          <a:p>
            <a:endParaRPr lang="es-ES_tradnl"/>
          </a:p>
        </p:txBody>
      </p:sp>
      <p:sp>
        <p:nvSpPr>
          <p:cNvPr id="3" name="Marcador de contenido 2">
            <a:extLst>
              <a:ext uri="{FF2B5EF4-FFF2-40B4-BE49-F238E27FC236}">
                <a16:creationId xmlns:a16="http://schemas.microsoft.com/office/drawing/2014/main" id="{FA7B2A26-059B-4B4A-B9FF-D44FE6E592C7}"/>
              </a:ext>
            </a:extLst>
          </p:cNvPr>
          <p:cNvSpPr>
            <a:spLocks noGrp="1"/>
          </p:cNvSpPr>
          <p:nvPr>
            <p:ph idx="1"/>
          </p:nvPr>
        </p:nvSpPr>
        <p:spPr>
          <a:xfrm>
            <a:off x="628650" y="1968876"/>
            <a:ext cx="2848355" cy="4351338"/>
          </a:xfrm>
        </p:spPr>
        <p:txBody>
          <a:bodyPr>
            <a:normAutofit/>
          </a:bodyPr>
          <a:lstStyle/>
          <a:p>
            <a:pPr marL="0" indent="0">
              <a:buNone/>
            </a:pPr>
            <a:r>
              <a:rPr lang="es-ES_tradnl" sz="1700" dirty="0"/>
              <a:t>“Cuando como consultora me enfrentó a clientes que me dicen que toda la vida hemos hecho las cosas de esta manera, intento demostrarles que lo importante no es cómo han hecho toda la vida las cosas, sino cómo durante la vida mantuvieron una posición que hoy no tienen y que desean recuperar”.</a:t>
            </a:r>
            <a:br>
              <a:rPr lang="es-ES_tradnl" sz="1700" dirty="0"/>
            </a:br>
            <a:r>
              <a:rPr lang="es-ES_tradnl" sz="1700" dirty="0"/>
              <a:t>							Mariana Ferrari</a:t>
            </a:r>
          </a:p>
        </p:txBody>
      </p:sp>
      <p:pic>
        <p:nvPicPr>
          <p:cNvPr id="5" name="Imagen 4">
            <a:extLst>
              <a:ext uri="{FF2B5EF4-FFF2-40B4-BE49-F238E27FC236}">
                <a16:creationId xmlns:a16="http://schemas.microsoft.com/office/drawing/2014/main" id="{E65E9A65-4058-824C-B377-ED8783AD2CE3}"/>
              </a:ext>
            </a:extLst>
          </p:cNvPr>
          <p:cNvPicPr>
            <a:picLocks noChangeAspect="1"/>
          </p:cNvPicPr>
          <p:nvPr/>
        </p:nvPicPr>
        <p:blipFill rotWithShape="1">
          <a:blip r:embed="rId2">
            <a:extLst>
              <a:ext uri="{28A0092B-C50C-407E-A947-70E740481C1C}">
                <a14:useLocalDpi xmlns:a14="http://schemas.microsoft.com/office/drawing/2010/main" val="0"/>
              </a:ext>
            </a:extLst>
          </a:blip>
          <a:srcRect l="15012" r="24284"/>
          <a:stretch/>
        </p:blipFill>
        <p:spPr>
          <a:xfrm>
            <a:off x="3840480" y="1904281"/>
            <a:ext cx="4674870" cy="4272681"/>
          </a:xfrm>
          <a:prstGeom prst="rect">
            <a:avLst/>
          </a:prstGeom>
        </p:spPr>
      </p:pic>
    </p:spTree>
    <p:extLst>
      <p:ext uri="{BB962C8B-B14F-4D97-AF65-F5344CB8AC3E}">
        <p14:creationId xmlns:p14="http://schemas.microsoft.com/office/powerpoint/2010/main" val="123838942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D79F9E-7926-4C42-818A-7C2E689600C2}"/>
              </a:ext>
            </a:extLst>
          </p:cNvPr>
          <p:cNvSpPr>
            <a:spLocks noGrp="1"/>
          </p:cNvSpPr>
          <p:nvPr>
            <p:ph idx="1"/>
          </p:nvPr>
        </p:nvSpPr>
        <p:spPr>
          <a:xfrm>
            <a:off x="479748" y="876300"/>
            <a:ext cx="3800152" cy="5778500"/>
          </a:xfrm>
        </p:spPr>
        <p:txBody>
          <a:bodyPr>
            <a:normAutofit/>
          </a:bodyPr>
          <a:lstStyle/>
          <a:p>
            <a:pPr marL="0" indent="0">
              <a:buNone/>
            </a:pPr>
            <a:r>
              <a:rPr lang="es-ES_tradnl" sz="1900" dirty="0"/>
              <a:t>Cuanto mayor es la complejidad y la incertidumbre, tanto más necesitamos apoyarnos en métodos fiables.</a:t>
            </a:r>
          </a:p>
          <a:p>
            <a:pPr marL="0" indent="0">
              <a:buNone/>
            </a:pPr>
            <a:r>
              <a:rPr lang="es-ES_tradnl" sz="1900" dirty="0"/>
              <a:t>La formulación de una estrategia consiste en relacionar una empresa con su entorno.</a:t>
            </a:r>
          </a:p>
          <a:p>
            <a:pPr marL="0" indent="0">
              <a:buNone/>
            </a:pPr>
            <a:r>
              <a:rPr lang="es-ES_tradnl" sz="1900" dirty="0"/>
              <a:t>Las estrategias de comunicación deben considerar si conviene o no tener un bajo perfil.</a:t>
            </a:r>
          </a:p>
          <a:p>
            <a:pPr marL="0" indent="0">
              <a:buNone/>
            </a:pPr>
            <a:r>
              <a:rPr lang="es-ES_tradnl" sz="1900" dirty="0"/>
              <a:t>Seguir una política de transparencia informativa.</a:t>
            </a:r>
          </a:p>
          <a:p>
            <a:pPr marL="0" indent="0">
              <a:buNone/>
            </a:pPr>
            <a:r>
              <a:rPr lang="es-ES_tradnl" sz="1900" dirty="0"/>
              <a:t>Establecer una línea directa con los consumidores.</a:t>
            </a:r>
          </a:p>
          <a:p>
            <a:pPr marL="0" indent="0">
              <a:buNone/>
            </a:pPr>
            <a:r>
              <a:rPr lang="es-ES_tradnl" sz="1900" dirty="0"/>
              <a:t>Devolver el dinero si la compra no les satisface.</a:t>
            </a:r>
          </a:p>
          <a:p>
            <a:pPr marL="0" indent="0">
              <a:buNone/>
            </a:pPr>
            <a:endParaRPr lang="es-ES_tradnl" sz="1900" dirty="0"/>
          </a:p>
          <a:p>
            <a:pPr marL="0" indent="0">
              <a:buNone/>
            </a:pPr>
            <a:endParaRPr lang="es-ES_tradnl" sz="1900" dirty="0"/>
          </a:p>
        </p:txBody>
      </p:sp>
      <p:pic>
        <p:nvPicPr>
          <p:cNvPr id="5" name="Imagen 4" descr="Imagen que contiene hombre&#10;&#10;Descripción generada automáticamente">
            <a:extLst>
              <a:ext uri="{FF2B5EF4-FFF2-40B4-BE49-F238E27FC236}">
                <a16:creationId xmlns:a16="http://schemas.microsoft.com/office/drawing/2014/main" id="{DCE2B1F1-75D6-774D-96CD-5D41997806A0}"/>
              </a:ext>
            </a:extLst>
          </p:cNvPr>
          <p:cNvPicPr>
            <a:picLocks noChangeAspect="1"/>
          </p:cNvPicPr>
          <p:nvPr/>
        </p:nvPicPr>
        <p:blipFill rotWithShape="1">
          <a:blip r:embed="rId3">
            <a:extLst>
              <a:ext uri="{28A0092B-C50C-407E-A947-70E740481C1C}">
                <a14:useLocalDpi xmlns:a14="http://schemas.microsoft.com/office/drawing/2010/main" val="0"/>
              </a:ext>
            </a:extLst>
          </a:blip>
          <a:srcRect l="21783" r="29347"/>
          <a:stretch/>
        </p:blipFill>
        <p:spPr>
          <a:xfrm>
            <a:off x="4567959" y="640082"/>
            <a:ext cx="4096293" cy="5577837"/>
          </a:xfrm>
          <a:prstGeom prst="rect">
            <a:avLst/>
          </a:prstGeom>
          <a:effectLst/>
        </p:spPr>
      </p:pic>
    </p:spTree>
    <p:extLst>
      <p:ext uri="{BB962C8B-B14F-4D97-AF65-F5344CB8AC3E}">
        <p14:creationId xmlns:p14="http://schemas.microsoft.com/office/powerpoint/2010/main" val="247690427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1B871C-9028-D440-B3F8-30D283B783EC}"/>
              </a:ext>
            </a:extLst>
          </p:cNvPr>
          <p:cNvSpPr>
            <a:spLocks noGrp="1"/>
          </p:cNvSpPr>
          <p:nvPr>
            <p:ph type="title"/>
          </p:nvPr>
        </p:nvSpPr>
        <p:spPr>
          <a:xfrm>
            <a:off x="479748" y="2590698"/>
            <a:ext cx="2750280" cy="1676603"/>
          </a:xfrm>
        </p:spPr>
        <p:txBody>
          <a:bodyPr>
            <a:normAutofit fontScale="90000"/>
          </a:bodyPr>
          <a:lstStyle/>
          <a:p>
            <a:r>
              <a:rPr lang="es-ES_tradnl" sz="2000" dirty="0"/>
              <a:t>Cuando elegimos una estrategia, estamos eligiendo también muchas actuaciones que de ella se derivan.</a:t>
            </a:r>
            <a:br>
              <a:rPr lang="es-ES_tradnl" sz="2000" dirty="0"/>
            </a:br>
            <a:br>
              <a:rPr lang="es-ES_tradnl" sz="2000" dirty="0"/>
            </a:br>
            <a:r>
              <a:rPr lang="es-ES_tradnl" sz="2000" dirty="0"/>
              <a:t>La estrategia consiste, en términos ecológicos, en encontrar el nicho adecuado; en términos económicos, en ocupar un lugar específico; en términos de marketing, en identificar el mercado en el que el producto debe desenvolverse; en términos de </a:t>
            </a:r>
            <a:r>
              <a:rPr lang="es-ES_tradnl" sz="2000" dirty="0" err="1"/>
              <a:t>management</a:t>
            </a:r>
            <a:r>
              <a:rPr lang="es-ES_tradnl" sz="2000" dirty="0"/>
              <a:t>, determinar el espacio en donde concentrar los recursos; en términos de comunicación, encontrar el lugar en la menta de los consumidores potenciales</a:t>
            </a:r>
            <a:r>
              <a:rPr lang="es-ES_tradnl" sz="800" dirty="0"/>
              <a:t>.</a:t>
            </a:r>
          </a:p>
        </p:txBody>
      </p:sp>
      <p:pic>
        <p:nvPicPr>
          <p:cNvPr id="8" name="Marcador de contenido 4">
            <a:extLst>
              <a:ext uri="{FF2B5EF4-FFF2-40B4-BE49-F238E27FC236}">
                <a16:creationId xmlns:a16="http://schemas.microsoft.com/office/drawing/2014/main" id="{FE0FAA05-7A3F-1743-A089-6A11317BB152}"/>
              </a:ext>
            </a:extLst>
          </p:cNvPr>
          <p:cNvPicPr>
            <a:picLocks noChangeAspect="1"/>
          </p:cNvPicPr>
          <p:nvPr/>
        </p:nvPicPr>
        <p:blipFill rotWithShape="1">
          <a:blip r:embed="rId2">
            <a:extLst>
              <a:ext uri="{28A0092B-C50C-407E-A947-70E740481C1C}">
                <a14:useLocalDpi xmlns:a14="http://schemas.microsoft.com/office/drawing/2010/main" val="0"/>
              </a:ext>
            </a:extLst>
          </a:blip>
          <a:srcRect t="11490" r="-2" b="16195"/>
          <a:stretch/>
        </p:blipFill>
        <p:spPr>
          <a:xfrm>
            <a:off x="3477006" y="640082"/>
            <a:ext cx="5187246" cy="5577837"/>
          </a:xfrm>
          <a:prstGeom prst="rect">
            <a:avLst/>
          </a:prstGeom>
          <a:effectLst/>
        </p:spPr>
      </p:pic>
    </p:spTree>
    <p:extLst>
      <p:ext uri="{BB962C8B-B14F-4D97-AF65-F5344CB8AC3E}">
        <p14:creationId xmlns:p14="http://schemas.microsoft.com/office/powerpoint/2010/main" val="76721490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hombre, persona, edificio, exterior&#10;&#10;Descripción generada automáticamente">
            <a:extLst>
              <a:ext uri="{FF2B5EF4-FFF2-40B4-BE49-F238E27FC236}">
                <a16:creationId xmlns:a16="http://schemas.microsoft.com/office/drawing/2014/main" id="{94DA41A7-2DFD-BB4F-B47A-D32018B8A5FE}"/>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13991" r="-2" b="4211"/>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ítulo 1">
            <a:extLst>
              <a:ext uri="{FF2B5EF4-FFF2-40B4-BE49-F238E27FC236}">
                <a16:creationId xmlns:a16="http://schemas.microsoft.com/office/drawing/2014/main" id="{2740E81F-E177-934C-95A6-510C45D354EC}"/>
              </a:ext>
            </a:extLst>
          </p:cNvPr>
          <p:cNvSpPr>
            <a:spLocks noGrp="1"/>
          </p:cNvSpPr>
          <p:nvPr>
            <p:ph type="title"/>
          </p:nvPr>
        </p:nvSpPr>
        <p:spPr>
          <a:xfrm>
            <a:off x="603749" y="806450"/>
            <a:ext cx="3602727" cy="1633382"/>
          </a:xfrm>
        </p:spPr>
        <p:txBody>
          <a:bodyPr>
            <a:normAutofit/>
          </a:bodyPr>
          <a:lstStyle/>
          <a:p>
            <a:r>
              <a:rPr lang="es-ES_tradnl">
                <a:solidFill>
                  <a:srgbClr val="000000"/>
                </a:solidFill>
              </a:rPr>
              <a:t>Estrategia de comunicación</a:t>
            </a:r>
          </a:p>
        </p:txBody>
      </p:sp>
      <p:sp>
        <p:nvSpPr>
          <p:cNvPr id="3" name="Marcador de contenido 2">
            <a:extLst>
              <a:ext uri="{FF2B5EF4-FFF2-40B4-BE49-F238E27FC236}">
                <a16:creationId xmlns:a16="http://schemas.microsoft.com/office/drawing/2014/main" id="{BA6A2784-9F33-3244-AE77-AFCC68A072DE}"/>
              </a:ext>
            </a:extLst>
          </p:cNvPr>
          <p:cNvSpPr>
            <a:spLocks noGrp="1"/>
          </p:cNvSpPr>
          <p:nvPr>
            <p:ph idx="1"/>
          </p:nvPr>
        </p:nvSpPr>
        <p:spPr>
          <a:xfrm>
            <a:off x="603748" y="2561357"/>
            <a:ext cx="3602726" cy="3045693"/>
          </a:xfrm>
        </p:spPr>
        <p:txBody>
          <a:bodyPr anchor="ctr">
            <a:normAutofit/>
          </a:bodyPr>
          <a:lstStyle/>
          <a:p>
            <a:pPr marL="0" indent="0">
              <a:buNone/>
            </a:pPr>
            <a:r>
              <a:rPr lang="es-ES_tradnl" sz="2000" dirty="0">
                <a:solidFill>
                  <a:srgbClr val="000000"/>
                </a:solidFill>
              </a:rPr>
              <a:t>Encontrar los nichos mentales y campos semánticos:</a:t>
            </a:r>
          </a:p>
          <a:p>
            <a:pPr marL="0" indent="0">
              <a:buNone/>
            </a:pPr>
            <a:r>
              <a:rPr lang="es-ES_tradnl" sz="2000" dirty="0" err="1">
                <a:solidFill>
                  <a:srgbClr val="000000"/>
                </a:solidFill>
              </a:rPr>
              <a:t>Swatch</a:t>
            </a:r>
            <a:r>
              <a:rPr lang="es-ES_tradnl" sz="2000" dirty="0">
                <a:solidFill>
                  <a:srgbClr val="000000"/>
                </a:solidFill>
              </a:rPr>
              <a:t>, relojes moda de bajo costo.</a:t>
            </a:r>
          </a:p>
          <a:p>
            <a:pPr marL="0" indent="0">
              <a:buNone/>
            </a:pPr>
            <a:r>
              <a:rPr lang="es-ES_tradnl" sz="2000" dirty="0" err="1">
                <a:solidFill>
                  <a:srgbClr val="000000"/>
                </a:solidFill>
              </a:rPr>
              <a:t>Marlboro</a:t>
            </a:r>
            <a:r>
              <a:rPr lang="es-ES_tradnl" sz="2000" dirty="0">
                <a:solidFill>
                  <a:srgbClr val="000000"/>
                </a:solidFill>
              </a:rPr>
              <a:t>, mundo western.</a:t>
            </a:r>
          </a:p>
          <a:p>
            <a:pPr marL="0" indent="0">
              <a:buNone/>
            </a:pPr>
            <a:r>
              <a:rPr lang="es-ES_tradnl" sz="2000" dirty="0" err="1">
                <a:solidFill>
                  <a:srgbClr val="000000"/>
                </a:solidFill>
              </a:rPr>
              <a:t>Bacardí</a:t>
            </a:r>
            <a:r>
              <a:rPr lang="es-ES_tradnl" sz="2000" dirty="0">
                <a:solidFill>
                  <a:srgbClr val="000000"/>
                </a:solidFill>
              </a:rPr>
              <a:t>, el Caribe.</a:t>
            </a:r>
          </a:p>
          <a:p>
            <a:pPr marL="0" indent="0">
              <a:buNone/>
            </a:pPr>
            <a:r>
              <a:rPr lang="es-ES_tradnl" sz="2000" dirty="0">
                <a:solidFill>
                  <a:srgbClr val="000000"/>
                </a:solidFill>
              </a:rPr>
              <a:t>Coca Cola, la Navidad.</a:t>
            </a:r>
          </a:p>
        </p:txBody>
      </p:sp>
    </p:spTree>
    <p:extLst>
      <p:ext uri="{BB962C8B-B14F-4D97-AF65-F5344CB8AC3E}">
        <p14:creationId xmlns:p14="http://schemas.microsoft.com/office/powerpoint/2010/main" val="239675158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64BDF8-6BCC-BB42-8A5B-928A6738303C}"/>
              </a:ext>
            </a:extLst>
          </p:cNvPr>
          <p:cNvSpPr>
            <a:spLocks noGrp="1"/>
          </p:cNvSpPr>
          <p:nvPr>
            <p:ph type="title"/>
          </p:nvPr>
        </p:nvSpPr>
        <p:spPr>
          <a:xfrm>
            <a:off x="416633" y="629266"/>
            <a:ext cx="2773133" cy="1676603"/>
          </a:xfrm>
        </p:spPr>
        <p:txBody>
          <a:bodyPr>
            <a:normAutofit/>
          </a:bodyPr>
          <a:lstStyle/>
          <a:p>
            <a:pPr algn="ctr"/>
            <a:r>
              <a:rPr lang="es-ES_tradnl" sz="2700" dirty="0"/>
              <a:t>De la estrategia como posición a la estrategia como visión de futuro</a:t>
            </a:r>
          </a:p>
        </p:txBody>
      </p:sp>
      <p:sp>
        <p:nvSpPr>
          <p:cNvPr id="3" name="Marcador de contenido 2">
            <a:extLst>
              <a:ext uri="{FF2B5EF4-FFF2-40B4-BE49-F238E27FC236}">
                <a16:creationId xmlns:a16="http://schemas.microsoft.com/office/drawing/2014/main" id="{009FEEA3-60BA-E048-99D5-CC6FD7EC688B}"/>
              </a:ext>
            </a:extLst>
          </p:cNvPr>
          <p:cNvSpPr>
            <a:spLocks noGrp="1"/>
          </p:cNvSpPr>
          <p:nvPr>
            <p:ph idx="1"/>
          </p:nvPr>
        </p:nvSpPr>
        <p:spPr>
          <a:xfrm>
            <a:off x="416634" y="2438400"/>
            <a:ext cx="2773133" cy="3785419"/>
          </a:xfrm>
        </p:spPr>
        <p:txBody>
          <a:bodyPr>
            <a:normAutofit/>
          </a:bodyPr>
          <a:lstStyle/>
          <a:p>
            <a:pPr marL="0" indent="0">
              <a:buNone/>
            </a:pPr>
            <a:r>
              <a:rPr lang="es-ES_tradnl" sz="1600" dirty="0"/>
              <a:t>No todas las organizaciones dan la cara y enfrentan los problemas y las crisis asumiendo sus costos, suelen ocultarse desplazando los riesgos a terceros, defraudando la confianza depositada</a:t>
            </a:r>
          </a:p>
          <a:p>
            <a:pPr marL="0" indent="0">
              <a:buNone/>
            </a:pPr>
            <a:br>
              <a:rPr lang="es-ES_tradnl" sz="1600" dirty="0"/>
            </a:br>
            <a:r>
              <a:rPr lang="es-ES_tradnl" sz="1600" dirty="0"/>
              <a:t>VW emisiones.</a:t>
            </a:r>
            <a:br>
              <a:rPr lang="es-ES_tradnl" sz="1600" dirty="0"/>
            </a:br>
            <a:r>
              <a:rPr lang="es-ES_tradnl" sz="1600" dirty="0" err="1"/>
              <a:t>Firestone</a:t>
            </a:r>
            <a:r>
              <a:rPr lang="es-ES_tradnl" sz="1600" dirty="0"/>
              <a:t>-Ford Explorer.</a:t>
            </a:r>
          </a:p>
        </p:txBody>
      </p:sp>
      <p:sp>
        <p:nvSpPr>
          <p:cNvPr id="46" name="Rectangle 35">
            <a:extLst>
              <a:ext uri="{FF2B5EF4-FFF2-40B4-BE49-F238E27FC236}">
                <a16:creationId xmlns:a16="http://schemas.microsoft.com/office/drawing/2014/main" id="{7F6BC633-BCFD-419F-A30B-200BB6166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184" y="0"/>
            <a:ext cx="5669816"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ounded Rectangle 9">
            <a:extLst>
              <a:ext uri="{FF2B5EF4-FFF2-40B4-BE49-F238E27FC236}">
                <a16:creationId xmlns:a16="http://schemas.microsoft.com/office/drawing/2014/main" id="{7AA8700D-9C83-444C-9091-0955AFA95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9746" y="484632"/>
            <a:ext cx="5031859"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4E8BF183-E8E9-C141-ACA3-92462C635B6C}"/>
              </a:ext>
            </a:extLst>
          </p:cNvPr>
          <p:cNvPicPr>
            <a:picLocks noChangeAspect="1"/>
          </p:cNvPicPr>
          <p:nvPr/>
        </p:nvPicPr>
        <p:blipFill rotWithShape="1">
          <a:blip r:embed="rId2">
            <a:extLst>
              <a:ext uri="{28A0092B-C50C-407E-A947-70E740481C1C}">
                <a14:useLocalDpi xmlns:a14="http://schemas.microsoft.com/office/drawing/2010/main" val="0"/>
              </a:ext>
            </a:extLst>
          </a:blip>
          <a:srcRect l="23561" r="29687" b="3"/>
          <a:stretch/>
        </p:blipFill>
        <p:spPr>
          <a:xfrm>
            <a:off x="4061046" y="827678"/>
            <a:ext cx="1667090" cy="1996780"/>
          </a:xfrm>
          <a:prstGeom prst="rect">
            <a:avLst/>
          </a:prstGeom>
        </p:spPr>
      </p:pic>
      <p:sp>
        <p:nvSpPr>
          <p:cNvPr id="48" name="Rectangle 39">
            <a:extLst>
              <a:ext uri="{FF2B5EF4-FFF2-40B4-BE49-F238E27FC236}">
                <a16:creationId xmlns:a16="http://schemas.microsoft.com/office/drawing/2014/main" id="{D5381C78-BF51-4665-924C-516ED3B90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41735" y="826280"/>
            <a:ext cx="922104" cy="1998177"/>
          </a:xfrm>
          <a:prstGeom prst="rect">
            <a:avLst/>
          </a:prstGeom>
          <a:solidFill>
            <a:srgbClr val="979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a:extLst>
              <a:ext uri="{FF2B5EF4-FFF2-40B4-BE49-F238E27FC236}">
                <a16:creationId xmlns:a16="http://schemas.microsoft.com/office/drawing/2014/main" id="{82CAFD4E-4A74-324C-8E86-38E8FF84ACF7}"/>
              </a:ext>
            </a:extLst>
          </p:cNvPr>
          <p:cNvPicPr>
            <a:picLocks noChangeAspect="1"/>
          </p:cNvPicPr>
          <p:nvPr/>
        </p:nvPicPr>
        <p:blipFill rotWithShape="1">
          <a:blip r:embed="rId3">
            <a:extLst>
              <a:ext uri="{28A0092B-C50C-407E-A947-70E740481C1C}">
                <a14:useLocalDpi xmlns:a14="http://schemas.microsoft.com/office/drawing/2010/main" val="0"/>
              </a:ext>
            </a:extLst>
          </a:blip>
          <a:srcRect l="39649" r="4852" b="-3"/>
          <a:stretch/>
        </p:blipFill>
        <p:spPr>
          <a:xfrm>
            <a:off x="4061046" y="2989903"/>
            <a:ext cx="2702793" cy="2922096"/>
          </a:xfrm>
          <a:prstGeom prst="rect">
            <a:avLst/>
          </a:prstGeom>
        </p:spPr>
      </p:pic>
      <p:pic>
        <p:nvPicPr>
          <p:cNvPr id="5" name="Imagen 4">
            <a:extLst>
              <a:ext uri="{FF2B5EF4-FFF2-40B4-BE49-F238E27FC236}">
                <a16:creationId xmlns:a16="http://schemas.microsoft.com/office/drawing/2014/main" id="{F6F89428-8F75-6A48-81BE-7C339050EB70}"/>
              </a:ext>
            </a:extLst>
          </p:cNvPr>
          <p:cNvPicPr>
            <a:picLocks noChangeAspect="1"/>
          </p:cNvPicPr>
          <p:nvPr/>
        </p:nvPicPr>
        <p:blipFill rotWithShape="1">
          <a:blip r:embed="rId4">
            <a:extLst>
              <a:ext uri="{28A0092B-C50C-407E-A947-70E740481C1C}">
                <a14:useLocalDpi xmlns:a14="http://schemas.microsoft.com/office/drawing/2010/main" val="0"/>
              </a:ext>
            </a:extLst>
          </a:blip>
          <a:srcRect l="24061" r="41796" b="1"/>
          <a:stretch/>
        </p:blipFill>
        <p:spPr>
          <a:xfrm>
            <a:off x="6880452" y="827678"/>
            <a:ext cx="1736793" cy="5086759"/>
          </a:xfrm>
          <a:prstGeom prst="rect">
            <a:avLst/>
          </a:prstGeom>
        </p:spPr>
      </p:pic>
    </p:spTree>
    <p:extLst>
      <p:ext uri="{BB962C8B-B14F-4D97-AF65-F5344CB8AC3E}">
        <p14:creationId xmlns:p14="http://schemas.microsoft.com/office/powerpoint/2010/main" val="167019439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A9D82-349F-EF4C-A2FB-DEA60E92847C}"/>
              </a:ext>
            </a:extLst>
          </p:cNvPr>
          <p:cNvSpPr>
            <a:spLocks noGrp="1"/>
          </p:cNvSpPr>
          <p:nvPr>
            <p:ph type="title"/>
          </p:nvPr>
        </p:nvSpPr>
        <p:spPr>
          <a:xfrm>
            <a:off x="486696" y="629266"/>
            <a:ext cx="2750280" cy="1676603"/>
          </a:xfrm>
        </p:spPr>
        <p:txBody>
          <a:bodyPr>
            <a:normAutofit/>
          </a:bodyPr>
          <a:lstStyle/>
          <a:p>
            <a:r>
              <a:rPr lang="es-ES_tradnl" dirty="0"/>
              <a:t>Estrategias en comunicación</a:t>
            </a:r>
          </a:p>
        </p:txBody>
      </p:sp>
      <p:sp>
        <p:nvSpPr>
          <p:cNvPr id="3" name="Marcador de contenido 2">
            <a:extLst>
              <a:ext uri="{FF2B5EF4-FFF2-40B4-BE49-F238E27FC236}">
                <a16:creationId xmlns:a16="http://schemas.microsoft.com/office/drawing/2014/main" id="{1A90A5A5-F3A0-A54A-90E9-DE3EFCF31AE9}"/>
              </a:ext>
            </a:extLst>
          </p:cNvPr>
          <p:cNvSpPr>
            <a:spLocks noGrp="1"/>
          </p:cNvSpPr>
          <p:nvPr>
            <p:ph idx="1"/>
          </p:nvPr>
        </p:nvSpPr>
        <p:spPr>
          <a:xfrm>
            <a:off x="486697" y="2438400"/>
            <a:ext cx="2750278" cy="3785419"/>
          </a:xfrm>
        </p:spPr>
        <p:txBody>
          <a:bodyPr>
            <a:normAutofit/>
          </a:bodyPr>
          <a:lstStyle/>
          <a:p>
            <a:pPr marL="0" indent="0">
              <a:buNone/>
            </a:pPr>
            <a:r>
              <a:rPr lang="es-ES_tradnl" sz="1600" dirty="0"/>
              <a:t>Una estrategia de comunicación supone seguimiento y un análisis periódico.</a:t>
            </a:r>
          </a:p>
          <a:p>
            <a:pPr marL="0" indent="0">
              <a:buNone/>
            </a:pPr>
            <a:endParaRPr lang="es-ES_tradnl" sz="1600" dirty="0"/>
          </a:p>
          <a:p>
            <a:pPr marL="0" indent="0">
              <a:buNone/>
            </a:pPr>
            <a:r>
              <a:rPr lang="es-ES_tradnl" sz="1600" dirty="0"/>
              <a:t>Establecer los territorios de intervención.</a:t>
            </a:r>
          </a:p>
          <a:p>
            <a:pPr marL="0" indent="0">
              <a:buNone/>
            </a:pPr>
            <a:endParaRPr lang="es-ES_tradnl" sz="1600" dirty="0"/>
          </a:p>
          <a:p>
            <a:pPr marL="0" indent="0">
              <a:buNone/>
            </a:pPr>
            <a:r>
              <a:rPr lang="es-ES_tradnl" sz="1600" dirty="0"/>
              <a:t>Coherencia en la pluralidad de comunicaciones</a:t>
            </a:r>
          </a:p>
          <a:p>
            <a:pPr marL="0" indent="0">
              <a:buNone/>
            </a:pPr>
            <a:endParaRPr lang="es-ES_tradnl" sz="1600" dirty="0"/>
          </a:p>
          <a:p>
            <a:pPr marL="0" indent="0">
              <a:buNone/>
            </a:pPr>
            <a:r>
              <a:rPr lang="es-ES_tradnl" sz="1600" dirty="0"/>
              <a:t>Concreción en un documento por escrito, y su oportuna divulgación en la organización.</a:t>
            </a:r>
          </a:p>
        </p:txBody>
      </p:sp>
      <p:pic>
        <p:nvPicPr>
          <p:cNvPr id="5" name="Imagen 4" descr="Imagen que contiene objeto&#10;&#10;Descripción generada automáticamente">
            <a:extLst>
              <a:ext uri="{FF2B5EF4-FFF2-40B4-BE49-F238E27FC236}">
                <a16:creationId xmlns:a16="http://schemas.microsoft.com/office/drawing/2014/main" id="{E950EA1E-8791-E443-8295-FBDA1EDCF6E6}"/>
              </a:ext>
            </a:extLst>
          </p:cNvPr>
          <p:cNvPicPr>
            <a:picLocks noChangeAspect="1"/>
          </p:cNvPicPr>
          <p:nvPr/>
        </p:nvPicPr>
        <p:blipFill rotWithShape="1">
          <a:blip r:embed="rId2">
            <a:extLst>
              <a:ext uri="{28A0092B-C50C-407E-A947-70E740481C1C}">
                <a14:useLocalDpi xmlns:a14="http://schemas.microsoft.com/office/drawing/2010/main" val="0"/>
              </a:ext>
            </a:extLst>
          </a:blip>
          <a:srcRect l="4961" r="18186" b="-1"/>
          <a:stretch/>
        </p:blipFill>
        <p:spPr>
          <a:xfrm>
            <a:off x="3477006" y="640082"/>
            <a:ext cx="5187246" cy="5577837"/>
          </a:xfrm>
          <a:prstGeom prst="rect">
            <a:avLst/>
          </a:prstGeom>
          <a:effectLst/>
        </p:spPr>
      </p:pic>
    </p:spTree>
    <p:extLst>
      <p:ext uri="{BB962C8B-B14F-4D97-AF65-F5344CB8AC3E}">
        <p14:creationId xmlns:p14="http://schemas.microsoft.com/office/powerpoint/2010/main" val="254917107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TotalTime>
  <Words>572</Words>
  <Application>Microsoft Macintosh PowerPoint</Application>
  <PresentationFormat>Presentación en pantalla (4:3)</PresentationFormat>
  <Paragraphs>45</Paragraphs>
  <Slides>10</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Arial</vt:lpstr>
      <vt:lpstr>Calibri</vt:lpstr>
      <vt:lpstr>Calibri Light</vt:lpstr>
      <vt:lpstr>Palatino</vt:lpstr>
      <vt:lpstr>Wingdings 3</vt:lpstr>
      <vt:lpstr>Tema de Office</vt:lpstr>
      <vt:lpstr>Presentación de PowerPoint</vt:lpstr>
      <vt:lpstr>Idea rectora</vt:lpstr>
      <vt:lpstr>Estrategias de comunicación</vt:lpstr>
      <vt:lpstr>Presentación de PowerPoint</vt:lpstr>
      <vt:lpstr>Presentación de PowerPoint</vt:lpstr>
      <vt:lpstr>Presentación de PowerPoint</vt:lpstr>
      <vt:lpstr>Cuando elegimos una estrategia, estamos eligiendo también muchas actuaciones que de ella se derivan.  La estrategia consiste, en términos ecológicos, en encontrar el nicho adecuado; en términos económicos, en ocupar un lugar específico; en términos de marketing, en identificar el mercado en el que el producto debe desenvolverse; en términos de management, determinar el espacio en donde concentrar los recursos; en términos de comunicación, encontrar el lugar en la menta de los consumidores potenciales.</vt:lpstr>
      <vt:lpstr>Estrategia de comunicación</vt:lpstr>
      <vt:lpstr>De la estrategia como posición a la estrategia como visión de futuro</vt:lpstr>
      <vt:lpstr>Estrategias en comunicación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Octavio Islas</dc:creator>
  <cp:lastModifiedBy>Octavio Islas</cp:lastModifiedBy>
  <cp:revision>4</cp:revision>
  <dcterms:created xsi:type="dcterms:W3CDTF">2019-07-11T16:51:00Z</dcterms:created>
  <dcterms:modified xsi:type="dcterms:W3CDTF">2020-01-28T20:58:54Z</dcterms:modified>
</cp:coreProperties>
</file>