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9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4E301-25A9-4310-8C12-30890944137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DC0E1BD-17B1-4939-AE7A-9DFA0F556680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/>
            <a:t>1.- El culto al Numero: idea de sociedad regida por la información se inscribe, en el código genético del proyecto de sociedad inspirado por la mística del número. El pensamiento de lo </a:t>
          </a:r>
          <a:r>
            <a:rPr lang="es-ES" dirty="0" err="1"/>
            <a:t>cifrable</a:t>
          </a:r>
          <a:r>
            <a:rPr lang="es-ES" dirty="0"/>
            <a:t> y de lo mensurable se convierte en el prototipo de todo discurso verdadero al mismo tiempo que instaura el horizonte de la búsqueda de la perfectibilidad de las sociedades humanas. </a:t>
          </a:r>
        </a:p>
      </dgm:t>
    </dgm:pt>
    <dgm:pt modelId="{BE80FAE9-6545-4B52-9866-1B1F22F52D57}" type="parTrans" cxnId="{2D2B3C40-A360-4D3D-8383-05210A912772}">
      <dgm:prSet/>
      <dgm:spPr/>
      <dgm:t>
        <a:bodyPr/>
        <a:lstStyle/>
        <a:p>
          <a:endParaRPr lang="es-ES"/>
        </a:p>
      </dgm:t>
    </dgm:pt>
    <dgm:pt modelId="{0265F36E-EE06-4890-B006-E01ED17E639E}" type="sibTrans" cxnId="{2D2B3C40-A360-4D3D-8383-05210A912772}">
      <dgm:prSet/>
      <dgm:spPr/>
      <dgm:t>
        <a:bodyPr/>
        <a:lstStyle/>
        <a:p>
          <a:endParaRPr lang="es-ES"/>
        </a:p>
      </dgm:t>
    </dgm:pt>
    <dgm:pt modelId="{694CE810-D735-4920-8BFB-2B9376AD3F24}">
      <dgm:prSet phldrT="[Texto]"/>
      <dgm:spPr>
        <a:solidFill>
          <a:srgbClr val="0070C0"/>
        </a:solidFill>
      </dgm:spPr>
      <dgm:t>
        <a:bodyPr/>
        <a:lstStyle/>
        <a:p>
          <a:r>
            <a:rPr lang="es-ES" dirty="0"/>
            <a:t>2.- Gestión de la era industrial y científica: Tecnificación de diversos procesos, nace la era </a:t>
          </a:r>
          <a:r>
            <a:rPr lang="es-ES" dirty="0" err="1"/>
            <a:t>tecnocientífica</a:t>
          </a:r>
          <a:r>
            <a:rPr lang="es-ES" dirty="0"/>
            <a:t>, en ese sentido se comienza a percibir a la ciencia como una industria más. </a:t>
          </a:r>
        </a:p>
      </dgm:t>
    </dgm:pt>
    <dgm:pt modelId="{1DB6E876-2645-4BDC-924B-E2FE37B7C38C}" type="parTrans" cxnId="{E9D47C4F-E215-4DB7-A38C-BAF751178730}">
      <dgm:prSet/>
      <dgm:spPr/>
      <dgm:t>
        <a:bodyPr/>
        <a:lstStyle/>
        <a:p>
          <a:endParaRPr lang="es-ES"/>
        </a:p>
      </dgm:t>
    </dgm:pt>
    <dgm:pt modelId="{3254BDD9-B3F9-4B89-A880-4C084C2C7667}" type="sibTrans" cxnId="{E9D47C4F-E215-4DB7-A38C-BAF751178730}">
      <dgm:prSet/>
      <dgm:spPr/>
      <dgm:t>
        <a:bodyPr/>
        <a:lstStyle/>
        <a:p>
          <a:endParaRPr lang="es-ES"/>
        </a:p>
      </dgm:t>
    </dgm:pt>
    <dgm:pt modelId="{3BE690F9-17F4-44DF-A3C0-6C0F63EBED31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dirty="0"/>
            <a:t>Aparición de las máquinas informáticas: Las filiaciones de la nueva sociedad industrial: la primera etapa del pensamiento posindustrial se enmarca en la tecnocracia, en las teorías organizacionales sobre las que se construyó el paradigma de la sociedad funcional; desde una perspectiva lineal, esta etapa funciona desde el esquema historia-modernidad-progreso, ligado al esquema de la ideología del crecimiento, que afirma que el desarrollo llega a los países atrasados mediante la difusión de los países adultos; la innovación y los cambios sociales son de arriba hacia abajo (es decir, la denominada occidentalización). La segunda generación posindustrial (Bell) cree que más allá de los flujos de los centros a las periferias, debe existir una función planificadora del Estado.  </a:t>
          </a:r>
        </a:p>
      </dgm:t>
    </dgm:pt>
    <dgm:pt modelId="{9299AED6-155F-4CEB-9C55-7CE3E3A4A15D}" type="parTrans" cxnId="{846DF8AE-937A-4378-A591-5B4BCFA26790}">
      <dgm:prSet/>
      <dgm:spPr/>
      <dgm:t>
        <a:bodyPr/>
        <a:lstStyle/>
        <a:p>
          <a:endParaRPr lang="es-ES"/>
        </a:p>
      </dgm:t>
    </dgm:pt>
    <dgm:pt modelId="{9017E71A-D179-4D15-8041-081FD704AB35}" type="sibTrans" cxnId="{846DF8AE-937A-4378-A591-5B4BCFA26790}">
      <dgm:prSet/>
      <dgm:spPr/>
      <dgm:t>
        <a:bodyPr/>
        <a:lstStyle/>
        <a:p>
          <a:endParaRPr lang="es-ES"/>
        </a:p>
      </dgm:t>
    </dgm:pt>
    <dgm:pt modelId="{1CEDFF04-8228-4B65-8B3F-3755F8FB3246}" type="pres">
      <dgm:prSet presAssocID="{ACF4E301-25A9-4310-8C12-308909441375}" presName="linear" presStyleCnt="0">
        <dgm:presLayoutVars>
          <dgm:dir/>
          <dgm:resizeHandles val="exact"/>
        </dgm:presLayoutVars>
      </dgm:prSet>
      <dgm:spPr/>
    </dgm:pt>
    <dgm:pt modelId="{F1D292A4-8D94-4EA2-A5A5-8A579CF280A3}" type="pres">
      <dgm:prSet presAssocID="{5DC0E1BD-17B1-4939-AE7A-9DFA0F556680}" presName="comp" presStyleCnt="0"/>
      <dgm:spPr/>
    </dgm:pt>
    <dgm:pt modelId="{C677427A-542D-423B-9D97-F47344CD936B}" type="pres">
      <dgm:prSet presAssocID="{5DC0E1BD-17B1-4939-AE7A-9DFA0F556680}" presName="box" presStyleLbl="node1" presStyleIdx="0" presStyleCnt="3"/>
      <dgm:spPr/>
    </dgm:pt>
    <dgm:pt modelId="{8D13CDF2-8E9F-483F-9A54-72CC4FFB1952}" type="pres">
      <dgm:prSet presAssocID="{5DC0E1BD-17B1-4939-AE7A-9DFA0F556680}" presName="img" presStyleLbl="fgImgPlace1" presStyleIdx="0" presStyleCnt="3" custLinFactNeighborX="-3077" custLinFactNeighborY="176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D36F7BD-F78B-48EC-9588-8903BE8B480D}" type="pres">
      <dgm:prSet presAssocID="{5DC0E1BD-17B1-4939-AE7A-9DFA0F556680}" presName="text" presStyleLbl="node1" presStyleIdx="0" presStyleCnt="3">
        <dgm:presLayoutVars>
          <dgm:bulletEnabled val="1"/>
        </dgm:presLayoutVars>
      </dgm:prSet>
      <dgm:spPr/>
    </dgm:pt>
    <dgm:pt modelId="{7EBA8F5F-EC30-46FD-A871-75041C2E9679}" type="pres">
      <dgm:prSet presAssocID="{0265F36E-EE06-4890-B006-E01ED17E639E}" presName="spacer" presStyleCnt="0"/>
      <dgm:spPr/>
    </dgm:pt>
    <dgm:pt modelId="{43E3C0D4-84B4-4D02-9897-02D734250D59}" type="pres">
      <dgm:prSet presAssocID="{694CE810-D735-4920-8BFB-2B9376AD3F24}" presName="comp" presStyleCnt="0"/>
      <dgm:spPr/>
    </dgm:pt>
    <dgm:pt modelId="{81EB3501-B92E-4167-A375-A24CF25F68B5}" type="pres">
      <dgm:prSet presAssocID="{694CE810-D735-4920-8BFB-2B9376AD3F24}" presName="box" presStyleLbl="node1" presStyleIdx="1" presStyleCnt="3" custLinFactNeighborX="-1354" custLinFactNeighborY="3190"/>
      <dgm:spPr/>
    </dgm:pt>
    <dgm:pt modelId="{CDB011D3-B6E1-445C-AE04-6BB290CA4617}" type="pres">
      <dgm:prSet presAssocID="{694CE810-D735-4920-8BFB-2B9376AD3F24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7D712CB-74CF-4075-94D7-1CD33D7A3CD5}" type="pres">
      <dgm:prSet presAssocID="{694CE810-D735-4920-8BFB-2B9376AD3F24}" presName="text" presStyleLbl="node1" presStyleIdx="1" presStyleCnt="3">
        <dgm:presLayoutVars>
          <dgm:bulletEnabled val="1"/>
        </dgm:presLayoutVars>
      </dgm:prSet>
      <dgm:spPr/>
    </dgm:pt>
    <dgm:pt modelId="{1AB26AAD-B907-4A3E-BB33-FD4B67F86AA7}" type="pres">
      <dgm:prSet presAssocID="{3254BDD9-B3F9-4B89-A880-4C084C2C7667}" presName="spacer" presStyleCnt="0"/>
      <dgm:spPr/>
    </dgm:pt>
    <dgm:pt modelId="{D2FC820D-2FE5-4876-8FB5-276DC631D48A}" type="pres">
      <dgm:prSet presAssocID="{3BE690F9-17F4-44DF-A3C0-6C0F63EBED31}" presName="comp" presStyleCnt="0"/>
      <dgm:spPr/>
    </dgm:pt>
    <dgm:pt modelId="{FCDF1D59-4135-43BF-9D8F-AC7DDCD484E4}" type="pres">
      <dgm:prSet presAssocID="{3BE690F9-17F4-44DF-A3C0-6C0F63EBED31}" presName="box" presStyleLbl="node1" presStyleIdx="2" presStyleCnt="3" custLinFactNeighborX="0" custLinFactNeighborY="5105"/>
      <dgm:spPr/>
    </dgm:pt>
    <dgm:pt modelId="{63BF09B1-4276-4DCD-9854-8A073040D918}" type="pres">
      <dgm:prSet presAssocID="{3BE690F9-17F4-44DF-A3C0-6C0F63EBED31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4F4C5A8-B48A-4B7D-9126-0A67F4A0E359}" type="pres">
      <dgm:prSet presAssocID="{3BE690F9-17F4-44DF-A3C0-6C0F63EBED31}" presName="text" presStyleLbl="node1" presStyleIdx="2" presStyleCnt="3">
        <dgm:presLayoutVars>
          <dgm:bulletEnabled val="1"/>
        </dgm:presLayoutVars>
      </dgm:prSet>
      <dgm:spPr/>
    </dgm:pt>
  </dgm:ptLst>
  <dgm:cxnLst>
    <dgm:cxn modelId="{7F0D0723-2608-48CA-8132-FACD441B06E5}" type="presOf" srcId="{5DC0E1BD-17B1-4939-AE7A-9DFA0F556680}" destId="{C677427A-542D-423B-9D97-F47344CD936B}" srcOrd="0" destOrd="0" presId="urn:microsoft.com/office/officeart/2005/8/layout/vList4"/>
    <dgm:cxn modelId="{DDA06226-37FE-4B56-9202-73C413396694}" type="presOf" srcId="{694CE810-D735-4920-8BFB-2B9376AD3F24}" destId="{F7D712CB-74CF-4075-94D7-1CD33D7A3CD5}" srcOrd="1" destOrd="0" presId="urn:microsoft.com/office/officeart/2005/8/layout/vList4"/>
    <dgm:cxn modelId="{DD54CE2C-173A-49F0-818D-7B9B6C2E3D51}" type="presOf" srcId="{5DC0E1BD-17B1-4939-AE7A-9DFA0F556680}" destId="{0D36F7BD-F78B-48EC-9588-8903BE8B480D}" srcOrd="1" destOrd="0" presId="urn:microsoft.com/office/officeart/2005/8/layout/vList4"/>
    <dgm:cxn modelId="{A290963C-8206-4B05-A1BF-D1644A8DD312}" type="presOf" srcId="{3BE690F9-17F4-44DF-A3C0-6C0F63EBED31}" destId="{FCDF1D59-4135-43BF-9D8F-AC7DDCD484E4}" srcOrd="0" destOrd="0" presId="urn:microsoft.com/office/officeart/2005/8/layout/vList4"/>
    <dgm:cxn modelId="{2D2B3C40-A360-4D3D-8383-05210A912772}" srcId="{ACF4E301-25A9-4310-8C12-308909441375}" destId="{5DC0E1BD-17B1-4939-AE7A-9DFA0F556680}" srcOrd="0" destOrd="0" parTransId="{BE80FAE9-6545-4B52-9866-1B1F22F52D57}" sibTransId="{0265F36E-EE06-4890-B006-E01ED17E639E}"/>
    <dgm:cxn modelId="{E9D47C4F-E215-4DB7-A38C-BAF751178730}" srcId="{ACF4E301-25A9-4310-8C12-308909441375}" destId="{694CE810-D735-4920-8BFB-2B9376AD3F24}" srcOrd="1" destOrd="0" parTransId="{1DB6E876-2645-4BDC-924B-E2FE37B7C38C}" sibTransId="{3254BDD9-B3F9-4B89-A880-4C084C2C7667}"/>
    <dgm:cxn modelId="{ECC23F57-954B-4941-9D7A-05D8A44445AF}" type="presOf" srcId="{ACF4E301-25A9-4310-8C12-308909441375}" destId="{1CEDFF04-8228-4B65-8B3F-3755F8FB3246}" srcOrd="0" destOrd="0" presId="urn:microsoft.com/office/officeart/2005/8/layout/vList4"/>
    <dgm:cxn modelId="{BC0ACFAC-4A8F-4A8B-81F0-DA53CD9760F2}" type="presOf" srcId="{694CE810-D735-4920-8BFB-2B9376AD3F24}" destId="{81EB3501-B92E-4167-A375-A24CF25F68B5}" srcOrd="0" destOrd="0" presId="urn:microsoft.com/office/officeart/2005/8/layout/vList4"/>
    <dgm:cxn modelId="{846DF8AE-937A-4378-A591-5B4BCFA26790}" srcId="{ACF4E301-25A9-4310-8C12-308909441375}" destId="{3BE690F9-17F4-44DF-A3C0-6C0F63EBED31}" srcOrd="2" destOrd="0" parTransId="{9299AED6-155F-4CEB-9C55-7CE3E3A4A15D}" sibTransId="{9017E71A-D179-4D15-8041-081FD704AB35}"/>
    <dgm:cxn modelId="{5D7136B0-745E-4D82-BE34-5C940773B92E}" type="presOf" srcId="{3BE690F9-17F4-44DF-A3C0-6C0F63EBED31}" destId="{A4F4C5A8-B48A-4B7D-9126-0A67F4A0E359}" srcOrd="1" destOrd="0" presId="urn:microsoft.com/office/officeart/2005/8/layout/vList4"/>
    <dgm:cxn modelId="{AB3BAE40-2899-4BB7-A4B8-EC8771583834}" type="presParOf" srcId="{1CEDFF04-8228-4B65-8B3F-3755F8FB3246}" destId="{F1D292A4-8D94-4EA2-A5A5-8A579CF280A3}" srcOrd="0" destOrd="0" presId="urn:microsoft.com/office/officeart/2005/8/layout/vList4"/>
    <dgm:cxn modelId="{6B354CBE-339E-4DB7-AA3D-A1AC80B81F2F}" type="presParOf" srcId="{F1D292A4-8D94-4EA2-A5A5-8A579CF280A3}" destId="{C677427A-542D-423B-9D97-F47344CD936B}" srcOrd="0" destOrd="0" presId="urn:microsoft.com/office/officeart/2005/8/layout/vList4"/>
    <dgm:cxn modelId="{BDA97E32-D56B-42EC-9DD6-443176E91DC1}" type="presParOf" srcId="{F1D292A4-8D94-4EA2-A5A5-8A579CF280A3}" destId="{8D13CDF2-8E9F-483F-9A54-72CC4FFB1952}" srcOrd="1" destOrd="0" presId="urn:microsoft.com/office/officeart/2005/8/layout/vList4"/>
    <dgm:cxn modelId="{91389913-D4EC-4BEB-999B-B5DD3D18FE57}" type="presParOf" srcId="{F1D292A4-8D94-4EA2-A5A5-8A579CF280A3}" destId="{0D36F7BD-F78B-48EC-9588-8903BE8B480D}" srcOrd="2" destOrd="0" presId="urn:microsoft.com/office/officeart/2005/8/layout/vList4"/>
    <dgm:cxn modelId="{8F1483B2-82E7-4F7D-8B62-9F324BCE1845}" type="presParOf" srcId="{1CEDFF04-8228-4B65-8B3F-3755F8FB3246}" destId="{7EBA8F5F-EC30-46FD-A871-75041C2E9679}" srcOrd="1" destOrd="0" presId="urn:microsoft.com/office/officeart/2005/8/layout/vList4"/>
    <dgm:cxn modelId="{B1D7F338-C933-42FC-A4F7-A8599611AC1F}" type="presParOf" srcId="{1CEDFF04-8228-4B65-8B3F-3755F8FB3246}" destId="{43E3C0D4-84B4-4D02-9897-02D734250D59}" srcOrd="2" destOrd="0" presId="urn:microsoft.com/office/officeart/2005/8/layout/vList4"/>
    <dgm:cxn modelId="{127A3718-3873-4915-9B79-78CC028AC4E3}" type="presParOf" srcId="{43E3C0D4-84B4-4D02-9897-02D734250D59}" destId="{81EB3501-B92E-4167-A375-A24CF25F68B5}" srcOrd="0" destOrd="0" presId="urn:microsoft.com/office/officeart/2005/8/layout/vList4"/>
    <dgm:cxn modelId="{8DC58D6D-F787-44C9-B978-F18830CBCA92}" type="presParOf" srcId="{43E3C0D4-84B4-4D02-9897-02D734250D59}" destId="{CDB011D3-B6E1-445C-AE04-6BB290CA4617}" srcOrd="1" destOrd="0" presId="urn:microsoft.com/office/officeart/2005/8/layout/vList4"/>
    <dgm:cxn modelId="{156D48CC-5F4A-4CFE-BE17-863146045DC4}" type="presParOf" srcId="{43E3C0D4-84B4-4D02-9897-02D734250D59}" destId="{F7D712CB-74CF-4075-94D7-1CD33D7A3CD5}" srcOrd="2" destOrd="0" presId="urn:microsoft.com/office/officeart/2005/8/layout/vList4"/>
    <dgm:cxn modelId="{3EA7D052-01E4-497B-B098-C30692601AAB}" type="presParOf" srcId="{1CEDFF04-8228-4B65-8B3F-3755F8FB3246}" destId="{1AB26AAD-B907-4A3E-BB33-FD4B67F86AA7}" srcOrd="3" destOrd="0" presId="urn:microsoft.com/office/officeart/2005/8/layout/vList4"/>
    <dgm:cxn modelId="{D435D188-285B-49B0-9FD2-28A2421714F8}" type="presParOf" srcId="{1CEDFF04-8228-4B65-8B3F-3755F8FB3246}" destId="{D2FC820D-2FE5-4876-8FB5-276DC631D48A}" srcOrd="4" destOrd="0" presId="urn:microsoft.com/office/officeart/2005/8/layout/vList4"/>
    <dgm:cxn modelId="{3FD2339D-BC0C-4EB7-8BDB-A0F475CE3C14}" type="presParOf" srcId="{D2FC820D-2FE5-4876-8FB5-276DC631D48A}" destId="{FCDF1D59-4135-43BF-9D8F-AC7DDCD484E4}" srcOrd="0" destOrd="0" presId="urn:microsoft.com/office/officeart/2005/8/layout/vList4"/>
    <dgm:cxn modelId="{C1371330-8AD8-4B38-820F-FDF2B7A9B3D5}" type="presParOf" srcId="{D2FC820D-2FE5-4876-8FB5-276DC631D48A}" destId="{63BF09B1-4276-4DCD-9854-8A073040D918}" srcOrd="1" destOrd="0" presId="urn:microsoft.com/office/officeart/2005/8/layout/vList4"/>
    <dgm:cxn modelId="{424306DD-D1BA-4B81-947D-011EF78D2FE6}" type="presParOf" srcId="{D2FC820D-2FE5-4876-8FB5-276DC631D48A}" destId="{A4F4C5A8-B48A-4B7D-9126-0A67F4A0E35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F4E301-25A9-4310-8C12-30890944137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DC0E1BD-17B1-4939-AE7A-9DFA0F556680}">
      <dgm:prSet phldrT="[Texto]"/>
      <dgm:spPr>
        <a:solidFill>
          <a:srgbClr val="FFC000"/>
        </a:solidFill>
      </dgm:spPr>
      <dgm:t>
        <a:bodyPr/>
        <a:lstStyle/>
        <a:p>
          <a:r>
            <a:rPr lang="es-ES" dirty="0"/>
            <a:t>Escenarios Postindustriales: La crisis de relatos que la época moderna ha inventado para representarse a sí misma y justificar ideológicamente la cohesión social se confunde con la crisis de la filosofía de la historia como progreso. </a:t>
          </a:r>
        </a:p>
        <a:p>
          <a:r>
            <a:rPr lang="es-ES" dirty="0"/>
            <a:t>El principal reto del saber es su transformación en mercancía y su integración dentro de nuevas estrategias industriales y comerciales, militares y políticas, resulta aberrante pensar que el rendimiento/rentabilidad, la eficiencia mensurable en la relación input/output, puede ser un criterio de conocimiento.</a:t>
          </a:r>
        </a:p>
        <a:p>
          <a:r>
            <a:rPr lang="es-ES" dirty="0" err="1"/>
            <a:t>Lyotard</a:t>
          </a:r>
          <a:r>
            <a:rPr lang="es-ES" dirty="0"/>
            <a:t>: Para el autor de la condición posmoderna, la legitimación se alcanza a través del disenso: un sistema informático sólo se legitimará si suscita la invención de nuevas «jugadas» en los juegos que existen, o la invención de nuevos juegos</a:t>
          </a:r>
        </a:p>
      </dgm:t>
    </dgm:pt>
    <dgm:pt modelId="{BE80FAE9-6545-4B52-9866-1B1F22F52D57}" type="parTrans" cxnId="{2D2B3C40-A360-4D3D-8383-05210A912772}">
      <dgm:prSet/>
      <dgm:spPr/>
      <dgm:t>
        <a:bodyPr/>
        <a:lstStyle/>
        <a:p>
          <a:endParaRPr lang="es-ES"/>
        </a:p>
      </dgm:t>
    </dgm:pt>
    <dgm:pt modelId="{0265F36E-EE06-4890-B006-E01ED17E639E}" type="sibTrans" cxnId="{2D2B3C40-A360-4D3D-8383-05210A912772}">
      <dgm:prSet/>
      <dgm:spPr/>
      <dgm:t>
        <a:bodyPr/>
        <a:lstStyle/>
        <a:p>
          <a:endParaRPr lang="es-ES"/>
        </a:p>
      </dgm:t>
    </dgm:pt>
    <dgm:pt modelId="{694CE810-D735-4920-8BFB-2B9376AD3F24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/>
            <a:t> 5.- Los avatares de las Políticas Públicas: Japón elabora una estrategia con miras a aquellos países industrializados. Misión: estimular las sinergias entre la investigación y la industria, el sector público y los grandes grupos privado bajo un modelo </a:t>
          </a:r>
          <a:r>
            <a:rPr lang="es-ES" dirty="0" err="1"/>
            <a:t>computopolis</a:t>
          </a:r>
          <a:r>
            <a:rPr lang="es-ES" dirty="0"/>
            <a:t>, es decir la ciudad enteramente cableada y dotada de terminales domésticos, con gestión automatizada de flujos de tráfico, una red de raíles y vehículos de dos plazas controlados por ordenador, hipermercado</a:t>
          </a:r>
        </a:p>
      </dgm:t>
    </dgm:pt>
    <dgm:pt modelId="{1DB6E876-2645-4BDC-924B-E2FE37B7C38C}" type="parTrans" cxnId="{E9D47C4F-E215-4DB7-A38C-BAF751178730}">
      <dgm:prSet/>
      <dgm:spPr/>
      <dgm:t>
        <a:bodyPr/>
        <a:lstStyle/>
        <a:p>
          <a:endParaRPr lang="es-ES"/>
        </a:p>
      </dgm:t>
    </dgm:pt>
    <dgm:pt modelId="{3254BDD9-B3F9-4B89-A880-4C084C2C7667}" type="sibTrans" cxnId="{E9D47C4F-E215-4DB7-A38C-BAF751178730}">
      <dgm:prSet/>
      <dgm:spPr/>
      <dgm:t>
        <a:bodyPr/>
        <a:lstStyle/>
        <a:p>
          <a:endParaRPr lang="es-ES"/>
        </a:p>
      </dgm:t>
    </dgm:pt>
    <dgm:pt modelId="{3BE690F9-17F4-44DF-A3C0-6C0F63EBED31}">
      <dgm:prSet phldrT="[Texto]"/>
      <dgm:spPr/>
      <dgm:t>
        <a:bodyPr/>
        <a:lstStyle/>
        <a:p>
          <a:r>
            <a:rPr lang="es-ES" dirty="0"/>
            <a:t>6.-</a:t>
          </a:r>
          <a:r>
            <a:rPr lang="es-ES" b="1" dirty="0"/>
            <a:t>La sociedad global de la información: un envite geopolítico: </a:t>
          </a:r>
          <a:r>
            <a:rPr lang="es-ES" dirty="0"/>
            <a:t>El paradigma </a:t>
          </a:r>
          <a:r>
            <a:rPr lang="es-ES" dirty="0" err="1"/>
            <a:t>tecnoinformacional</a:t>
          </a:r>
          <a:r>
            <a:rPr lang="es-ES" dirty="0"/>
            <a:t> se ha convertido en el pivote de un proyecto geopolítico cuya función es la de garantizar la reordenación geoeconómica del planeta en torno a los valores de la democracia de mercado y en un mundo unipolar.  </a:t>
          </a:r>
        </a:p>
      </dgm:t>
    </dgm:pt>
    <dgm:pt modelId="{9299AED6-155F-4CEB-9C55-7CE3E3A4A15D}" type="parTrans" cxnId="{846DF8AE-937A-4378-A591-5B4BCFA26790}">
      <dgm:prSet/>
      <dgm:spPr/>
      <dgm:t>
        <a:bodyPr/>
        <a:lstStyle/>
        <a:p>
          <a:endParaRPr lang="es-ES"/>
        </a:p>
      </dgm:t>
    </dgm:pt>
    <dgm:pt modelId="{9017E71A-D179-4D15-8041-081FD704AB35}" type="sibTrans" cxnId="{846DF8AE-937A-4378-A591-5B4BCFA26790}">
      <dgm:prSet/>
      <dgm:spPr/>
      <dgm:t>
        <a:bodyPr/>
        <a:lstStyle/>
        <a:p>
          <a:endParaRPr lang="es-ES"/>
        </a:p>
      </dgm:t>
    </dgm:pt>
    <dgm:pt modelId="{1CEDFF04-8228-4B65-8B3F-3755F8FB3246}" type="pres">
      <dgm:prSet presAssocID="{ACF4E301-25A9-4310-8C12-308909441375}" presName="linear" presStyleCnt="0">
        <dgm:presLayoutVars>
          <dgm:dir/>
          <dgm:resizeHandles val="exact"/>
        </dgm:presLayoutVars>
      </dgm:prSet>
      <dgm:spPr/>
    </dgm:pt>
    <dgm:pt modelId="{F1D292A4-8D94-4EA2-A5A5-8A579CF280A3}" type="pres">
      <dgm:prSet presAssocID="{5DC0E1BD-17B1-4939-AE7A-9DFA0F556680}" presName="comp" presStyleCnt="0"/>
      <dgm:spPr/>
    </dgm:pt>
    <dgm:pt modelId="{C677427A-542D-423B-9D97-F47344CD936B}" type="pres">
      <dgm:prSet presAssocID="{5DC0E1BD-17B1-4939-AE7A-9DFA0F556680}" presName="box" presStyleLbl="node1" presStyleIdx="0" presStyleCnt="3"/>
      <dgm:spPr/>
    </dgm:pt>
    <dgm:pt modelId="{8D13CDF2-8E9F-483F-9A54-72CC4FFB1952}" type="pres">
      <dgm:prSet presAssocID="{5DC0E1BD-17B1-4939-AE7A-9DFA0F556680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D36F7BD-F78B-48EC-9588-8903BE8B480D}" type="pres">
      <dgm:prSet presAssocID="{5DC0E1BD-17B1-4939-AE7A-9DFA0F556680}" presName="text" presStyleLbl="node1" presStyleIdx="0" presStyleCnt="3">
        <dgm:presLayoutVars>
          <dgm:bulletEnabled val="1"/>
        </dgm:presLayoutVars>
      </dgm:prSet>
      <dgm:spPr/>
    </dgm:pt>
    <dgm:pt modelId="{7EBA8F5F-EC30-46FD-A871-75041C2E9679}" type="pres">
      <dgm:prSet presAssocID="{0265F36E-EE06-4890-B006-E01ED17E639E}" presName="spacer" presStyleCnt="0"/>
      <dgm:spPr/>
    </dgm:pt>
    <dgm:pt modelId="{43E3C0D4-84B4-4D02-9897-02D734250D59}" type="pres">
      <dgm:prSet presAssocID="{694CE810-D735-4920-8BFB-2B9376AD3F24}" presName="comp" presStyleCnt="0"/>
      <dgm:spPr/>
    </dgm:pt>
    <dgm:pt modelId="{81EB3501-B92E-4167-A375-A24CF25F68B5}" type="pres">
      <dgm:prSet presAssocID="{694CE810-D735-4920-8BFB-2B9376AD3F24}" presName="box" presStyleLbl="node1" presStyleIdx="1" presStyleCnt="3" custLinFactNeighborX="-1354" custLinFactNeighborY="3190"/>
      <dgm:spPr/>
    </dgm:pt>
    <dgm:pt modelId="{CDB011D3-B6E1-445C-AE04-6BB290CA4617}" type="pres">
      <dgm:prSet presAssocID="{694CE810-D735-4920-8BFB-2B9376AD3F24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7D712CB-74CF-4075-94D7-1CD33D7A3CD5}" type="pres">
      <dgm:prSet presAssocID="{694CE810-D735-4920-8BFB-2B9376AD3F24}" presName="text" presStyleLbl="node1" presStyleIdx="1" presStyleCnt="3">
        <dgm:presLayoutVars>
          <dgm:bulletEnabled val="1"/>
        </dgm:presLayoutVars>
      </dgm:prSet>
      <dgm:spPr/>
    </dgm:pt>
    <dgm:pt modelId="{1AB26AAD-B907-4A3E-BB33-FD4B67F86AA7}" type="pres">
      <dgm:prSet presAssocID="{3254BDD9-B3F9-4B89-A880-4C084C2C7667}" presName="spacer" presStyleCnt="0"/>
      <dgm:spPr/>
    </dgm:pt>
    <dgm:pt modelId="{D2FC820D-2FE5-4876-8FB5-276DC631D48A}" type="pres">
      <dgm:prSet presAssocID="{3BE690F9-17F4-44DF-A3C0-6C0F63EBED31}" presName="comp" presStyleCnt="0"/>
      <dgm:spPr/>
    </dgm:pt>
    <dgm:pt modelId="{FCDF1D59-4135-43BF-9D8F-AC7DDCD484E4}" type="pres">
      <dgm:prSet presAssocID="{3BE690F9-17F4-44DF-A3C0-6C0F63EBED31}" presName="box" presStyleLbl="node1" presStyleIdx="2" presStyleCnt="3" custLinFactNeighborX="0" custLinFactNeighborY="5105"/>
      <dgm:spPr/>
    </dgm:pt>
    <dgm:pt modelId="{63BF09B1-4276-4DCD-9854-8A073040D918}" type="pres">
      <dgm:prSet presAssocID="{3BE690F9-17F4-44DF-A3C0-6C0F63EBED31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4F4C5A8-B48A-4B7D-9126-0A67F4A0E359}" type="pres">
      <dgm:prSet presAssocID="{3BE690F9-17F4-44DF-A3C0-6C0F63EBED31}" presName="text" presStyleLbl="node1" presStyleIdx="2" presStyleCnt="3">
        <dgm:presLayoutVars>
          <dgm:bulletEnabled val="1"/>
        </dgm:presLayoutVars>
      </dgm:prSet>
      <dgm:spPr/>
    </dgm:pt>
  </dgm:ptLst>
  <dgm:cxnLst>
    <dgm:cxn modelId="{2D2B3C40-A360-4D3D-8383-05210A912772}" srcId="{ACF4E301-25A9-4310-8C12-308909441375}" destId="{5DC0E1BD-17B1-4939-AE7A-9DFA0F556680}" srcOrd="0" destOrd="0" parTransId="{BE80FAE9-6545-4B52-9866-1B1F22F52D57}" sibTransId="{0265F36E-EE06-4890-B006-E01ED17E639E}"/>
    <dgm:cxn modelId="{E9D47C4F-E215-4DB7-A38C-BAF751178730}" srcId="{ACF4E301-25A9-4310-8C12-308909441375}" destId="{694CE810-D735-4920-8BFB-2B9376AD3F24}" srcOrd="1" destOrd="0" parTransId="{1DB6E876-2645-4BDC-924B-E2FE37B7C38C}" sibTransId="{3254BDD9-B3F9-4B89-A880-4C084C2C7667}"/>
    <dgm:cxn modelId="{700CBD5B-5B0C-4805-B1A2-14C37AD95E35}" type="presOf" srcId="{3BE690F9-17F4-44DF-A3C0-6C0F63EBED31}" destId="{A4F4C5A8-B48A-4B7D-9126-0A67F4A0E359}" srcOrd="1" destOrd="0" presId="urn:microsoft.com/office/officeart/2005/8/layout/vList4"/>
    <dgm:cxn modelId="{45A81A67-E0AD-4CC7-B8A2-67946ED92350}" type="presOf" srcId="{5DC0E1BD-17B1-4939-AE7A-9DFA0F556680}" destId="{0D36F7BD-F78B-48EC-9588-8903BE8B480D}" srcOrd="1" destOrd="0" presId="urn:microsoft.com/office/officeart/2005/8/layout/vList4"/>
    <dgm:cxn modelId="{750B0584-997D-426A-9D0E-FC700FBE1EB4}" type="presOf" srcId="{5DC0E1BD-17B1-4939-AE7A-9DFA0F556680}" destId="{C677427A-542D-423B-9D97-F47344CD936B}" srcOrd="0" destOrd="0" presId="urn:microsoft.com/office/officeart/2005/8/layout/vList4"/>
    <dgm:cxn modelId="{108A898D-EA73-44D0-A439-2A2672C043C6}" type="presOf" srcId="{3BE690F9-17F4-44DF-A3C0-6C0F63EBED31}" destId="{FCDF1D59-4135-43BF-9D8F-AC7DDCD484E4}" srcOrd="0" destOrd="0" presId="urn:microsoft.com/office/officeart/2005/8/layout/vList4"/>
    <dgm:cxn modelId="{846DF8AE-937A-4378-A591-5B4BCFA26790}" srcId="{ACF4E301-25A9-4310-8C12-308909441375}" destId="{3BE690F9-17F4-44DF-A3C0-6C0F63EBED31}" srcOrd="2" destOrd="0" parTransId="{9299AED6-155F-4CEB-9C55-7CE3E3A4A15D}" sibTransId="{9017E71A-D179-4D15-8041-081FD704AB35}"/>
    <dgm:cxn modelId="{5B006BCB-BA31-4426-8EE4-9AF5DFDA10EC}" type="presOf" srcId="{694CE810-D735-4920-8BFB-2B9376AD3F24}" destId="{F7D712CB-74CF-4075-94D7-1CD33D7A3CD5}" srcOrd="1" destOrd="0" presId="urn:microsoft.com/office/officeart/2005/8/layout/vList4"/>
    <dgm:cxn modelId="{11D6B1CF-290A-45B7-9F0D-3ACD8420FBF9}" type="presOf" srcId="{ACF4E301-25A9-4310-8C12-308909441375}" destId="{1CEDFF04-8228-4B65-8B3F-3755F8FB3246}" srcOrd="0" destOrd="0" presId="urn:microsoft.com/office/officeart/2005/8/layout/vList4"/>
    <dgm:cxn modelId="{986322E9-791C-4C8F-B7BA-969B9B63B6B2}" type="presOf" srcId="{694CE810-D735-4920-8BFB-2B9376AD3F24}" destId="{81EB3501-B92E-4167-A375-A24CF25F68B5}" srcOrd="0" destOrd="0" presId="urn:microsoft.com/office/officeart/2005/8/layout/vList4"/>
    <dgm:cxn modelId="{A77BEA36-4DDF-4ED2-8BD6-EAA2CBD02475}" type="presParOf" srcId="{1CEDFF04-8228-4B65-8B3F-3755F8FB3246}" destId="{F1D292A4-8D94-4EA2-A5A5-8A579CF280A3}" srcOrd="0" destOrd="0" presId="urn:microsoft.com/office/officeart/2005/8/layout/vList4"/>
    <dgm:cxn modelId="{55B444F0-56CD-4A76-8563-6742A677F742}" type="presParOf" srcId="{F1D292A4-8D94-4EA2-A5A5-8A579CF280A3}" destId="{C677427A-542D-423B-9D97-F47344CD936B}" srcOrd="0" destOrd="0" presId="urn:microsoft.com/office/officeart/2005/8/layout/vList4"/>
    <dgm:cxn modelId="{F954F8B3-4CEB-482C-88D1-B25B56124623}" type="presParOf" srcId="{F1D292A4-8D94-4EA2-A5A5-8A579CF280A3}" destId="{8D13CDF2-8E9F-483F-9A54-72CC4FFB1952}" srcOrd="1" destOrd="0" presId="urn:microsoft.com/office/officeart/2005/8/layout/vList4"/>
    <dgm:cxn modelId="{7285BC19-453C-48F9-832D-28261CE9D72D}" type="presParOf" srcId="{F1D292A4-8D94-4EA2-A5A5-8A579CF280A3}" destId="{0D36F7BD-F78B-48EC-9588-8903BE8B480D}" srcOrd="2" destOrd="0" presId="urn:microsoft.com/office/officeart/2005/8/layout/vList4"/>
    <dgm:cxn modelId="{E2F72F95-2A1D-402F-9D1D-CCC13DAAB0C0}" type="presParOf" srcId="{1CEDFF04-8228-4B65-8B3F-3755F8FB3246}" destId="{7EBA8F5F-EC30-46FD-A871-75041C2E9679}" srcOrd="1" destOrd="0" presId="urn:microsoft.com/office/officeart/2005/8/layout/vList4"/>
    <dgm:cxn modelId="{A29DD506-A455-425E-AA21-216393FA83CA}" type="presParOf" srcId="{1CEDFF04-8228-4B65-8B3F-3755F8FB3246}" destId="{43E3C0D4-84B4-4D02-9897-02D734250D59}" srcOrd="2" destOrd="0" presId="urn:microsoft.com/office/officeart/2005/8/layout/vList4"/>
    <dgm:cxn modelId="{50F8844D-40DB-4028-89F9-7689DE2D5C18}" type="presParOf" srcId="{43E3C0D4-84B4-4D02-9897-02D734250D59}" destId="{81EB3501-B92E-4167-A375-A24CF25F68B5}" srcOrd="0" destOrd="0" presId="urn:microsoft.com/office/officeart/2005/8/layout/vList4"/>
    <dgm:cxn modelId="{82462C9D-1835-4022-8C33-55F1BBABBB70}" type="presParOf" srcId="{43E3C0D4-84B4-4D02-9897-02D734250D59}" destId="{CDB011D3-B6E1-445C-AE04-6BB290CA4617}" srcOrd="1" destOrd="0" presId="urn:microsoft.com/office/officeart/2005/8/layout/vList4"/>
    <dgm:cxn modelId="{23B92B10-DB8A-4463-B409-2EF25DC82029}" type="presParOf" srcId="{43E3C0D4-84B4-4D02-9897-02D734250D59}" destId="{F7D712CB-74CF-4075-94D7-1CD33D7A3CD5}" srcOrd="2" destOrd="0" presId="urn:microsoft.com/office/officeart/2005/8/layout/vList4"/>
    <dgm:cxn modelId="{31329E6A-DD48-43E3-9066-5822924FB206}" type="presParOf" srcId="{1CEDFF04-8228-4B65-8B3F-3755F8FB3246}" destId="{1AB26AAD-B907-4A3E-BB33-FD4B67F86AA7}" srcOrd="3" destOrd="0" presId="urn:microsoft.com/office/officeart/2005/8/layout/vList4"/>
    <dgm:cxn modelId="{6D1D61FD-0B61-4535-9EA7-AAA6CD04AF59}" type="presParOf" srcId="{1CEDFF04-8228-4B65-8B3F-3755F8FB3246}" destId="{D2FC820D-2FE5-4876-8FB5-276DC631D48A}" srcOrd="4" destOrd="0" presId="urn:microsoft.com/office/officeart/2005/8/layout/vList4"/>
    <dgm:cxn modelId="{A39AE40F-A286-4211-9569-C0E84CC8861C}" type="presParOf" srcId="{D2FC820D-2FE5-4876-8FB5-276DC631D48A}" destId="{FCDF1D59-4135-43BF-9D8F-AC7DDCD484E4}" srcOrd="0" destOrd="0" presId="urn:microsoft.com/office/officeart/2005/8/layout/vList4"/>
    <dgm:cxn modelId="{540F5206-E5F0-44ED-B0A7-EC87F384392A}" type="presParOf" srcId="{D2FC820D-2FE5-4876-8FB5-276DC631D48A}" destId="{63BF09B1-4276-4DCD-9854-8A073040D918}" srcOrd="1" destOrd="0" presId="urn:microsoft.com/office/officeart/2005/8/layout/vList4"/>
    <dgm:cxn modelId="{87066486-BE28-4A21-8DC1-A1446DA126BF}" type="presParOf" srcId="{D2FC820D-2FE5-4876-8FB5-276DC631D48A}" destId="{A4F4C5A8-B48A-4B7D-9126-0A67F4A0E35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7427A-542D-423B-9D97-F47344CD936B}">
      <dsp:nvSpPr>
        <dsp:cNvPr id="0" name=""/>
        <dsp:cNvSpPr/>
      </dsp:nvSpPr>
      <dsp:spPr>
        <a:xfrm>
          <a:off x="0" y="0"/>
          <a:ext cx="9906000" cy="172021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1.- El culto al Numero: idea de sociedad regida por la información se inscribe, en el código genético del proyecto de sociedad inspirado por la mística del número. El pensamiento de lo </a:t>
          </a:r>
          <a:r>
            <a:rPr lang="es-ES" sz="1500" kern="1200" dirty="0" err="1"/>
            <a:t>cifrable</a:t>
          </a:r>
          <a:r>
            <a:rPr lang="es-ES" sz="1500" kern="1200" dirty="0"/>
            <a:t> y de lo mensurable se convierte en el prototipo de todo discurso verdadero al mismo tiempo que instaura el horizonte de la búsqueda de la perfectibilidad de las sociedades humanas. </a:t>
          </a:r>
        </a:p>
      </dsp:txBody>
      <dsp:txXfrm>
        <a:off x="2153221" y="0"/>
        <a:ext cx="7752778" cy="1720214"/>
      </dsp:txXfrm>
    </dsp:sp>
    <dsp:sp modelId="{8D13CDF2-8E9F-483F-9A54-72CC4FFB1952}">
      <dsp:nvSpPr>
        <dsp:cNvPr id="0" name=""/>
        <dsp:cNvSpPr/>
      </dsp:nvSpPr>
      <dsp:spPr>
        <a:xfrm>
          <a:off x="111059" y="196269"/>
          <a:ext cx="1981200" cy="13761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B3501-B92E-4167-A375-A24CF25F68B5}">
      <dsp:nvSpPr>
        <dsp:cNvPr id="0" name=""/>
        <dsp:cNvSpPr/>
      </dsp:nvSpPr>
      <dsp:spPr>
        <a:xfrm>
          <a:off x="0" y="1947111"/>
          <a:ext cx="9906000" cy="1720214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2.- Gestión de la era industrial y científica: Tecnificación de diversos procesos, nace la era </a:t>
          </a:r>
          <a:r>
            <a:rPr lang="es-ES" sz="1500" kern="1200" dirty="0" err="1"/>
            <a:t>tecnocientífica</a:t>
          </a:r>
          <a:r>
            <a:rPr lang="es-ES" sz="1500" kern="1200" dirty="0"/>
            <a:t>, en ese sentido se comienza a percibir a la ciencia como una industria más. </a:t>
          </a:r>
        </a:p>
      </dsp:txBody>
      <dsp:txXfrm>
        <a:off x="2153221" y="1947111"/>
        <a:ext cx="7752778" cy="1720214"/>
      </dsp:txXfrm>
    </dsp:sp>
    <dsp:sp modelId="{CDB011D3-B6E1-445C-AE04-6BB290CA4617}">
      <dsp:nvSpPr>
        <dsp:cNvPr id="0" name=""/>
        <dsp:cNvSpPr/>
      </dsp:nvSpPr>
      <dsp:spPr>
        <a:xfrm>
          <a:off x="172021" y="2064257"/>
          <a:ext cx="1981200" cy="13761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F1D59-4135-43BF-9D8F-AC7DDCD484E4}">
      <dsp:nvSpPr>
        <dsp:cNvPr id="0" name=""/>
        <dsp:cNvSpPr/>
      </dsp:nvSpPr>
      <dsp:spPr>
        <a:xfrm>
          <a:off x="0" y="3784472"/>
          <a:ext cx="9906000" cy="17202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Aparición de las máquinas informáticas: Las filiaciones de la nueva sociedad industrial: la primera etapa del pensamiento posindustrial se enmarca en la tecnocracia, en las teorías organizacionales sobre las que se construyó el paradigma de la sociedad funcional; desde una perspectiva lineal, esta etapa funciona desde el esquema historia-modernidad-progreso, ligado al esquema de la ideología del crecimiento, que afirma que el desarrollo llega a los países atrasados mediante la difusión de los países adultos; la innovación y los cambios sociales son de arriba hacia abajo (es decir, la denominada occidentalización). La segunda generación posindustrial (Bell) cree que más allá de los flujos de los centros a las periferias, debe existir una función planificadora del Estado.  </a:t>
          </a:r>
        </a:p>
      </dsp:txBody>
      <dsp:txXfrm>
        <a:off x="2153221" y="3784472"/>
        <a:ext cx="7752778" cy="1720214"/>
      </dsp:txXfrm>
    </dsp:sp>
    <dsp:sp modelId="{63BF09B1-4276-4DCD-9854-8A073040D918}">
      <dsp:nvSpPr>
        <dsp:cNvPr id="0" name=""/>
        <dsp:cNvSpPr/>
      </dsp:nvSpPr>
      <dsp:spPr>
        <a:xfrm>
          <a:off x="172021" y="3956494"/>
          <a:ext cx="1981200" cy="13761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7427A-542D-423B-9D97-F47344CD936B}">
      <dsp:nvSpPr>
        <dsp:cNvPr id="0" name=""/>
        <dsp:cNvSpPr/>
      </dsp:nvSpPr>
      <dsp:spPr>
        <a:xfrm>
          <a:off x="0" y="0"/>
          <a:ext cx="9906000" cy="1910714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Escenarios Postindustriales: La crisis de relatos que la época moderna ha inventado para representarse a sí misma y justificar ideológicamente la cohesión social se confunde con la crisis de la filosofía de la historia como progreso.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El principal reto del saber es su transformación en mercancía y su integración dentro de nuevas estrategias industriales y comerciales, militares y políticas, resulta aberrante pensar que el rendimiento/rentabilidad, la eficiencia mensurable en la relación input/output, puede ser un criterio de conocimiento.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Lyotard</a:t>
          </a:r>
          <a:r>
            <a:rPr lang="es-ES" sz="1400" kern="1200" dirty="0"/>
            <a:t>: Para el autor de la condición posmoderna, la legitimación se alcanza a través del disenso: un sistema informático sólo se legitimará si suscita la invención de nuevas «jugadas» en los juegos que existen, o la invención de nuevos juegos</a:t>
          </a:r>
        </a:p>
      </dsp:txBody>
      <dsp:txXfrm>
        <a:off x="2172271" y="0"/>
        <a:ext cx="7733728" cy="1910714"/>
      </dsp:txXfrm>
    </dsp:sp>
    <dsp:sp modelId="{8D13CDF2-8E9F-483F-9A54-72CC4FFB1952}">
      <dsp:nvSpPr>
        <dsp:cNvPr id="0" name=""/>
        <dsp:cNvSpPr/>
      </dsp:nvSpPr>
      <dsp:spPr>
        <a:xfrm>
          <a:off x="191071" y="191071"/>
          <a:ext cx="1981200" cy="15285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B3501-B92E-4167-A375-A24CF25F68B5}">
      <dsp:nvSpPr>
        <dsp:cNvPr id="0" name=""/>
        <dsp:cNvSpPr/>
      </dsp:nvSpPr>
      <dsp:spPr>
        <a:xfrm>
          <a:off x="0" y="2162738"/>
          <a:ext cx="9906000" cy="1910714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 5.- Los avatares de las Políticas Públicas: Japón elabora una estrategia con miras a aquellos países industrializados. Misión: estimular las sinergias entre la investigación y la industria, el sector público y los grandes grupos privado bajo un modelo </a:t>
          </a:r>
          <a:r>
            <a:rPr lang="es-ES" sz="1400" kern="1200" dirty="0" err="1"/>
            <a:t>computopolis</a:t>
          </a:r>
          <a:r>
            <a:rPr lang="es-ES" sz="1400" kern="1200" dirty="0"/>
            <a:t>, es decir la ciudad enteramente cableada y dotada de terminales domésticos, con gestión automatizada de flujos de tráfico, una red de raíles y vehículos de dos plazas controlados por ordenador, hipermercado</a:t>
          </a:r>
        </a:p>
      </dsp:txBody>
      <dsp:txXfrm>
        <a:off x="2172271" y="2162738"/>
        <a:ext cx="7733728" cy="1910714"/>
      </dsp:txXfrm>
    </dsp:sp>
    <dsp:sp modelId="{CDB011D3-B6E1-445C-AE04-6BB290CA4617}">
      <dsp:nvSpPr>
        <dsp:cNvPr id="0" name=""/>
        <dsp:cNvSpPr/>
      </dsp:nvSpPr>
      <dsp:spPr>
        <a:xfrm>
          <a:off x="191071" y="2292857"/>
          <a:ext cx="1981200" cy="15285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F1D59-4135-43BF-9D8F-AC7DDCD484E4}">
      <dsp:nvSpPr>
        <dsp:cNvPr id="0" name=""/>
        <dsp:cNvSpPr/>
      </dsp:nvSpPr>
      <dsp:spPr>
        <a:xfrm>
          <a:off x="0" y="4203572"/>
          <a:ext cx="9906000" cy="1910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6.-</a:t>
          </a:r>
          <a:r>
            <a:rPr lang="es-ES" sz="1400" b="1" kern="1200" dirty="0"/>
            <a:t>La sociedad global de la información: un envite geopolítico: </a:t>
          </a:r>
          <a:r>
            <a:rPr lang="es-ES" sz="1400" kern="1200" dirty="0"/>
            <a:t>El paradigma </a:t>
          </a:r>
          <a:r>
            <a:rPr lang="es-ES" sz="1400" kern="1200" dirty="0" err="1"/>
            <a:t>tecnoinformacional</a:t>
          </a:r>
          <a:r>
            <a:rPr lang="es-ES" sz="1400" kern="1200" dirty="0"/>
            <a:t> se ha convertido en el pivote de un proyecto geopolítico cuya función es la de garantizar la reordenación geoeconómica del planeta en torno a los valores de la democracia de mercado y en un mundo unipolar.  </a:t>
          </a:r>
        </a:p>
      </dsp:txBody>
      <dsp:txXfrm>
        <a:off x="2172271" y="4203572"/>
        <a:ext cx="7733728" cy="1910714"/>
      </dsp:txXfrm>
    </dsp:sp>
    <dsp:sp modelId="{63BF09B1-4276-4DCD-9854-8A073040D918}">
      <dsp:nvSpPr>
        <dsp:cNvPr id="0" name=""/>
        <dsp:cNvSpPr/>
      </dsp:nvSpPr>
      <dsp:spPr>
        <a:xfrm>
          <a:off x="191071" y="4394644"/>
          <a:ext cx="1981200" cy="15285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7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1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188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83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79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2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2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23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68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24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699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072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1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03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923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899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9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984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028" name="0 Im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471" y="616058"/>
            <a:ext cx="145732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2877518" y="616058"/>
            <a:ext cx="6096000" cy="20774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_tradnl" sz="3200" b="1" dirty="0">
                <a:solidFill>
                  <a:schemeClr val="bg1"/>
                </a:solidFill>
                <a:latin typeface="Adobe Garamond Pro Bold" panose="02020702060506020403" pitchFamily="18" charset="0"/>
                <a:ea typeface="MS Mincho"/>
                <a:cs typeface="Times New Roman" panose="02020603050405020304" pitchFamily="18" charset="0"/>
              </a:rPr>
              <a:t>Universidad Central del Ecuador</a:t>
            </a:r>
            <a:endParaRPr lang="es-ES" sz="3200" dirty="0">
              <a:solidFill>
                <a:schemeClr val="bg1"/>
              </a:solidFill>
              <a:latin typeface="Adobe Garamond Pro Bold" panose="02020702060506020403" pitchFamily="18" charset="0"/>
              <a:ea typeface="MS Mincho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_tradnl" b="1" dirty="0">
                <a:solidFill>
                  <a:schemeClr val="bg1"/>
                </a:solidFill>
                <a:latin typeface="Adobe Garamond Pro Bold" panose="02020702060506020403" pitchFamily="18" charset="0"/>
                <a:ea typeface="MS Mincho"/>
                <a:cs typeface="Times New Roman" panose="02020603050405020304" pitchFamily="18" charset="0"/>
              </a:rPr>
              <a:t> Facultad de Comunicación Social</a:t>
            </a:r>
            <a:endParaRPr lang="es-ES" dirty="0">
              <a:solidFill>
                <a:schemeClr val="bg1"/>
              </a:solidFill>
              <a:latin typeface="Adobe Garamond Pro Bold" panose="02020702060506020403" pitchFamily="18" charset="0"/>
              <a:ea typeface="MS Mincho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_tradnl" b="1" dirty="0">
                <a:solidFill>
                  <a:schemeClr val="bg1"/>
                </a:solidFill>
                <a:latin typeface="Adobe Garamond Pro Bold" panose="02020702060506020403" pitchFamily="18" charset="0"/>
                <a:ea typeface="MS Mincho"/>
                <a:cs typeface="Times New Roman" panose="02020603050405020304" pitchFamily="18" charset="0"/>
              </a:rPr>
              <a:t> Maestría en Comunicación Organizacional</a:t>
            </a:r>
            <a:endParaRPr lang="es-ES" dirty="0">
              <a:solidFill>
                <a:schemeClr val="bg1"/>
              </a:solidFill>
              <a:latin typeface="Adobe Garamond Pro Bold" panose="02020702060506020403" pitchFamily="18" charset="0"/>
              <a:ea typeface="MS Mincho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es-ES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010400" y="3596326"/>
            <a:ext cx="72635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TEMA:</a:t>
            </a:r>
            <a:endParaRPr lang="es-ES" dirty="0">
              <a:solidFill>
                <a:schemeClr val="bg1"/>
              </a:solidFill>
              <a:latin typeface="Adobe Garamond Pro" panose="02020502060506020403" pitchFamily="18" charset="0"/>
            </a:endParaRPr>
          </a:p>
          <a:p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Sociedad de la información  </a:t>
            </a:r>
            <a:endParaRPr lang="es-ES" dirty="0">
              <a:solidFill>
                <a:schemeClr val="bg1"/>
              </a:solidFill>
              <a:latin typeface="Adobe Garamond Pro" panose="02020502060506020403" pitchFamily="18" charset="0"/>
            </a:endParaRPr>
          </a:p>
          <a:p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ESTUDIANTES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Gabriela Galindo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Carolina </a:t>
            </a:r>
            <a:r>
              <a:rPr lang="es-ES_tradnl" b="1" dirty="0" err="1">
                <a:solidFill>
                  <a:schemeClr val="bg1"/>
                </a:solidFill>
                <a:latin typeface="Adobe Garamond Pro" panose="02020502060506020403" pitchFamily="18" charset="0"/>
              </a:rPr>
              <a:t>Gualotuña</a:t>
            </a:r>
            <a:endParaRPr lang="es-ES_tradnl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Mónica Guerra </a:t>
            </a:r>
          </a:p>
          <a:p>
            <a:endParaRPr lang="es-ES" dirty="0">
              <a:solidFill>
                <a:schemeClr val="bg1"/>
              </a:solidFill>
              <a:latin typeface="Adobe Garamond Pro" panose="02020502060506020403" pitchFamily="18" charset="0"/>
            </a:endParaRPr>
          </a:p>
          <a:p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 </a:t>
            </a:r>
            <a:endParaRPr lang="es-ES" dirty="0">
              <a:solidFill>
                <a:schemeClr val="bg1"/>
              </a:solidFill>
              <a:latin typeface="Adobe Garamond Pro" panose="02020502060506020403" pitchFamily="18" charset="0"/>
            </a:endParaRPr>
          </a:p>
          <a:p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DOCENTE:</a:t>
            </a:r>
            <a:endParaRPr lang="es-ES" dirty="0">
              <a:solidFill>
                <a:schemeClr val="bg1"/>
              </a:solidFill>
              <a:latin typeface="Adobe Garamond Pro" panose="02020502060506020403" pitchFamily="18" charset="0"/>
            </a:endParaRPr>
          </a:p>
          <a:p>
            <a:r>
              <a:rPr lang="es-ES_tradnl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      DR. Octavio Islas</a:t>
            </a:r>
            <a:endParaRPr lang="es-ES" dirty="0">
              <a:solidFill>
                <a:schemeClr val="bg1"/>
              </a:solidFill>
              <a:latin typeface="Adobe Garamond Pro" panose="02020502060506020403" pitchFamily="18" charset="0"/>
            </a:endParaRPr>
          </a:p>
          <a:p>
            <a:r>
              <a:rPr lang="es-ES_tradnl" b="1" dirty="0">
                <a:solidFill>
                  <a:schemeClr val="bg1"/>
                </a:solidFill>
              </a:rPr>
              <a:t> </a:t>
            </a:r>
            <a:endParaRPr lang="es-ES" dirty="0">
              <a:solidFill>
                <a:schemeClr val="bg1"/>
              </a:solidFill>
            </a:endParaRPr>
          </a:p>
          <a:p>
            <a:r>
              <a:rPr lang="es-ES_tradnl" b="1" dirty="0">
                <a:solidFill>
                  <a:schemeClr val="bg1"/>
                </a:solidFill>
              </a:rPr>
              <a:t> </a:t>
            </a:r>
            <a:endParaRPr lang="es-ES" dirty="0">
              <a:solidFill>
                <a:schemeClr val="bg1"/>
              </a:solidFill>
            </a:endParaRPr>
          </a:p>
          <a:p>
            <a:pPr lvl="5"/>
            <a:r>
              <a:rPr lang="es-ES_tradnl" b="1" dirty="0">
                <a:solidFill>
                  <a:schemeClr val="bg1"/>
                </a:solidFill>
              </a:rPr>
              <a:t>2019</a:t>
            </a:r>
            <a:endParaRPr lang="es-ES" dirty="0">
              <a:solidFill>
                <a:schemeClr val="bg1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2541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5" y="231648"/>
            <a:ext cx="9905998" cy="1255840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Sociedad de la información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783078"/>
              </p:ext>
            </p:extLst>
          </p:nvPr>
        </p:nvGraphicFramePr>
        <p:xfrm>
          <a:off x="1141413" y="1353312"/>
          <a:ext cx="990600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38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85344"/>
            <a:ext cx="9905998" cy="2011744"/>
          </a:xfrm>
        </p:spPr>
        <p:txBody>
          <a:bodyPr/>
          <a:lstStyle/>
          <a:p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283319"/>
              </p:ext>
            </p:extLst>
          </p:nvPr>
        </p:nvGraphicFramePr>
        <p:xfrm>
          <a:off x="1141413" y="743712"/>
          <a:ext cx="9906000" cy="611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4247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88</TotalTime>
  <Words>515</Words>
  <Application>Microsoft Macintosh PowerPoint</Application>
  <PresentationFormat>Panorámica</PresentationFormat>
  <Paragraphs>25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Adobe Garamond Pro</vt:lpstr>
      <vt:lpstr>Adobe Garamond Pro Bold</vt:lpstr>
      <vt:lpstr>Arial</vt:lpstr>
      <vt:lpstr>Cambria</vt:lpstr>
      <vt:lpstr>Tw Cen MT</vt:lpstr>
      <vt:lpstr>Circuito</vt:lpstr>
      <vt:lpstr>Presentación de PowerPoint</vt:lpstr>
      <vt:lpstr>Sociedad de la información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Monica</dc:creator>
  <cp:lastModifiedBy>Octavio Islas</cp:lastModifiedBy>
  <cp:revision>13</cp:revision>
  <dcterms:created xsi:type="dcterms:W3CDTF">2019-09-04T16:50:33Z</dcterms:created>
  <dcterms:modified xsi:type="dcterms:W3CDTF">2019-09-12T15:51:49Z</dcterms:modified>
</cp:coreProperties>
</file>