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59"/>
  </p:notesMasterIdLst>
  <p:sldIdLst>
    <p:sldId id="258" r:id="rId2"/>
    <p:sldId id="371" r:id="rId3"/>
    <p:sldId id="373" r:id="rId4"/>
    <p:sldId id="374" r:id="rId5"/>
    <p:sldId id="372" r:id="rId6"/>
    <p:sldId id="375" r:id="rId7"/>
    <p:sldId id="376" r:id="rId8"/>
    <p:sldId id="377" r:id="rId9"/>
    <p:sldId id="379" r:id="rId10"/>
    <p:sldId id="380" r:id="rId11"/>
    <p:sldId id="381" r:id="rId12"/>
    <p:sldId id="382" r:id="rId13"/>
    <p:sldId id="386" r:id="rId14"/>
    <p:sldId id="387" r:id="rId15"/>
    <p:sldId id="388" r:id="rId16"/>
    <p:sldId id="385" r:id="rId17"/>
    <p:sldId id="390" r:id="rId18"/>
    <p:sldId id="392" r:id="rId19"/>
    <p:sldId id="393" r:id="rId20"/>
    <p:sldId id="394" r:id="rId21"/>
    <p:sldId id="396" r:id="rId22"/>
    <p:sldId id="397" r:id="rId23"/>
    <p:sldId id="399" r:id="rId24"/>
    <p:sldId id="398" r:id="rId25"/>
    <p:sldId id="400" r:id="rId26"/>
    <p:sldId id="401" r:id="rId27"/>
    <p:sldId id="402" r:id="rId28"/>
    <p:sldId id="403" r:id="rId29"/>
    <p:sldId id="404" r:id="rId30"/>
    <p:sldId id="405" r:id="rId31"/>
    <p:sldId id="408" r:id="rId32"/>
    <p:sldId id="409" r:id="rId33"/>
    <p:sldId id="410" r:id="rId34"/>
    <p:sldId id="407" r:id="rId35"/>
    <p:sldId id="411" r:id="rId36"/>
    <p:sldId id="412" r:id="rId37"/>
    <p:sldId id="413" r:id="rId38"/>
    <p:sldId id="414" r:id="rId39"/>
    <p:sldId id="434" r:id="rId40"/>
    <p:sldId id="415" r:id="rId41"/>
    <p:sldId id="416" r:id="rId42"/>
    <p:sldId id="417" r:id="rId43"/>
    <p:sldId id="418" r:id="rId44"/>
    <p:sldId id="419" r:id="rId45"/>
    <p:sldId id="420" r:id="rId46"/>
    <p:sldId id="421" r:id="rId47"/>
    <p:sldId id="422" r:id="rId48"/>
    <p:sldId id="423" r:id="rId49"/>
    <p:sldId id="424" r:id="rId50"/>
    <p:sldId id="425" r:id="rId51"/>
    <p:sldId id="426" r:id="rId52"/>
    <p:sldId id="427" r:id="rId53"/>
    <p:sldId id="428" r:id="rId54"/>
    <p:sldId id="429" r:id="rId55"/>
    <p:sldId id="431" r:id="rId56"/>
    <p:sldId id="432" r:id="rId57"/>
    <p:sldId id="430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C4683-903D-5546-BA3B-EC6F7C0E6A25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BB6E0-2544-D84A-AF63-4CE048EA3C9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13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105987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00309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76016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654596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4187178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8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794867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52383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88432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299912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881863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4237822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91678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322150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749894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496163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18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781066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84005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3307819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474505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931507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719469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393804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5604189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8099817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4428271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28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0369775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29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6900595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3692307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9894475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7173238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0433244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6912101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5283621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8399369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390215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38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6269395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39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6671149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3471901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2024938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0521834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6447146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8927648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0800379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6161265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2492699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48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9731126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49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0095644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147307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244854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52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0803703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53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361486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54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5654919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0744873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56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616528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170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324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098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141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501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830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9084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2809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6800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6329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83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60390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64588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157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F5C8689-AEC1-294F-AA5B-57114D0BC09B}" type="datetimeFigureOut">
              <a:rPr lang="es-ES_tradnl" smtClean="0"/>
              <a:t>14/1/20</a:t>
            </a:fld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FDAF37D-AB5B-0B49-AB03-D655690B69A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599444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643467"/>
            <a:ext cx="10917814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1280559" y="1286935"/>
            <a:ext cx="9638153" cy="2668377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spc="-150">
                <a:latin typeface="+mj-lt"/>
                <a:ea typeface="+mj-ea"/>
                <a:cs typeface="+mj-cs"/>
              </a:rPr>
              <a:t>Comunicación en situaciones de riesgo y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E7A5EA7-D64A-5B4A-96C8-CFEEA39EFFA9}"/>
              </a:ext>
            </a:extLst>
          </p:cNvPr>
          <p:cNvSpPr/>
          <p:nvPr/>
        </p:nvSpPr>
        <p:spPr>
          <a:xfrm>
            <a:off x="9502346" y="6211669"/>
            <a:ext cx="4262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MX" dirty="0">
                <a:solidFill>
                  <a:srgbClr val="9987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Dr. Octavio Islas.  					</a:t>
            </a:r>
            <a:endParaRPr lang="es-EC"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4611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6"/>
            <a:ext cx="10905066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crisis.jpg">
            <a:extLst>
              <a:ext uri="{FF2B5EF4-FFF2-40B4-BE49-F238E27FC236}">
                <a16:creationId xmlns:a16="http://schemas.microsoft.com/office/drawing/2014/main" id="{91935D36-82CE-6B43-8037-8FB1D44CA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964" y="1226356"/>
            <a:ext cx="4966602" cy="294271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4B61B3C-B82E-D14B-891D-15C462C8C0E9}"/>
              </a:ext>
            </a:extLst>
          </p:cNvPr>
          <p:cNvSpPr/>
          <p:nvPr/>
        </p:nvSpPr>
        <p:spPr>
          <a:xfrm>
            <a:off x="1132246" y="1351723"/>
            <a:ext cx="49637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cs typeface="Georgia"/>
              </a:rPr>
              <a:t>Crisis es cualquier evento que puede afectar las actividades normales de la empresa: </a:t>
            </a:r>
          </a:p>
          <a:p>
            <a:endParaRPr lang="es-ES" dirty="0">
              <a:solidFill>
                <a:schemeClr val="bg1"/>
              </a:solidFill>
              <a:cs typeface="Georgia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La seguridad de los consumidores o la comunidad.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La seguridad de los empleados.</a:t>
            </a:r>
            <a:br>
              <a:rPr lang="es-ES" dirty="0">
                <a:solidFill>
                  <a:schemeClr val="bg1"/>
                </a:solidFill>
                <a:cs typeface="Georgia"/>
              </a:rPr>
            </a:br>
            <a:r>
              <a:rPr lang="es-ES" dirty="0">
                <a:solidFill>
                  <a:schemeClr val="bg1"/>
                </a:solidFill>
                <a:cs typeface="Georgia"/>
              </a:rPr>
              <a:t>La calidad de los productos/ servicios.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Los procesos.</a:t>
            </a:r>
            <a:br>
              <a:rPr lang="es-ES" dirty="0">
                <a:solidFill>
                  <a:schemeClr val="bg1"/>
                </a:solidFill>
                <a:cs typeface="Georgia"/>
              </a:rPr>
            </a:br>
            <a:r>
              <a:rPr lang="es-ES" dirty="0">
                <a:solidFill>
                  <a:schemeClr val="bg1"/>
                </a:solidFill>
                <a:cs typeface="Georgia"/>
              </a:rPr>
              <a:t>Los bienes e instalaciones.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La imagen de la empresa.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La presencia en el mercado. </a:t>
            </a:r>
          </a:p>
        </p:txBody>
      </p:sp>
    </p:spTree>
    <p:extLst>
      <p:ext uri="{BB962C8B-B14F-4D97-AF65-F5344CB8AC3E}">
        <p14:creationId xmlns:p14="http://schemas.microsoft.com/office/powerpoint/2010/main" val="131904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85B3A411-39CB-4453-9F3D-FA4820663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810001" y="639097"/>
            <a:ext cx="6446205" cy="37811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r>
              <a:rPr lang="en-US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Adulteración de producto con cianuro. </a:t>
            </a: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endParaRPr lang="en-US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r>
              <a:rPr lang="en-US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Siete personas muertas en el área de Chicago.</a:t>
            </a: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r>
              <a:rPr lang="en-US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r>
              <a:rPr lang="en-US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87% caída en ventas después de que los medios reportaron la adulteración del producto. </a:t>
            </a: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endParaRPr lang="en-US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r>
              <a:rPr lang="en-US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Respuesta a la crisis: rápida respuesta de J&amp;J ante el miedo colectivo.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  <a:p>
            <a:pPr marL="385200" indent="-385200">
              <a:lnSpc>
                <a:spcPct val="90000"/>
              </a:lnSpc>
              <a:spcBef>
                <a:spcPct val="0"/>
              </a:spcBef>
            </a:pPr>
            <a:r>
              <a:rPr lang="en-US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Recuperación: Introducción del envase inviolabledel  envase inviolable.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b="1" spc="-15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BC2BD49-D88A-45B6-9C35-6FD2B8D6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1342" y="0"/>
            <a:ext cx="465065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14">
            <a:extLst>
              <a:ext uri="{FF2B5EF4-FFF2-40B4-BE49-F238E27FC236}">
                <a16:creationId xmlns:a16="http://schemas.microsoft.com/office/drawing/2014/main" id="{BAC0B73B-A1C0-4BFA-A50C-DA64CA537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4806" y="958640"/>
            <a:ext cx="336373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11D382-2667-6D4F-A3E7-19D4C06E4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406" y="2030569"/>
            <a:ext cx="2767153" cy="27671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E7A5EA7-D64A-5B4A-96C8-CFEEA39EFFA9}"/>
              </a:ext>
            </a:extLst>
          </p:cNvPr>
          <p:cNvSpPr/>
          <p:nvPr/>
        </p:nvSpPr>
        <p:spPr>
          <a:xfrm>
            <a:off x="9502346" y="6211669"/>
            <a:ext cx="4262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MX" dirty="0">
                <a:solidFill>
                  <a:srgbClr val="9987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Dr. Octavio Islas.  					</a:t>
            </a:r>
            <a:endParaRPr lang="es-EC"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79032E4-0856-0545-A33D-66F2768BDB57}"/>
              </a:ext>
            </a:extLst>
          </p:cNvPr>
          <p:cNvSpPr/>
          <p:nvPr/>
        </p:nvSpPr>
        <p:spPr>
          <a:xfrm>
            <a:off x="1302774" y="5653373"/>
            <a:ext cx="6096000" cy="7232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>
                <a:cs typeface="Georgia"/>
              </a:rPr>
              <a:t>Crisis que han hecho historia </a:t>
            </a:r>
          </a:p>
          <a:p>
            <a:pPr>
              <a:spcAft>
                <a:spcPts val="600"/>
              </a:spcAft>
            </a:pPr>
            <a:r>
              <a:rPr lang="es-ES" dirty="0" err="1">
                <a:cs typeface="Georgia"/>
              </a:rPr>
              <a:t>Tylenol</a:t>
            </a:r>
            <a:r>
              <a:rPr lang="es-ES" dirty="0">
                <a:cs typeface="Georgia"/>
              </a:rPr>
              <a:t>, 1982 </a:t>
            </a:r>
          </a:p>
        </p:txBody>
      </p:sp>
    </p:spTree>
    <p:extLst>
      <p:ext uri="{BB962C8B-B14F-4D97-AF65-F5344CB8AC3E}">
        <p14:creationId xmlns:p14="http://schemas.microsoft.com/office/powerpoint/2010/main" val="3422190984"/>
      </p:ext>
    </p:extLst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ylenol.jpeg">
            <a:extLst>
              <a:ext uri="{FF2B5EF4-FFF2-40B4-BE49-F238E27FC236}">
                <a16:creationId xmlns:a16="http://schemas.microsoft.com/office/drawing/2014/main" id="{C54E0488-1905-AB44-A722-08834FD968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9" b="1176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810001" y="639097"/>
            <a:ext cx="6446205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b="1" spc="-15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E7A5EA7-D64A-5B4A-96C8-CFEEA39EFFA9}"/>
              </a:ext>
            </a:extLst>
          </p:cNvPr>
          <p:cNvSpPr/>
          <p:nvPr/>
        </p:nvSpPr>
        <p:spPr>
          <a:xfrm>
            <a:off x="9502346" y="6211669"/>
            <a:ext cx="4262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MX" dirty="0">
                <a:solidFill>
                  <a:srgbClr val="9987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Dr. Octavio Islas.  					</a:t>
            </a:r>
            <a:endParaRPr lang="es-EC"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79032E4-0856-0545-A33D-66F2768BDB57}"/>
              </a:ext>
            </a:extLst>
          </p:cNvPr>
          <p:cNvSpPr/>
          <p:nvPr/>
        </p:nvSpPr>
        <p:spPr>
          <a:xfrm>
            <a:off x="1302774" y="565337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>
                <a:cs typeface="Georgia"/>
              </a:rPr>
              <a:t>Costo de la crisis:  75 millones USD</a:t>
            </a:r>
          </a:p>
        </p:txBody>
      </p:sp>
    </p:spTree>
    <p:extLst>
      <p:ext uri="{BB962C8B-B14F-4D97-AF65-F5344CB8AC3E}">
        <p14:creationId xmlns:p14="http://schemas.microsoft.com/office/powerpoint/2010/main" val="1164613882"/>
      </p:ext>
    </p:extLst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6"/>
            <a:ext cx="10905066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B61B3C-B82E-D14B-891D-15C462C8C0E9}"/>
              </a:ext>
            </a:extLst>
          </p:cNvPr>
          <p:cNvSpPr/>
          <p:nvPr/>
        </p:nvSpPr>
        <p:spPr>
          <a:xfrm>
            <a:off x="1032855" y="849569"/>
            <a:ext cx="49637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dirty="0">
              <a:solidFill>
                <a:schemeClr val="bg1"/>
              </a:solidFill>
              <a:cs typeface="Georg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La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presión</a:t>
            </a:r>
            <a:r>
              <a:rPr lang="es-ES" dirty="0">
                <a:solidFill>
                  <a:schemeClr val="bg1"/>
                </a:solidFill>
                <a:cs typeface="Georgia"/>
              </a:rPr>
              <a:t> de un tanque con 45 toneladas de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Metil-isocianato</a:t>
            </a:r>
            <a:r>
              <a:rPr lang="es-ES" dirty="0">
                <a:solidFill>
                  <a:schemeClr val="bg1"/>
                </a:solidFill>
                <a:cs typeface="Georgia"/>
              </a:rPr>
              <a:t> empezó a elevarse sin control.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Se inició una fuga a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través</a:t>
            </a:r>
            <a:r>
              <a:rPr lang="es-ES" dirty="0">
                <a:solidFill>
                  <a:schemeClr val="bg1"/>
                </a:solidFill>
                <a:cs typeface="Georgia"/>
              </a:rPr>
              <a:t> de una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válvula</a:t>
            </a:r>
            <a:r>
              <a:rPr lang="es-ES" dirty="0">
                <a:solidFill>
                  <a:schemeClr val="bg1"/>
                </a:solidFill>
                <a:cs typeface="Georgia"/>
              </a:rPr>
              <a:t> defectuosa. Debido a las condiciones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climáticas</a:t>
            </a:r>
            <a:r>
              <a:rPr lang="es-ES" dirty="0">
                <a:solidFill>
                  <a:schemeClr val="bg1"/>
                </a:solidFill>
                <a:cs typeface="Georgia"/>
              </a:rPr>
              <a:t>, la nube formada no se dispersó, sino que avanzó hacia un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área</a:t>
            </a:r>
            <a:r>
              <a:rPr lang="es-ES" dirty="0">
                <a:solidFill>
                  <a:schemeClr val="bg1"/>
                </a:solidFill>
                <a:cs typeface="Georgia"/>
              </a:rPr>
              <a:t> urbana.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El gas afectó a la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población</a:t>
            </a:r>
            <a:r>
              <a:rPr lang="es-ES" dirty="0">
                <a:solidFill>
                  <a:schemeClr val="bg1"/>
                </a:solidFill>
                <a:cs typeface="Georgia"/>
              </a:rPr>
              <a:t> ocasionando ceguera y muerte.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solidFill>
                  <a:schemeClr val="bg1"/>
                </a:solidFill>
                <a:cs typeface="Georgia"/>
              </a:rPr>
              <a:t>Fallecieron cerca de 3,500 personas y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más</a:t>
            </a:r>
            <a:r>
              <a:rPr lang="es-ES" dirty="0">
                <a:solidFill>
                  <a:schemeClr val="bg1"/>
                </a:solidFill>
                <a:cs typeface="Georgia"/>
              </a:rPr>
              <a:t> de 150,000 tuvieron afectaciones en el sistema nervioso y </a:t>
            </a:r>
            <a:r>
              <a:rPr lang="es-ES" dirty="0" err="1">
                <a:solidFill>
                  <a:schemeClr val="bg1"/>
                </a:solidFill>
                <a:cs typeface="Georgia"/>
              </a:rPr>
              <a:t>vías</a:t>
            </a:r>
            <a:r>
              <a:rPr lang="es-ES" dirty="0">
                <a:solidFill>
                  <a:schemeClr val="bg1"/>
                </a:solidFill>
                <a:cs typeface="Georgia"/>
              </a:rPr>
              <a:t> respiratorias. </a:t>
            </a:r>
          </a:p>
          <a:p>
            <a:endParaRPr lang="es-ES" dirty="0">
              <a:solidFill>
                <a:schemeClr val="bg1"/>
              </a:solidFill>
              <a:cs typeface="Georgia"/>
            </a:endParaRPr>
          </a:p>
        </p:txBody>
      </p:sp>
      <p:pic>
        <p:nvPicPr>
          <p:cNvPr id="6" name="Imagen 5" descr="Foto en blanco y negro de una ciudad&#10;&#10;Descripción generada automáticamente">
            <a:extLst>
              <a:ext uri="{FF2B5EF4-FFF2-40B4-BE49-F238E27FC236}">
                <a16:creationId xmlns:a16="http://schemas.microsoft.com/office/drawing/2014/main" id="{096CED2E-FC1B-0945-B50A-BF2478B6B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224" y="1615015"/>
            <a:ext cx="4282004" cy="321150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C8466EF-1A78-2E41-B433-86B6B2B8D257}"/>
              </a:ext>
            </a:extLst>
          </p:cNvPr>
          <p:cNvSpPr/>
          <p:nvPr/>
        </p:nvSpPr>
        <p:spPr>
          <a:xfrm>
            <a:off x="4885228" y="607559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cs typeface="Georgia"/>
              </a:rPr>
              <a:t>Crisis que han hecho historia </a:t>
            </a:r>
            <a:r>
              <a:rPr lang="es-ES" dirty="0" err="1">
                <a:cs typeface="Georgia"/>
              </a:rPr>
              <a:t>Union</a:t>
            </a:r>
            <a:r>
              <a:rPr lang="es-ES" dirty="0">
                <a:cs typeface="Georgia"/>
              </a:rPr>
              <a:t> </a:t>
            </a:r>
            <a:r>
              <a:rPr lang="es-ES" dirty="0" err="1">
                <a:cs typeface="Georgia"/>
              </a:rPr>
              <a:t>Carbide</a:t>
            </a:r>
            <a:endParaRPr lang="es-ES" dirty="0">
              <a:cs typeface="Georgia"/>
            </a:endParaRPr>
          </a:p>
          <a:p>
            <a:r>
              <a:rPr lang="es-ES" dirty="0">
                <a:cs typeface="Georgia"/>
              </a:rPr>
              <a:t>1984 (</a:t>
            </a:r>
            <a:r>
              <a:rPr lang="es-ES" dirty="0" err="1">
                <a:cs typeface="Georgia"/>
              </a:rPr>
              <a:t>Bhopal</a:t>
            </a:r>
            <a:r>
              <a:rPr lang="es-ES" dirty="0">
                <a:cs typeface="Georgia"/>
              </a:rPr>
              <a:t>, India)</a:t>
            </a:r>
          </a:p>
        </p:txBody>
      </p:sp>
    </p:spTree>
    <p:extLst>
      <p:ext uri="{BB962C8B-B14F-4D97-AF65-F5344CB8AC3E}">
        <p14:creationId xmlns:p14="http://schemas.microsoft.com/office/powerpoint/2010/main" val="2874462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>
            <a:extLst>
              <a:ext uri="{FF2B5EF4-FFF2-40B4-BE49-F238E27FC236}">
                <a16:creationId xmlns:a16="http://schemas.microsoft.com/office/drawing/2014/main" id="{817D1B19-AE37-3548-9610-5B203E504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778" y="2283342"/>
            <a:ext cx="3339209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" sz="2800" dirty="0">
                <a:latin typeface="Georgia"/>
                <a:cs typeface="Georgia"/>
              </a:rPr>
              <a:t>Costo de la Crisis</a:t>
            </a:r>
            <a:br>
              <a:rPr lang="es-ES" sz="2800" dirty="0">
                <a:latin typeface="Georgia"/>
                <a:cs typeface="Georgia"/>
              </a:rPr>
            </a:br>
            <a:r>
              <a:rPr lang="es-ES" sz="4400" dirty="0">
                <a:solidFill>
                  <a:srgbClr val="FF0000"/>
                </a:solidFill>
                <a:latin typeface="Georgia"/>
                <a:cs typeface="Georgia"/>
              </a:rPr>
              <a:t>US $600 millones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7" name="Imagen 6" descr="bhopal_gas_tragedy.jpg">
            <a:extLst>
              <a:ext uri="{FF2B5EF4-FFF2-40B4-BE49-F238E27FC236}">
                <a16:creationId xmlns:a16="http://schemas.microsoft.com/office/drawing/2014/main" id="{1C62F4CE-97E1-7E47-8786-F8E66DE81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43" y="2211572"/>
            <a:ext cx="4700355" cy="30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14847"/>
      </p:ext>
    </p:extLst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>
            <a:extLst>
              <a:ext uri="{FF2B5EF4-FFF2-40B4-BE49-F238E27FC236}">
                <a16:creationId xmlns:a16="http://schemas.microsoft.com/office/drawing/2014/main" id="{D7C31C1D-5FCB-1A4D-9E75-7E0E194F1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8406" y="428111"/>
            <a:ext cx="5509078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Contaminación</a:t>
            </a:r>
            <a:r>
              <a:rPr lang="es-ES" dirty="0">
                <a:latin typeface="Georgia"/>
                <a:cs typeface="Georgia"/>
              </a:rPr>
              <a:t> por </a:t>
            </a:r>
            <a:r>
              <a:rPr lang="es-ES" dirty="0" err="1">
                <a:latin typeface="Georgia"/>
                <a:cs typeface="Georgia"/>
              </a:rPr>
              <a:t>Benzeno</a:t>
            </a:r>
            <a:r>
              <a:rPr lang="es-ES" dirty="0">
                <a:latin typeface="Georgia"/>
                <a:cs typeface="Georgia"/>
              </a:rPr>
              <a:t>.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Recall</a:t>
            </a:r>
            <a:r>
              <a:rPr lang="es-ES" dirty="0">
                <a:latin typeface="Georgia"/>
                <a:cs typeface="Georgia"/>
              </a:rPr>
              <a:t> mundial.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Manejo de la crisis: La empresa  malinterpretó la importancia del problema al principio de la crisis.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No </a:t>
            </a:r>
            <a:r>
              <a:rPr lang="es-ES" dirty="0" err="1">
                <a:latin typeface="Georgia"/>
                <a:cs typeface="Georgia"/>
              </a:rPr>
              <a:t>existía</a:t>
            </a:r>
            <a:r>
              <a:rPr lang="es-ES" dirty="0">
                <a:latin typeface="Georgia"/>
                <a:cs typeface="Georgia"/>
              </a:rPr>
              <a:t> una estrategia de </a:t>
            </a:r>
            <a:r>
              <a:rPr lang="es-ES" dirty="0" err="1">
                <a:latin typeface="Georgia"/>
                <a:cs typeface="Georgia"/>
              </a:rPr>
              <a:t>recolección</a:t>
            </a:r>
            <a:r>
              <a:rPr lang="es-ES" dirty="0">
                <a:latin typeface="Georgia"/>
                <a:cs typeface="Georgia"/>
              </a:rPr>
              <a:t> mundial del producto.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Evian</a:t>
            </a:r>
            <a:r>
              <a:rPr lang="es-ES" dirty="0">
                <a:latin typeface="Georgia"/>
                <a:cs typeface="Georgia"/>
              </a:rPr>
              <a:t> aprovechó la oportunidad para posicionarse en el mercado.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Recuperación</a:t>
            </a:r>
            <a:r>
              <a:rPr lang="es-ES" dirty="0">
                <a:latin typeface="Georgia"/>
                <a:cs typeface="Georgia"/>
              </a:rPr>
              <a:t>: </a:t>
            </a:r>
            <a:r>
              <a:rPr lang="es-ES" dirty="0" err="1">
                <a:latin typeface="Georgia"/>
                <a:cs typeface="Georgia"/>
              </a:rPr>
              <a:t>Campaña</a:t>
            </a:r>
            <a:r>
              <a:rPr lang="es-ES" dirty="0">
                <a:latin typeface="Georgia"/>
                <a:cs typeface="Georgia"/>
              </a:rPr>
              <a:t> de MKT y nuevo envase de 750 ml sustituyendo a la tradicional botella de 1 </a:t>
            </a:r>
            <a:r>
              <a:rPr lang="es-ES" dirty="0" err="1">
                <a:latin typeface="Georgia"/>
                <a:cs typeface="Georgia"/>
              </a:rPr>
              <a:t>lt</a:t>
            </a:r>
            <a:r>
              <a:rPr lang="es-ES" dirty="0">
                <a:latin typeface="Georgia"/>
                <a:cs typeface="Georgia"/>
              </a:rPr>
              <a:t>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9" name="Imagen 8" descr="perrier.jpg">
            <a:extLst>
              <a:ext uri="{FF2B5EF4-FFF2-40B4-BE49-F238E27FC236}">
                <a16:creationId xmlns:a16="http://schemas.microsoft.com/office/drawing/2014/main" id="{81FAF7E8-6032-0B4C-9BB2-BE10373CE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85" y="2571372"/>
            <a:ext cx="3051201" cy="147225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DDE49CC-DB00-1447-A1C2-95A76704D9F2}"/>
              </a:ext>
            </a:extLst>
          </p:cNvPr>
          <p:cNvSpPr/>
          <p:nvPr/>
        </p:nvSpPr>
        <p:spPr>
          <a:xfrm>
            <a:off x="1830484" y="4728929"/>
            <a:ext cx="3107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dirty="0" err="1">
                <a:cs typeface="Georgia"/>
              </a:rPr>
              <a:t>Perrier</a:t>
            </a:r>
            <a:r>
              <a:rPr lang="es-ES" sz="3600" dirty="0">
                <a:cs typeface="Georgia"/>
              </a:rPr>
              <a:t>, 1990 </a:t>
            </a:r>
          </a:p>
        </p:txBody>
      </p:sp>
    </p:spTree>
    <p:extLst>
      <p:ext uri="{BB962C8B-B14F-4D97-AF65-F5344CB8AC3E}">
        <p14:creationId xmlns:p14="http://schemas.microsoft.com/office/powerpoint/2010/main" val="2686317508"/>
      </p:ext>
    </p:extLst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85B3A411-39CB-4453-9F3D-FA4820663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CF28FA02-DF8A-D443-B967-531632A97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2" y="639097"/>
            <a:ext cx="3211392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Costo de la Crisis</a:t>
            </a:r>
            <a:br>
              <a:rPr lang="en-US" sz="54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</a:br>
            <a:r>
              <a:rPr lang="en-US" sz="54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US $187 millones 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600"/>
              </a:spcAft>
            </a:pPr>
            <a:endParaRPr lang="en-US" sz="5400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D573D2-DD8C-4E19-8BB2-1DC0767FD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9B6C5F92-472F-4CAB-90F8-B997C54EB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perrier-4-728.jpg">
            <a:extLst>
              <a:ext uri="{FF2B5EF4-FFF2-40B4-BE49-F238E27FC236}">
                <a16:creationId xmlns:a16="http://schemas.microsoft.com/office/drawing/2014/main" id="{68A4D781-FD49-C34C-8C68-8537C7583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118" y="1302730"/>
            <a:ext cx="5630441" cy="42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91027"/>
      </p:ext>
    </p:extLst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FD93103C-50F9-4D8C-9032-AB9F9BA59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8395F8D-256E-8141-976C-8557A7C84876}"/>
              </a:ext>
            </a:extLst>
          </p:cNvPr>
          <p:cNvSpPr/>
          <p:nvPr/>
        </p:nvSpPr>
        <p:spPr>
          <a:xfrm>
            <a:off x="3777049" y="4698432"/>
            <a:ext cx="81925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cs typeface="Georgia"/>
              </a:rPr>
              <a:t>Detección</a:t>
            </a:r>
            <a:r>
              <a:rPr lang="es-ES" dirty="0">
                <a:cs typeface="Georgia"/>
              </a:rPr>
              <a:t> de un lote de llantas con fallas de calidad luego de decenas de casos de accidentes en camionetas Ford Explorer.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cs typeface="Georgia"/>
              </a:rPr>
              <a:t>Más</a:t>
            </a:r>
            <a:r>
              <a:rPr lang="es-ES" dirty="0">
                <a:cs typeface="Georgia"/>
              </a:rPr>
              <a:t> de 500 muertes reportadas tan </a:t>
            </a:r>
            <a:r>
              <a:rPr lang="es-ES" dirty="0" err="1">
                <a:cs typeface="Georgia"/>
              </a:rPr>
              <a:t>sólo</a:t>
            </a:r>
            <a:r>
              <a:rPr lang="es-ES" dirty="0">
                <a:cs typeface="Georgia"/>
              </a:rPr>
              <a:t> en EEUU.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 err="1">
                <a:cs typeface="Georgia"/>
              </a:rPr>
              <a:t>Sustitución</a:t>
            </a:r>
            <a:r>
              <a:rPr lang="es-ES" dirty="0">
                <a:cs typeface="Georgia"/>
              </a:rPr>
              <a:t> del CEO en </a:t>
            </a:r>
            <a:r>
              <a:rPr lang="es-ES" dirty="0" err="1">
                <a:cs typeface="Georgia"/>
              </a:rPr>
              <a:t>América</a:t>
            </a:r>
            <a:r>
              <a:rPr lang="es-ES" dirty="0">
                <a:cs typeface="Georgia"/>
              </a:rPr>
              <a:t>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cs typeface="Georgia"/>
              </a:rPr>
              <a:t>Guerra de declaraciones </a:t>
            </a:r>
            <a:r>
              <a:rPr lang="es-ES" dirty="0" err="1">
                <a:cs typeface="Georgia"/>
              </a:rPr>
              <a:t>Firestone</a:t>
            </a:r>
            <a:r>
              <a:rPr lang="es-ES" dirty="0">
                <a:cs typeface="Georgia"/>
              </a:rPr>
              <a:t>- Ford.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cs typeface="Georgia"/>
              </a:rPr>
              <a:t>Ruptura con Ford </a:t>
            </a:r>
            <a:r>
              <a:rPr lang="es-ES" dirty="0" err="1">
                <a:cs typeface="Georgia"/>
              </a:rPr>
              <a:t>después</a:t>
            </a:r>
            <a:r>
              <a:rPr lang="es-ES" dirty="0">
                <a:cs typeface="Georgia"/>
              </a:rPr>
              <a:t> de </a:t>
            </a:r>
            <a:r>
              <a:rPr lang="es-ES" dirty="0" err="1">
                <a:cs typeface="Georgia"/>
              </a:rPr>
              <a:t>más</a:t>
            </a:r>
            <a:r>
              <a:rPr lang="es-ES" dirty="0">
                <a:cs typeface="Georgia"/>
              </a:rPr>
              <a:t> de 100 </a:t>
            </a:r>
            <a:r>
              <a:rPr lang="es-ES" dirty="0" err="1">
                <a:cs typeface="Georgia"/>
              </a:rPr>
              <a:t>años</a:t>
            </a:r>
            <a:r>
              <a:rPr lang="es-ES" dirty="0">
                <a:cs typeface="Georgia"/>
              </a:rPr>
              <a:t> de </a:t>
            </a:r>
            <a:r>
              <a:rPr lang="es-ES" dirty="0" err="1">
                <a:cs typeface="Georgia"/>
              </a:rPr>
              <a:t>relación</a:t>
            </a:r>
            <a:r>
              <a:rPr lang="es-ES" dirty="0">
                <a:cs typeface="Georgia"/>
              </a:rPr>
              <a:t> comercial</a:t>
            </a:r>
            <a:r>
              <a:rPr lang="es-ES" sz="1600" dirty="0">
                <a:cs typeface="Georgia"/>
              </a:rPr>
              <a:t>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E3F8021-5186-F54E-936B-B33F77E8E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859" y="689290"/>
            <a:ext cx="5763796" cy="32421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26640B3-B907-3040-AA45-707AD00EB710}"/>
              </a:ext>
            </a:extLst>
          </p:cNvPr>
          <p:cNvSpPr txBox="1"/>
          <p:nvPr/>
        </p:nvSpPr>
        <p:spPr>
          <a:xfrm>
            <a:off x="1050324" y="5447535"/>
            <a:ext cx="2021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FORD-FIRESTONE</a:t>
            </a:r>
          </a:p>
        </p:txBody>
      </p:sp>
    </p:spTree>
    <p:extLst>
      <p:ext uri="{BB962C8B-B14F-4D97-AF65-F5344CB8AC3E}">
        <p14:creationId xmlns:p14="http://schemas.microsoft.com/office/powerpoint/2010/main" val="2203387791"/>
      </p:ext>
    </p:extLst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8CA9A925-9229-CA49-9A95-0A0C8BBD9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639097"/>
            <a:ext cx="6446205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Costo de la Crisis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US $3,000 millones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endParaRPr lang="en-US" sz="5400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Imagen 7" descr="fordtiretesting1.jpg">
            <a:extLst>
              <a:ext uri="{FF2B5EF4-FFF2-40B4-BE49-F238E27FC236}">
                <a16:creationId xmlns:a16="http://schemas.microsoft.com/office/drawing/2014/main" id="{3A52A2D0-8683-1B4B-84CC-41280F7E2B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2"/>
          <a:stretch/>
        </p:blipFill>
        <p:spPr>
          <a:xfrm>
            <a:off x="7541342" y="10"/>
            <a:ext cx="465065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12652"/>
      </p:ext>
    </p:extLst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>
            <a:extLst>
              <a:ext uri="{FF2B5EF4-FFF2-40B4-BE49-F238E27FC236}">
                <a16:creationId xmlns:a16="http://schemas.microsoft.com/office/drawing/2014/main" id="{AAF949BE-FB36-B843-87ED-CBBDFD1D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8538" y="1046498"/>
            <a:ext cx="4857180" cy="324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Coca-Cola admitió que sus refrescos en </a:t>
            </a:r>
            <a:r>
              <a:rPr lang="es-ES" sz="2000" dirty="0" err="1">
                <a:latin typeface="Georgia"/>
                <a:cs typeface="Georgia"/>
              </a:rPr>
              <a:t>Bélgica</a:t>
            </a:r>
            <a:r>
              <a:rPr lang="es-ES" sz="2000" dirty="0">
                <a:latin typeface="Georgia"/>
                <a:cs typeface="Georgia"/>
              </a:rPr>
              <a:t> estaban contaminados y causaron un centenar de casos de </a:t>
            </a:r>
            <a:r>
              <a:rPr lang="es-ES" sz="2000" dirty="0" err="1">
                <a:latin typeface="Georgia"/>
                <a:cs typeface="Georgia"/>
              </a:rPr>
              <a:t>intoxicación</a:t>
            </a:r>
            <a:r>
              <a:rPr lang="es-ES" sz="2000" dirty="0">
                <a:latin typeface="Georgia"/>
                <a:cs typeface="Georgia"/>
              </a:rPr>
              <a:t>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El problema se debió al tratamiento con fungicida y exceso de CO2.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000" dirty="0" err="1">
                <a:latin typeface="Georgia"/>
                <a:cs typeface="Georgia"/>
              </a:rPr>
              <a:t>Bélgica</a:t>
            </a:r>
            <a:r>
              <a:rPr lang="es-ES" sz="2000" dirty="0">
                <a:latin typeface="Georgia"/>
                <a:cs typeface="Georgia"/>
              </a:rPr>
              <a:t>, Holanda y Luxemburgo retiraron del mercado todos los productos de Coca- Cola y se lanzó una alarma sanitaria.</a:t>
            </a:r>
            <a:endParaRPr lang="es-MX" sz="2000" dirty="0">
              <a:latin typeface="Georgia"/>
              <a:cs typeface="Georgia"/>
            </a:endParaRPr>
          </a:p>
        </p:txBody>
      </p:sp>
      <p:pic>
        <p:nvPicPr>
          <p:cNvPr id="9" name="Imagen 8" descr="descarga.jpeg">
            <a:extLst>
              <a:ext uri="{FF2B5EF4-FFF2-40B4-BE49-F238E27FC236}">
                <a16:creationId xmlns:a16="http://schemas.microsoft.com/office/drawing/2014/main" id="{2A8B2947-9C57-A94E-91B5-5093B010E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05" y="1086255"/>
            <a:ext cx="5075885" cy="3021923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09EF662-B550-174D-B56E-48915A499FEF}"/>
              </a:ext>
            </a:extLst>
          </p:cNvPr>
          <p:cNvSpPr/>
          <p:nvPr/>
        </p:nvSpPr>
        <p:spPr>
          <a:xfrm>
            <a:off x="1046651" y="4610497"/>
            <a:ext cx="4128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>
                <a:solidFill>
                  <a:srgbClr val="998700"/>
                </a:solidFill>
                <a:cs typeface="Georgia"/>
              </a:rPr>
              <a:t>Coca-Cola, 1999 </a:t>
            </a:r>
            <a:endParaRPr lang="es-ES" sz="3600" dirty="0"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664010233"/>
      </p:ext>
    </p:extLst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Imagen 7" descr="campac3b1a_killer_coke222.jpg">
            <a:extLst>
              <a:ext uri="{FF2B5EF4-FFF2-40B4-BE49-F238E27FC236}">
                <a16:creationId xmlns:a16="http://schemas.microsoft.com/office/drawing/2014/main" id="{146C9AB9-2CB1-614C-95B9-B8618B114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1" b="13891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FD93103C-50F9-4D8C-9032-AB9F9BA59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88" y="4895558"/>
            <a:ext cx="10572000" cy="7795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Costo de la Crisis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US $300 millones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900" b="1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3577127"/>
      </p:ext>
    </p:extLst>
  </p:cSld>
  <p:clrMapOvr>
    <a:masterClrMapping/>
  </p:clrMapOvr>
  <p:transition spd="med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10" descr="logo-galletas.jpg">
            <a:extLst>
              <a:ext uri="{FF2B5EF4-FFF2-40B4-BE49-F238E27FC236}">
                <a16:creationId xmlns:a16="http://schemas.microsoft.com/office/drawing/2014/main" id="{3F88D9F8-482B-FF4C-ADB6-7C4AE02EAE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8" b="29263"/>
          <a:stretch/>
        </p:blipFill>
        <p:spPr>
          <a:xfrm>
            <a:off x="-1" y="-1"/>
            <a:ext cx="12203151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C2CC41E-4EEC-4D67-B433-E1CDC5879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1153"/>
            <a:ext cx="12192001" cy="6880304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22">
            <a:extLst>
              <a:ext uri="{FF2B5EF4-FFF2-40B4-BE49-F238E27FC236}">
                <a16:creationId xmlns:a16="http://schemas.microsoft.com/office/drawing/2014/main" id="{B114AB90-13F9-48EF-BFF7-7634459AA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25094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21567AE-116B-5F4D-927D-6F749D10D855}"/>
              </a:ext>
            </a:extLst>
          </p:cNvPr>
          <p:cNvSpPr/>
          <p:nvPr/>
        </p:nvSpPr>
        <p:spPr>
          <a:xfrm>
            <a:off x="3159211" y="4650838"/>
            <a:ext cx="95764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Georgia"/>
                <a:cs typeface="Georgia"/>
              </a:rPr>
              <a:t>Tipos de crisis </a:t>
            </a:r>
          </a:p>
          <a:p>
            <a:endParaRPr lang="es-ES" dirty="0">
              <a:solidFill>
                <a:schemeClr val="accent5">
                  <a:lumMod val="75000"/>
                </a:schemeClr>
              </a:solidFill>
              <a:latin typeface="Georgia"/>
              <a:cs typeface="Georgia"/>
            </a:endParaRPr>
          </a:p>
          <a:p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Georgia"/>
                <a:cs typeface="Georgia"/>
              </a:rPr>
              <a:t>En el producto </a:t>
            </a:r>
          </a:p>
          <a:p>
            <a:endParaRPr lang="es-ES" dirty="0">
              <a:latin typeface="Georgia"/>
              <a:cs typeface="Georgia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Adulteración</a:t>
            </a:r>
            <a:r>
              <a:rPr lang="es-ES" dirty="0">
                <a:latin typeface="Georgia"/>
                <a:cs typeface="Georgia"/>
              </a:rPr>
              <a:t>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Falsificación</a:t>
            </a:r>
            <a:r>
              <a:rPr lang="es-ES" dirty="0">
                <a:latin typeface="Georgia"/>
                <a:cs typeface="Georgia"/>
              </a:rPr>
              <a:t>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Contaminación</a:t>
            </a:r>
            <a:r>
              <a:rPr lang="es-ES" dirty="0">
                <a:latin typeface="Georgia"/>
                <a:cs typeface="Georgi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67679703"/>
      </p:ext>
    </p:extLst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 descr="NarcoTELEVISA 2.jpg">
            <a:extLst>
              <a:ext uri="{FF2B5EF4-FFF2-40B4-BE49-F238E27FC236}">
                <a16:creationId xmlns:a16="http://schemas.microsoft.com/office/drawing/2014/main" id="{B515C730-5A02-594E-9D62-B5A404DD69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0" b="26497"/>
          <a:stretch/>
        </p:blipFill>
        <p:spPr>
          <a:xfrm>
            <a:off x="0" y="-25723"/>
            <a:ext cx="12192001" cy="4883281"/>
          </a:xfrm>
          <a:prstGeom prst="rect">
            <a:avLst/>
          </a:prstGeom>
        </p:spPr>
      </p:pic>
      <p:sp>
        <p:nvSpPr>
          <p:cNvPr id="29" name="Freeform 9">
            <a:extLst>
              <a:ext uri="{FF2B5EF4-FFF2-40B4-BE49-F238E27FC236}">
                <a16:creationId xmlns:a16="http://schemas.microsoft.com/office/drawing/2014/main" id="{FD93103C-50F9-4D8C-9032-AB9F9BA59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31AF1F0-18D2-C54C-8DC4-A91A4C53737D}"/>
              </a:ext>
            </a:extLst>
          </p:cNvPr>
          <p:cNvSpPr/>
          <p:nvPr/>
        </p:nvSpPr>
        <p:spPr>
          <a:xfrm>
            <a:off x="4320745" y="4272677"/>
            <a:ext cx="91604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>
              <a:cs typeface="Georgia"/>
            </a:endParaRPr>
          </a:p>
          <a:p>
            <a:endParaRPr lang="es-ES" dirty="0">
              <a:cs typeface="Georgia"/>
            </a:endParaRPr>
          </a:p>
          <a:p>
            <a:r>
              <a:rPr lang="es-ES" dirty="0"/>
              <a:t>En la </a:t>
            </a:r>
            <a:r>
              <a:rPr lang="es-ES" dirty="0" err="1"/>
              <a:t>transportación</a:t>
            </a:r>
            <a:r>
              <a:rPr lang="es-ES" dirty="0"/>
              <a:t> </a:t>
            </a:r>
          </a:p>
          <a:p>
            <a:endParaRPr lang="es-ES" dirty="0"/>
          </a:p>
          <a:p>
            <a:pPr marL="457200" indent="-457200">
              <a:buFont typeface="Wingdings" charset="2"/>
              <a:buChar char="ü"/>
            </a:pPr>
            <a:r>
              <a:rPr lang="es-ES" dirty="0"/>
              <a:t>Robo de unidades.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/>
              <a:t>Asaltos.</a:t>
            </a:r>
            <a:br>
              <a:rPr lang="es-ES" dirty="0"/>
            </a:br>
            <a:r>
              <a:rPr lang="es-ES" dirty="0"/>
              <a:t>Choques.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/>
              <a:t>Volcaduras.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 err="1"/>
              <a:t>Falsificación</a:t>
            </a:r>
            <a:r>
              <a:rPr lang="es-ES" dirty="0"/>
              <a:t> de unidades. </a:t>
            </a:r>
          </a:p>
        </p:txBody>
      </p:sp>
    </p:spTree>
    <p:extLst>
      <p:ext uri="{BB962C8B-B14F-4D97-AF65-F5344CB8AC3E}">
        <p14:creationId xmlns:p14="http://schemas.microsoft.com/office/powerpoint/2010/main" val="3988930640"/>
      </p:ext>
    </p:extLst>
  </p:cSld>
  <p:clrMapOvr>
    <a:masterClrMapping/>
  </p:clrMapOvr>
  <p:transition spd="med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2" y="639097"/>
            <a:ext cx="4961534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5400" dirty="0">
                <a:latin typeface="Georgia"/>
                <a:cs typeface="Georgia"/>
              </a:rPr>
              <a:t>Tipos de crisis </a:t>
            </a:r>
          </a:p>
          <a:p>
            <a:endParaRPr lang="es-ES" sz="5400" dirty="0">
              <a:latin typeface="Georgia"/>
              <a:cs typeface="Georgia"/>
            </a:endParaRPr>
          </a:p>
          <a:p>
            <a:r>
              <a:rPr lang="es-ES" sz="5400" dirty="0">
                <a:latin typeface="Georgia"/>
                <a:cs typeface="Georgia"/>
              </a:rPr>
              <a:t>Laboral</a:t>
            </a:r>
          </a:p>
          <a:p>
            <a:endParaRPr lang="es-ES" sz="5400" dirty="0">
              <a:latin typeface="Georgia"/>
              <a:cs typeface="Georgia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Huelgas.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Demandas.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Despidos.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Inconformidades.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Sabotaje.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endParaRPr lang="en-US" sz="54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n 5" descr="18534679-crisis-bank-economic-and-financial-recession-caused-by-stock-market-crash-or-a-family-or-relation-cr-Stock-Photo.jpg">
            <a:extLst>
              <a:ext uri="{FF2B5EF4-FFF2-40B4-BE49-F238E27FC236}">
                <a16:creationId xmlns:a16="http://schemas.microsoft.com/office/drawing/2014/main" id="{9A87A30C-9C60-4A4F-86D1-374D3B9E7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" r="2" b="4876"/>
          <a:stretch/>
        </p:blipFill>
        <p:spPr>
          <a:xfrm>
            <a:off x="6100916" y="10"/>
            <a:ext cx="6091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0667"/>
      </p:ext>
    </p:extLst>
  </p:cSld>
  <p:clrMapOvr>
    <a:masterClrMapping/>
  </p:clrMapOvr>
  <p:transition spd="med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>
            <a:extLst>
              <a:ext uri="{FF2B5EF4-FFF2-40B4-BE49-F238E27FC236}">
                <a16:creationId xmlns:a16="http://schemas.microsoft.com/office/drawing/2014/main" id="{1F8AA92E-73F1-E143-9A48-D7F7B6205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567" y="1628575"/>
            <a:ext cx="4397574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>
                <a:latin typeface="Georgia"/>
                <a:cs typeface="Georgia"/>
              </a:rPr>
              <a:t>Tipos de crisis </a:t>
            </a:r>
          </a:p>
          <a:p>
            <a:endParaRPr lang="es-ES" sz="2800" dirty="0">
              <a:solidFill>
                <a:srgbClr val="648C61"/>
              </a:solidFill>
              <a:latin typeface="Georgia"/>
              <a:cs typeface="Georgia"/>
            </a:endParaRPr>
          </a:p>
          <a:p>
            <a:pPr algn="just">
              <a:spcBef>
                <a:spcPct val="50000"/>
              </a:spcBef>
            </a:pPr>
            <a:endParaRPr lang="es-MX" sz="2800" dirty="0">
              <a:latin typeface="Georgia"/>
              <a:cs typeface="Georgia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382783DC-0C14-0844-8D52-8F69BC8F1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006" y="936022"/>
            <a:ext cx="4397574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s-ES" sz="2800" dirty="0">
              <a:solidFill>
                <a:srgbClr val="648C61"/>
              </a:solidFill>
              <a:latin typeface="+mn-lt"/>
            </a:endParaRPr>
          </a:p>
          <a:p>
            <a:r>
              <a:rPr lang="es-ES" sz="2800" dirty="0">
                <a:latin typeface="+mn-lt"/>
              </a:rPr>
              <a:t>Desastres naturales </a:t>
            </a:r>
          </a:p>
          <a:p>
            <a:endParaRPr lang="es-ES" sz="2800" dirty="0">
              <a:latin typeface="+mn-lt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sz="2800" dirty="0">
                <a:latin typeface="+mn-lt"/>
              </a:rPr>
              <a:t>Ciclones y huracanes.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2800" dirty="0">
                <a:latin typeface="+mn-lt"/>
              </a:rPr>
              <a:t>Terremotos. 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2800" dirty="0">
                <a:latin typeface="+mn-lt"/>
              </a:rPr>
              <a:t>Inundaciones. 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8" name="Imagen 7" descr="como-superar-una-crisis-economica.jpg">
            <a:extLst>
              <a:ext uri="{FF2B5EF4-FFF2-40B4-BE49-F238E27FC236}">
                <a16:creationId xmlns:a16="http://schemas.microsoft.com/office/drawing/2014/main" id="{00CBACA5-3F8C-B54A-AD2B-8257638C0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568" y="2711183"/>
            <a:ext cx="3056093" cy="27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22719"/>
      </p:ext>
    </p:extLst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D21EC9-9707-4723-8447-0D7FA381B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AABA95AA-8869-4123-BB01-8C85EFDF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77" y="684280"/>
            <a:ext cx="4115649" cy="15017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TIPOS DE CRISIS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AFECTACIÓN MARCA/IMAGEN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6778B16-69D5-8649-A78A-B2DE426DDBB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Participación en el mercado.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Credibilidad.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Reputación. </a:t>
            </a:r>
          </a:p>
        </p:txBody>
      </p:sp>
      <p:sp>
        <p:nvSpPr>
          <p:cNvPr id="31" name="Rounded Rectangle 17">
            <a:extLst>
              <a:ext uri="{FF2B5EF4-FFF2-40B4-BE49-F238E27FC236}">
                <a16:creationId xmlns:a16="http://schemas.microsoft.com/office/drawing/2014/main" id="{68102155-1621-4AE4-8DD3-7730E2FFD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s.jpeg">
            <a:extLst>
              <a:ext uri="{FF2B5EF4-FFF2-40B4-BE49-F238E27FC236}">
                <a16:creationId xmlns:a16="http://schemas.microsoft.com/office/drawing/2014/main" id="{37FDF602-D27A-CD46-A171-D588B0A3A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30" y="1258529"/>
            <a:ext cx="4330205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89810"/>
      </p:ext>
    </p:extLst>
  </p:cSld>
  <p:clrMapOvr>
    <a:masterClrMapping/>
  </p:clrMapOvr>
  <p:transition spd="med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 descr="online-course-public-relations-media-relations-and-crisis-communications.jpg">
            <a:extLst>
              <a:ext uri="{FF2B5EF4-FFF2-40B4-BE49-F238E27FC236}">
                <a16:creationId xmlns:a16="http://schemas.microsoft.com/office/drawing/2014/main" id="{E9B297A6-232B-674C-A719-D441865B1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6" r="30016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45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TIPOS DE CRISIS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AFECTACIÓN ESTRUCTURAL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6778B16-69D5-8649-A78A-B2DE426DDBB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Legal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Política</a:t>
            </a: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Económica</a:t>
            </a:r>
            <a:r>
              <a:rPr lang="en-US" dirty="0"/>
              <a:t>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Ambiental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Social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Moral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Psicológica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9664853"/>
      </p:ext>
    </p:extLst>
  </p:cSld>
  <p:clrMapOvr>
    <a:masterClrMapping/>
  </p:clrMapOvr>
  <p:transition spd="med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6">
            <a:extLst>
              <a:ext uri="{FF2B5EF4-FFF2-40B4-BE49-F238E27FC236}">
                <a16:creationId xmlns:a16="http://schemas.microsoft.com/office/drawing/2014/main" id="{85B3A411-39CB-4453-9F3D-FA4820663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2" y="639097"/>
            <a:ext cx="4961534" cy="37811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TODAS LAS CRISIS SE COMPORTAN IGUAL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189D25-ECC4-4697-ACF4-87D607598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0916" y="0"/>
            <a:ext cx="609108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14">
            <a:extLst>
              <a:ext uri="{FF2B5EF4-FFF2-40B4-BE49-F238E27FC236}">
                <a16:creationId xmlns:a16="http://schemas.microsoft.com/office/drawing/2014/main" id="{A5CE81EE-EB4C-463D-8657-F0BF5FDF5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6326" y="958640"/>
            <a:ext cx="479221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Crisis.tiff">
            <a:extLst>
              <a:ext uri="{FF2B5EF4-FFF2-40B4-BE49-F238E27FC236}">
                <a16:creationId xmlns:a16="http://schemas.microsoft.com/office/drawing/2014/main" id="{B290F8A6-6FC0-7A4E-97C7-47EB7ABAFA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r="8921" b="-1"/>
          <a:stretch/>
        </p:blipFill>
        <p:spPr>
          <a:xfrm>
            <a:off x="7233333" y="1251276"/>
            <a:ext cx="3844118" cy="432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25056"/>
      </p:ext>
    </p:extLst>
  </p:cSld>
  <p:clrMapOvr>
    <a:masterClrMapping/>
  </p:clrMapOvr>
  <p:transition spd="med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 descr="Slideshow_izq_650x320_crisis.jpg">
            <a:extLst>
              <a:ext uri="{FF2B5EF4-FFF2-40B4-BE49-F238E27FC236}">
                <a16:creationId xmlns:a16="http://schemas.microsoft.com/office/drawing/2014/main" id="{88DB2BB1-E3C8-4D44-94BA-9F3C7E1802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4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68" name="Freeform 9">
            <a:extLst>
              <a:ext uri="{FF2B5EF4-FFF2-40B4-BE49-F238E27FC236}">
                <a16:creationId xmlns:a16="http://schemas.microsoft.com/office/drawing/2014/main" id="{FD93103C-50F9-4D8C-9032-AB9F9BA59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88" y="4895558"/>
            <a:ext cx="10572000" cy="77952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endParaRPr lang="en-US" sz="40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45D20CA-F61C-DD42-89E0-D8A1D61B36B4}"/>
              </a:ext>
            </a:extLst>
          </p:cNvPr>
          <p:cNvSpPr/>
          <p:nvPr/>
        </p:nvSpPr>
        <p:spPr>
          <a:xfrm>
            <a:off x="1009135" y="737249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sz="2400" dirty="0">
              <a:latin typeface="Georgia"/>
              <a:cs typeface="Georgia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Personal de seguridad y rescate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Familiares de heridos y muertos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Empleados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Autoridades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Sindicatos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Comunidad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Medios de </a:t>
            </a:r>
            <a:r>
              <a:rPr lang="es-ES" dirty="0" err="1">
                <a:latin typeface="Georgia"/>
                <a:cs typeface="Georgia"/>
              </a:rPr>
              <a:t>comunicación</a:t>
            </a:r>
            <a:r>
              <a:rPr lang="es-ES" dirty="0">
                <a:latin typeface="Georgia"/>
                <a:cs typeface="Georgia"/>
              </a:rPr>
              <a:t>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>
                <a:latin typeface="Georgia"/>
                <a:cs typeface="Georgia"/>
              </a:rPr>
              <a:t>Comunidad financiera </a:t>
            </a:r>
          </a:p>
          <a:p>
            <a:pPr marL="457200" indent="-457200">
              <a:buFont typeface="Wingdings" charset="2"/>
              <a:buChar char="ü"/>
            </a:pPr>
            <a:r>
              <a:rPr lang="es-ES" dirty="0" err="1">
                <a:latin typeface="Georgia"/>
                <a:cs typeface="Georgia"/>
              </a:rPr>
              <a:t>Públicos</a:t>
            </a:r>
            <a:r>
              <a:rPr lang="es-ES" dirty="0">
                <a:latin typeface="Georgia"/>
                <a:cs typeface="Georgia"/>
              </a:rPr>
              <a:t> internacionales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DC7F39-5D43-4A44-BC25-E42254CE33CE}"/>
              </a:ext>
            </a:extLst>
          </p:cNvPr>
          <p:cNvSpPr/>
          <p:nvPr/>
        </p:nvSpPr>
        <p:spPr>
          <a:xfrm>
            <a:off x="4264686" y="5266587"/>
            <a:ext cx="41937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>
                <a:latin typeface="Georgia"/>
                <a:cs typeface="Georgia"/>
              </a:rPr>
              <a:t>Hablar con todos </a:t>
            </a:r>
          </a:p>
        </p:txBody>
      </p:sp>
    </p:spTree>
    <p:extLst>
      <p:ext uri="{BB962C8B-B14F-4D97-AF65-F5344CB8AC3E}">
        <p14:creationId xmlns:p14="http://schemas.microsoft.com/office/powerpoint/2010/main" val="2260591140"/>
      </p:ext>
    </p:extLst>
  </p:cSld>
  <p:clrMapOvr>
    <a:masterClrMapping/>
  </p:clrMapOvr>
  <p:transition spd="med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691" y="490816"/>
            <a:ext cx="4961534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5400" dirty="0">
                <a:latin typeface="Georgia"/>
                <a:cs typeface="Georgia"/>
              </a:rPr>
              <a:t>Sistema de respuesta </a:t>
            </a:r>
          </a:p>
          <a:p>
            <a:endParaRPr lang="es-ES" sz="5400" dirty="0">
              <a:latin typeface="Georgia"/>
              <a:cs typeface="Georgia"/>
            </a:endParaRPr>
          </a:p>
          <a:p>
            <a:r>
              <a:rPr lang="es-ES" sz="5400" dirty="0">
                <a:latin typeface="Georgia"/>
                <a:cs typeface="Georgia"/>
              </a:rPr>
              <a:t>Enfoque </a:t>
            </a:r>
          </a:p>
          <a:p>
            <a:endParaRPr lang="es-ES" sz="5400" dirty="0">
              <a:latin typeface="Georgia"/>
              <a:cs typeface="Georg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En las </a:t>
            </a:r>
            <a:r>
              <a:rPr lang="es-ES" sz="5400" dirty="0" err="1">
                <a:latin typeface="Georgia"/>
                <a:cs typeface="Georgia"/>
              </a:rPr>
              <a:t>políticas</a:t>
            </a:r>
            <a:r>
              <a:rPr lang="es-ES" sz="5400" dirty="0">
                <a:latin typeface="Georgia"/>
                <a:cs typeface="Georgia"/>
              </a:rPr>
              <a:t> establecidas por la empresa es necesario crear un sistema de respuesta que permitan responder adecuadamente ante posibles crisis</a:t>
            </a:r>
            <a:endParaRPr lang="en-US" sz="54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Imagen 8" descr="don_t_panic_button.jpg">
            <a:extLst>
              <a:ext uri="{FF2B5EF4-FFF2-40B4-BE49-F238E27FC236}">
                <a16:creationId xmlns:a16="http://schemas.microsoft.com/office/drawing/2014/main" id="{10928DC5-3FCF-F746-8A34-A4A806F97E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9" r="5854"/>
          <a:stretch/>
        </p:blipFill>
        <p:spPr>
          <a:xfrm>
            <a:off x="6100916" y="10"/>
            <a:ext cx="6091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21738"/>
      </p:ext>
    </p:extLst>
  </p:cSld>
  <p:clrMapOvr>
    <a:masterClrMapping/>
  </p:clrMapOvr>
  <p:transition spd="med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6">
            <a:extLst>
              <a:ext uri="{FF2B5EF4-FFF2-40B4-BE49-F238E27FC236}">
                <a16:creationId xmlns:a16="http://schemas.microsoft.com/office/drawing/2014/main" id="{E5A10C92-5805-4C39-9BF6-507F3B966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691" y="490816"/>
            <a:ext cx="4961534" cy="3781101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5400" dirty="0">
                <a:latin typeface="Georgia"/>
                <a:cs typeface="Georgia"/>
              </a:rPr>
              <a:t>Sistema de respuesta </a:t>
            </a:r>
          </a:p>
          <a:p>
            <a:endParaRPr lang="es-ES" sz="5400" dirty="0">
              <a:latin typeface="Georgia"/>
              <a:cs typeface="Georgia"/>
            </a:endParaRPr>
          </a:p>
          <a:p>
            <a:r>
              <a:rPr lang="es-ES" sz="5400" dirty="0">
                <a:latin typeface="Georgia"/>
                <a:cs typeface="Georgia"/>
              </a:rPr>
              <a:t>Enfoque </a:t>
            </a:r>
          </a:p>
          <a:p>
            <a:endParaRPr lang="es-ES" sz="5400" dirty="0">
              <a:latin typeface="Georgia"/>
              <a:cs typeface="Georg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5400" dirty="0">
                <a:latin typeface="Georgia"/>
                <a:cs typeface="Georgia"/>
              </a:rPr>
              <a:t>En las </a:t>
            </a:r>
            <a:r>
              <a:rPr lang="es-ES" sz="5400" dirty="0" err="1">
                <a:latin typeface="Georgia"/>
                <a:cs typeface="Georgia"/>
              </a:rPr>
              <a:t>políticas</a:t>
            </a:r>
            <a:r>
              <a:rPr lang="es-ES" sz="5400" dirty="0">
                <a:latin typeface="Georgia"/>
                <a:cs typeface="Georgia"/>
              </a:rPr>
              <a:t> establecidas por la empresa es necesario crear un sistema de respuesta que permitan responder adecuadamente ante posibles crisis</a:t>
            </a:r>
            <a:endParaRPr lang="en-US" sz="54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n 4" descr="plan-de-crisis-rojo.jpg">
            <a:extLst>
              <a:ext uri="{FF2B5EF4-FFF2-40B4-BE49-F238E27FC236}">
                <a16:creationId xmlns:a16="http://schemas.microsoft.com/office/drawing/2014/main" id="{1DB76737-7399-474A-B0FB-CE500A3B5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97" y="2404140"/>
            <a:ext cx="3763219" cy="231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40088"/>
      </p:ext>
    </p:extLst>
  </p:cSld>
  <p:clrMapOvr>
    <a:masterClrMapping/>
  </p:clrMapOvr>
  <p:transition spd="med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Imagen 7" descr="crisis-management.jpg">
            <a:extLst>
              <a:ext uri="{FF2B5EF4-FFF2-40B4-BE49-F238E27FC236}">
                <a16:creationId xmlns:a16="http://schemas.microsoft.com/office/drawing/2014/main" id="{CFA9B0FF-6733-044B-8DB7-C8BB735C63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6" r="19582" b="2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98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MANUAL DE MANEJO DE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Con base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análisis</a:t>
            </a:r>
            <a:r>
              <a:rPr lang="en-US" dirty="0"/>
              <a:t> de </a:t>
            </a:r>
            <a:r>
              <a:rPr lang="en-US" dirty="0" err="1"/>
              <a:t>fuerzas</a:t>
            </a:r>
            <a:r>
              <a:rPr lang="en-US" dirty="0"/>
              <a:t> y </a:t>
            </a:r>
            <a:r>
              <a:rPr lang="en-US" dirty="0" err="1"/>
              <a:t>debilidades</a:t>
            </a:r>
            <a:r>
              <a:rPr lang="en-US" dirty="0"/>
              <a:t> se </a:t>
            </a:r>
            <a:r>
              <a:rPr lang="en-US" dirty="0" err="1"/>
              <a:t>desarrolla</a:t>
            </a:r>
            <a:r>
              <a:rPr lang="en-US" dirty="0"/>
              <a:t> el Manual de </a:t>
            </a:r>
            <a:r>
              <a:rPr lang="en-US" dirty="0" err="1"/>
              <a:t>Manejo</a:t>
            </a:r>
            <a:r>
              <a:rPr lang="en-US" dirty="0"/>
              <a:t> de Crisis, bajo los </a:t>
            </a:r>
            <a:r>
              <a:rPr lang="en-US" dirty="0" err="1"/>
              <a:t>lineamientos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Este </a:t>
            </a:r>
            <a:r>
              <a:rPr lang="en-US" dirty="0" err="1"/>
              <a:t>documento</a:t>
            </a:r>
            <a:r>
              <a:rPr lang="en-US" dirty="0"/>
              <a:t> debe </a:t>
            </a:r>
            <a:r>
              <a:rPr lang="en-US" dirty="0" err="1"/>
              <a:t>contar</a:t>
            </a:r>
            <a:r>
              <a:rPr lang="en-US" dirty="0"/>
              <a:t> con </a:t>
            </a:r>
            <a:r>
              <a:rPr lang="en-US" dirty="0" err="1"/>
              <a:t>procedimientos</a:t>
            </a:r>
            <a:r>
              <a:rPr lang="en-US" dirty="0"/>
              <a:t> de </a:t>
            </a:r>
            <a:r>
              <a:rPr lang="en-US" dirty="0" err="1"/>
              <a:t>actuación</a:t>
            </a:r>
            <a:r>
              <a:rPr lang="en-US" dirty="0"/>
              <a:t> </a:t>
            </a:r>
            <a:r>
              <a:rPr lang="en-US" dirty="0" err="1"/>
              <a:t>definidos</a:t>
            </a:r>
            <a:r>
              <a:rPr lang="en-US" dirty="0"/>
              <a:t>, a fin de </a:t>
            </a:r>
            <a:r>
              <a:rPr lang="en-US" dirty="0" err="1"/>
              <a:t>homologar</a:t>
            </a:r>
            <a:r>
              <a:rPr lang="en-US" dirty="0"/>
              <a:t> el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respuesta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sus </a:t>
            </a:r>
            <a:r>
              <a:rPr lang="en-US" dirty="0" err="1"/>
              <a:t>niveles</a:t>
            </a:r>
            <a:r>
              <a:rPr lang="en-US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7297341"/>
      </p:ext>
    </p:extLst>
  </p:cSld>
  <p:clrMapOvr>
    <a:masterClrMapping/>
  </p:clrMapOvr>
  <p:transition spd="med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AD21EC9-9707-4723-8447-0D7FA381B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23">
            <a:extLst>
              <a:ext uri="{FF2B5EF4-FFF2-40B4-BE49-F238E27FC236}">
                <a16:creationId xmlns:a16="http://schemas.microsoft.com/office/drawing/2014/main" id="{AABA95AA-8869-4123-BB01-8C85EFDF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objetivos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200"/>
              <a:t> Instalar el Comité de Crisis definiendo las funciones correspondientes a cada miembro, así́ como la infraestructura necesaria para el manejo de posibles crisis.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200"/>
              <a:t>Capacitar a los miembros de los comités en las técnicas y herramientas actualizadas que faciliten la coordinación del sistema.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20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200"/>
              <a:t>Análisis de riesgos mediante la identificación de las áreas potenciales de una crisis, así como el reconocimiento de las fortalezas básicas.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200" b="1"/>
          </a:p>
        </p:txBody>
      </p:sp>
      <p:sp>
        <p:nvSpPr>
          <p:cNvPr id="95" name="Rounded Rectangle 17">
            <a:extLst>
              <a:ext uri="{FF2B5EF4-FFF2-40B4-BE49-F238E27FC236}">
                <a16:creationId xmlns:a16="http://schemas.microsoft.com/office/drawing/2014/main" id="{68102155-1621-4AE4-8DD3-7730E2FFD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 descr="clasificando-crisis-redes-sociales.png">
            <a:extLst>
              <a:ext uri="{FF2B5EF4-FFF2-40B4-BE49-F238E27FC236}">
                <a16:creationId xmlns:a16="http://schemas.microsoft.com/office/drawing/2014/main" id="{0E3D6BC7-81BC-0D4B-9769-47D22E1FC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706" y="2462751"/>
            <a:ext cx="5638853" cy="19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40627"/>
      </p:ext>
    </p:extLst>
  </p:cSld>
  <p:clrMapOvr>
    <a:masterClrMapping/>
  </p:clrMapOvr>
  <p:transition spd="med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359921" cy="970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MANTENIMIENTO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222287"/>
            <a:ext cx="5351209" cy="363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/>
              <a:t> El </a:t>
            </a:r>
            <a:r>
              <a:rPr lang="en-US" sz="1500" dirty="0" err="1"/>
              <a:t>sistema</a:t>
            </a:r>
            <a:r>
              <a:rPr lang="en-US" sz="1500" dirty="0"/>
              <a:t> de </a:t>
            </a:r>
            <a:r>
              <a:rPr lang="en-US" sz="1500" dirty="0" err="1"/>
              <a:t>manejo</a:t>
            </a:r>
            <a:r>
              <a:rPr lang="en-US" sz="1500" dirty="0"/>
              <a:t> de crisis </a:t>
            </a:r>
            <a:r>
              <a:rPr lang="en-US" sz="1500" dirty="0" err="1"/>
              <a:t>requiere</a:t>
            </a:r>
            <a:r>
              <a:rPr lang="en-US" sz="1500" dirty="0"/>
              <a:t> </a:t>
            </a:r>
            <a:r>
              <a:rPr lang="en-US" sz="1500" dirty="0" err="1"/>
              <a:t>mantenimiento</a:t>
            </a:r>
            <a:r>
              <a:rPr lang="en-US" sz="1500" dirty="0"/>
              <a:t> continuo que </a:t>
            </a:r>
            <a:r>
              <a:rPr lang="en-US" sz="1500" dirty="0" err="1"/>
              <a:t>asegure</a:t>
            </a:r>
            <a:r>
              <a:rPr lang="en-US" sz="1500" dirty="0"/>
              <a:t> </a:t>
            </a:r>
            <a:r>
              <a:rPr lang="en-US" sz="1500" dirty="0" err="1"/>
              <a:t>su</a:t>
            </a:r>
            <a:r>
              <a:rPr lang="en-US" sz="1500" dirty="0"/>
              <a:t> </a:t>
            </a:r>
            <a:r>
              <a:rPr lang="en-US" sz="1500" dirty="0" err="1"/>
              <a:t>máxima</a:t>
            </a:r>
            <a:r>
              <a:rPr lang="en-US" sz="1500" dirty="0"/>
              <a:t> </a:t>
            </a:r>
            <a:r>
              <a:rPr lang="en-US" sz="1500" dirty="0" err="1"/>
              <a:t>operación</a:t>
            </a:r>
            <a:r>
              <a:rPr lang="en-US" sz="1500" dirty="0"/>
              <a:t> y </a:t>
            </a:r>
            <a:r>
              <a:rPr lang="en-US" sz="1500" dirty="0" err="1"/>
              <a:t>funcionalidad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caso</a:t>
            </a:r>
            <a:r>
              <a:rPr lang="en-US" sz="1500" dirty="0"/>
              <a:t> de </a:t>
            </a:r>
            <a:r>
              <a:rPr lang="en-US" sz="1500" dirty="0" err="1"/>
              <a:t>emergencias</a:t>
            </a:r>
            <a:r>
              <a:rPr lang="en-US" sz="1500" dirty="0"/>
              <a:t>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Inventario</a:t>
            </a:r>
            <a:r>
              <a:rPr lang="en-US" sz="1500" dirty="0"/>
              <a:t> de </a:t>
            </a:r>
            <a:r>
              <a:rPr lang="en-US" sz="1500" dirty="0" err="1"/>
              <a:t>procedimientos</a:t>
            </a:r>
            <a:r>
              <a:rPr lang="en-US" sz="1500" dirty="0"/>
              <a:t> y </a:t>
            </a:r>
            <a:r>
              <a:rPr lang="en-US" sz="1500" dirty="0" err="1"/>
              <a:t>herramientas</a:t>
            </a:r>
            <a:r>
              <a:rPr lang="en-US" sz="15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Identificación</a:t>
            </a:r>
            <a:r>
              <a:rPr lang="en-US" sz="1500" dirty="0"/>
              <a:t> de </a:t>
            </a:r>
            <a:r>
              <a:rPr lang="en-US" sz="1500" dirty="0" err="1"/>
              <a:t>riesgos</a:t>
            </a:r>
            <a:r>
              <a:rPr lang="en-US" sz="1500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Actualización</a:t>
            </a:r>
            <a:r>
              <a:rPr lang="en-US" sz="1500" dirty="0"/>
              <a:t> de </a:t>
            </a:r>
            <a:r>
              <a:rPr lang="en-US" sz="1500" dirty="0" err="1"/>
              <a:t>información</a:t>
            </a:r>
            <a:r>
              <a:rPr lang="en-US" sz="1500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Actualización</a:t>
            </a:r>
            <a:r>
              <a:rPr lang="en-US" sz="1500" dirty="0"/>
              <a:t> de las </a:t>
            </a:r>
            <a:r>
              <a:rPr lang="en-US" sz="1500" dirty="0" err="1"/>
              <a:t>listas</a:t>
            </a:r>
            <a:r>
              <a:rPr lang="en-US" sz="1500" dirty="0"/>
              <a:t> de </a:t>
            </a:r>
            <a:r>
              <a:rPr lang="en-US" sz="1500" dirty="0" err="1"/>
              <a:t>contactos</a:t>
            </a:r>
            <a:r>
              <a:rPr lang="en-US" sz="1500" dirty="0"/>
              <a:t> clave.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Autoevaluación</a:t>
            </a:r>
            <a:r>
              <a:rPr lang="en-US" sz="1500" dirty="0"/>
              <a:t> del </a:t>
            </a:r>
            <a:r>
              <a:rPr lang="en-US" sz="1500" dirty="0" err="1"/>
              <a:t>sistema</a:t>
            </a:r>
            <a:r>
              <a:rPr lang="en-US" sz="15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b="1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9D6AF62-D958-4235-B1F5-7CE0E6556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7">
            <a:extLst>
              <a:ext uri="{FF2B5EF4-FFF2-40B4-BE49-F238E27FC236}">
                <a16:creationId xmlns:a16="http://schemas.microsoft.com/office/drawing/2014/main" id="{5E87C0A4-8E75-4942-A5BE-28699422A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images.jpeg">
            <a:extLst>
              <a:ext uri="{FF2B5EF4-FFF2-40B4-BE49-F238E27FC236}">
                <a16:creationId xmlns:a16="http://schemas.microsoft.com/office/drawing/2014/main" id="{6E97C873-B31C-5C48-8A7C-ADC2E3BCA5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4" r="20688"/>
          <a:stretch/>
        </p:blipFill>
        <p:spPr>
          <a:xfrm>
            <a:off x="7410517" y="1258529"/>
            <a:ext cx="3832042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87965"/>
      </p:ext>
    </p:extLst>
  </p:cSld>
  <p:clrMapOvr>
    <a:masterClrMapping/>
  </p:clrMapOvr>
  <p:transition spd="med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Evaluación del sistema</a:t>
            </a:r>
          </a:p>
        </p:txBody>
      </p:sp>
      <p:pic>
        <p:nvPicPr>
          <p:cNvPr id="13" name="Imagen 12" descr="crisis.jpg">
            <a:extLst>
              <a:ext uri="{FF2B5EF4-FFF2-40B4-BE49-F238E27FC236}">
                <a16:creationId xmlns:a16="http://schemas.microsoft.com/office/drawing/2014/main" id="{6A0E1EAB-9624-DE43-A2E9-7AD2F05D0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38" y="3178771"/>
            <a:ext cx="2913062" cy="218479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4330699" y="2413000"/>
            <a:ext cx="705273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Es </a:t>
            </a:r>
            <a:r>
              <a:rPr lang="en-US" dirty="0"/>
              <a:t>la base para </a:t>
            </a:r>
            <a:r>
              <a:rPr lang="en-US"/>
              <a:t>la elaboración </a:t>
            </a:r>
            <a:r>
              <a:rPr lang="en-US" dirty="0"/>
              <a:t>de </a:t>
            </a:r>
            <a:r>
              <a:rPr lang="en-US"/>
              <a:t>la auditoría </a:t>
            </a:r>
            <a:r>
              <a:rPr lang="en-US" dirty="0"/>
              <a:t>que </a:t>
            </a:r>
            <a:r>
              <a:rPr lang="en-US"/>
              <a:t>se realizará a cada corporativo </a:t>
            </a:r>
            <a:r>
              <a:rPr lang="en-US" dirty="0"/>
              <a:t>y </a:t>
            </a:r>
            <a:r>
              <a:rPr lang="en-US"/>
              <a:t>sus respectivas unidades de negocio. </a:t>
            </a: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Permite analizar el cumplimiento </a:t>
            </a:r>
            <a:r>
              <a:rPr lang="en-US" dirty="0"/>
              <a:t>de </a:t>
            </a:r>
            <a:r>
              <a:rPr lang="en-US"/>
              <a:t>las necesidades del sistema de manejo </a:t>
            </a:r>
            <a:r>
              <a:rPr lang="en-US" dirty="0"/>
              <a:t>de crisis.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57565565"/>
      </p:ext>
    </p:extLst>
  </p:cSld>
  <p:clrMapOvr>
    <a:masterClrMapping/>
  </p:clrMapOvr>
  <p:transition spd="med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933700" cy="97045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auditoría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222287"/>
            <a:ext cx="5924988" cy="363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/>
              <a:t> </a:t>
            </a:r>
            <a:r>
              <a:rPr lang="en-US" sz="1500" dirty="0" err="1"/>
              <a:t>Procedimiento</a:t>
            </a:r>
            <a:r>
              <a:rPr lang="en-US" sz="1500" dirty="0"/>
              <a:t> de </a:t>
            </a:r>
            <a:r>
              <a:rPr lang="en-US" sz="1500" dirty="0" err="1"/>
              <a:t>evaluación</a:t>
            </a:r>
            <a:r>
              <a:rPr lang="en-US" sz="1500" dirty="0"/>
              <a:t> que </a:t>
            </a:r>
            <a:r>
              <a:rPr lang="en-US" sz="1500" dirty="0" err="1"/>
              <a:t>permite</a:t>
            </a:r>
            <a:r>
              <a:rPr lang="en-US" sz="1500" dirty="0"/>
              <a:t> </a:t>
            </a:r>
            <a:r>
              <a:rPr lang="en-US" sz="1500" dirty="0" err="1"/>
              <a:t>identificar</a:t>
            </a:r>
            <a:r>
              <a:rPr lang="en-US" sz="1500" dirty="0"/>
              <a:t> el </a:t>
            </a:r>
            <a:r>
              <a:rPr lang="en-US" sz="1500" dirty="0" err="1"/>
              <a:t>nivel</a:t>
            </a:r>
            <a:r>
              <a:rPr lang="en-US" sz="1500" dirty="0"/>
              <a:t> de </a:t>
            </a:r>
            <a:r>
              <a:rPr lang="en-US" sz="1500" dirty="0" err="1"/>
              <a:t>mantenimiento</a:t>
            </a:r>
            <a:r>
              <a:rPr lang="en-US" sz="1500" dirty="0"/>
              <a:t> de los </a:t>
            </a:r>
            <a:r>
              <a:rPr lang="en-US" sz="1500" dirty="0" err="1"/>
              <a:t>elementos</a:t>
            </a:r>
            <a:r>
              <a:rPr lang="en-US" sz="1500" dirty="0"/>
              <a:t> del </a:t>
            </a:r>
            <a:r>
              <a:rPr lang="en-US" sz="1500" dirty="0" err="1"/>
              <a:t>Programa</a:t>
            </a:r>
            <a:r>
              <a:rPr lang="en-US" sz="1500" dirty="0"/>
              <a:t> de </a:t>
            </a:r>
            <a:r>
              <a:rPr lang="en-US" sz="1500" dirty="0" err="1"/>
              <a:t>Manejo</a:t>
            </a:r>
            <a:r>
              <a:rPr lang="en-US" sz="1500" dirty="0"/>
              <a:t> de Crisis.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/>
              <a:t>I </a:t>
            </a:r>
            <a:r>
              <a:rPr lang="en-US" sz="1500" dirty="0" err="1"/>
              <a:t>ncluye</a:t>
            </a:r>
            <a:r>
              <a:rPr lang="en-US" sz="1500" dirty="0"/>
              <a:t>: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Integración</a:t>
            </a:r>
            <a:r>
              <a:rPr lang="en-US" sz="1500" dirty="0"/>
              <a:t> de </a:t>
            </a:r>
            <a:r>
              <a:rPr lang="en-US" sz="1500" dirty="0" err="1"/>
              <a:t>comités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corporativos</a:t>
            </a:r>
            <a:r>
              <a:rPr lang="en-US" sz="1500" dirty="0"/>
              <a:t> y </a:t>
            </a:r>
            <a:r>
              <a:rPr lang="en-US" sz="1500" dirty="0" err="1"/>
              <a:t>unidades</a:t>
            </a:r>
            <a:r>
              <a:rPr lang="en-US" sz="1500" dirty="0"/>
              <a:t> de </a:t>
            </a:r>
            <a:r>
              <a:rPr lang="en-US" sz="1500" dirty="0" err="1"/>
              <a:t>negocio</a:t>
            </a:r>
            <a:r>
              <a:rPr lang="en-US" sz="15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/>
              <a:t>Manual de </a:t>
            </a:r>
            <a:r>
              <a:rPr lang="en-US" sz="1500" dirty="0" err="1"/>
              <a:t>Manejo</a:t>
            </a:r>
            <a:r>
              <a:rPr lang="en-US" sz="1500" dirty="0"/>
              <a:t> de Crisis.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Verificación</a:t>
            </a:r>
            <a:r>
              <a:rPr lang="en-US" sz="1500" dirty="0"/>
              <a:t> de </a:t>
            </a:r>
            <a:r>
              <a:rPr lang="en-US" sz="1500" dirty="0" err="1"/>
              <a:t>herramientas</a:t>
            </a:r>
            <a:r>
              <a:rPr lang="en-US" sz="1500" dirty="0"/>
              <a:t> y </a:t>
            </a:r>
            <a:r>
              <a:rPr lang="en-US" sz="1500" dirty="0" err="1"/>
              <a:t>procedimientos</a:t>
            </a:r>
            <a:r>
              <a:rPr lang="en-US" sz="1500" dirty="0"/>
              <a:t>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 dirty="0" err="1"/>
              <a:t>Listado</a:t>
            </a:r>
            <a:r>
              <a:rPr lang="en-US" sz="1500" dirty="0"/>
              <a:t> de audiencias clave.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b="1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8B5BDE1-5F9E-416B-8E64-20DE9AF86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0" y="0"/>
            <a:ext cx="464515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7">
            <a:extLst>
              <a:ext uri="{FF2B5EF4-FFF2-40B4-BE49-F238E27FC236}">
                <a16:creationId xmlns:a16="http://schemas.microsoft.com/office/drawing/2014/main" id="{FFCF9C9A-5CE5-4576-8BCA-E190053F2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746" y="958640"/>
            <a:ext cx="335479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Crisis300.jpg">
            <a:extLst>
              <a:ext uri="{FF2B5EF4-FFF2-40B4-BE49-F238E27FC236}">
                <a16:creationId xmlns:a16="http://schemas.microsoft.com/office/drawing/2014/main" id="{D06ACF71-4D20-AB4E-A0BE-C2F6855974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r="33630" b="2"/>
          <a:stretch/>
        </p:blipFill>
        <p:spPr>
          <a:xfrm>
            <a:off x="8507487" y="1258529"/>
            <a:ext cx="2735071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01654"/>
      </p:ext>
    </p:extLst>
  </p:cSld>
  <p:clrMapOvr>
    <a:masterClrMapping/>
  </p:clrMapOvr>
  <p:transition spd="med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AD21EC9-9707-4723-8447-0D7FA381B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 23">
            <a:extLst>
              <a:ext uri="{FF2B5EF4-FFF2-40B4-BE49-F238E27FC236}">
                <a16:creationId xmlns:a16="http://schemas.microsoft.com/office/drawing/2014/main" id="{AABA95AA-8869-4123-BB01-8C85EFDF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Infraestructura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/>
              <a:t>Sala de crisis (</a:t>
            </a:r>
            <a:r>
              <a:rPr lang="en-US" sz="1600" dirty="0" err="1"/>
              <a:t>en</a:t>
            </a:r>
            <a:r>
              <a:rPr lang="en-US" sz="1600" dirty="0"/>
              <a:t> la </a:t>
            </a:r>
            <a:r>
              <a:rPr lang="en-US" sz="1600" dirty="0" err="1"/>
              <a:t>unidad</a:t>
            </a:r>
            <a:r>
              <a:rPr lang="en-US" sz="1600" dirty="0"/>
              <a:t> de </a:t>
            </a:r>
            <a:r>
              <a:rPr lang="en-US" sz="1600" dirty="0" err="1"/>
              <a:t>negocio</a:t>
            </a:r>
            <a:r>
              <a:rPr lang="en-US" sz="1600" dirty="0"/>
              <a:t> / y </a:t>
            </a:r>
            <a:r>
              <a:rPr lang="en-US" sz="1600" dirty="0" err="1"/>
              <a:t>alterna</a:t>
            </a:r>
            <a:r>
              <a:rPr lang="en-US" sz="1600" dirty="0"/>
              <a:t>).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/>
              <a:t>Sala de </a:t>
            </a:r>
            <a:r>
              <a:rPr lang="en-US" sz="1600" dirty="0" err="1"/>
              <a:t>prensa</a:t>
            </a:r>
            <a:r>
              <a:rPr lang="en-US" sz="1600" dirty="0"/>
              <a:t> (</a:t>
            </a:r>
            <a:r>
              <a:rPr lang="en-US" sz="1600" dirty="0" err="1"/>
              <a:t>en</a:t>
            </a:r>
            <a:r>
              <a:rPr lang="en-US" sz="1600" dirty="0"/>
              <a:t> la </a:t>
            </a:r>
            <a:r>
              <a:rPr lang="en-US" sz="1600" dirty="0" err="1"/>
              <a:t>unidad</a:t>
            </a:r>
            <a:r>
              <a:rPr lang="en-US" sz="1600" dirty="0"/>
              <a:t> de </a:t>
            </a:r>
            <a:r>
              <a:rPr lang="en-US" sz="1600" dirty="0" err="1"/>
              <a:t>negocio</a:t>
            </a:r>
            <a:r>
              <a:rPr lang="en-US" sz="1600" dirty="0"/>
              <a:t> / y </a:t>
            </a:r>
            <a:r>
              <a:rPr lang="en-US" sz="1600" dirty="0" err="1"/>
              <a:t>alterna</a:t>
            </a:r>
            <a:r>
              <a:rPr lang="en-US" sz="1600" dirty="0"/>
              <a:t>).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/>
              <a:t>Maleta de crisis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b="1" dirty="0"/>
          </a:p>
        </p:txBody>
      </p:sp>
      <p:sp>
        <p:nvSpPr>
          <p:cNvPr id="126" name="Rounded Rectangle 17">
            <a:extLst>
              <a:ext uri="{FF2B5EF4-FFF2-40B4-BE49-F238E27FC236}">
                <a16:creationId xmlns:a16="http://schemas.microsoft.com/office/drawing/2014/main" id="{68102155-1621-4AE4-8DD3-7730E2FFD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crisis-comentarios-facebook.jpg">
            <a:extLst>
              <a:ext uri="{FF2B5EF4-FFF2-40B4-BE49-F238E27FC236}">
                <a16:creationId xmlns:a16="http://schemas.microsoft.com/office/drawing/2014/main" id="{E19FA018-8E8D-3049-B1D0-5F764994D4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b="9493"/>
          <a:stretch/>
        </p:blipFill>
        <p:spPr>
          <a:xfrm>
            <a:off x="5603706" y="1837701"/>
            <a:ext cx="5638853" cy="317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42110"/>
      </p:ext>
    </p:extLst>
  </p:cSld>
  <p:clrMapOvr>
    <a:masterClrMapping/>
  </p:clrMapOvr>
  <p:transition spd="med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Imagen 7" descr="crisis-comentarios-facebook.jpg">
            <a:extLst>
              <a:ext uri="{FF2B5EF4-FFF2-40B4-BE49-F238E27FC236}">
                <a16:creationId xmlns:a16="http://schemas.microsoft.com/office/drawing/2014/main" id="{E19FA018-8E8D-3049-B1D0-5F764994D4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b="9493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76" name="Freeform 6">
            <a:extLst>
              <a:ext uri="{FF2B5EF4-FFF2-40B4-BE49-F238E27FC236}">
                <a16:creationId xmlns:a16="http://schemas.microsoft.com/office/drawing/2014/main" id="{69929A41-E338-4E78-8AC3-024966DB7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8" y="651932"/>
            <a:ext cx="5706532" cy="135466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Sala de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cómputo</a:t>
            </a:r>
            <a:r>
              <a:rPr lang="en-US" dirty="0"/>
              <a:t> y </a:t>
            </a:r>
            <a:r>
              <a:rPr lang="en-US" dirty="0" err="1"/>
              <a:t>fotocopiado</a:t>
            </a:r>
            <a:r>
              <a:rPr lang="en-US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Servicios</a:t>
            </a:r>
            <a:r>
              <a:rPr lang="en-US" dirty="0"/>
              <a:t> de </a:t>
            </a:r>
            <a:r>
              <a:rPr lang="en-US" dirty="0" err="1"/>
              <a:t>telecomunicaciones</a:t>
            </a:r>
            <a:r>
              <a:rPr lang="en-US" dirty="0"/>
              <a:t> y </a:t>
            </a:r>
            <a:r>
              <a:rPr lang="en-US" dirty="0" err="1"/>
              <a:t>medios</a:t>
            </a:r>
            <a:r>
              <a:rPr lang="en-US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Materiales</a:t>
            </a:r>
            <a:r>
              <a:rPr lang="en-US" dirty="0"/>
              <a:t> de </a:t>
            </a:r>
            <a:r>
              <a:rPr lang="en-US" dirty="0" err="1"/>
              <a:t>apoyo</a:t>
            </a:r>
            <a:r>
              <a:rPr lang="en-US" dirty="0"/>
              <a:t> (</a:t>
            </a:r>
            <a:r>
              <a:rPr lang="en-US" dirty="0" err="1"/>
              <a:t>papelería</a:t>
            </a:r>
            <a:r>
              <a:rPr lang="en-US" dirty="0"/>
              <a:t>).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Servicio</a:t>
            </a:r>
            <a:r>
              <a:rPr lang="en-US" dirty="0"/>
              <a:t> de </a:t>
            </a:r>
            <a:r>
              <a:rPr lang="en-US" dirty="0" err="1"/>
              <a:t>alimentos</a:t>
            </a:r>
            <a:r>
              <a:rPr lang="en-US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sanitarios</a:t>
            </a:r>
            <a:r>
              <a:rPr lang="en-US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2517874"/>
      </p:ext>
    </p:extLst>
  </p:cSld>
  <p:clrMapOvr>
    <a:masterClrMapping/>
  </p:clrMapOvr>
  <p:transition spd="med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 descr="3853881w-640x640x80.jpg">
            <a:extLst>
              <a:ext uri="{FF2B5EF4-FFF2-40B4-BE49-F238E27FC236}">
                <a16:creationId xmlns:a16="http://schemas.microsoft.com/office/drawing/2014/main" id="{B7CA2C61-772A-4A4F-BE6A-5FB9B5D3D3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0" r="18381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83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Maleta de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4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4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endParaRPr lang="en-US" sz="1400" dirty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400" dirty="0"/>
              <a:t>Manual de </a:t>
            </a:r>
            <a:r>
              <a:rPr lang="en-US" sz="1400" dirty="0" err="1"/>
              <a:t>Manejo</a:t>
            </a:r>
            <a:r>
              <a:rPr lang="en-US" sz="1400" dirty="0"/>
              <a:t> de Crisis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400" dirty="0" err="1"/>
              <a:t>Directorios</a:t>
            </a:r>
            <a:r>
              <a:rPr lang="en-US" sz="1400" dirty="0"/>
              <a:t> </a:t>
            </a:r>
            <a:r>
              <a:rPr lang="en-US" sz="1400" dirty="0" err="1"/>
              <a:t>Internos</a:t>
            </a:r>
            <a:r>
              <a:rPr lang="en-US" sz="14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400" dirty="0" err="1"/>
              <a:t>Terceros</a:t>
            </a:r>
            <a:r>
              <a:rPr lang="en-US" sz="1400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400" dirty="0"/>
              <a:t>Audiencias y </a:t>
            </a:r>
            <a:r>
              <a:rPr lang="en-US" sz="1400" dirty="0" err="1"/>
              <a:t>contactos</a:t>
            </a:r>
            <a:r>
              <a:rPr lang="en-US" sz="1400" dirty="0"/>
              <a:t> clave.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400" dirty="0" err="1"/>
              <a:t>Medios</a:t>
            </a:r>
            <a:r>
              <a:rPr lang="en-US" sz="1400" dirty="0"/>
              <a:t> de </a:t>
            </a:r>
            <a:r>
              <a:rPr lang="en-US" sz="1400" dirty="0" err="1"/>
              <a:t>comunicación</a:t>
            </a:r>
            <a:r>
              <a:rPr lang="en-US" sz="14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400" dirty="0" err="1"/>
              <a:t>Carpeta</a:t>
            </a:r>
            <a:r>
              <a:rPr lang="en-US" sz="1400" dirty="0"/>
              <a:t> de </a:t>
            </a:r>
            <a:r>
              <a:rPr lang="en-US" sz="1400" dirty="0" err="1"/>
              <a:t>prensa</a:t>
            </a:r>
            <a:r>
              <a:rPr lang="en-US" sz="14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2326605"/>
      </p:ext>
    </p:extLst>
  </p:cSld>
  <p:clrMapOvr>
    <a:masterClrMapping/>
  </p:clrMapOvr>
  <p:transition spd="med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07BDBEC-EC36-4734-B516-663EEBCD5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23">
            <a:extLst>
              <a:ext uri="{FF2B5EF4-FFF2-40B4-BE49-F238E27FC236}">
                <a16:creationId xmlns:a16="http://schemas.microsoft.com/office/drawing/2014/main" id="{888B4357-0429-4651-AF18-8561664DC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Manual de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El Manual será diseñado para atender el problema de manera eficiente, en dos niveles del sistema: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Unidades de negocio (Comité Local de Crisis)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Corporativo (Comité corporativo de Crisis).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b="1"/>
          </a:p>
        </p:txBody>
      </p:sp>
      <p:sp>
        <p:nvSpPr>
          <p:cNvPr id="94" name="Rounded Rectangle 17">
            <a:extLst>
              <a:ext uri="{FF2B5EF4-FFF2-40B4-BE49-F238E27FC236}">
                <a16:creationId xmlns:a16="http://schemas.microsoft.com/office/drawing/2014/main" id="{86558211-00D9-48F0-AE94-B95B15282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50512EB-7620-9A41-92E5-5134F73B41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2" r="29634" b="1"/>
          <a:stretch/>
        </p:blipFill>
        <p:spPr>
          <a:xfrm>
            <a:off x="5603706" y="1258529"/>
            <a:ext cx="5638853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772"/>
      </p:ext>
    </p:extLst>
  </p:cSld>
  <p:clrMapOvr>
    <a:masterClrMapping/>
  </p:clrMapOvr>
  <p:transition spd="med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42319A3-F142-AB47-BDFF-346F01FA1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143" r="4989" b="-1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101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Responsible del sistema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Desarrollo del documento de evaluación de la instalación.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Certificación de la calidad del sistema. Antes y durante una crisis.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022995230"/>
      </p:ext>
    </p:extLst>
  </p:cSld>
  <p:clrMapOvr>
    <a:masterClrMapping/>
  </p:clrMapOvr>
  <p:transition spd="med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AD21EC9-9707-4723-8447-0D7FA381B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23">
            <a:extLst>
              <a:ext uri="{FF2B5EF4-FFF2-40B4-BE49-F238E27FC236}">
                <a16:creationId xmlns:a16="http://schemas.microsoft.com/office/drawing/2014/main" id="{AABA95AA-8869-4123-BB01-8C85EFDF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Evaluación de la instalación del sistema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br>
              <a:rPr lang="en-US" sz="1600" dirty="0"/>
            </a:br>
            <a:endParaRPr lang="en-US" sz="1600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Matriz</a:t>
            </a:r>
            <a:r>
              <a:rPr lang="en-US" sz="1600" dirty="0"/>
              <a:t> que </a:t>
            </a:r>
            <a:r>
              <a:rPr lang="en-US" sz="1600" dirty="0" err="1"/>
              <a:t>permite</a:t>
            </a:r>
            <a:r>
              <a:rPr lang="en-US" sz="1600" dirty="0"/>
              <a:t> </a:t>
            </a:r>
            <a:r>
              <a:rPr lang="en-US" sz="1600" dirty="0" err="1"/>
              <a:t>asegurar</a:t>
            </a:r>
            <a:r>
              <a:rPr lang="en-US" sz="1600" dirty="0"/>
              <a:t> que los </a:t>
            </a:r>
            <a:r>
              <a:rPr lang="en-US" sz="1600" dirty="0" err="1"/>
              <a:t>diferentes</a:t>
            </a:r>
            <a:r>
              <a:rPr lang="en-US" sz="1600" dirty="0"/>
              <a:t> </a:t>
            </a:r>
            <a:r>
              <a:rPr lang="en-US" sz="1600" dirty="0" err="1"/>
              <a:t>elementos</a:t>
            </a:r>
            <a:r>
              <a:rPr lang="en-US" sz="1600" dirty="0"/>
              <a:t> del Sistema de </a:t>
            </a:r>
            <a:r>
              <a:rPr lang="en-US" sz="1600" dirty="0" err="1"/>
              <a:t>Manejo</a:t>
            </a:r>
            <a:r>
              <a:rPr lang="en-US" sz="1600" dirty="0"/>
              <a:t> de Crisis se </a:t>
            </a:r>
            <a:r>
              <a:rPr lang="en-US" sz="1600" dirty="0" err="1"/>
              <a:t>lleven</a:t>
            </a:r>
            <a:r>
              <a:rPr lang="en-US" sz="1600" dirty="0"/>
              <a:t> a </a:t>
            </a:r>
            <a:r>
              <a:rPr lang="en-US" sz="1600" dirty="0" err="1"/>
              <a:t>cabo</a:t>
            </a:r>
            <a:r>
              <a:rPr lang="en-US" sz="1600" dirty="0"/>
              <a:t> y </a:t>
            </a:r>
            <a:r>
              <a:rPr lang="en-US" sz="1600" dirty="0" err="1"/>
              <a:t>estén</a:t>
            </a:r>
            <a:r>
              <a:rPr lang="en-US" sz="1600" dirty="0"/>
              <a:t> </a:t>
            </a:r>
            <a:r>
              <a:rPr lang="en-US" sz="1600" dirty="0" err="1"/>
              <a:t>listos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el </a:t>
            </a:r>
            <a:r>
              <a:rPr lang="en-US" sz="1600" dirty="0" err="1"/>
              <a:t>momento</a:t>
            </a:r>
            <a:r>
              <a:rPr lang="en-US" sz="1600" dirty="0"/>
              <a:t> </a:t>
            </a:r>
            <a:r>
              <a:rPr lang="en-US" sz="1600" dirty="0" err="1"/>
              <a:t>necesario</a:t>
            </a:r>
            <a:r>
              <a:rPr lang="en-US" sz="1600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Servirá</a:t>
            </a:r>
            <a:r>
              <a:rPr lang="en-US" sz="1600" dirty="0"/>
              <a:t> </a:t>
            </a:r>
            <a:r>
              <a:rPr lang="en-US" sz="1600" dirty="0" err="1"/>
              <a:t>como</a:t>
            </a:r>
            <a:r>
              <a:rPr lang="en-US" sz="1600" dirty="0"/>
              <a:t> base de la </a:t>
            </a:r>
            <a:r>
              <a:rPr lang="en-US" sz="1600" dirty="0" err="1"/>
              <a:t>auditoría</a:t>
            </a:r>
            <a:r>
              <a:rPr lang="en-US" sz="1600" dirty="0"/>
              <a:t> del </a:t>
            </a:r>
            <a:r>
              <a:rPr lang="en-US" sz="1600" dirty="0" err="1"/>
              <a:t>sistema</a:t>
            </a:r>
            <a:r>
              <a:rPr lang="en-US" sz="1600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b="1" dirty="0"/>
          </a:p>
        </p:txBody>
      </p:sp>
      <p:sp>
        <p:nvSpPr>
          <p:cNvPr id="112" name="Rounded Rectangle 17">
            <a:extLst>
              <a:ext uri="{FF2B5EF4-FFF2-40B4-BE49-F238E27FC236}">
                <a16:creationId xmlns:a16="http://schemas.microsoft.com/office/drawing/2014/main" id="{68102155-1621-4AE4-8DD3-7730E2FFD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CFB89E-0724-524A-808C-C3A2FBBEC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413" y="1258529"/>
            <a:ext cx="4323439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98903"/>
      </p:ext>
    </p:extLst>
  </p:cSld>
  <p:clrMapOvr>
    <a:masterClrMapping/>
  </p:clrMapOvr>
  <p:transition spd="med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 descr="Imagen que contiene electrónica, computadora, teclado, laptop&#10;&#10;Descripción generada automáticamente">
            <a:extLst>
              <a:ext uri="{FF2B5EF4-FFF2-40B4-BE49-F238E27FC236}">
                <a16:creationId xmlns:a16="http://schemas.microsoft.com/office/drawing/2014/main" id="{FD1D5637-3307-434B-BBA9-C18207E550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620" r="67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133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4964635" cy="6560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lnSpcReduction="1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Comité</a:t>
            </a:r>
            <a:r>
              <a:rPr lang="en-US" sz="40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712039" y="1550431"/>
            <a:ext cx="5061388" cy="453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/>
              <a:t>El </a:t>
            </a:r>
            <a:r>
              <a:rPr lang="en-US" sz="1600" dirty="0" err="1"/>
              <a:t>núcleo</a:t>
            </a:r>
            <a:r>
              <a:rPr lang="en-US" sz="1600" dirty="0"/>
              <a:t> del </a:t>
            </a:r>
            <a:r>
              <a:rPr lang="en-US" sz="1600" dirty="0" err="1"/>
              <a:t>comité</a:t>
            </a:r>
            <a:r>
              <a:rPr lang="en-US" sz="1600" dirty="0"/>
              <a:t> lo </a:t>
            </a:r>
            <a:r>
              <a:rPr lang="en-US" sz="1600" dirty="0" err="1"/>
              <a:t>integrará</a:t>
            </a:r>
            <a:r>
              <a:rPr lang="en-US" sz="1600" dirty="0"/>
              <a:t> un </a:t>
            </a:r>
            <a:r>
              <a:rPr lang="en-US" sz="1600" dirty="0" err="1"/>
              <a:t>grupo</a:t>
            </a:r>
            <a:r>
              <a:rPr lang="en-US" sz="1600" dirty="0"/>
              <a:t> de 8 personas </a:t>
            </a:r>
            <a:r>
              <a:rPr lang="en-US" sz="1600" dirty="0" err="1"/>
              <a:t>como</a:t>
            </a:r>
            <a:r>
              <a:rPr lang="en-US" sz="1600" dirty="0"/>
              <a:t> </a:t>
            </a:r>
            <a:r>
              <a:rPr lang="en-US" sz="1600" dirty="0" err="1"/>
              <a:t>límite</a:t>
            </a:r>
            <a:r>
              <a:rPr lang="en-US" sz="1600" dirty="0"/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/>
              <a:t>El </a:t>
            </a:r>
            <a:r>
              <a:rPr lang="en-US" sz="1600" dirty="0" err="1"/>
              <a:t>Comité</a:t>
            </a:r>
            <a:r>
              <a:rPr lang="en-US" sz="1600" dirty="0"/>
              <a:t> </a:t>
            </a:r>
            <a:r>
              <a:rPr lang="en-US" sz="1600" dirty="0" err="1"/>
              <a:t>deberá</a:t>
            </a:r>
            <a:r>
              <a:rPr lang="en-US" sz="1600" dirty="0"/>
              <a:t> </a:t>
            </a:r>
            <a:r>
              <a:rPr lang="en-US" sz="1600" dirty="0" err="1"/>
              <a:t>estar</a:t>
            </a:r>
            <a:r>
              <a:rPr lang="en-US" sz="1600" dirty="0"/>
              <a:t> a cargo del </a:t>
            </a:r>
            <a:r>
              <a:rPr lang="en-US" sz="1600" dirty="0" err="1"/>
              <a:t>gerente</a:t>
            </a:r>
            <a:r>
              <a:rPr lang="en-US" sz="1600" dirty="0"/>
              <a:t> de </a:t>
            </a:r>
            <a:r>
              <a:rPr lang="en-US" sz="1600" dirty="0" err="1"/>
              <a:t>cada</a:t>
            </a:r>
            <a:r>
              <a:rPr lang="en-US" sz="1600" dirty="0"/>
              <a:t> </a:t>
            </a:r>
            <a:r>
              <a:rPr lang="en-US" sz="1600" dirty="0" err="1"/>
              <a:t>unidad</a:t>
            </a:r>
            <a:r>
              <a:rPr lang="en-US" sz="1600" dirty="0"/>
              <a:t> de </a:t>
            </a:r>
            <a:r>
              <a:rPr lang="en-US" sz="1600" dirty="0" err="1"/>
              <a:t>negocio</a:t>
            </a:r>
            <a:r>
              <a:rPr lang="en-US" sz="1600" dirty="0"/>
              <a:t> y </a:t>
            </a:r>
            <a:r>
              <a:rPr lang="en-US" sz="1600" dirty="0" err="1"/>
              <a:t>su</a:t>
            </a:r>
            <a:r>
              <a:rPr lang="en-US" sz="1600" dirty="0"/>
              <a:t> staff de  </a:t>
            </a:r>
            <a:r>
              <a:rPr lang="en-US" sz="1600" dirty="0" err="1"/>
              <a:t>trabajo</a:t>
            </a:r>
            <a:r>
              <a:rPr lang="en-US" sz="1600" dirty="0"/>
              <a:t>: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principal.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comunicación</a:t>
            </a:r>
            <a:r>
              <a:rPr lang="en-US" sz="1600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recursos</a:t>
            </a:r>
            <a:r>
              <a:rPr lang="en-US" sz="1600" dirty="0"/>
              <a:t> </a:t>
            </a:r>
            <a:r>
              <a:rPr lang="en-US" sz="1600" dirty="0" err="1"/>
              <a:t>humanos</a:t>
            </a:r>
            <a:r>
              <a:rPr lang="en-US" sz="1600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jurídico</a:t>
            </a:r>
            <a:r>
              <a:rPr lang="en-US" sz="1600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técnico</a:t>
            </a:r>
            <a:r>
              <a:rPr lang="en-US" sz="1600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sistemas</a:t>
            </a:r>
            <a:r>
              <a:rPr lang="en-US" sz="1600" dirty="0"/>
              <a:t>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relaciones</a:t>
            </a:r>
            <a:r>
              <a:rPr lang="en-US" sz="1600" dirty="0"/>
              <a:t> con la </a:t>
            </a:r>
            <a:r>
              <a:rPr lang="en-US" sz="1600" dirty="0" err="1"/>
              <a:t>comunidad</a:t>
            </a:r>
            <a:r>
              <a:rPr lang="en-US" sz="1600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 err="1"/>
              <a:t>Coordinador</a:t>
            </a:r>
            <a:r>
              <a:rPr lang="en-US" sz="1600" dirty="0"/>
              <a:t> </a:t>
            </a:r>
            <a:r>
              <a:rPr lang="en-US" sz="1600" dirty="0" err="1"/>
              <a:t>relaciones</a:t>
            </a:r>
            <a:r>
              <a:rPr lang="en-US" sz="1600" dirty="0"/>
              <a:t> con </a:t>
            </a:r>
            <a:r>
              <a:rPr lang="en-US" sz="1600" dirty="0" err="1"/>
              <a:t>gobierno</a:t>
            </a:r>
            <a:r>
              <a:rPr lang="en-US" sz="1600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91430223"/>
      </p:ext>
    </p:extLst>
  </p:cSld>
  <p:clrMapOvr>
    <a:masterClrMapping/>
  </p:clrMapOvr>
  <p:transition spd="med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 descr="Imagen que contiene viejo, sostener, gato&#10;&#10;Descripción generada automáticamente">
            <a:extLst>
              <a:ext uri="{FF2B5EF4-FFF2-40B4-BE49-F238E27FC236}">
                <a16:creationId xmlns:a16="http://schemas.microsoft.com/office/drawing/2014/main" id="{2D067719-65A7-4A42-8008-BCCB5804E5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6463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119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Comité de manejo de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 err="1"/>
              <a:t>Propósito</a:t>
            </a:r>
            <a:r>
              <a:rPr lang="en-US" dirty="0"/>
              <a:t>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Es la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instancia</a:t>
            </a:r>
            <a:r>
              <a:rPr lang="en-US" dirty="0"/>
              <a:t> para </a:t>
            </a:r>
            <a:r>
              <a:rPr lang="en-US" dirty="0" err="1"/>
              <a:t>enfrentar</a:t>
            </a:r>
            <a:r>
              <a:rPr lang="en-US" dirty="0"/>
              <a:t> una crisis.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Debe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coordinado</a:t>
            </a:r>
            <a:r>
              <a:rPr lang="en-US" dirty="0"/>
              <a:t> por el </a:t>
            </a:r>
            <a:r>
              <a:rPr lang="en-US" dirty="0" err="1"/>
              <a:t>nivel</a:t>
            </a:r>
            <a:r>
              <a:rPr lang="en-US" dirty="0"/>
              <a:t> superior, el </a:t>
            </a:r>
            <a:r>
              <a:rPr lang="en-US" dirty="0" err="1"/>
              <a:t>cual</a:t>
            </a:r>
            <a:r>
              <a:rPr lang="en-US" dirty="0"/>
              <a:t> </a:t>
            </a:r>
            <a:r>
              <a:rPr lang="en-US" dirty="0" err="1"/>
              <a:t>tomara</a:t>
            </a:r>
            <a:r>
              <a:rPr lang="en-US" dirty="0"/>
              <a:t>́ las </a:t>
            </a:r>
            <a:r>
              <a:rPr lang="en-US" dirty="0" err="1"/>
              <a:t>decisiones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emergencia</a:t>
            </a:r>
            <a:r>
              <a:rPr lang="en-US" dirty="0"/>
              <a:t>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9014755"/>
      </p:ext>
    </p:extLst>
  </p:cSld>
  <p:clrMapOvr>
    <a:masterClrMapping/>
  </p:clrMapOvr>
  <p:transition spd="med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Responsabilidades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7199220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Posee una estructura definida en la que se agrupan ejecutivos y áreas clave para la toma de decisiones y acciones.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Anticipa posibles situaciones de crisis.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Enfrenta de manera efectiva los problemas que se presentan durante una crisis.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Establece un programa de recuperación.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/>
          </a:p>
        </p:txBody>
      </p:sp>
      <p:pic>
        <p:nvPicPr>
          <p:cNvPr id="4" name="Imagen 3" descr="Imagen que contiene exterior, firmar, foto, negro&#10;&#10;Descripción generada automáticamente">
            <a:extLst>
              <a:ext uri="{FF2B5EF4-FFF2-40B4-BE49-F238E27FC236}">
                <a16:creationId xmlns:a16="http://schemas.microsoft.com/office/drawing/2014/main" id="{A511E396-E139-D442-90DF-BDE18C80A7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52" r="36720" b="-1"/>
          <a:stretch/>
        </p:blipFill>
        <p:spPr>
          <a:xfrm>
            <a:off x="8466138" y="2413000"/>
            <a:ext cx="2915860" cy="3628362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222155071"/>
      </p:ext>
    </p:extLst>
  </p:cSld>
  <p:clrMapOvr>
    <a:masterClrMapping/>
  </p:clrMapOvr>
  <p:transition spd="med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31" name="Rectangle 130">
            <a:extLst>
              <a:ext uri="{FF2B5EF4-FFF2-40B4-BE49-F238E27FC236}">
                <a16:creationId xmlns:a16="http://schemas.microsoft.com/office/drawing/2014/main" id="{5940F547-7206-4401-94FB-F8421915D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0A7416-9F06-904F-8E25-768C7B7748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39111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Equipos de apoyo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222287"/>
            <a:ext cx="10554574" cy="363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Brigadas.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Especialistas médicos.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Seguridad.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Compras.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Equipo secretarial de apoyo.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Vigilancia.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Asesores externos para el manejo de la crisis.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Legales.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Relaciones públicas.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Ambientales.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b="1"/>
          </a:p>
        </p:txBody>
      </p:sp>
    </p:spTree>
    <p:extLst>
      <p:ext uri="{BB962C8B-B14F-4D97-AF65-F5344CB8AC3E}">
        <p14:creationId xmlns:p14="http://schemas.microsoft.com/office/powerpoint/2010/main" val="753751886"/>
      </p:ext>
    </p:extLst>
  </p:cSld>
  <p:clrMapOvr>
    <a:masterClrMapping/>
  </p:clrMapOvr>
  <p:transition spd="med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0A7416-9F06-904F-8E25-768C7B7748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4338" r="15225" b="-1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74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Funciones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endParaRPr lang="en-US" dirty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Manejo</a:t>
            </a:r>
            <a:r>
              <a:rPr lang="en-US" dirty="0"/>
              <a:t> </a:t>
            </a:r>
            <a:r>
              <a:rPr lang="en-US" dirty="0" err="1"/>
              <a:t>logístico</a:t>
            </a:r>
            <a:r>
              <a:rPr lang="en-US" dirty="0"/>
              <a:t> de audiencias clave: </a:t>
            </a:r>
            <a:r>
              <a:rPr lang="en-US" dirty="0" err="1"/>
              <a:t>heridos</a:t>
            </a:r>
            <a:r>
              <a:rPr lang="en-US" dirty="0"/>
              <a:t>, </a:t>
            </a:r>
            <a:r>
              <a:rPr lang="en-US" dirty="0" err="1"/>
              <a:t>muertos</a:t>
            </a:r>
            <a:r>
              <a:rPr lang="en-US" dirty="0"/>
              <a:t>, </a:t>
            </a:r>
            <a:r>
              <a:rPr lang="en-US" dirty="0" err="1"/>
              <a:t>comunidad</a:t>
            </a:r>
            <a:r>
              <a:rPr lang="en-US" dirty="0"/>
              <a:t>, </a:t>
            </a:r>
            <a:r>
              <a:rPr lang="en-US" dirty="0" err="1"/>
              <a:t>prensa</a:t>
            </a:r>
            <a:r>
              <a:rPr lang="en-US" dirty="0"/>
              <a:t>, </a:t>
            </a:r>
            <a:r>
              <a:rPr lang="en-US" dirty="0" err="1"/>
              <a:t>bomberos</a:t>
            </a:r>
            <a:r>
              <a:rPr lang="en-US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Manejo</a:t>
            </a:r>
            <a:r>
              <a:rPr lang="en-US" dirty="0"/>
              <a:t> de </a:t>
            </a:r>
            <a:r>
              <a:rPr lang="en-US" dirty="0" err="1"/>
              <a:t>prensa</a:t>
            </a:r>
            <a:r>
              <a:rPr lang="en-US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Voceros</a:t>
            </a:r>
            <a:r>
              <a:rPr lang="en-US" dirty="0"/>
              <a:t> </a:t>
            </a:r>
            <a:r>
              <a:rPr lang="en-US" dirty="0" err="1"/>
              <a:t>autorizados</a:t>
            </a:r>
            <a:r>
              <a:rPr lang="en-US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Redacción</a:t>
            </a:r>
            <a:r>
              <a:rPr lang="en-US" dirty="0"/>
              <a:t> de </a:t>
            </a:r>
            <a:r>
              <a:rPr lang="en-US" dirty="0" err="1"/>
              <a:t>documentos</a:t>
            </a:r>
            <a:r>
              <a:rPr lang="en-US" dirty="0"/>
              <a:t>. 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Bitácora</a:t>
            </a:r>
            <a:r>
              <a:rPr lang="en-US" dirty="0"/>
              <a:t>.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Calidad.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Seguimiento</a:t>
            </a:r>
            <a:r>
              <a:rPr lang="en-US" dirty="0"/>
              <a:t>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7287366"/>
      </p:ext>
    </p:extLst>
  </p:cSld>
  <p:clrMapOvr>
    <a:masterClrMapping/>
  </p:clrMapOvr>
  <p:transition spd="med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El facilitador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7199220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comité</a:t>
            </a:r>
            <a:r>
              <a:rPr lang="en-US" dirty="0"/>
              <a:t> debe </a:t>
            </a:r>
            <a:r>
              <a:rPr lang="en-US" dirty="0" err="1"/>
              <a:t>existir</a:t>
            </a:r>
            <a:r>
              <a:rPr lang="en-US" dirty="0"/>
              <a:t> un </a:t>
            </a:r>
            <a:r>
              <a:rPr lang="en-US" dirty="0" err="1"/>
              <a:t>miembro</a:t>
            </a:r>
            <a:r>
              <a:rPr lang="en-US" dirty="0"/>
              <a:t> </a:t>
            </a:r>
            <a:r>
              <a:rPr lang="en-US" dirty="0" err="1"/>
              <a:t>cuya</a:t>
            </a:r>
            <a:r>
              <a:rPr lang="en-US" dirty="0"/>
              <a:t> </a:t>
            </a:r>
            <a:r>
              <a:rPr lang="en-US" dirty="0" err="1"/>
              <a:t>única</a:t>
            </a:r>
            <a:r>
              <a:rPr lang="en-US" dirty="0"/>
              <a:t> </a:t>
            </a:r>
            <a:r>
              <a:rPr lang="en-US" dirty="0" err="1"/>
              <a:t>función</a:t>
            </a:r>
            <a:r>
              <a:rPr lang="en-US" dirty="0"/>
              <a:t> sea </a:t>
            </a:r>
            <a:r>
              <a:rPr lang="en-US" dirty="0" err="1"/>
              <a:t>supervisar</a:t>
            </a:r>
            <a:r>
              <a:rPr lang="en-US" dirty="0"/>
              <a:t> que </a:t>
            </a:r>
            <a:r>
              <a:rPr lang="en-US" dirty="0" err="1"/>
              <a:t>toda</a:t>
            </a:r>
            <a:r>
              <a:rPr lang="en-US" dirty="0"/>
              <a:t> </a:t>
            </a:r>
            <a:r>
              <a:rPr lang="en-US" dirty="0" err="1"/>
              <a:t>acción</a:t>
            </a:r>
            <a:r>
              <a:rPr lang="en-US" dirty="0"/>
              <a:t> de </a:t>
            </a:r>
            <a:r>
              <a:rPr lang="en-US" dirty="0" err="1"/>
              <a:t>respuesta</a:t>
            </a:r>
            <a:r>
              <a:rPr lang="en-US" dirty="0"/>
              <a:t>, </a:t>
            </a:r>
            <a:r>
              <a:rPr lang="en-US" dirty="0" err="1"/>
              <a:t>durante</a:t>
            </a:r>
            <a:r>
              <a:rPr lang="en-US" dirty="0"/>
              <a:t> una crisis, sea </a:t>
            </a:r>
            <a:r>
              <a:rPr lang="en-US" dirty="0" err="1"/>
              <a:t>cumplida</a:t>
            </a:r>
            <a:r>
              <a:rPr lang="en-US" dirty="0"/>
              <a:t> de </a:t>
            </a:r>
            <a:r>
              <a:rPr lang="en-US" dirty="0" err="1"/>
              <a:t>manera</a:t>
            </a:r>
            <a:r>
              <a:rPr lang="en-US" dirty="0"/>
              <a:t> </a:t>
            </a:r>
            <a:r>
              <a:rPr lang="en-US" dirty="0" err="1"/>
              <a:t>eficiente</a:t>
            </a:r>
            <a:r>
              <a:rPr lang="en-US" dirty="0"/>
              <a:t> y </a:t>
            </a:r>
            <a:r>
              <a:rPr lang="en-US" dirty="0" err="1"/>
              <a:t>oportuna</a:t>
            </a:r>
            <a:r>
              <a:rPr lang="en-US" dirty="0"/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0FA3D01-1882-314F-8F3E-52354A021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138" y="2814638"/>
            <a:ext cx="2913062" cy="2913062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713158323"/>
      </p:ext>
    </p:extLst>
  </p:cSld>
  <p:clrMapOvr>
    <a:masterClrMapping/>
  </p:clrMapOvr>
  <p:transition spd="med"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Rectangle 80">
            <a:extLst>
              <a:ext uri="{FF2B5EF4-FFF2-40B4-BE49-F238E27FC236}">
                <a16:creationId xmlns:a16="http://schemas.microsoft.com/office/drawing/2014/main" id="{007BDBEC-EC36-4734-B516-663EEBCD5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23">
            <a:extLst>
              <a:ext uri="{FF2B5EF4-FFF2-40B4-BE49-F238E27FC236}">
                <a16:creationId xmlns:a16="http://schemas.microsoft.com/office/drawing/2014/main" id="{888B4357-0429-4651-AF18-8561664DC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Evaluación de una crisis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Validez.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Severidad.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Alcance.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Responsabilidad</a:t>
            </a:r>
            <a:endParaRPr lang="en-US" sz="1600" b="1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86558211-00D9-48F0-AE94-B95B15282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mapa, texto&#10;&#10;Descripción generada automáticamente">
            <a:extLst>
              <a:ext uri="{FF2B5EF4-FFF2-40B4-BE49-F238E27FC236}">
                <a16:creationId xmlns:a16="http://schemas.microsoft.com/office/drawing/2014/main" id="{B049F6C4-93D4-644B-BF4F-5185D802D3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67" r="1294" b="2"/>
          <a:stretch/>
        </p:blipFill>
        <p:spPr>
          <a:xfrm>
            <a:off x="5603706" y="1258529"/>
            <a:ext cx="5638853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17078"/>
      </p:ext>
    </p:extLst>
  </p:cSld>
  <p:clrMapOvr>
    <a:masterClrMapping/>
  </p:clrMapOvr>
  <p:transition spd="med"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 descr="crisis-social-media.jpg">
            <a:extLst>
              <a:ext uri="{FF2B5EF4-FFF2-40B4-BE49-F238E27FC236}">
                <a16:creationId xmlns:a16="http://schemas.microsoft.com/office/drawing/2014/main" id="{7F7CD23F-C917-F74D-A0CF-755DA374A1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2" r="25461" b="1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93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Validez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Evaluar la credibilidad de las fuentes de información con las que el comité local de manejo de crisis ha tenido contacto.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¿Qué tan creíble es la fuente de información?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¿Qué tan exacta es la fuente de información?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¿Se realizó la verificación independiente de la información?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b="1"/>
          </a:p>
        </p:txBody>
      </p:sp>
    </p:spTree>
    <p:extLst>
      <p:ext uri="{BB962C8B-B14F-4D97-AF65-F5344CB8AC3E}">
        <p14:creationId xmlns:p14="http://schemas.microsoft.com/office/powerpoint/2010/main" val="4010009288"/>
      </p:ext>
    </p:extLst>
  </p:cSld>
  <p:clrMapOvr>
    <a:masterClrMapping/>
  </p:clrMapOvr>
  <p:transition spd="med"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5940F547-7206-4401-94FB-F8421915D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65A376-83A3-444F-84F2-E481B16020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63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Severidad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222287"/>
            <a:ext cx="10554574" cy="363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Determinar el número de productos, consumidores o empleados que pueden ser afectados por la crisis.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Si existe algún elemento criminal en la posible causa de la crisis.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Si la empresa puede tener implicaciones de tipo legal en la crisis.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El tiempo aproximado para solucionar o controlar el problema.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¿Hay amenaza a la salud?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¿Cuántas personas han sido afectadas y cómo?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¿Hay afectación en la imagen de la empresa?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¿Tiempo necesario para corregir el problema?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249725725"/>
      </p:ext>
    </p:extLst>
  </p:cSld>
  <p:clrMapOvr>
    <a:masterClrMapping/>
  </p:clrMapOvr>
  <p:transition spd="med"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65A376-83A3-444F-84F2-E481B16020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4991" r="24990" b="-1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107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Alcance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Determinar</a:t>
            </a:r>
            <a:r>
              <a:rPr lang="en-US" dirty="0"/>
              <a:t> la </a:t>
            </a:r>
            <a:r>
              <a:rPr lang="en-US" dirty="0" err="1"/>
              <a:t>cobertura</a:t>
            </a:r>
            <a:r>
              <a:rPr lang="en-US" dirty="0"/>
              <a:t> de los </a:t>
            </a:r>
            <a:r>
              <a:rPr lang="en-US" dirty="0" err="1"/>
              <a:t>medios</a:t>
            </a:r>
            <a:r>
              <a:rPr lang="en-US" dirty="0"/>
              <a:t> de </a:t>
            </a:r>
            <a:r>
              <a:rPr lang="en-US" dirty="0" err="1"/>
              <a:t>comunicación</a:t>
            </a:r>
            <a:r>
              <a:rPr lang="en-US" dirty="0"/>
              <a:t>, el </a:t>
            </a:r>
            <a:r>
              <a:rPr lang="en-US" dirty="0" err="1"/>
              <a:t>tono</a:t>
            </a:r>
            <a:r>
              <a:rPr lang="en-US" dirty="0"/>
              <a:t> de la </a:t>
            </a:r>
            <a:r>
              <a:rPr lang="en-US" dirty="0" err="1"/>
              <a:t>misma</a:t>
            </a:r>
            <a:r>
              <a:rPr lang="en-US" dirty="0"/>
              <a:t> y la </a:t>
            </a:r>
            <a:r>
              <a:rPr lang="en-US" dirty="0" err="1"/>
              <a:t>difusión</a:t>
            </a:r>
            <a:r>
              <a:rPr lang="en-US" dirty="0"/>
              <a:t> que se le ha dado al </a:t>
            </a:r>
            <a:r>
              <a:rPr lang="en-US" dirty="0" err="1"/>
              <a:t>suceso</a:t>
            </a:r>
            <a:r>
              <a:rPr lang="en-US" dirty="0"/>
              <a:t>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El </a:t>
            </a:r>
            <a:r>
              <a:rPr lang="en-US" dirty="0" err="1"/>
              <a:t>nivel</a:t>
            </a:r>
            <a:r>
              <a:rPr lang="en-US" dirty="0"/>
              <a:t> de </a:t>
            </a:r>
            <a:r>
              <a:rPr lang="en-US" dirty="0" err="1"/>
              <a:t>cuestionamientos</a:t>
            </a:r>
            <a:r>
              <a:rPr lang="en-US" dirty="0"/>
              <a:t> de </a:t>
            </a:r>
            <a:r>
              <a:rPr lang="en-US" dirty="0" err="1"/>
              <a:t>otras</a:t>
            </a:r>
            <a:r>
              <a:rPr lang="en-US" dirty="0"/>
              <a:t> audiencias </a:t>
            </a:r>
            <a:r>
              <a:rPr lang="en-US" dirty="0" err="1"/>
              <a:t>externas</a:t>
            </a:r>
            <a:r>
              <a:rPr lang="en-US" dirty="0"/>
              <a:t>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¿Hasta qué </a:t>
            </a:r>
            <a:r>
              <a:rPr lang="en-US" dirty="0" err="1"/>
              <a:t>grado</a:t>
            </a:r>
            <a:r>
              <a:rPr lang="en-US" dirty="0"/>
              <a:t> se ha </a:t>
            </a:r>
            <a:r>
              <a:rPr lang="en-US" dirty="0" err="1"/>
              <a:t>extendido</a:t>
            </a:r>
            <a:r>
              <a:rPr lang="en-US" dirty="0"/>
              <a:t> el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los </a:t>
            </a:r>
            <a:r>
              <a:rPr lang="en-US" dirty="0" err="1"/>
              <a:t>medios</a:t>
            </a:r>
            <a:r>
              <a:rPr lang="en-US" dirty="0"/>
              <a:t>?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¿De qué </a:t>
            </a:r>
            <a:r>
              <a:rPr lang="en-US" dirty="0" err="1"/>
              <a:t>naturaleza</a:t>
            </a:r>
            <a:r>
              <a:rPr lang="en-US" dirty="0"/>
              <a:t>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los </a:t>
            </a:r>
            <a:r>
              <a:rPr lang="en-US" dirty="0" err="1"/>
              <a:t>cuestionamientos</a:t>
            </a:r>
            <a:r>
              <a:rPr lang="en-US" dirty="0"/>
              <a:t> </a:t>
            </a:r>
            <a:r>
              <a:rPr lang="en-US" dirty="0" err="1"/>
              <a:t>externos</a:t>
            </a:r>
            <a:r>
              <a:rPr lang="en-US" dirty="0"/>
              <a:t>?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¿Qué audiencias se </a:t>
            </a:r>
            <a:r>
              <a:rPr lang="en-US" dirty="0" err="1"/>
              <a:t>han</a:t>
            </a:r>
            <a:r>
              <a:rPr lang="en-US" dirty="0"/>
              <a:t> visto </a:t>
            </a:r>
            <a:r>
              <a:rPr lang="en-US" dirty="0" err="1"/>
              <a:t>afectadas</a:t>
            </a:r>
            <a:r>
              <a:rPr lang="en-US" dirty="0"/>
              <a:t> por la </a:t>
            </a:r>
            <a:r>
              <a:rPr lang="en-US" dirty="0" err="1"/>
              <a:t>emergencia</a:t>
            </a:r>
            <a:r>
              <a:rPr lang="en-US" dirty="0"/>
              <a:t>?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886548"/>
      </p:ext>
    </p:extLst>
  </p:cSld>
  <p:clrMapOvr>
    <a:masterClrMapping/>
  </p:clrMapOvr>
  <p:transition spd="med"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 descr="Imagen que contiene teclado, electrónica, interior, computadora&#10;&#10;Descripción generada automáticamente">
            <a:extLst>
              <a:ext uri="{FF2B5EF4-FFF2-40B4-BE49-F238E27FC236}">
                <a16:creationId xmlns:a16="http://schemas.microsoft.com/office/drawing/2014/main" id="{4DA35C47-4282-7F48-B577-55D862F542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95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14" name="Freeform 6">
            <a:extLst>
              <a:ext uri="{FF2B5EF4-FFF2-40B4-BE49-F238E27FC236}">
                <a16:creationId xmlns:a16="http://schemas.microsoft.com/office/drawing/2014/main" id="{69929A41-E338-4E78-8AC3-024966DB7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8" y="651932"/>
            <a:ext cx="5706532" cy="135466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Responsabilidad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Determinar el grado de responsabilidad que tiene la empresa, así como los asuntos negativos que deben anticiparse como resultado de la crisis.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¿Involucramiento criminal?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¿Interno?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¿Externo?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¿Hasta qué grado es responsable la compañía?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¿Cuántos litigios puede haber?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¿De qué tipo son las demandas externas?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b="1"/>
          </a:p>
        </p:txBody>
      </p:sp>
    </p:spTree>
    <p:extLst>
      <p:ext uri="{BB962C8B-B14F-4D97-AF65-F5344CB8AC3E}">
        <p14:creationId xmlns:p14="http://schemas.microsoft.com/office/powerpoint/2010/main" val="4281860338"/>
      </p:ext>
    </p:extLst>
  </p:cSld>
  <p:clrMapOvr>
    <a:masterClrMapping/>
  </p:clrMapOvr>
  <p:transition spd="med"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4" name="Freeform 6">
            <a:extLst>
              <a:ext uri="{FF2B5EF4-FFF2-40B4-BE49-F238E27FC236}">
                <a16:creationId xmlns:a16="http://schemas.microsoft.com/office/drawing/2014/main" id="{69929A41-E338-4E78-8AC3-024966DB7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8" y="651932"/>
            <a:ext cx="5706532" cy="135466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endParaRPr lang="en-US" sz="40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400" dirty="0">
                <a:latin typeface="Georgia"/>
                <a:cs typeface="Georgia"/>
              </a:rPr>
              <a:t>Una vez que el Comité de Crisis se ha reunido deberá analizar:</a:t>
            </a:r>
          </a:p>
          <a:p>
            <a:endParaRPr lang="es-ES" sz="2400" dirty="0">
              <a:latin typeface="Georgia"/>
              <a:cs typeface="Georgia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sz="1600" dirty="0">
                <a:latin typeface="Georgia"/>
                <a:cs typeface="Georgia"/>
              </a:rPr>
              <a:t>Origen - causa- hecho.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1600" dirty="0">
                <a:latin typeface="Georgia"/>
                <a:cs typeface="Georgia"/>
              </a:rPr>
              <a:t>Impacto - </a:t>
            </a:r>
            <a:r>
              <a:rPr lang="es-ES" sz="1600" dirty="0" err="1">
                <a:latin typeface="Georgia"/>
                <a:cs typeface="Georgia"/>
              </a:rPr>
              <a:t>afectación</a:t>
            </a:r>
            <a:r>
              <a:rPr lang="es-ES" sz="1600" dirty="0">
                <a:latin typeface="Georgia"/>
                <a:cs typeface="Georgia"/>
              </a:rPr>
              <a:t> – desgaste.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1600" dirty="0">
                <a:latin typeface="Georgia"/>
                <a:cs typeface="Georgia"/>
              </a:rPr>
              <a:t>Consecuencias.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b="1" dirty="0"/>
          </a:p>
        </p:txBody>
      </p:sp>
      <p:pic>
        <p:nvPicPr>
          <p:cNvPr id="8" name="Imagen 7" descr="f6mumRez.png">
            <a:extLst>
              <a:ext uri="{FF2B5EF4-FFF2-40B4-BE49-F238E27FC236}">
                <a16:creationId xmlns:a16="http://schemas.microsoft.com/office/drawing/2014/main" id="{CD0922A3-084A-2B4D-A669-0CF0EB76E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11" y="2520778"/>
            <a:ext cx="3954163" cy="395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6415"/>
      </p:ext>
    </p:extLst>
  </p:cSld>
  <p:clrMapOvr>
    <a:masterClrMapping/>
  </p:clrMapOvr>
  <p:transition spd="med"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Información preliminar</a:t>
            </a:r>
          </a:p>
        </p:txBody>
      </p:sp>
      <p:pic>
        <p:nvPicPr>
          <p:cNvPr id="5" name="Imagen 4" descr="Imagen que contiene naturaleza, montaña&#10;&#10;Descripción generada automáticamente">
            <a:extLst>
              <a:ext uri="{FF2B5EF4-FFF2-40B4-BE49-F238E27FC236}">
                <a16:creationId xmlns:a16="http://schemas.microsoft.com/office/drawing/2014/main" id="{C693850E-813A-FD4C-B344-8FB8CC087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8" y="3512462"/>
            <a:ext cx="2913062" cy="1517414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4330699" y="2413000"/>
            <a:ext cx="705273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Breve resumen del suceso.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Naturaleza de la situación.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Alcance de las lesiones físicas.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Pérdidas.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Repercusiones de mercado.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Recomendaciones a audiencias clave.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Procedimientos de las unidades de negocio para una reacción de emergencia.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Acciones realizadas.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Autoridades que conocen los hechos.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700" b="1"/>
          </a:p>
        </p:txBody>
      </p:sp>
    </p:spTree>
    <p:extLst>
      <p:ext uri="{BB962C8B-B14F-4D97-AF65-F5344CB8AC3E}">
        <p14:creationId xmlns:p14="http://schemas.microsoft.com/office/powerpoint/2010/main" val="1788076294"/>
      </p:ext>
    </p:extLst>
  </p:cSld>
  <p:clrMapOvr>
    <a:masterClrMapping/>
  </p:clrMapOvr>
  <p:transition spd="med">
    <p:dissolv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Imagen 3" descr="Imagen que contiene tabla, escritorio, computadora, teclado&#10;&#10;Descripción generada automáticamente">
            <a:extLst>
              <a:ext uri="{FF2B5EF4-FFF2-40B4-BE49-F238E27FC236}">
                <a16:creationId xmlns:a16="http://schemas.microsoft.com/office/drawing/2014/main" id="{D36A61BA-B736-E341-8A59-3A34EA9DDF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7512" b="11287"/>
          <a:stretch/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119" name="Freeform 16">
            <a:extLst>
              <a:ext uri="{FF2B5EF4-FFF2-40B4-BE49-F238E27FC236}">
                <a16:creationId xmlns:a16="http://schemas.microsoft.com/office/drawing/2014/main" id="{90814A6D-51DC-4E3F-B3C1-B4B7517F1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070100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Información preliminar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br>
              <a:rPr lang="en-US" sz="31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</a:br>
            <a:r>
              <a:rPr lang="en-US" sz="31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Crisis en producto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5055923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Descripción</a:t>
            </a:r>
            <a:r>
              <a:rPr lang="en-US" dirty="0"/>
              <a:t> del </a:t>
            </a:r>
            <a:r>
              <a:rPr lang="en-US" dirty="0" err="1"/>
              <a:t>suceso</a:t>
            </a:r>
            <a:r>
              <a:rPr lang="en-US" dirty="0"/>
              <a:t>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Identificación</a:t>
            </a:r>
            <a:r>
              <a:rPr lang="en-US" dirty="0"/>
              <a:t> de </a:t>
            </a:r>
            <a:r>
              <a:rPr lang="en-US" dirty="0" err="1"/>
              <a:t>producto</a:t>
            </a:r>
            <a:r>
              <a:rPr lang="en-US" dirty="0"/>
              <a:t>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Número</a:t>
            </a:r>
            <a:r>
              <a:rPr lang="en-US" dirty="0"/>
              <a:t> de </a:t>
            </a:r>
            <a:r>
              <a:rPr lang="en-US" dirty="0" err="1"/>
              <a:t>lote</a:t>
            </a:r>
            <a:r>
              <a:rPr lang="en-US" dirty="0"/>
              <a:t>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Fechas</a:t>
            </a:r>
            <a:r>
              <a:rPr lang="en-US" dirty="0"/>
              <a:t> de </a:t>
            </a:r>
            <a:r>
              <a:rPr lang="en-US" dirty="0" err="1"/>
              <a:t>producción</a:t>
            </a:r>
            <a:r>
              <a:rPr lang="en-US" dirty="0"/>
              <a:t>.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Acciones</a:t>
            </a:r>
            <a:r>
              <a:rPr lang="en-US" dirty="0"/>
              <a:t> </a:t>
            </a:r>
            <a:r>
              <a:rPr lang="en-US" dirty="0" err="1"/>
              <a:t>realizadas</a:t>
            </a:r>
            <a:r>
              <a:rPr lang="en-US" dirty="0"/>
              <a:t>.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 err="1"/>
              <a:t>Autoridades</a:t>
            </a:r>
            <a:r>
              <a:rPr lang="en-US" dirty="0"/>
              <a:t> que </a:t>
            </a:r>
            <a:r>
              <a:rPr lang="en-US" dirty="0" err="1"/>
              <a:t>conocen</a:t>
            </a:r>
            <a:r>
              <a:rPr lang="en-US" dirty="0"/>
              <a:t> los </a:t>
            </a:r>
            <a:r>
              <a:rPr lang="en-US" dirty="0" err="1"/>
              <a:t>hechos</a:t>
            </a:r>
            <a:r>
              <a:rPr lang="en-US" dirty="0"/>
              <a:t>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endParaRPr lang="en-US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1188613"/>
      </p:ext>
    </p:extLst>
  </p:cSld>
  <p:clrMapOvr>
    <a:masterClrMapping/>
  </p:clrMapOvr>
  <p:transition spd="med"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Imagen 7" descr="Imagen que contiene equipo, estructuras metálicas, tabla, taza&#10;&#10;Descripción generada automáticamente">
            <a:extLst>
              <a:ext uri="{FF2B5EF4-FFF2-40B4-BE49-F238E27FC236}">
                <a16:creationId xmlns:a16="http://schemas.microsoft.com/office/drawing/2014/main" id="{94F46DE0-8C8C-9F41-A912-7BA77E9453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386" b="6016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72" name="Freeform 6">
            <a:extLst>
              <a:ext uri="{FF2B5EF4-FFF2-40B4-BE49-F238E27FC236}">
                <a16:creationId xmlns:a16="http://schemas.microsoft.com/office/drawing/2014/main" id="{69929A41-E338-4E78-8AC3-024966DB7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8" y="651932"/>
            <a:ext cx="5706532" cy="135466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Estrategia de contención-solución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70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El objetivo de todo comunicado externo es incrementar los niveles de control y disminuir la percepción de riesgo. Esto sólo se logra informando oportunamente: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Afectación de la distribución del producto.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Reinicio de operaciones o una solución similar.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Control sobre los daños materiales.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Estrategia de acción con heridos.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700"/>
              <a:t>Contacto con familiares de deudos.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700" b="1"/>
          </a:p>
        </p:txBody>
      </p:sp>
    </p:spTree>
    <p:extLst>
      <p:ext uri="{BB962C8B-B14F-4D97-AF65-F5344CB8AC3E}">
        <p14:creationId xmlns:p14="http://schemas.microsoft.com/office/powerpoint/2010/main" val="3465592821"/>
      </p:ext>
    </p:extLst>
  </p:cSld>
  <p:clrMapOvr>
    <a:masterClrMapping/>
  </p:clrMapOvr>
  <p:transition spd="med">
    <p:dissolv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Imagen 3" descr="Imagen que contiene exterior, hombre, vuelo, papalote&#10;&#10;Descripción generada automáticamente">
            <a:extLst>
              <a:ext uri="{FF2B5EF4-FFF2-40B4-BE49-F238E27FC236}">
                <a16:creationId xmlns:a16="http://schemas.microsoft.com/office/drawing/2014/main" id="{EF5301AC-5521-6B46-9233-31CE18451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2339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79" name="Freeform 6">
            <a:extLst>
              <a:ext uri="{FF2B5EF4-FFF2-40B4-BE49-F238E27FC236}">
                <a16:creationId xmlns:a16="http://schemas.microsoft.com/office/drawing/2014/main" id="{69929A41-E338-4E78-8AC3-024966DB7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8" y="651932"/>
            <a:ext cx="5706532" cy="135466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Definir la posición institucional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La posición oficial debe estar elaborada con base en las acciones que está desarrollando la empresa para controlar la emergencia.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Acciones con Protección Civil.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Instituciones de emergencia.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Planes de contención.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Atender a los afectados.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87820045"/>
      </p:ext>
    </p:extLst>
  </p:cSld>
  <p:clrMapOvr>
    <a:masterClrMapping/>
  </p:clrMapOvr>
  <p:transition spd="med">
    <p:dissolv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5933700" cy="97045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Difundir la posición institucional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222287"/>
            <a:ext cx="5924988" cy="363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Una vez definida la posición oficial, cada una de las áreas del Comité Local de Crisis debe comunicar en su lenguaje el mismo mensaje de control a sus audiencias específicas.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b="1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8B5BDE1-5F9E-416B-8E64-20DE9AF86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0" y="0"/>
            <a:ext cx="464515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17">
            <a:extLst>
              <a:ext uri="{FF2B5EF4-FFF2-40B4-BE49-F238E27FC236}">
                <a16:creationId xmlns:a16="http://schemas.microsoft.com/office/drawing/2014/main" id="{FFCF9C9A-5CE5-4576-8BCA-E190053F2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746" y="958640"/>
            <a:ext cx="335479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13795a7e5804ffe5ae8d5ff2a73f429e.jpg">
            <a:extLst>
              <a:ext uri="{FF2B5EF4-FFF2-40B4-BE49-F238E27FC236}">
                <a16:creationId xmlns:a16="http://schemas.microsoft.com/office/drawing/2014/main" id="{BB37F2C3-944F-034C-BEE3-C067403DA0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r="9489" b="5"/>
          <a:stretch/>
        </p:blipFill>
        <p:spPr>
          <a:xfrm>
            <a:off x="8507487" y="1258529"/>
            <a:ext cx="2735071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4364"/>
      </p:ext>
    </p:extLst>
  </p:cSld>
  <p:clrMapOvr>
    <a:masterClrMapping/>
  </p:clrMapOvr>
  <p:transition spd="med"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07BDBEC-EC36-4734-B516-663EEBCD5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23">
            <a:extLst>
              <a:ext uri="{FF2B5EF4-FFF2-40B4-BE49-F238E27FC236}">
                <a16:creationId xmlns:a16="http://schemas.microsoft.com/office/drawing/2014/main" id="{888B4357-0429-4651-AF18-8561664DC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Sistema de respuesta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Definir nuestra posición y nuestros mensajes.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Precisar los hechos.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Informar qué se está haciendo.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/>
              <a:t>Transmitir tranquilidad.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b="1"/>
          </a:p>
        </p:txBody>
      </p:sp>
      <p:sp>
        <p:nvSpPr>
          <p:cNvPr id="99" name="Rounded Rectangle 17">
            <a:extLst>
              <a:ext uri="{FF2B5EF4-FFF2-40B4-BE49-F238E27FC236}">
                <a16:creationId xmlns:a16="http://schemas.microsoft.com/office/drawing/2014/main" id="{86558211-00D9-48F0-AE94-B95B15282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2D1024-CEAD-C64B-BBB0-2D5700021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4" r="19199" b="1"/>
          <a:stretch/>
        </p:blipFill>
        <p:spPr>
          <a:xfrm>
            <a:off x="5603706" y="1258529"/>
            <a:ext cx="5638853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16081"/>
      </p:ext>
    </p:extLst>
  </p:cSld>
  <p:clrMapOvr>
    <a:masterClrMapping/>
  </p:clrMapOvr>
  <p:transition spd="med">
    <p:dissolv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 descr="Imagen que contiene persona, sostener, mujer, hombre&#10;&#10;Descripción generada automáticamente">
            <a:extLst>
              <a:ext uri="{FF2B5EF4-FFF2-40B4-BE49-F238E27FC236}">
                <a16:creationId xmlns:a16="http://schemas.microsoft.com/office/drawing/2014/main" id="{64456B6D-3C2A-FC47-8F12-426BA604E4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47" t="9091" r="1" b="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06" name="Freeform 6">
            <a:extLst>
              <a:ext uri="{FF2B5EF4-FFF2-40B4-BE49-F238E27FC236}">
                <a16:creationId xmlns:a16="http://schemas.microsoft.com/office/drawing/2014/main" id="{69929A41-E338-4E78-8AC3-024966DB7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468" y="651932"/>
            <a:ext cx="5706532" cy="135466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Dar a conocer la posición oficial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Empleados: Comunicado Oficial.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Autoridades: Cartas o “tarjetas”.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Medios: Boletín de prensa numerado y con contacto.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Clientes: Carta o comunicado.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Distribuidores: Carta o comunicado.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Médicos: Información especializada u hoja roja de producto.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Bomberos: Información técnica.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500"/>
              <a:t>Protección Civil: Información incluyendo condiciones técnicas de la crisis.</a:t>
            </a:r>
          </a:p>
        </p:txBody>
      </p:sp>
    </p:spTree>
    <p:extLst>
      <p:ext uri="{BB962C8B-B14F-4D97-AF65-F5344CB8AC3E}">
        <p14:creationId xmlns:p14="http://schemas.microsoft.com/office/powerpoint/2010/main" val="3403998908"/>
      </p:ext>
    </p:extLst>
  </p:cSld>
  <p:clrMapOvr>
    <a:masterClrMapping/>
  </p:clrMapOvr>
  <p:transition spd="med"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 descr="Imagen que contiene persona, sostener, mujer, hombre&#10;&#10;Descripción generada automáticamente">
            <a:extLst>
              <a:ext uri="{FF2B5EF4-FFF2-40B4-BE49-F238E27FC236}">
                <a16:creationId xmlns:a16="http://schemas.microsoft.com/office/drawing/2014/main" id="{64456B6D-3C2A-FC47-8F12-426BA604E4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14749" b="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13" name="Freeform 9">
            <a:extLst>
              <a:ext uri="{FF2B5EF4-FFF2-40B4-BE49-F238E27FC236}">
                <a16:creationId xmlns:a16="http://schemas.microsoft.com/office/drawing/2014/main" id="{5B2F0987-377D-4CDD-976A-25E404384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9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4930400" cy="1559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Política de difusión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413000"/>
            <a:ext cx="4921687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La base de la Política de Difusión de la empresa en una crisis es el manejo de mensajes: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Consistentes.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Congruentes.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Para garantizar la credibilidad es fundamental evitar incurrir en errores o contradicciones ante audiencias clave.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66750"/>
      </p:ext>
    </p:extLst>
  </p:cSld>
  <p:clrMapOvr>
    <a:masterClrMapping/>
  </p:clrMapOvr>
  <p:transition spd="med">
    <p:dissolv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magen 4" descr="Imagen que contiene persona, sostener, mujer, hombre&#10;&#10;Descripción generada automáticamente">
            <a:extLst>
              <a:ext uri="{FF2B5EF4-FFF2-40B4-BE49-F238E27FC236}">
                <a16:creationId xmlns:a16="http://schemas.microsoft.com/office/drawing/2014/main" id="{64456B6D-3C2A-FC47-8F12-426BA604E4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47" t="9091" r="1" b="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24" name="Rectangle 5">
            <a:extLst>
              <a:ext uri="{FF2B5EF4-FFF2-40B4-BE49-F238E27FC236}">
                <a16:creationId xmlns:a16="http://schemas.microsoft.com/office/drawing/2014/main" id="{27C16B04-88F3-4EEB-BB39-BDC7CE3F6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40967" cy="6858000"/>
          </a:xfrm>
          <a:custGeom>
            <a:avLst/>
            <a:gdLst/>
            <a:ahLst/>
            <a:cxnLst/>
            <a:rect l="l" t="t" r="r" b="b"/>
            <a:pathLst>
              <a:path w="6040967" h="6858000">
                <a:moveTo>
                  <a:pt x="0" y="0"/>
                </a:moveTo>
                <a:lnTo>
                  <a:pt x="6040967" y="0"/>
                </a:lnTo>
                <a:lnTo>
                  <a:pt x="6040967" y="1900238"/>
                </a:lnTo>
                <a:lnTo>
                  <a:pt x="5670550" y="2178050"/>
                </a:lnTo>
                <a:lnTo>
                  <a:pt x="5666317" y="2184400"/>
                </a:lnTo>
                <a:lnTo>
                  <a:pt x="5659967" y="2193925"/>
                </a:lnTo>
                <a:lnTo>
                  <a:pt x="5653617" y="2201863"/>
                </a:lnTo>
                <a:lnTo>
                  <a:pt x="5653617" y="2211388"/>
                </a:lnTo>
                <a:lnTo>
                  <a:pt x="5653617" y="2220913"/>
                </a:lnTo>
                <a:lnTo>
                  <a:pt x="5659967" y="2228850"/>
                </a:lnTo>
                <a:lnTo>
                  <a:pt x="5666317" y="2238375"/>
                </a:lnTo>
                <a:lnTo>
                  <a:pt x="5670550" y="2244725"/>
                </a:lnTo>
                <a:lnTo>
                  <a:pt x="6040967" y="2522538"/>
                </a:lnTo>
                <a:lnTo>
                  <a:pt x="6040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5">
            <a:extLst>
              <a:ext uri="{FF2B5EF4-FFF2-40B4-BE49-F238E27FC236}">
                <a16:creationId xmlns:a16="http://schemas.microsoft.com/office/drawing/2014/main" id="{97708BC7-0955-432D-A44D-D8DBD2487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653617" y="0"/>
            <a:ext cx="6538383" cy="6858000"/>
          </a:xfrm>
          <a:custGeom>
            <a:avLst/>
            <a:gdLst/>
            <a:ahLst/>
            <a:cxnLst/>
            <a:rect l="l" t="t" r="r" b="b"/>
            <a:pathLst>
              <a:path w="6538383" h="6858000">
                <a:moveTo>
                  <a:pt x="387350" y="0"/>
                </a:moveTo>
                <a:lnTo>
                  <a:pt x="4874683" y="0"/>
                </a:lnTo>
                <a:lnTo>
                  <a:pt x="6093883" y="0"/>
                </a:lnTo>
                <a:lnTo>
                  <a:pt x="6538383" y="0"/>
                </a:lnTo>
                <a:lnTo>
                  <a:pt x="6538383" y="6858000"/>
                </a:lnTo>
                <a:lnTo>
                  <a:pt x="6093883" y="6858000"/>
                </a:lnTo>
                <a:lnTo>
                  <a:pt x="4874683" y="6858000"/>
                </a:lnTo>
                <a:lnTo>
                  <a:pt x="387350" y="6858000"/>
                </a:lnTo>
                <a:lnTo>
                  <a:pt x="387350" y="2522538"/>
                </a:lnTo>
                <a:lnTo>
                  <a:pt x="16933" y="2244725"/>
                </a:lnTo>
                <a:lnTo>
                  <a:pt x="12700" y="2238375"/>
                </a:lnTo>
                <a:lnTo>
                  <a:pt x="6350" y="2228850"/>
                </a:lnTo>
                <a:lnTo>
                  <a:pt x="0" y="2220913"/>
                </a:lnTo>
                <a:lnTo>
                  <a:pt x="0" y="2211388"/>
                </a:lnTo>
                <a:lnTo>
                  <a:pt x="0" y="2201863"/>
                </a:lnTo>
                <a:lnTo>
                  <a:pt x="6350" y="2193925"/>
                </a:lnTo>
                <a:lnTo>
                  <a:pt x="12700" y="2184400"/>
                </a:lnTo>
                <a:lnTo>
                  <a:pt x="16933" y="2178050"/>
                </a:lnTo>
                <a:lnTo>
                  <a:pt x="387350" y="1900238"/>
                </a:lnTo>
                <a:close/>
              </a:path>
            </a:pathLst>
          </a:custGeom>
          <a:solidFill>
            <a:schemeClr val="bg1">
              <a:alpha val="8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9333" y="447188"/>
            <a:ext cx="5223934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7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Evaluación</a:t>
            </a:r>
            <a:r>
              <a:rPr lang="en-US" sz="37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del </a:t>
            </a:r>
            <a:r>
              <a:rPr lang="en-US" sz="3700" b="1" dirty="0" err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desarrollo</a:t>
            </a:r>
            <a:r>
              <a:rPr lang="en-US" sz="37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 de la crisis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endParaRPr lang="en-US" sz="37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6519333" y="1639957"/>
            <a:ext cx="5223934" cy="5218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 err="1"/>
              <a:t>Establecer</a:t>
            </a:r>
            <a:r>
              <a:rPr lang="en-US" dirty="0"/>
              <a:t> una </a:t>
            </a:r>
            <a:r>
              <a:rPr lang="en-US" dirty="0" err="1"/>
              <a:t>Bitácora</a:t>
            </a:r>
            <a:r>
              <a:rPr lang="en-US" dirty="0"/>
              <a:t> de </a:t>
            </a:r>
            <a:r>
              <a:rPr lang="en-US" dirty="0" err="1"/>
              <a:t>Seguimiento</a:t>
            </a:r>
            <a:r>
              <a:rPr lang="en-US" dirty="0"/>
              <a:t> hora por hora del </a:t>
            </a:r>
            <a:r>
              <a:rPr lang="en-US" dirty="0" err="1"/>
              <a:t>desarrollo</a:t>
            </a:r>
            <a:r>
              <a:rPr lang="en-US" dirty="0"/>
              <a:t> de la crisis, </a:t>
            </a:r>
            <a:r>
              <a:rPr lang="en-US" dirty="0" err="1"/>
              <a:t>así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de </a:t>
            </a:r>
            <a:r>
              <a:rPr lang="en-US" dirty="0" err="1"/>
              <a:t>todos</a:t>
            </a:r>
            <a:r>
              <a:rPr lang="en-US" dirty="0"/>
              <a:t> los </a:t>
            </a:r>
            <a:r>
              <a:rPr lang="en-US" dirty="0" err="1"/>
              <a:t>comunicados</a:t>
            </a:r>
            <a:r>
              <a:rPr lang="en-US" dirty="0"/>
              <a:t> que se </a:t>
            </a:r>
            <a:r>
              <a:rPr lang="en-US" dirty="0" err="1"/>
              <a:t>distribuyan</a:t>
            </a:r>
            <a:r>
              <a:rPr lang="en-US" dirty="0"/>
              <a:t> a la </a:t>
            </a:r>
            <a:r>
              <a:rPr lang="en-US" dirty="0" err="1"/>
              <a:t>opinión</a:t>
            </a:r>
            <a:r>
              <a:rPr lang="en-US" dirty="0"/>
              <a:t> </a:t>
            </a:r>
            <a:r>
              <a:rPr lang="en-US" dirty="0" err="1"/>
              <a:t>pública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dirty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Lo que se </a:t>
            </a:r>
            <a:r>
              <a:rPr lang="en-US" dirty="0" err="1"/>
              <a:t>hizo</a:t>
            </a:r>
            <a:r>
              <a:rPr lang="en-US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La hora </a:t>
            </a:r>
            <a:r>
              <a:rPr lang="en-US" dirty="0" err="1"/>
              <a:t>en</a:t>
            </a:r>
            <a:r>
              <a:rPr lang="en-US" dirty="0"/>
              <a:t> que se </a:t>
            </a:r>
            <a:r>
              <a:rPr lang="en-US" dirty="0" err="1"/>
              <a:t>hizo</a:t>
            </a:r>
            <a:r>
              <a:rPr lang="en-US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La </a:t>
            </a:r>
            <a:r>
              <a:rPr lang="en-US" dirty="0" err="1"/>
              <a:t>respuesta</a:t>
            </a:r>
            <a:r>
              <a:rPr lang="en-US" dirty="0"/>
              <a:t> de lo qué se </a:t>
            </a:r>
            <a:r>
              <a:rPr lang="en-US" dirty="0" err="1"/>
              <a:t>hizo</a:t>
            </a:r>
            <a:r>
              <a:rPr lang="en-US" dirty="0"/>
              <a:t>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El </a:t>
            </a:r>
            <a:r>
              <a:rPr lang="en-US" dirty="0" err="1"/>
              <a:t>seguimiento</a:t>
            </a:r>
            <a:r>
              <a:rPr lang="en-US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Lo </a:t>
            </a:r>
            <a:r>
              <a:rPr lang="en-US" dirty="0" err="1"/>
              <a:t>inesperado</a:t>
            </a:r>
            <a:r>
              <a:rPr lang="en-US" dirty="0"/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dirty="0"/>
              <a:t>Lo </a:t>
            </a:r>
            <a:r>
              <a:rPr lang="en-US" dirty="0" err="1"/>
              <a:t>improvisado</a:t>
            </a:r>
            <a:r>
              <a:rPr lang="en-US" dirty="0"/>
              <a:t>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42400753"/>
      </p:ext>
    </p:extLst>
  </p:cSld>
  <p:clrMapOvr>
    <a:masterClrMapping/>
  </p:clrMapOvr>
  <p:transition spd="med"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>
            <a:extLst>
              <a:ext uri="{FF2B5EF4-FFF2-40B4-BE49-F238E27FC236}">
                <a16:creationId xmlns:a16="http://schemas.microsoft.com/office/drawing/2014/main" id="{89124C13-A6E4-4CA6-AA61-9F619F247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31" name="Rectangle 130">
            <a:extLst>
              <a:ext uri="{FF2B5EF4-FFF2-40B4-BE49-F238E27FC236}">
                <a16:creationId xmlns:a16="http://schemas.microsoft.com/office/drawing/2014/main" id="{5940F547-7206-4401-94FB-F8421915D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relaciones-pblicas-y-manejo-de-crisis-27-638.jpg">
            <a:extLst>
              <a:ext uri="{FF2B5EF4-FFF2-40B4-BE49-F238E27FC236}">
                <a16:creationId xmlns:a16="http://schemas.microsoft.com/office/drawing/2014/main" id="{C16066BB-D25B-1F41-ACA8-BDA1CB9D4D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0" y="447188"/>
            <a:ext cx="10571998" cy="970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Posición final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2" y="2222287"/>
            <a:ext cx="10554574" cy="363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Una vez que la situación ha sido controlada, se debe dar a conocer: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Qué sucedió y cómo la empresa controló la emergencia.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Las acciones emocionales –emotivas- que se tuvieron con los deudos o afectados. 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/>
              <a:t>Identificar el nivel de apoyo de aliados de la empresa.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66702"/>
      </p:ext>
    </p:extLst>
  </p:cSld>
  <p:clrMapOvr>
    <a:masterClrMapping/>
  </p:clrMapOvr>
  <p:transition spd="med"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6">
            <a:extLst>
              <a:ext uri="{FF2B5EF4-FFF2-40B4-BE49-F238E27FC236}">
                <a16:creationId xmlns:a16="http://schemas.microsoft.com/office/drawing/2014/main" id="{BBEE28A7-C83B-4DCB-9E66-AF58A0864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AD21EC9-9707-4723-8447-0D7FA381B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23">
            <a:extLst>
              <a:ext uri="{FF2B5EF4-FFF2-40B4-BE49-F238E27FC236}">
                <a16:creationId xmlns:a16="http://schemas.microsoft.com/office/drawing/2014/main" id="{AABA95AA-8869-4123-BB01-8C85EFDF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9C8BE62-2C80-4F45-8B33-5D341F2FC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01" y="447188"/>
            <a:ext cx="3413084" cy="15594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3200" b="1">
                <a:solidFill>
                  <a:srgbClr val="FEFEFE"/>
                </a:solidFill>
                <a:latin typeface="+mj-lt"/>
                <a:ea typeface="+mj-ea"/>
                <a:cs typeface="+mj-cs"/>
              </a:rPr>
              <a:t>Reporte final interno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D3DB7F-C9C9-A447-AB5A-7EAF46A1DACD}"/>
              </a:ext>
            </a:extLst>
          </p:cNvPr>
          <p:cNvSpPr/>
          <p:nvPr/>
        </p:nvSpPr>
        <p:spPr>
          <a:xfrm>
            <a:off x="818713" y="2413000"/>
            <a:ext cx="3404372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dirty="0"/>
              <a:t>Para </a:t>
            </a:r>
            <a:r>
              <a:rPr lang="en-US" sz="1600" dirty="0" err="1"/>
              <a:t>efectos</a:t>
            </a:r>
            <a:r>
              <a:rPr lang="en-US" sz="1600" dirty="0"/>
              <a:t> de </a:t>
            </a:r>
            <a:r>
              <a:rPr lang="en-US" sz="1600" dirty="0" err="1"/>
              <a:t>evaluación</a:t>
            </a:r>
            <a:r>
              <a:rPr lang="en-US" sz="1600" dirty="0"/>
              <a:t> </a:t>
            </a:r>
            <a:r>
              <a:rPr lang="en-US" sz="1600" dirty="0" err="1"/>
              <a:t>interna</a:t>
            </a:r>
            <a:r>
              <a:rPr lang="en-US" sz="1600" dirty="0"/>
              <a:t> del </a:t>
            </a:r>
            <a:r>
              <a:rPr lang="en-US" sz="1600" dirty="0" err="1"/>
              <a:t>manejo</a:t>
            </a:r>
            <a:r>
              <a:rPr lang="en-US" sz="1600" dirty="0"/>
              <a:t> de la crisis, es </a:t>
            </a:r>
            <a:r>
              <a:rPr lang="en-US" sz="1600" dirty="0" err="1"/>
              <a:t>necesario</a:t>
            </a:r>
            <a:r>
              <a:rPr lang="en-US" sz="1600" dirty="0"/>
              <a:t> </a:t>
            </a:r>
            <a:r>
              <a:rPr lang="en-US" sz="1600" dirty="0" err="1"/>
              <a:t>analizar</a:t>
            </a:r>
            <a:r>
              <a:rPr lang="en-US" sz="1600" dirty="0"/>
              <a:t> lo que se </a:t>
            </a:r>
            <a:r>
              <a:rPr lang="en-US" sz="1600" dirty="0" err="1"/>
              <a:t>hizo</a:t>
            </a:r>
            <a:r>
              <a:rPr lang="en-US" sz="1600" dirty="0"/>
              <a:t> bien, lo que no, con base </a:t>
            </a:r>
            <a:r>
              <a:rPr lang="en-US" sz="1600" dirty="0" err="1"/>
              <a:t>en</a:t>
            </a:r>
            <a:r>
              <a:rPr lang="en-US" sz="1600" dirty="0"/>
              <a:t> la </a:t>
            </a:r>
            <a:r>
              <a:rPr lang="en-US" sz="1600" dirty="0" err="1"/>
              <a:t>bitácora</a:t>
            </a:r>
            <a:r>
              <a:rPr lang="en-US" sz="1600" dirty="0"/>
              <a:t> de la crisis.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dirty="0"/>
          </a:p>
        </p:txBody>
      </p:sp>
      <p:sp>
        <p:nvSpPr>
          <p:cNvPr id="78" name="Rounded Rectangle 17">
            <a:extLst>
              <a:ext uri="{FF2B5EF4-FFF2-40B4-BE49-F238E27FC236}">
                <a16:creationId xmlns:a16="http://schemas.microsoft.com/office/drawing/2014/main" id="{68102155-1621-4AE4-8DD3-7730E2FFD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crisis-management-online.jpg">
            <a:extLst>
              <a:ext uri="{FF2B5EF4-FFF2-40B4-BE49-F238E27FC236}">
                <a16:creationId xmlns:a16="http://schemas.microsoft.com/office/drawing/2014/main" id="{7C907CAE-90FE-C846-BB13-282EBD620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30" y="1258529"/>
            <a:ext cx="4330205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40377"/>
      </p:ext>
    </p:extLst>
  </p:cSld>
  <p:clrMapOvr>
    <a:masterClrMapping/>
  </p:clrMapOvr>
  <p:transition spd="med">
    <p:dissolv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8AF39D-DD44-0346-926C-9D26C112A764}"/>
              </a:ext>
            </a:extLst>
          </p:cNvPr>
          <p:cNvSpPr/>
          <p:nvPr/>
        </p:nvSpPr>
        <p:spPr>
          <a:xfrm>
            <a:off x="982810" y="1843950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800" dirty="0" err="1"/>
              <a:t>Posición</a:t>
            </a:r>
            <a:r>
              <a:rPr lang="es-ES" sz="2800" dirty="0"/>
              <a:t> final </a:t>
            </a:r>
          </a:p>
          <a:p>
            <a:pPr algn="just"/>
            <a:endParaRPr lang="es-ES" sz="2800" dirty="0"/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cs typeface="Georgia"/>
              </a:rPr>
              <a:t>Una vez que la </a:t>
            </a:r>
            <a:r>
              <a:rPr lang="es-ES" dirty="0" err="1">
                <a:cs typeface="Georgia"/>
              </a:rPr>
              <a:t>situación</a:t>
            </a:r>
            <a:r>
              <a:rPr lang="es-ES" dirty="0">
                <a:cs typeface="Georgia"/>
              </a:rPr>
              <a:t> ha sido controlada, se debe dar a conocer: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cs typeface="Georgia"/>
              </a:rPr>
              <a:t>Qué sucedió y </a:t>
            </a:r>
            <a:r>
              <a:rPr lang="es-ES" dirty="0" err="1">
                <a:cs typeface="Georgia"/>
              </a:rPr>
              <a:t>cómo</a:t>
            </a:r>
            <a:r>
              <a:rPr lang="es-ES" dirty="0">
                <a:cs typeface="Georgia"/>
              </a:rPr>
              <a:t> la empresa controló la emergencia.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cs typeface="Georgia"/>
              </a:rPr>
              <a:t>Las acciones emocionales </a:t>
            </a:r>
            <a:r>
              <a:rPr lang="mr-IN" dirty="0">
                <a:cs typeface="Georgia"/>
              </a:rPr>
              <a:t>–</a:t>
            </a:r>
            <a:r>
              <a:rPr lang="es-ES" dirty="0">
                <a:cs typeface="Georgia"/>
              </a:rPr>
              <a:t>emotivas- que se tuvieron con los deudos o afectados.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dirty="0">
                <a:cs typeface="Georgia"/>
              </a:rPr>
              <a:t>Identificar el nivel de apoyo de aliados de la empresa. </a:t>
            </a:r>
          </a:p>
        </p:txBody>
      </p:sp>
      <p:pic>
        <p:nvPicPr>
          <p:cNvPr id="3" name="Imagen 2" descr="relaciones-pblicas-y-manejo-de-crisis-27-638.jpg">
            <a:extLst>
              <a:ext uri="{FF2B5EF4-FFF2-40B4-BE49-F238E27FC236}">
                <a16:creationId xmlns:a16="http://schemas.microsoft.com/office/drawing/2014/main" id="{CE566B80-3FAC-4540-B93F-471557A1D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652" y="2189016"/>
            <a:ext cx="3232527" cy="181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40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2255</Words>
  <Application>Microsoft Macintosh PowerPoint</Application>
  <PresentationFormat>Panorámica</PresentationFormat>
  <Paragraphs>426</Paragraphs>
  <Slides>57</Slides>
  <Notes>54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5" baseType="lpstr">
      <vt:lpstr>Brush Script MT</vt:lpstr>
      <vt:lpstr>Arial</vt:lpstr>
      <vt:lpstr>Calibri</vt:lpstr>
      <vt:lpstr>Century Gothic</vt:lpstr>
      <vt:lpstr>Georgia</vt:lpstr>
      <vt:lpstr>Wingdings</vt:lpstr>
      <vt:lpstr>Wingdings 2</vt:lpstr>
      <vt:lpstr>Citable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1</cp:revision>
  <dcterms:created xsi:type="dcterms:W3CDTF">2020-01-14T23:58:50Z</dcterms:created>
  <dcterms:modified xsi:type="dcterms:W3CDTF">2020-01-14T23:59:04Z</dcterms:modified>
</cp:coreProperties>
</file>