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7" r:id="rId1"/>
  </p:sldMasterIdLst>
  <p:notesMasterIdLst>
    <p:notesMasterId r:id="rId43"/>
  </p:notesMasterIdLst>
  <p:sldIdLst>
    <p:sldId id="611" r:id="rId2"/>
    <p:sldId id="612" r:id="rId3"/>
    <p:sldId id="613" r:id="rId4"/>
    <p:sldId id="614" r:id="rId5"/>
    <p:sldId id="618" r:id="rId6"/>
    <p:sldId id="574" r:id="rId7"/>
    <p:sldId id="619" r:id="rId8"/>
    <p:sldId id="620" r:id="rId9"/>
    <p:sldId id="621" r:id="rId10"/>
    <p:sldId id="622" r:id="rId11"/>
    <p:sldId id="623" r:id="rId12"/>
    <p:sldId id="624" r:id="rId13"/>
    <p:sldId id="625" r:id="rId14"/>
    <p:sldId id="626" r:id="rId15"/>
    <p:sldId id="627" r:id="rId16"/>
    <p:sldId id="628" r:id="rId17"/>
    <p:sldId id="551" r:id="rId18"/>
    <p:sldId id="629" r:id="rId19"/>
    <p:sldId id="630" r:id="rId20"/>
    <p:sldId id="631" r:id="rId21"/>
    <p:sldId id="632" r:id="rId22"/>
    <p:sldId id="594" r:id="rId23"/>
    <p:sldId id="633" r:id="rId24"/>
    <p:sldId id="557" r:id="rId25"/>
    <p:sldId id="558" r:id="rId26"/>
    <p:sldId id="634" r:id="rId27"/>
    <p:sldId id="635" r:id="rId28"/>
    <p:sldId id="636" r:id="rId29"/>
    <p:sldId id="637" r:id="rId30"/>
    <p:sldId id="638" r:id="rId31"/>
    <p:sldId id="639" r:id="rId32"/>
    <p:sldId id="640" r:id="rId33"/>
    <p:sldId id="641" r:id="rId34"/>
    <p:sldId id="604" r:id="rId35"/>
    <p:sldId id="605" r:id="rId36"/>
    <p:sldId id="642" r:id="rId37"/>
    <p:sldId id="606" r:id="rId38"/>
    <p:sldId id="607" r:id="rId39"/>
    <p:sldId id="608" r:id="rId40"/>
    <p:sldId id="609" r:id="rId41"/>
    <p:sldId id="610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66"/>
    <p:restoredTop sz="93061"/>
  </p:normalViewPr>
  <p:slideViewPr>
    <p:cSldViewPr snapToObjects="1">
      <p:cViewPr varScale="1">
        <p:scale>
          <a:sx n="119" d="100"/>
          <a:sy n="119" d="100"/>
        </p:scale>
        <p:origin x="69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21AF2-9801-0D4A-8A5A-067BF16DC2AA}" type="datetimeFigureOut">
              <a:rPr lang="es-ES_tradnl" smtClean="0"/>
              <a:t>10/12/19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99C2E-A02A-6942-ACA6-54DEB8D0B87F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58257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12/10/19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FCBB3F74-FAB1-7B48-A8E7-30E3BD8B6C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659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12/10/19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56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F17604-6BFF-5843-BE4F-DABB27B4357F}" type="datetimeFigureOut">
              <a:rPr lang="en-US" smtClean="0"/>
              <a:pPr/>
              <a:t>12/10/19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FCBB3F74-FAB1-7B48-A8E7-30E3BD8B6C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729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12/10/19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665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12/10/19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263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F17604-6BFF-5843-BE4F-DABB27B4357F}" type="datetimeFigureOut">
              <a:rPr lang="en-US" smtClean="0"/>
              <a:pPr/>
              <a:t>12/10/19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61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12/10/19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12/10/19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8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12/10/19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88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12/10/19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130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12/10/19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236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F17604-6BFF-5843-BE4F-DABB27B4357F}" type="datetimeFigureOut">
              <a:rPr lang="en-US" smtClean="0"/>
              <a:pPr/>
              <a:t>12/10/19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FCBB3F74-FAB1-7B48-A8E7-30E3BD8B6C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828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3.gif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alimentos, señal&#10;&#10;Descripción generada automáticamente">
            <a:extLst>
              <a:ext uri="{FF2B5EF4-FFF2-40B4-BE49-F238E27FC236}">
                <a16:creationId xmlns:a16="http://schemas.microsoft.com/office/drawing/2014/main" id="{0F9CB428-1AD5-3945-8A50-057C27E42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12" y="2172653"/>
            <a:ext cx="3931920" cy="3931920"/>
          </a:xfrm>
          <a:prstGeom prst="rect">
            <a:avLst/>
          </a:prstGeom>
          <a:noFill/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FFDE8252-8D24-43FA-94F6-183D190F53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07380" y="620688"/>
            <a:ext cx="38862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s-EC" sz="2400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Manejo de comunicación en situaciones de riesgo y crisis</a:t>
            </a:r>
          </a:p>
          <a:p>
            <a:pPr marL="0" indent="0" algn="ctr">
              <a:buNone/>
            </a:pPr>
            <a:endParaRPr lang="es-EC" sz="2400" dirty="0"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  <a:p>
            <a:pPr marL="0" indent="0" algn="ctr">
              <a:buNone/>
            </a:pPr>
            <a:r>
              <a:rPr lang="es-EC" sz="2400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Octavio Islas</a:t>
            </a:r>
          </a:p>
        </p:txBody>
      </p:sp>
    </p:spTree>
    <p:extLst>
      <p:ext uri="{BB962C8B-B14F-4D97-AF65-F5344CB8AC3E}">
        <p14:creationId xmlns:p14="http://schemas.microsoft.com/office/powerpoint/2010/main" val="3718635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CCF043BA-0C52-4068-BCF5-2B2D89BA9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611E148-D34A-1840-8144-DE8437225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2709" y="484632"/>
            <a:ext cx="2862580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/>
              <a:t>CRISIS</a:t>
            </a:r>
          </a:p>
        </p:txBody>
      </p:sp>
      <p:pic>
        <p:nvPicPr>
          <p:cNvPr id="5" name="Marcador de contenido 4" descr="CrisisClub330275.jpg">
            <a:extLst>
              <a:ext uri="{FF2B5EF4-FFF2-40B4-BE49-F238E27FC236}">
                <a16:creationId xmlns:a16="http://schemas.microsoft.com/office/drawing/2014/main" id="{6E8B4F4D-A4F0-2542-AFCD-F54721840B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7" r="16237" b="2"/>
          <a:stretch/>
        </p:blipFill>
        <p:spPr>
          <a:xfrm>
            <a:off x="2507" y="10"/>
            <a:ext cx="5661692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C50AB3-3DDE-FA48-8E26-5D5968466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12708" y="2121408"/>
            <a:ext cx="2862580" cy="4050792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457200">
              <a:spcBef>
                <a:spcPct val="50000"/>
              </a:spcBef>
            </a:pPr>
            <a:r>
              <a:rPr lang="en-US" sz="2400" dirty="0"/>
              <a:t>No </a:t>
            </a:r>
            <a:r>
              <a:rPr lang="en-US" sz="2400" dirty="0" err="1"/>
              <a:t>existe</a:t>
            </a:r>
            <a:r>
              <a:rPr lang="en-US" sz="2400" dirty="0"/>
              <a:t> </a:t>
            </a:r>
            <a:r>
              <a:rPr lang="en-US" sz="2400" dirty="0" err="1"/>
              <a:t>peor</a:t>
            </a:r>
            <a:r>
              <a:rPr lang="en-US" sz="2400" dirty="0"/>
              <a:t> crisis que </a:t>
            </a:r>
            <a:r>
              <a:rPr lang="en-US" sz="2400" dirty="0" err="1"/>
              <a:t>aquella</a:t>
            </a:r>
            <a:r>
              <a:rPr lang="en-US" sz="2400" dirty="0"/>
              <a:t> que </a:t>
            </a:r>
            <a:r>
              <a:rPr lang="en-US" sz="2400" dirty="0" err="1"/>
              <a:t>nos</a:t>
            </a:r>
            <a:r>
              <a:rPr lang="en-US" sz="2400" dirty="0"/>
              <a:t> </a:t>
            </a:r>
            <a:r>
              <a:rPr lang="en-US" sz="2400" dirty="0" err="1"/>
              <a:t>toma</a:t>
            </a:r>
            <a:r>
              <a:rPr lang="en-US" sz="2400" dirty="0"/>
              <a:t> por </a:t>
            </a:r>
            <a:r>
              <a:rPr lang="en-US" sz="2400" dirty="0" err="1"/>
              <a:t>sorpresa</a:t>
            </a:r>
            <a:r>
              <a:rPr lang="en-US" sz="2400" dirty="0"/>
              <a:t>.</a:t>
            </a:r>
          </a:p>
          <a:p>
            <a:pPr marL="274320" indent="0">
              <a:spcBef>
                <a:spcPct val="50000"/>
              </a:spcBef>
              <a:buNone/>
            </a:pPr>
            <a:endParaRPr lang="en-US" sz="2400" dirty="0"/>
          </a:p>
          <a:p>
            <a:pPr marL="457200">
              <a:spcBef>
                <a:spcPct val="50000"/>
              </a:spcBef>
            </a:pPr>
            <a:r>
              <a:rPr lang="en-US" sz="2400" dirty="0"/>
              <a:t>El </a:t>
            </a:r>
            <a:r>
              <a:rPr lang="en-US" sz="2400" dirty="0" err="1"/>
              <a:t>manejo</a:t>
            </a:r>
            <a:r>
              <a:rPr lang="en-US" sz="2400" dirty="0"/>
              <a:t> de </a:t>
            </a:r>
            <a:r>
              <a:rPr lang="en-US" sz="2400" dirty="0" err="1"/>
              <a:t>situaciones</a:t>
            </a:r>
            <a:r>
              <a:rPr lang="en-US" sz="2400" dirty="0"/>
              <a:t> de alto </a:t>
            </a:r>
            <a:r>
              <a:rPr lang="en-US" sz="2400" dirty="0" err="1"/>
              <a:t>riesgo</a:t>
            </a:r>
            <a:r>
              <a:rPr lang="en-US" sz="2400" dirty="0"/>
              <a:t> y crisis hoy </a:t>
            </a:r>
            <a:r>
              <a:rPr lang="en-US" sz="2400" dirty="0" err="1"/>
              <a:t>adquiere</a:t>
            </a:r>
            <a:r>
              <a:rPr lang="en-US" sz="2400" dirty="0"/>
              <a:t> el </a:t>
            </a:r>
            <a:r>
              <a:rPr lang="en-US" sz="2400" dirty="0" err="1"/>
              <a:t>carácter</a:t>
            </a:r>
            <a:r>
              <a:rPr lang="en-US" sz="2400" dirty="0"/>
              <a:t> de una </a:t>
            </a:r>
            <a:r>
              <a:rPr lang="en-US" sz="2400" dirty="0" err="1"/>
              <a:t>disciplina</a:t>
            </a:r>
            <a:r>
              <a:rPr lang="en-US" sz="2400" dirty="0"/>
              <a:t> particular de las </a:t>
            </a:r>
            <a:r>
              <a:rPr lang="en-US" sz="2400" dirty="0" err="1"/>
              <a:t>ciencias</a:t>
            </a:r>
            <a:r>
              <a:rPr lang="en-US" sz="2400" dirty="0"/>
              <a:t> de la </a:t>
            </a:r>
            <a:r>
              <a:rPr lang="en-US" sz="2400" dirty="0" err="1"/>
              <a:t>comunicación</a:t>
            </a:r>
            <a:r>
              <a:rPr lang="en-US" sz="2400" dirty="0"/>
              <a:t>.</a:t>
            </a:r>
          </a:p>
          <a:p>
            <a:endParaRPr lang="en-US" sz="14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89ACCC8-A635-400E-B9C0-AD9CA5710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BC21CEB-233C-4B50-8CCA-829AD0428F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3DF2D74-CD63-49A8-A93B-9DA2F5951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5832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EC78E3E1-BBBA-4058-AAEB-714F04B0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6860FA5-CE2B-4019-8FD1-031D7D84E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92DF474-2C37-4DC7-B889-E88EAADEA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611E148-D34A-1840-8144-DE8437225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/>
              <a:t>CRISIS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C50AB3-3DDE-FA48-8E26-5D5968466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2386" y="2121408"/>
            <a:ext cx="3579876" cy="4050792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dirty="0">
                <a:latin typeface="Georgia"/>
                <a:cs typeface="Georgia"/>
              </a:rPr>
              <a:t>El tema de la </a:t>
            </a:r>
            <a:r>
              <a:rPr lang="es-MX" dirty="0">
                <a:solidFill>
                  <a:srgbClr val="998700"/>
                </a:solidFill>
                <a:latin typeface="Georgia"/>
                <a:cs typeface="Georgia"/>
              </a:rPr>
              <a:t>seguridad de los recursos de información en las organizaciones </a:t>
            </a:r>
            <a:r>
              <a:rPr lang="es-MX" dirty="0">
                <a:latin typeface="Georgia"/>
                <a:cs typeface="Georgia"/>
              </a:rPr>
              <a:t>impone nuevas exigencias a los profesionales de la comunicación.</a:t>
            </a:r>
          </a:p>
          <a:p>
            <a:pPr algn="just">
              <a:spcBef>
                <a:spcPct val="50000"/>
              </a:spcBef>
            </a:pPr>
            <a:r>
              <a:rPr lang="es-MX" sz="1400" dirty="0">
                <a:latin typeface="Georgia"/>
                <a:cs typeface="Georgia"/>
              </a:rPr>
              <a:t>Mitnick, Kevin y Simon, William: </a:t>
            </a:r>
            <a:r>
              <a:rPr lang="es-MX" sz="1400" i="1" dirty="0">
                <a:latin typeface="Georgia"/>
                <a:cs typeface="Georgia"/>
              </a:rPr>
              <a:t>The art of deception. Controlling the human element of security.</a:t>
            </a:r>
            <a:r>
              <a:rPr lang="es-MX" sz="1400" dirty="0">
                <a:latin typeface="Georgia"/>
                <a:cs typeface="Georgia"/>
              </a:rPr>
              <a:t> Wiley Publishing, USA, 2003.</a:t>
            </a:r>
          </a:p>
          <a:p>
            <a:endParaRPr lang="en-US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B7D2036-E8F5-0044-AED5-B760177FED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20" name="Imagen 19" descr="hqdefault.jpg">
            <a:extLst>
              <a:ext uri="{FF2B5EF4-FFF2-40B4-BE49-F238E27FC236}">
                <a16:creationId xmlns:a16="http://schemas.microsoft.com/office/drawing/2014/main" id="{72BAD776-535B-7D4D-BE06-534DA88E1F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218" y="2780928"/>
            <a:ext cx="3123601" cy="234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07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611E148-D34A-1840-8144-DE8437225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CRISIS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C50AB3-3DDE-FA48-8E26-5D5968466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72162" y="2320412"/>
            <a:ext cx="3474023" cy="38517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El tipo de desastre, sea noticioso, catastrófico, ético, ambiental, etc., define la forma como hay que enfrentar la crisis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AC2B6799-B427-544B-AFBA-0F87B2400D4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s-ES_tradnl" dirty="0"/>
          </a:p>
        </p:txBody>
      </p:sp>
      <p:pic>
        <p:nvPicPr>
          <p:cNvPr id="26" name="Imagen 25" descr="descarga.jpeg">
            <a:extLst>
              <a:ext uri="{FF2B5EF4-FFF2-40B4-BE49-F238E27FC236}">
                <a16:creationId xmlns:a16="http://schemas.microsoft.com/office/drawing/2014/main" id="{5F46B054-5611-3A4A-8B3E-A5AE257CB6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93" y="2564904"/>
            <a:ext cx="3888432" cy="272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187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EC78E3E1-BBBA-4058-AAEB-714F04B0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6860FA5-CE2B-4019-8FD1-031D7D84E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92DF474-2C37-4DC7-B889-E88EAADEA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611E148-D34A-1840-8144-DE8437225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/>
              <a:t>CRISIS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C50AB3-3DDE-FA48-8E26-5D5968466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2386" y="2121408"/>
            <a:ext cx="3579876" cy="405079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s-MX" dirty="0">
                <a:solidFill>
                  <a:srgbClr val="998700"/>
                </a:solidFill>
                <a:latin typeface="Georgia"/>
                <a:cs typeface="Georgia"/>
              </a:rPr>
              <a:t>“Amurallarse” no funciona</a:t>
            </a:r>
            <a:r>
              <a:rPr lang="es-MX" dirty="0">
                <a:latin typeface="Georgia"/>
                <a:cs typeface="Georgia"/>
              </a:rPr>
              <a:t>. Es indispensable mantener un flujo sostenido de información a la prensa y mantener una </a:t>
            </a:r>
            <a:r>
              <a:rPr lang="es-MX" dirty="0">
                <a:solidFill>
                  <a:schemeClr val="accent3">
                    <a:lumMod val="75000"/>
                  </a:schemeClr>
                </a:solidFill>
                <a:latin typeface="Georgia"/>
                <a:cs typeface="Georgia"/>
              </a:rPr>
              <a:t>postura orientada a la credibilidad.</a:t>
            </a:r>
            <a:endParaRPr lang="en-US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5C6182D-F3C1-D04F-9B15-C2C82D3A65D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20" name="Imagen 19" descr="fec242f5f1af70c367ff893137b22df8.jpg">
            <a:extLst>
              <a:ext uri="{FF2B5EF4-FFF2-40B4-BE49-F238E27FC236}">
                <a16:creationId xmlns:a16="http://schemas.microsoft.com/office/drawing/2014/main" id="{3EC863EC-9307-7042-832A-CB537C7E19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218" y="1556792"/>
            <a:ext cx="3264692" cy="429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390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 Clinton lies about his affair with Monica Lewinsky then later admits it.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520" y="72008"/>
            <a:ext cx="8892480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27814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611E148-D34A-1840-8144-DE8437225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CRISIS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C50AB3-3DDE-FA48-8E26-5D5968466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72162" y="2320412"/>
            <a:ext cx="3474023" cy="38517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dirty="0">
                <a:latin typeface="Georgia"/>
                <a:cs typeface="Georgia"/>
              </a:rPr>
              <a:t>Es indispensable </a:t>
            </a:r>
            <a:r>
              <a:rPr lang="es-MX" dirty="0">
                <a:solidFill>
                  <a:srgbClr val="998700"/>
                </a:solidFill>
                <a:latin typeface="Georgia"/>
                <a:cs typeface="Georgia"/>
              </a:rPr>
              <a:t>identificar la naturaleza exacta del problema desde que empieza </a:t>
            </a:r>
            <a:r>
              <a:rPr lang="es-MX" dirty="0">
                <a:latin typeface="Georgia"/>
                <a:cs typeface="Georgia"/>
              </a:rPr>
              <a:t>y diseñar un plan de información para enfrentar a la prensa.</a:t>
            </a:r>
          </a:p>
          <a:p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E163C4B-A26D-EB40-B5E9-373C61AB2D6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s-ES_tradnl" dirty="0"/>
          </a:p>
        </p:txBody>
      </p:sp>
      <p:pic>
        <p:nvPicPr>
          <p:cNvPr id="26" name="Imagen 25" descr="Los-numeros-en-bolsa-de-volkswagen.jpg">
            <a:extLst>
              <a:ext uri="{FF2B5EF4-FFF2-40B4-BE49-F238E27FC236}">
                <a16:creationId xmlns:a16="http://schemas.microsoft.com/office/drawing/2014/main" id="{73BAADC5-2987-8241-A907-6613229F69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56" y="2969792"/>
            <a:ext cx="4160873" cy="242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708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611E148-D34A-1840-8144-DE8437225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/>
              <a:t>CRISIS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C50AB3-3DDE-FA48-8E26-5D5968466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2386" y="2121408"/>
            <a:ext cx="3569589" cy="405079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Al </a:t>
            </a:r>
            <a:r>
              <a:rPr lang="en-US" dirty="0" err="1"/>
              <a:t>reconocimiento</a:t>
            </a:r>
            <a:r>
              <a:rPr lang="en-US" dirty="0"/>
              <a:t> del </a:t>
            </a:r>
            <a:r>
              <a:rPr lang="en-US" dirty="0" err="1"/>
              <a:t>problema</a:t>
            </a:r>
            <a:r>
              <a:rPr lang="en-US" dirty="0"/>
              <a:t> debe </a:t>
            </a:r>
            <a:r>
              <a:rPr lang="en-US" dirty="0" err="1"/>
              <a:t>seguirle</a:t>
            </a:r>
            <a:r>
              <a:rPr lang="en-US" dirty="0"/>
              <a:t> un plan de </a:t>
            </a:r>
            <a:r>
              <a:rPr lang="en-US" dirty="0" err="1"/>
              <a:t>acciones</a:t>
            </a:r>
            <a:r>
              <a:rPr lang="en-US" dirty="0"/>
              <a:t> para </a:t>
            </a:r>
            <a:r>
              <a:rPr lang="en-US" dirty="0" err="1"/>
              <a:t>enfrentarlo</a:t>
            </a:r>
            <a:r>
              <a:rPr lang="en-US" dirty="0"/>
              <a:t>. Ese plan debe </a:t>
            </a:r>
            <a:r>
              <a:rPr lang="en-US" dirty="0" err="1"/>
              <a:t>recibir</a:t>
            </a:r>
            <a:r>
              <a:rPr lang="en-US" dirty="0"/>
              <a:t> una </a:t>
            </a:r>
            <a:r>
              <a:rPr lang="en-US" dirty="0" err="1"/>
              <a:t>amplia</a:t>
            </a:r>
            <a:r>
              <a:rPr lang="en-US" dirty="0"/>
              <a:t> </a:t>
            </a:r>
            <a:r>
              <a:rPr lang="en-US" dirty="0" err="1"/>
              <a:t>difusión</a:t>
            </a:r>
            <a:r>
              <a:rPr lang="en-US" dirty="0"/>
              <a:t>.</a:t>
            </a:r>
          </a:p>
          <a:p>
            <a:pPr marL="0"/>
            <a:endParaRPr lang="en-US" dirty="0"/>
          </a:p>
        </p:txBody>
      </p:sp>
      <p:pic>
        <p:nvPicPr>
          <p:cNvPr id="15" name="Imagen 14" descr="descarga.jpeg">
            <a:extLst>
              <a:ext uri="{FF2B5EF4-FFF2-40B4-BE49-F238E27FC236}">
                <a16:creationId xmlns:a16="http://schemas.microsoft.com/office/drawing/2014/main" id="{5662D0AB-2971-C047-8D3A-24A02873B6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" r="38098" b="-1"/>
          <a:stretch/>
        </p:blipFill>
        <p:spPr>
          <a:xfrm>
            <a:off x="4770834" y="2193036"/>
            <a:ext cx="3579876" cy="398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117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pic>
        <p:nvPicPr>
          <p:cNvPr id="8" name="Imagen 7" descr="marcas.gif">
            <a:extLst>
              <a:ext uri="{FF2B5EF4-FFF2-40B4-BE49-F238E27FC236}">
                <a16:creationId xmlns:a16="http://schemas.microsoft.com/office/drawing/2014/main" id="{0C94152B-F726-6A4A-9D27-AE4633350B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5" r="10205" b="1"/>
          <a:stretch/>
        </p:blipFill>
        <p:spPr>
          <a:xfrm>
            <a:off x="20" y="10"/>
            <a:ext cx="9143980" cy="6857989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F79FF99C-BAA9-404F-9C96-6DD456B4F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9C44AFD-C72D-4D9C-84C6-73E615CE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blipFill dpi="0" rotWithShape="1">
            <a:blip r:embed="rId5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611E148-D34A-1840-8144-DE8437225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>
                <a:solidFill>
                  <a:schemeClr val="tx1"/>
                </a:solidFill>
              </a:rPr>
              <a:t>CRISIS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C50AB3-3DDE-FA48-8E26-5D5968466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2386" y="2121408"/>
            <a:ext cx="7543800" cy="405079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MX" dirty="0">
                <a:latin typeface="Georgia"/>
                <a:cs typeface="Georgia"/>
              </a:rPr>
              <a:t>Para la prensa, los accidentes no suceden, tienen algún culpable: un error humano, indiferencia criminal, codicia de la compañía o deficiencias en la administración. Como sea, se asume la culpabilidad de alguien</a:t>
            </a:r>
            <a:r>
              <a:rPr lang="en-US" dirty="0"/>
              <a:t>.</a:t>
            </a:r>
          </a:p>
          <a:p>
            <a:pPr marL="0"/>
            <a:endParaRPr lang="en-US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D25B14F-36E0-41E8-956F-CABEF1ADD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4AFB9EA5-DE4D-4E6B-A302-F55174E4B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E44092F4-4D9B-4D0A-8832-C29E786F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12064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roup 103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11" name="Oval 104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3" name="Oval 105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08" name="Rectangle 10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611E148-D34A-1840-8144-DE8437225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CRISIS</a:t>
            </a:r>
          </a:p>
        </p:txBody>
      </p:sp>
      <p:pic>
        <p:nvPicPr>
          <p:cNvPr id="16" name="Imagen 15" descr="image1.jpg">
            <a:extLst>
              <a:ext uri="{FF2B5EF4-FFF2-40B4-BE49-F238E27FC236}">
                <a16:creationId xmlns:a16="http://schemas.microsoft.com/office/drawing/2014/main" id="{2F81BFC4-C54E-B74B-8932-9964AD0E15C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7" r="16256" b="1"/>
          <a:stretch/>
        </p:blipFill>
        <p:spPr>
          <a:xfrm>
            <a:off x="755397" y="2265037"/>
            <a:ext cx="3816600" cy="3907158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C50AB3-3DDE-FA48-8E26-5D5968466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72162" y="2320412"/>
            <a:ext cx="3474023" cy="38517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dirty="0"/>
              <a:t>No hay </a:t>
            </a:r>
            <a:r>
              <a:rPr lang="en-US" dirty="0" err="1"/>
              <a:t>peor</a:t>
            </a:r>
            <a:r>
              <a:rPr lang="en-US" dirty="0"/>
              <a:t> </a:t>
            </a:r>
            <a:r>
              <a:rPr lang="en-US" dirty="0" err="1"/>
              <a:t>desastre</a:t>
            </a:r>
            <a:r>
              <a:rPr lang="en-US" dirty="0"/>
              <a:t> para una persona o para </a:t>
            </a:r>
            <a:r>
              <a:rPr lang="en-US" dirty="0" err="1"/>
              <a:t>alguna</a:t>
            </a:r>
            <a:r>
              <a:rPr lang="en-US" dirty="0"/>
              <a:t> </a:t>
            </a:r>
            <a:r>
              <a:rPr lang="en-US" dirty="0" err="1"/>
              <a:t>compañía</a:t>
            </a:r>
            <a:r>
              <a:rPr lang="en-US" dirty="0"/>
              <a:t> que ser </a:t>
            </a:r>
            <a:r>
              <a:rPr lang="en-US" dirty="0" err="1"/>
              <a:t>señalada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deshonesta</a:t>
            </a:r>
            <a:r>
              <a:rPr lang="en-US" dirty="0"/>
              <a:t>.</a:t>
            </a:r>
          </a:p>
          <a:p>
            <a:pPr marL="0"/>
            <a:endParaRPr lang="en-US" dirty="0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2303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oup 137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42" name="Rectangle 141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Imagen 13" descr="exxon-valdez-anniversary.jpg">
            <a:extLst>
              <a:ext uri="{FF2B5EF4-FFF2-40B4-BE49-F238E27FC236}">
                <a16:creationId xmlns:a16="http://schemas.microsoft.com/office/drawing/2014/main" id="{2FA7F0CD-AB07-B042-BD80-14723441C9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20" y="10"/>
            <a:ext cx="9143980" cy="6857989"/>
          </a:xfrm>
          <a:prstGeom prst="rect">
            <a:avLst/>
          </a:prstGeom>
        </p:spPr>
      </p:pic>
      <p:sp>
        <p:nvSpPr>
          <p:cNvPr id="144" name="Rectangle 143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3837459"/>
            <a:ext cx="7667244" cy="80683"/>
          </a:xfrm>
          <a:prstGeom prst="rect">
            <a:avLst/>
          </a:prstGeom>
          <a:blipFill dpi="0" rotWithShape="1">
            <a:blip r:embed="rId5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3981573"/>
            <a:ext cx="7667244" cy="2078335"/>
          </a:xfrm>
          <a:prstGeom prst="rect">
            <a:avLst/>
          </a:prstGeom>
          <a:blipFill dpi="0" rotWithShape="1">
            <a:blip r:embed="rId5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611E148-D34A-1840-8144-DE8437225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92" y="4162031"/>
            <a:ext cx="3407762" cy="1767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CRISIS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C50AB3-3DDE-FA48-8E26-5D5968466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63440" y="4170410"/>
            <a:ext cx="3524415" cy="1767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1600" dirty="0" err="1"/>
              <a:t>Mientras</a:t>
            </a:r>
            <a:r>
              <a:rPr lang="en-US" sz="1600" dirty="0"/>
              <a:t> </a:t>
            </a:r>
            <a:r>
              <a:rPr lang="en-US" sz="1600" dirty="0" err="1"/>
              <a:t>más</a:t>
            </a:r>
            <a:r>
              <a:rPr lang="en-US" sz="1600" dirty="0"/>
              <a:t> </a:t>
            </a:r>
            <a:r>
              <a:rPr lang="en-US" sz="1600" dirty="0" err="1"/>
              <a:t>conocida</a:t>
            </a:r>
            <a:r>
              <a:rPr lang="en-US" sz="1600" dirty="0"/>
              <a:t> sea la </a:t>
            </a:r>
            <a:r>
              <a:rPr lang="en-US" sz="1600" dirty="0" err="1"/>
              <a:t>compañía</a:t>
            </a:r>
            <a:r>
              <a:rPr lang="en-US" sz="1600" dirty="0"/>
              <a:t>, </a:t>
            </a:r>
            <a:r>
              <a:rPr lang="en-US" sz="1600" dirty="0" err="1"/>
              <a:t>más</a:t>
            </a:r>
            <a:r>
              <a:rPr lang="en-US" sz="1600" dirty="0"/>
              <a:t> </a:t>
            </a:r>
            <a:r>
              <a:rPr lang="en-US" sz="1600" dirty="0" err="1"/>
              <a:t>publicitado</a:t>
            </a:r>
            <a:r>
              <a:rPr lang="en-US" sz="1600" dirty="0"/>
              <a:t> </a:t>
            </a:r>
            <a:r>
              <a:rPr lang="en-US" sz="1600" dirty="0" err="1"/>
              <a:t>será</a:t>
            </a:r>
            <a:r>
              <a:rPr lang="en-US" sz="1600" dirty="0"/>
              <a:t> el cargo criminal.</a:t>
            </a:r>
          </a:p>
          <a:p>
            <a:pPr marL="0"/>
            <a:endParaRPr lang="en-US" sz="1600" dirty="0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128670"/>
            <a:ext cx="7667244" cy="80683"/>
          </a:xfrm>
          <a:prstGeom prst="rect">
            <a:avLst/>
          </a:prstGeom>
          <a:blipFill dpi="0" rotWithShape="1">
            <a:blip r:embed="rId5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131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18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136" name="Rectangle 122">
            <a:extLst>
              <a:ext uri="{FF2B5EF4-FFF2-40B4-BE49-F238E27FC236}">
                <a16:creationId xmlns:a16="http://schemas.microsoft.com/office/drawing/2014/main" id="{CCF043BA-0C52-4068-BCF5-2B2D89BA9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611E148-D34A-1840-8144-DE8437225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2709" y="484632"/>
            <a:ext cx="2862580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CRISIS</a:t>
            </a:r>
          </a:p>
        </p:txBody>
      </p:sp>
      <p:pic>
        <p:nvPicPr>
          <p:cNvPr id="22" name="Imagen 21" descr="marcial-maciel.jpg">
            <a:extLst>
              <a:ext uri="{FF2B5EF4-FFF2-40B4-BE49-F238E27FC236}">
                <a16:creationId xmlns:a16="http://schemas.microsoft.com/office/drawing/2014/main" id="{1D676F89-A1D7-5944-8D5A-BCC959A6155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5" r="25734"/>
          <a:stretch/>
        </p:blipFill>
        <p:spPr>
          <a:xfrm>
            <a:off x="2507" y="10"/>
            <a:ext cx="5661692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C50AB3-3DDE-FA48-8E26-5D5968466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12708" y="2121408"/>
            <a:ext cx="2862580" cy="4050792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1400" dirty="0" err="1"/>
              <a:t>Muchos</a:t>
            </a:r>
            <a:r>
              <a:rPr lang="en-US" sz="1400" dirty="0"/>
              <a:t> de los </a:t>
            </a:r>
            <a:r>
              <a:rPr lang="en-US" sz="1400" dirty="0" err="1"/>
              <a:t>daños</a:t>
            </a:r>
            <a:r>
              <a:rPr lang="en-US" sz="1400" dirty="0"/>
              <a:t> que </a:t>
            </a:r>
            <a:r>
              <a:rPr lang="en-US" sz="1400" dirty="0" err="1"/>
              <a:t>sufre</a:t>
            </a:r>
            <a:r>
              <a:rPr lang="en-US" sz="1400" dirty="0"/>
              <a:t> una </a:t>
            </a:r>
            <a:r>
              <a:rPr lang="en-US" sz="1400" dirty="0" err="1"/>
              <a:t>organización</a:t>
            </a:r>
            <a:r>
              <a:rPr lang="en-US" sz="1400" dirty="0"/>
              <a:t> se </a:t>
            </a:r>
            <a:r>
              <a:rPr lang="en-US" sz="1400" dirty="0" err="1"/>
              <a:t>deben</a:t>
            </a:r>
            <a:r>
              <a:rPr lang="en-US" sz="1400" dirty="0"/>
              <a:t> a sus </a:t>
            </a:r>
            <a:r>
              <a:rPr lang="en-US" sz="1400" dirty="0" err="1"/>
              <a:t>prolongados</a:t>
            </a:r>
            <a:r>
              <a:rPr lang="en-US" sz="1400" dirty="0"/>
              <a:t> </a:t>
            </a:r>
            <a:r>
              <a:rPr lang="en-US" sz="1400" dirty="0" err="1"/>
              <a:t>esfuerzos</a:t>
            </a:r>
            <a:r>
              <a:rPr lang="en-US" sz="1400" dirty="0"/>
              <a:t> por </a:t>
            </a:r>
            <a:r>
              <a:rPr lang="en-US" sz="1400" dirty="0" err="1"/>
              <a:t>encubrir</a:t>
            </a:r>
            <a:r>
              <a:rPr lang="en-US" sz="1400" dirty="0"/>
              <a:t> o </a:t>
            </a:r>
            <a:r>
              <a:rPr lang="en-US" sz="1400" dirty="0" err="1"/>
              <a:t>excusar</a:t>
            </a:r>
            <a:r>
              <a:rPr lang="en-US" sz="1400" dirty="0"/>
              <a:t> lo que </a:t>
            </a:r>
            <a:r>
              <a:rPr lang="en-US" sz="1400" dirty="0" err="1"/>
              <a:t>evidentemente</a:t>
            </a:r>
            <a:r>
              <a:rPr lang="en-US" sz="1400" dirty="0"/>
              <a:t> no </a:t>
            </a:r>
            <a:r>
              <a:rPr lang="en-US" sz="1400" dirty="0" err="1"/>
              <a:t>tiene</a:t>
            </a:r>
            <a:r>
              <a:rPr lang="en-US" sz="1400" dirty="0"/>
              <a:t> </a:t>
            </a:r>
            <a:r>
              <a:rPr lang="en-US" sz="1400" dirty="0" err="1"/>
              <a:t>justificación</a:t>
            </a:r>
            <a:r>
              <a:rPr lang="en-US" sz="1400" dirty="0"/>
              <a:t>.</a:t>
            </a:r>
          </a:p>
          <a:p>
            <a:pPr marL="0"/>
            <a:endParaRPr lang="en-US" sz="1400" dirty="0"/>
          </a:p>
        </p:txBody>
      </p:sp>
      <p:grpSp>
        <p:nvGrpSpPr>
          <p:cNvPr id="137" name="Group 124">
            <a:extLst>
              <a:ext uri="{FF2B5EF4-FFF2-40B4-BE49-F238E27FC236}">
                <a16:creationId xmlns:a16="http://schemas.microsoft.com/office/drawing/2014/main" id="{789ACCC8-A635-400E-B9C0-AD9CA5710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CBC21CEB-233C-4B50-8CCA-829AD0428F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8" name="Oval 126">
              <a:extLst>
                <a:ext uri="{FF2B5EF4-FFF2-40B4-BE49-F238E27FC236}">
                  <a16:creationId xmlns:a16="http://schemas.microsoft.com/office/drawing/2014/main" id="{F3DF2D74-CD63-49A8-A93B-9DA2F5951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9199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roup 91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pic>
        <p:nvPicPr>
          <p:cNvPr id="19" name="Imagen 18" descr="1264308758_850215_0000000000_sumario_normal.jpg">
            <a:extLst>
              <a:ext uri="{FF2B5EF4-FFF2-40B4-BE49-F238E27FC236}">
                <a16:creationId xmlns:a16="http://schemas.microsoft.com/office/drawing/2014/main" id="{72696161-5AA9-FF4F-B9B5-FB4F40AC91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8" b="-2"/>
          <a:stretch/>
        </p:blipFill>
        <p:spPr>
          <a:xfrm>
            <a:off x="20" y="10"/>
            <a:ext cx="9143980" cy="6857989"/>
          </a:xfrm>
          <a:prstGeom prst="rect">
            <a:avLst/>
          </a:prstGeom>
        </p:spPr>
      </p:pic>
      <p:sp>
        <p:nvSpPr>
          <p:cNvPr id="96" name="Rectangle 95">
            <a:extLst>
              <a:ext uri="{FF2B5EF4-FFF2-40B4-BE49-F238E27FC236}">
                <a16:creationId xmlns:a16="http://schemas.microsoft.com/office/drawing/2014/main" id="{F79FF99C-BAA9-404F-9C96-6DD456B4F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9C44AFD-C72D-4D9C-84C6-73E615CE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blipFill dpi="0" rotWithShape="1">
            <a:blip r:embed="rId5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611E148-D34A-1840-8144-DE8437225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</a:rPr>
              <a:t>CRISIS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C50AB3-3DDE-FA48-8E26-5D5968466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2386" y="2121408"/>
            <a:ext cx="7543800" cy="4050792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dirty="0">
                <a:latin typeface="Georgia"/>
                <a:cs typeface="Georgia"/>
              </a:rPr>
              <a:t>La atención de la prensa depende mucho de la magnitud de los daños causados y de los movimientos noticiosos del día. </a:t>
            </a: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dirty="0">
                <a:latin typeface="Georgia"/>
                <a:cs typeface="Georgia"/>
              </a:rPr>
              <a:t>Lo inusual del problema repercute en el impacto noticioso.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D25B14F-36E0-41E8-956F-CABEF1ADD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AFB9EA5-DE4D-4E6B-A302-F55174E4B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E44092F4-4D9B-4D0A-8832-C29E786F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8825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pic>
        <p:nvPicPr>
          <p:cNvPr id="20" name="Imagen 19" descr="seat-vw-ya-tiene-cita-judicial-para-resolver-la-primera-demanda-colectiva-en-espana.jpg">
            <a:extLst>
              <a:ext uri="{FF2B5EF4-FFF2-40B4-BE49-F238E27FC236}">
                <a16:creationId xmlns:a16="http://schemas.microsoft.com/office/drawing/2014/main" id="{D9F644F4-D45E-EC4E-8409-0F6F6F0F5A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3"/>
          <a:stretch/>
        </p:blipFill>
        <p:spPr>
          <a:xfrm>
            <a:off x="20" y="10"/>
            <a:ext cx="9143980" cy="6857989"/>
          </a:xfrm>
          <a:prstGeom prst="rect">
            <a:avLst/>
          </a:prstGeom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F79FF99C-BAA9-404F-9C96-6DD456B4F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9C44AFD-C72D-4D9C-84C6-73E615CE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blipFill dpi="0" rotWithShape="1">
            <a:blip r:embed="rId5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611E148-D34A-1840-8144-DE8437225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</a:rPr>
              <a:t>CRISIS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C50AB3-3DDE-FA48-8E26-5D5968466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2386" y="2121408"/>
            <a:ext cx="7543800" cy="4050792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>
              <a:spcBef>
                <a:spcPct val="50000"/>
              </a:spcBef>
            </a:pPr>
            <a:r>
              <a:rPr lang="es-MX" dirty="0">
                <a:latin typeface="Georgia"/>
                <a:cs typeface="Georgia"/>
              </a:rPr>
              <a:t>No siempre la compañía que asume el papel de víctima le resulta más fácil poder recuperarse del problema. En cambio cuando muestra una elevada responsabilidad cívica consigue mayor credibilidad.</a:t>
            </a:r>
          </a:p>
          <a:p>
            <a:pPr marL="457200">
              <a:spcBef>
                <a:spcPct val="50000"/>
              </a:spcBef>
            </a:pPr>
            <a:r>
              <a:rPr lang="en-US" dirty="0"/>
              <a:t>.</a:t>
            </a:r>
          </a:p>
          <a:p>
            <a:pPr marL="0"/>
            <a:endParaRPr lang="en-US" dirty="0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1D25B14F-36E0-41E8-956F-CABEF1ADD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4AFB9EA5-DE4D-4E6B-A302-F55174E4B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E44092F4-4D9B-4D0A-8832-C29E786F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52444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CCF043BA-0C52-4068-BCF5-2B2D89BA9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611E148-D34A-1840-8144-DE8437225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2709" y="484632"/>
            <a:ext cx="2862580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CRISIS</a:t>
            </a:r>
          </a:p>
        </p:txBody>
      </p:sp>
      <p:pic>
        <p:nvPicPr>
          <p:cNvPr id="21" name="Picture 2053">
            <a:extLst>
              <a:ext uri="{FF2B5EF4-FFF2-40B4-BE49-F238E27FC236}">
                <a16:creationId xmlns:a16="http://schemas.microsoft.com/office/drawing/2014/main" id="{D88873E6-D65E-9C4B-8CDD-3E850C0C65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6" r="-2" b="6011"/>
          <a:stretch/>
        </p:blipFill>
        <p:spPr bwMode="auto">
          <a:xfrm>
            <a:off x="2507" y="10"/>
            <a:ext cx="5661692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C50AB3-3DDE-FA48-8E26-5D5968466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12708" y="2121408"/>
            <a:ext cx="2862580" cy="405079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 sz="1400" dirty="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89ACCC8-A635-400E-B9C0-AD9CA5710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CBC21CEB-233C-4B50-8CCA-829AD0428F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F3DF2D74-CD63-49A8-A93B-9DA2F5951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1397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11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CF043BA-0C52-4068-BCF5-2B2D89BA9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blipFill dpi="0" rotWithShape="1">
            <a:blip r:embed="rId5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611E148-D34A-1840-8144-DE8437225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2709" y="484632"/>
            <a:ext cx="2862580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CRISIS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C50AB3-3DDE-FA48-8E26-5D5968466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12708" y="2121408"/>
            <a:ext cx="2862580" cy="4050792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endParaRPr lang="en-US" sz="1400"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789ACCC8-A635-400E-B9C0-AD9CA5710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CBC21CEB-233C-4B50-8CCA-829AD0428F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F3DF2D74-CD63-49A8-A93B-9DA2F5951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28" name="Object 2048">
            <a:extLst>
              <a:ext uri="{FF2B5EF4-FFF2-40B4-BE49-F238E27FC236}">
                <a16:creationId xmlns:a16="http://schemas.microsoft.com/office/drawing/2014/main" id="{11B46CEB-55D0-E14F-A839-3C8182BC40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954624"/>
              </p:ext>
            </p:extLst>
          </p:nvPr>
        </p:nvGraphicFramePr>
        <p:xfrm>
          <a:off x="682" y="-3909"/>
          <a:ext cx="5132137" cy="6655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Fotografía de Photo Editor" r:id="rId7" imgW="5285714" imgH="6857143" progId="MSPhotoEd.3">
                  <p:embed/>
                </p:oleObj>
              </mc:Choice>
              <mc:Fallback>
                <p:oleObj name="Fotografía de Photo Editor" r:id="rId7" imgW="5285714" imgH="6857143" progId="MSPhotoEd.3">
                  <p:embed/>
                  <p:pic>
                    <p:nvPicPr>
                      <p:cNvPr id="8" name="Object 2048">
                        <a:extLst>
                          <a:ext uri="{FF2B5EF4-FFF2-40B4-BE49-F238E27FC236}">
                            <a16:creationId xmlns:a16="http://schemas.microsoft.com/office/drawing/2014/main" id="{2955405F-87C5-5B4A-9A75-049E77D52D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" y="-3909"/>
                        <a:ext cx="5132137" cy="66553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8871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9"/>
          <p:cNvSpPr txBox="1">
            <a:spLocks noChangeArrowheads="1"/>
          </p:cNvSpPr>
          <p:nvPr/>
        </p:nvSpPr>
        <p:spPr bwMode="auto">
          <a:xfrm>
            <a:off x="473962" y="1859797"/>
            <a:ext cx="8098804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MX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La opinión pública puede juzgar al </a:t>
            </a:r>
            <a:r>
              <a:rPr lang="es-MX" sz="2800" dirty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pasado</a:t>
            </a:r>
            <a:r>
              <a:rPr lang="es-MX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 bajo los estándares de hoy.</a:t>
            </a:r>
          </a:p>
          <a:p>
            <a:pPr algn="just">
              <a:spcBef>
                <a:spcPct val="50000"/>
              </a:spcBef>
            </a:pPr>
            <a:endParaRPr lang="es-MX" sz="2800" dirty="0">
              <a:latin typeface="Century" charset="0"/>
            </a:endParaRPr>
          </a:p>
          <a:p>
            <a:pPr algn="just">
              <a:spcBef>
                <a:spcPct val="50000"/>
              </a:spcBef>
            </a:pPr>
            <a:endParaRPr lang="es-MX" sz="3200" dirty="0">
              <a:solidFill>
                <a:srgbClr val="990000"/>
              </a:solidFill>
              <a:latin typeface="Tahoma" charset="0"/>
            </a:endParaRPr>
          </a:p>
        </p:txBody>
      </p:sp>
      <p:pic>
        <p:nvPicPr>
          <p:cNvPr id="3" name="Imagen 2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4" name="Imagen 3" descr="crisis-marcas-marketingcli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880595"/>
      </p:ext>
    </p:extLst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0" name="Rectangle 79">
            <a:extLst>
              <a:ext uri="{FF2B5EF4-FFF2-40B4-BE49-F238E27FC236}">
                <a16:creationId xmlns:a16="http://schemas.microsoft.com/office/drawing/2014/main" id="{0680B5D0-24EC-465A-A0E6-C4DF951E0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1714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0BF1B50-A83E-4ED6-A2AA-C943C1F89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928117"/>
            <a:ext cx="7763256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1F31E8B2-210B-4B90-83BB-3B180732EF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4102" y="1110053"/>
            <a:ext cx="2539778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49" name="Text Box 9"/>
          <p:cNvSpPr txBox="1">
            <a:spLocks noChangeArrowheads="1"/>
          </p:cNvSpPr>
          <p:nvPr/>
        </p:nvSpPr>
        <p:spPr bwMode="auto">
          <a:xfrm>
            <a:off x="6150076" y="1432223"/>
            <a:ext cx="2113813" cy="33579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900" cap="all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La opinión pública puede juzgar al pasado bajo los estándares de hoy.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2900" cap="all">
              <a:blipFill dpi="0" rotWithShape="1">
                <a:blip r:embed="rId4"/>
                <a:srcRect/>
                <a:tile tx="6350" ty="-127000" sx="65000" sy="64000" flip="none" algn="tl"/>
              </a:blipFill>
              <a:latin typeface="+mj-lt"/>
              <a:ea typeface="+mj-ea"/>
              <a:cs typeface="+mj-cs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2900" cap="all">
              <a:blipFill dpi="0" rotWithShape="1">
                <a:blip r:embed="rId4"/>
                <a:srcRect/>
                <a:tile tx="6350" ty="-127000" sx="65000" sy="64000" flip="none" algn="tl"/>
              </a:blipFill>
              <a:latin typeface="+mj-lt"/>
              <a:ea typeface="+mj-ea"/>
              <a:cs typeface="+mj-cs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B387409-2B98-40F8-A65F-EF7CF989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5780565"/>
            <a:ext cx="7763256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9E5F284-A588-4AE7-A36D-1C93E4FD0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5190" y="5257800"/>
            <a:ext cx="810678" cy="1080902"/>
            <a:chOff x="9685338" y="4460675"/>
            <a:chExt cx="1080904" cy="1080902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45D7D540-5CF2-4FC1-BE53-277CC22C0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916C9AA0-DC0C-49A1-ACDF-10BD6D7399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5" name="Imagen 4" descr="Reputación-online-y-Marca-Personal-Gestión-de-crisis.png">
            <a:extLst>
              <a:ext uri="{FF2B5EF4-FFF2-40B4-BE49-F238E27FC236}">
                <a16:creationId xmlns:a16="http://schemas.microsoft.com/office/drawing/2014/main" id="{8A9BAC19-4B9D-454A-8DEA-9BFBAC6E01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25" y="1598585"/>
            <a:ext cx="4973808" cy="359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96113"/>
      </p:ext>
    </p:extLst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198" name="Rectangle 197">
            <a:extLst>
              <a:ext uri="{FF2B5EF4-FFF2-40B4-BE49-F238E27FC236}">
                <a16:creationId xmlns:a16="http://schemas.microsoft.com/office/drawing/2014/main" id="{19A1D830-E73C-47A9-A534-323CEEFF5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8F69FBEC-4C47-4288-962D-3FC20C79F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49" name="Text Box 9"/>
          <p:cNvSpPr txBox="1">
            <a:spLocks noChangeArrowheads="1"/>
          </p:cNvSpPr>
          <p:nvPr/>
        </p:nvSpPr>
        <p:spPr bwMode="auto">
          <a:xfrm>
            <a:off x="5650990" y="702365"/>
            <a:ext cx="2922198" cy="376566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cap="all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La gerencia debe trasmitir una impresión convincente de los esfuerzos que está realizando para corregir la situación.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cap="all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3000" cap="all">
              <a:blipFill dpi="0" rotWithShape="1">
                <a:blip r:embed="rId4"/>
                <a:srcRect/>
                <a:tile tx="6350" ty="-127000" sx="65000" sy="64000" flip="none" algn="tl"/>
              </a:blipFill>
              <a:latin typeface="+mj-lt"/>
              <a:ea typeface="+mj-ea"/>
              <a:cs typeface="+mj-cs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3000" cap="all">
              <a:blipFill dpi="0" rotWithShape="1">
                <a:blip r:embed="rId4"/>
                <a:srcRect/>
                <a:tile tx="6350" ty="-127000" sx="65000" sy="64000" flip="none" algn="tl"/>
              </a:blipFill>
              <a:latin typeface="+mj-lt"/>
              <a:ea typeface="+mj-ea"/>
              <a:cs typeface="+mj-cs"/>
            </a:endParaRPr>
          </a:p>
        </p:txBody>
      </p:sp>
      <p:pic>
        <p:nvPicPr>
          <p:cNvPr id="17" name="Imagen 16" descr="Consejos-crisis-reputacion-online.jpg">
            <a:extLst>
              <a:ext uri="{FF2B5EF4-FFF2-40B4-BE49-F238E27FC236}">
                <a16:creationId xmlns:a16="http://schemas.microsoft.com/office/drawing/2014/main" id="{1459243A-9B67-7E48-8087-BA6198C9B3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0" r="30452" b="-1"/>
          <a:stretch/>
        </p:blipFill>
        <p:spPr>
          <a:xfrm>
            <a:off x="20" y="10"/>
            <a:ext cx="5175811" cy="6857990"/>
          </a:xfrm>
          <a:prstGeom prst="rect">
            <a:avLst/>
          </a:prstGeom>
        </p:spPr>
      </p:pic>
      <p:grpSp>
        <p:nvGrpSpPr>
          <p:cNvPr id="200" name="Group 199">
            <a:extLst>
              <a:ext uri="{FF2B5EF4-FFF2-40B4-BE49-F238E27FC236}">
                <a16:creationId xmlns:a16="http://schemas.microsoft.com/office/drawing/2014/main" id="{54F6FC82-E588-4DA0-8096-0C3BD54F1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E8898E90-044F-45FF-8B4D-CE0F6A63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923BF161-A852-4DA5-BB4C-2DFC336B77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0996038"/>
      </p:ext>
    </p:extLst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198" name="Rectangle 197">
            <a:extLst>
              <a:ext uri="{FF2B5EF4-FFF2-40B4-BE49-F238E27FC236}">
                <a16:creationId xmlns:a16="http://schemas.microsoft.com/office/drawing/2014/main" id="{19A1D830-E73C-47A9-A534-323CEEFF5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8F69FBEC-4C47-4288-962D-3FC20C79F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49" name="Text Box 9"/>
          <p:cNvSpPr txBox="1">
            <a:spLocks noChangeArrowheads="1"/>
          </p:cNvSpPr>
          <p:nvPr/>
        </p:nvSpPr>
        <p:spPr bwMode="auto">
          <a:xfrm>
            <a:off x="5650990" y="702365"/>
            <a:ext cx="2922198" cy="376566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cap="all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La gerencia debe trasmitir una impresión convincente de los esfuerzos que está realizando para corregir la situación.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cap="all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3000" cap="all">
              <a:blipFill dpi="0" rotWithShape="1">
                <a:blip r:embed="rId4"/>
                <a:srcRect/>
                <a:tile tx="6350" ty="-127000" sx="65000" sy="64000" flip="none" algn="tl"/>
              </a:blipFill>
              <a:latin typeface="+mj-lt"/>
              <a:ea typeface="+mj-ea"/>
              <a:cs typeface="+mj-cs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3000" cap="all">
              <a:blipFill dpi="0" rotWithShape="1">
                <a:blip r:embed="rId4"/>
                <a:srcRect/>
                <a:tile tx="6350" ty="-127000" sx="65000" sy="64000" flip="none" algn="tl"/>
              </a:blipFill>
              <a:latin typeface="+mj-lt"/>
              <a:ea typeface="+mj-ea"/>
              <a:cs typeface="+mj-cs"/>
            </a:endParaRPr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54F6FC82-E588-4DA0-8096-0C3BD54F1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E8898E90-044F-45FF-8B4D-CE0F6A63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923BF161-A852-4DA5-BB4C-2DFC336B77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5" name="Imagen 14" descr="crisisbutton2.png">
            <a:extLst>
              <a:ext uri="{FF2B5EF4-FFF2-40B4-BE49-F238E27FC236}">
                <a16:creationId xmlns:a16="http://schemas.microsoft.com/office/drawing/2014/main" id="{EC385A54-D90C-0241-9E20-7B98552CFD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65" y="3284984"/>
            <a:ext cx="1920040" cy="19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050394"/>
      </p:ext>
    </p:extLst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33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144" name="Rectangle 143">
            <a:extLst>
              <a:ext uri="{FF2B5EF4-FFF2-40B4-BE49-F238E27FC236}">
                <a16:creationId xmlns:a16="http://schemas.microsoft.com/office/drawing/2014/main" id="{19A1D830-E73C-47A9-A534-323CEEFF5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8F69FBEC-4C47-4288-962D-3FC20C79F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49" name="Text Box 9"/>
          <p:cNvSpPr txBox="1">
            <a:spLocks noChangeArrowheads="1"/>
          </p:cNvSpPr>
          <p:nvPr/>
        </p:nvSpPr>
        <p:spPr bwMode="auto">
          <a:xfrm>
            <a:off x="5650990" y="702365"/>
            <a:ext cx="2922198" cy="3765666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MX" sz="4000" dirty="0">
                <a:latin typeface="Georgia"/>
                <a:cs typeface="Georgia"/>
              </a:rPr>
              <a:t>Es fundamental anticiparse a las crisis y dedicar un considerable número de horas a capacitar al personal que le hará frente.</a:t>
            </a:r>
          </a:p>
          <a:p>
            <a:pPr algn="just">
              <a:spcBef>
                <a:spcPct val="50000"/>
              </a:spcBef>
            </a:pPr>
            <a:endParaRPr lang="es-MX" sz="4000" dirty="0">
              <a:latin typeface="Georgia"/>
              <a:cs typeface="Georgia"/>
            </a:endParaRPr>
          </a:p>
          <a:p>
            <a:pPr algn="just">
              <a:spcBef>
                <a:spcPct val="50000"/>
              </a:spcBef>
            </a:pPr>
            <a:r>
              <a:rPr lang="es-MX" sz="4000" dirty="0">
                <a:latin typeface="Georgia"/>
                <a:cs typeface="Georgia"/>
              </a:rPr>
              <a:t>Entre los principales objetivos en materia de capacitación destaca la necesidad de formar cuerpos especiales capaces de enfrentar situaciones de crisis.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39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  <a:latin typeface="+mj-lt"/>
              <a:ea typeface="+mj-ea"/>
              <a:cs typeface="+mj-cs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39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  <a:latin typeface="+mj-lt"/>
              <a:ea typeface="+mj-ea"/>
              <a:cs typeface="+mj-cs"/>
            </a:endParaRPr>
          </a:p>
        </p:txBody>
      </p:sp>
      <p:pic>
        <p:nvPicPr>
          <p:cNvPr id="17" name="Imagen 16" descr="crisisbutton2.png">
            <a:extLst>
              <a:ext uri="{FF2B5EF4-FFF2-40B4-BE49-F238E27FC236}">
                <a16:creationId xmlns:a16="http://schemas.microsoft.com/office/drawing/2014/main" id="{3363AA06-1B97-2D4B-AE44-37D1D112902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2" r="12617" b="1"/>
          <a:stretch/>
        </p:blipFill>
        <p:spPr>
          <a:xfrm>
            <a:off x="20" y="10"/>
            <a:ext cx="5175811" cy="6857990"/>
          </a:xfrm>
          <a:prstGeom prst="rect">
            <a:avLst/>
          </a:prstGeom>
        </p:spPr>
      </p:pic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4F6FC82-E588-4DA0-8096-0C3BD54F1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E8898E90-044F-45FF-8B4D-CE0F6A63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923BF161-A852-4DA5-BB4C-2DFC336B77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5442841"/>
      </p:ext>
    </p:extLst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33">
            <a:extLst>
              <a:ext uri="{FF2B5EF4-FFF2-40B4-BE49-F238E27FC236}">
                <a16:creationId xmlns:a16="http://schemas.microsoft.com/office/drawing/2014/main" id="{2E377158-BF0D-864E-87D3-72423AFEE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447" y="476672"/>
            <a:ext cx="4536554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MX" sz="2800" dirty="0">
                <a:latin typeface="Georgia"/>
                <a:cs typeface="Georgia"/>
              </a:rPr>
              <a:t>Los grupos deben estar coordinados por altos directivos de la organización, susceptibles de comportarse como “voceros autorizados”, capaces de tomar decisiones.</a:t>
            </a:r>
          </a:p>
        </p:txBody>
      </p:sp>
      <p:pic>
        <p:nvPicPr>
          <p:cNvPr id="10" name="Imagen 9" descr="CrisisManagement_Umbrella.jpg">
            <a:extLst>
              <a:ext uri="{FF2B5EF4-FFF2-40B4-BE49-F238E27FC236}">
                <a16:creationId xmlns:a16="http://schemas.microsoft.com/office/drawing/2014/main" id="{DA8CFA91-0549-994D-A8CF-EE6D3BF43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221088"/>
            <a:ext cx="4372113" cy="160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371721"/>
      </p:ext>
    </p:extLst>
  </p:cSld>
  <p:clrMapOvr>
    <a:masterClrMapping/>
  </p:clrMapOvr>
  <p:transition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33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144" name="Rectangle 143">
            <a:extLst>
              <a:ext uri="{FF2B5EF4-FFF2-40B4-BE49-F238E27FC236}">
                <a16:creationId xmlns:a16="http://schemas.microsoft.com/office/drawing/2014/main" id="{19A1D830-E73C-47A9-A534-323CEEFF5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8F69FBEC-4C47-4288-962D-3FC20C79F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49" name="Text Box 9"/>
          <p:cNvSpPr txBox="1">
            <a:spLocks noChangeArrowheads="1"/>
          </p:cNvSpPr>
          <p:nvPr/>
        </p:nvSpPr>
        <p:spPr bwMode="auto">
          <a:xfrm>
            <a:off x="5529797" y="-1514"/>
            <a:ext cx="3534623" cy="6644397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3000" dirty="0">
                <a:latin typeface="Georgia"/>
                <a:cs typeface="Georgia"/>
              </a:rPr>
              <a:t>El </a:t>
            </a:r>
            <a:r>
              <a:rPr lang="es-MX" sz="3000" dirty="0">
                <a:solidFill>
                  <a:srgbClr val="998700"/>
                </a:solidFill>
                <a:latin typeface="Georgia"/>
                <a:cs typeface="Georgia"/>
              </a:rPr>
              <a:t>primer paso </a:t>
            </a:r>
            <a:r>
              <a:rPr lang="es-MX" sz="3000" dirty="0">
                <a:latin typeface="Georgia"/>
                <a:cs typeface="Georgia"/>
              </a:rPr>
              <a:t>en el desarrollo de un plan para el manejo de crisis es </a:t>
            </a:r>
            <a:r>
              <a:rPr lang="es-MX" sz="3000" dirty="0">
                <a:solidFill>
                  <a:srgbClr val="998700"/>
                </a:solidFill>
                <a:latin typeface="Georgia"/>
                <a:cs typeface="Georgia"/>
              </a:rPr>
              <a:t>evaluar las áreas de vulnerabilidad </a:t>
            </a:r>
            <a:r>
              <a:rPr lang="es-MX" sz="3000" dirty="0">
                <a:latin typeface="Georgia"/>
                <a:cs typeface="Georgia"/>
              </a:rPr>
              <a:t>de la organización, tipificando los posibles riesgos y amenazas (diagnóstico de vulnerabilidades).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39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  <a:latin typeface="+mj-lt"/>
              <a:ea typeface="+mj-ea"/>
              <a:cs typeface="+mj-cs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39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  <a:latin typeface="+mj-lt"/>
              <a:ea typeface="+mj-ea"/>
              <a:cs typeface="+mj-cs"/>
            </a:endParaRPr>
          </a:p>
        </p:txBody>
      </p:sp>
      <p:pic>
        <p:nvPicPr>
          <p:cNvPr id="17" name="Imagen 16" descr="images-1.jpg">
            <a:extLst>
              <a:ext uri="{FF2B5EF4-FFF2-40B4-BE49-F238E27FC236}">
                <a16:creationId xmlns:a16="http://schemas.microsoft.com/office/drawing/2014/main" id="{0A4B9587-987A-F34B-AC8F-A564A2E8B8E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1" r="13497"/>
          <a:stretch/>
        </p:blipFill>
        <p:spPr>
          <a:xfrm>
            <a:off x="20" y="10"/>
            <a:ext cx="5175811" cy="6857990"/>
          </a:xfrm>
          <a:prstGeom prst="rect">
            <a:avLst/>
          </a:prstGeom>
        </p:spPr>
      </p:pic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4F6FC82-E588-4DA0-8096-0C3BD54F1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E8898E90-044F-45FF-8B4D-CE0F6A63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923BF161-A852-4DA5-BB4C-2DFC336B77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3871402"/>
      </p:ext>
    </p:extLst>
  </p:cSld>
  <p:clrMapOvr>
    <a:masterClrMapping/>
  </p:clrMapOvr>
  <p:transition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3" descr="Flujograma de acciones en crisis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613" cy="684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079012"/>
      </p:ext>
    </p:extLst>
  </p:cSld>
  <p:clrMapOvr>
    <a:masterClrMapping/>
  </p:clrMapOvr>
  <p:transition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027" descr="Flujograma acciones crisis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18" y="-46038"/>
            <a:ext cx="8748713" cy="695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552566"/>
      </p:ext>
    </p:extLst>
  </p:cSld>
  <p:clrMapOvr>
    <a:masterClrMapping/>
  </p:clrMapOvr>
  <p:transition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evaluación-de-riesgos.jpg">
            <a:extLst>
              <a:ext uri="{FF2B5EF4-FFF2-40B4-BE49-F238E27FC236}">
                <a16:creationId xmlns:a16="http://schemas.microsoft.com/office/drawing/2014/main" id="{31D6BE49-1C1A-394F-8058-D39A26AE73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2" r="4877" b="-1"/>
          <a:stretch/>
        </p:blipFill>
        <p:spPr>
          <a:xfrm>
            <a:off x="20" y="260648"/>
            <a:ext cx="9143980" cy="685799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939C4033-902C-7B42-9BE6-3F2BF53204A0}"/>
              </a:ext>
            </a:extLst>
          </p:cNvPr>
          <p:cNvSpPr/>
          <p:nvPr/>
        </p:nvSpPr>
        <p:spPr>
          <a:xfrm>
            <a:off x="179512" y="4139317"/>
            <a:ext cx="4572000" cy="24468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MX" dirty="0">
                <a:latin typeface="Georgia"/>
                <a:cs typeface="Georgia"/>
              </a:rPr>
              <a:t>Si la comunicación interna es propicia, los empleados pueden reportar las anomalías y desperfectos. Ello supone generar los canales de comunicación idóneos para procesar y dar seguimiento a la información.</a:t>
            </a:r>
          </a:p>
          <a:p>
            <a:pPr algn="just">
              <a:spcBef>
                <a:spcPct val="50000"/>
              </a:spcBef>
            </a:pPr>
            <a:r>
              <a:rPr lang="es-MX" dirty="0">
                <a:latin typeface="Georgia"/>
                <a:cs typeface="Georgia"/>
              </a:rPr>
              <a:t>Ningún desperfecto o anomalía debe subestimarse.</a:t>
            </a:r>
            <a:endParaRPr lang="es-ES_tradnl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7864460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iesgos.jpg">
            <a:extLst>
              <a:ext uri="{FF2B5EF4-FFF2-40B4-BE49-F238E27FC236}">
                <a16:creationId xmlns:a16="http://schemas.microsoft.com/office/drawing/2014/main" id="{2D34AE00-915E-FE41-97D9-EF8A5C4FF9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2" b="9468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5EEBBDCC-4AAA-3E42-B8C0-D8AE26712931}"/>
              </a:ext>
            </a:extLst>
          </p:cNvPr>
          <p:cNvSpPr/>
          <p:nvPr/>
        </p:nvSpPr>
        <p:spPr>
          <a:xfrm>
            <a:off x="4860032" y="4509120"/>
            <a:ext cx="388843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dirty="0">
                <a:solidFill>
                  <a:schemeClr val="bg1"/>
                </a:solidFill>
                <a:latin typeface="Georgia"/>
                <a:cs typeface="Georgia"/>
              </a:rPr>
              <a:t>Llevar buenas relaciones públicas con la prensa no basta para resolver una crisis, aunque ayuda...  </a:t>
            </a: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dirty="0">
                <a:solidFill>
                  <a:schemeClr val="bg1"/>
                </a:solidFill>
                <a:latin typeface="Georgia"/>
                <a:cs typeface="Georgia"/>
              </a:rPr>
              <a:t>Ante una situación de crisis se demandan acciones acertadas y oportunas.</a:t>
            </a:r>
            <a:endParaRPr lang="es-ES_tradnl" dirty="0">
              <a:solidFill>
                <a:schemeClr val="bg1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4022136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C5EC292-991E-4C8F-9F55-D72971A4B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955B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0B7573-D2CD-4589-B099-E8254726A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999"/>
          </a:xfrm>
          <a:prstGeom prst="rect">
            <a:avLst/>
          </a:prstGeom>
          <a:blipFill dpi="0" rotWithShape="1">
            <a:blip r:embed="rId2">
              <a:alphaModFix amt="5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26A041F-C32D-4E9C-AD9A-6F8F9710D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8" y="480059"/>
            <a:ext cx="8428482" cy="5897880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 descr="Crisis-Triggers.jpg">
            <a:extLst>
              <a:ext uri="{FF2B5EF4-FFF2-40B4-BE49-F238E27FC236}">
                <a16:creationId xmlns:a16="http://schemas.microsoft.com/office/drawing/2014/main" id="{9565051A-7309-FA40-9659-20FFE164C8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38" y="691715"/>
            <a:ext cx="5251874" cy="525187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F85DA230-6D7E-5645-8416-690210321BCB}"/>
              </a:ext>
            </a:extLst>
          </p:cNvPr>
          <p:cNvSpPr/>
          <p:nvPr/>
        </p:nvSpPr>
        <p:spPr>
          <a:xfrm>
            <a:off x="5791713" y="1124744"/>
            <a:ext cx="2871460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dirty="0">
                <a:latin typeface="Georgia"/>
                <a:cs typeface="Georgia"/>
              </a:rPr>
              <a:t>Una crisis no observa un desarrollo normal si hay activistas involucrados</a:t>
            </a:r>
            <a:r>
              <a:rPr lang="es-MX" dirty="0">
                <a:solidFill>
                  <a:srgbClr val="998700"/>
                </a:solidFill>
                <a:latin typeface="Georgia"/>
                <a:cs typeface="Georgia"/>
              </a:rPr>
              <a:t>. En tal </a:t>
            </a:r>
            <a:r>
              <a:rPr lang="es-MX" dirty="0">
                <a:latin typeface="Georgia"/>
                <a:cs typeface="Georgia"/>
              </a:rPr>
              <a:t>caso, debe tenerse siempre muy presente que </a:t>
            </a:r>
            <a:r>
              <a:rPr lang="es-MX" dirty="0">
                <a:solidFill>
                  <a:srgbClr val="998700"/>
                </a:solidFill>
                <a:latin typeface="Georgia"/>
                <a:cs typeface="Georgia"/>
              </a:rPr>
              <a:t>los políticos son muy irritables </a:t>
            </a:r>
            <a:r>
              <a:rPr lang="es-MX" dirty="0">
                <a:latin typeface="Georgia"/>
                <a:cs typeface="Georgia"/>
              </a:rPr>
              <a:t>y resultan particularmente sensibles a los temores públicos.</a:t>
            </a: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dirty="0">
                <a:latin typeface="Georgia"/>
                <a:cs typeface="Georgia"/>
              </a:rPr>
              <a:t>“Los políticos, como las moscas, mueren a periodicazos”.</a:t>
            </a:r>
            <a:endParaRPr lang="es-ES_tradnl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900734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5EC292-991E-4C8F-9F55-D72971A4B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F5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0B7573-D2CD-4589-B099-E8254726A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999"/>
          </a:xfrm>
          <a:prstGeom prst="rect">
            <a:avLst/>
          </a:prstGeom>
          <a:blipFill dpi="0" rotWithShape="1">
            <a:blip r:embed="rId2">
              <a:alphaModFix amt="5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26A041F-C32D-4E9C-AD9A-6F8F9710D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8" y="480059"/>
            <a:ext cx="8428482" cy="5897880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oscar98.jpg">
            <a:extLst>
              <a:ext uri="{FF2B5EF4-FFF2-40B4-BE49-F238E27FC236}">
                <a16:creationId xmlns:a16="http://schemas.microsoft.com/office/drawing/2014/main" id="{155799BB-D0C5-C141-BF27-22EC423D57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50" y="1340768"/>
            <a:ext cx="7949698" cy="359724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E614580-50E5-8F41-98A2-28C2F66FB4EF}"/>
              </a:ext>
            </a:extLst>
          </p:cNvPr>
          <p:cNvSpPr/>
          <p:nvPr/>
        </p:nvSpPr>
        <p:spPr>
          <a:xfrm>
            <a:off x="597150" y="5276939"/>
            <a:ext cx="76827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dirty="0">
                <a:latin typeface="Georgia"/>
                <a:cs typeface="Georgia"/>
              </a:rPr>
              <a:t>La </a:t>
            </a:r>
            <a:r>
              <a:rPr lang="es-MX" dirty="0">
                <a:solidFill>
                  <a:srgbClr val="998700"/>
                </a:solidFill>
                <a:latin typeface="Georgia"/>
                <a:cs typeface="Georgia"/>
              </a:rPr>
              <a:t>planeación estratégica </a:t>
            </a:r>
            <a:r>
              <a:rPr lang="es-MX" dirty="0">
                <a:latin typeface="Georgia"/>
                <a:cs typeface="Georgia"/>
              </a:rPr>
              <a:t>en el manejo de crisis supone el diseño de un programa de </a:t>
            </a:r>
            <a:r>
              <a:rPr lang="es-MX" dirty="0">
                <a:solidFill>
                  <a:srgbClr val="998700"/>
                </a:solidFill>
                <a:latin typeface="Georgia"/>
                <a:cs typeface="Georgia"/>
              </a:rPr>
              <a:t>acciones a corto, mediano y largo plazo</a:t>
            </a:r>
            <a:r>
              <a:rPr lang="es-MX" dirty="0">
                <a:latin typeface="Georgia"/>
                <a:cs typeface="Georgia"/>
              </a:rPr>
              <a:t>.</a:t>
            </a:r>
            <a:endParaRPr lang="es-ES_tradnl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917515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sully-tom-hanks-telluride.jpg">
            <a:extLst>
              <a:ext uri="{FF2B5EF4-FFF2-40B4-BE49-F238E27FC236}">
                <a16:creationId xmlns:a16="http://schemas.microsoft.com/office/drawing/2014/main" id="{5E29FD75-4AFB-1E4E-912A-421B28DC4EE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75" r="31125"/>
          <a:stretch/>
        </p:blipFill>
        <p:spPr>
          <a:xfrm>
            <a:off x="20" y="10"/>
            <a:ext cx="4571980" cy="6857990"/>
          </a:xfrm>
          <a:prstGeom prst="rect">
            <a:avLst/>
          </a:prstGeom>
        </p:spPr>
      </p:pic>
      <p:pic>
        <p:nvPicPr>
          <p:cNvPr id="3" name="Imagen 2" descr="Sully-trailer.jpg">
            <a:extLst>
              <a:ext uri="{FF2B5EF4-FFF2-40B4-BE49-F238E27FC236}">
                <a16:creationId xmlns:a16="http://schemas.microsoft.com/office/drawing/2014/main" id="{2CB3A639-9432-C649-A1D6-B5F2248CC8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0" r="20889" b="-1"/>
          <a:stretch/>
        </p:blipFill>
        <p:spPr>
          <a:xfrm>
            <a:off x="4572000" y="10"/>
            <a:ext cx="4572000" cy="685799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881E158-6584-9544-9C38-07CC6D68AD58}"/>
              </a:ext>
            </a:extLst>
          </p:cNvPr>
          <p:cNvSpPr/>
          <p:nvPr/>
        </p:nvSpPr>
        <p:spPr>
          <a:xfrm>
            <a:off x="5220072" y="3933056"/>
            <a:ext cx="33843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dirty="0">
                <a:solidFill>
                  <a:schemeClr val="bg1"/>
                </a:solidFill>
                <a:latin typeface="Georgia"/>
                <a:cs typeface="Georgia"/>
              </a:rPr>
              <a:t>Es indispensable conocer y procurar adecuarse al punto de vista del público. La velocidad es definitiva. Deben monitorearse las noticias y, al momento de enfrentar el tema, no especular.</a:t>
            </a:r>
          </a:p>
        </p:txBody>
      </p:sp>
    </p:spTree>
    <p:extLst>
      <p:ext uri="{BB962C8B-B14F-4D97-AF65-F5344CB8AC3E}">
        <p14:creationId xmlns:p14="http://schemas.microsoft.com/office/powerpoint/2010/main" val="26268429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risis_services--1200x661.jpg">
            <a:extLst>
              <a:ext uri="{FF2B5EF4-FFF2-40B4-BE49-F238E27FC236}">
                <a16:creationId xmlns:a16="http://schemas.microsoft.com/office/drawing/2014/main" id="{2DADB39E-EDDE-D645-BD3F-BF9AB60EA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2" r="19346" b="2"/>
          <a:stretch/>
        </p:blipFill>
        <p:spPr>
          <a:xfrm>
            <a:off x="481263" y="2005"/>
            <a:ext cx="8181474" cy="6853991"/>
          </a:xfrm>
          <a:custGeom>
            <a:avLst/>
            <a:gdLst>
              <a:gd name="connsiteX0" fmla="*/ 9059739 w 10908632"/>
              <a:gd name="connsiteY0" fmla="*/ 0 h 6853991"/>
              <a:gd name="connsiteX1" fmla="*/ 9694921 w 10908632"/>
              <a:gd name="connsiteY1" fmla="*/ 0 h 6853991"/>
              <a:gd name="connsiteX2" fmla="*/ 9825053 w 10908632"/>
              <a:gd name="connsiteY2" fmla="*/ 165595 h 6853991"/>
              <a:gd name="connsiteX3" fmla="*/ 10908632 w 10908632"/>
              <a:gd name="connsiteY3" fmla="*/ 3429000 h 6853991"/>
              <a:gd name="connsiteX4" fmla="*/ 9825053 w 10908632"/>
              <a:gd name="connsiteY4" fmla="*/ 6692406 h 6853991"/>
              <a:gd name="connsiteX5" fmla="*/ 9698072 w 10908632"/>
              <a:gd name="connsiteY5" fmla="*/ 6853991 h 6853991"/>
              <a:gd name="connsiteX6" fmla="*/ 9063562 w 10908632"/>
              <a:gd name="connsiteY6" fmla="*/ 6853991 h 6853991"/>
              <a:gd name="connsiteX7" fmla="*/ 9138428 w 10908632"/>
              <a:gd name="connsiteY7" fmla="*/ 6775466 h 6853991"/>
              <a:gd name="connsiteX8" fmla="*/ 10431379 w 10908632"/>
              <a:gd name="connsiteY8" fmla="*/ 3429000 h 6853991"/>
              <a:gd name="connsiteX9" fmla="*/ 9138428 w 10908632"/>
              <a:gd name="connsiteY9" fmla="*/ 82535 h 6853991"/>
              <a:gd name="connsiteX10" fmla="*/ 2037822 w 10908632"/>
              <a:gd name="connsiteY10" fmla="*/ 0 h 6853991"/>
              <a:gd name="connsiteX11" fmla="*/ 8870810 w 10908632"/>
              <a:gd name="connsiteY11" fmla="*/ 0 h 6853991"/>
              <a:gd name="connsiteX12" fmla="*/ 8877212 w 10908632"/>
              <a:gd name="connsiteY12" fmla="*/ 6103 h 6853991"/>
              <a:gd name="connsiteX13" fmla="*/ 10295021 w 10908632"/>
              <a:gd name="connsiteY13" fmla="*/ 3429000 h 6853991"/>
              <a:gd name="connsiteX14" fmla="*/ 8877212 w 10908632"/>
              <a:gd name="connsiteY14" fmla="*/ 6851897 h 6853991"/>
              <a:gd name="connsiteX15" fmla="*/ 8875015 w 10908632"/>
              <a:gd name="connsiteY15" fmla="*/ 6853991 h 6853991"/>
              <a:gd name="connsiteX16" fmla="*/ 2033617 w 10908632"/>
              <a:gd name="connsiteY16" fmla="*/ 6853991 h 6853991"/>
              <a:gd name="connsiteX17" fmla="*/ 2031421 w 10908632"/>
              <a:gd name="connsiteY17" fmla="*/ 6851897 h 6853991"/>
              <a:gd name="connsiteX18" fmla="*/ 613611 w 10908632"/>
              <a:gd name="connsiteY18" fmla="*/ 3429000 h 6853991"/>
              <a:gd name="connsiteX19" fmla="*/ 2031421 w 10908632"/>
              <a:gd name="connsiteY19" fmla="*/ 6103 h 6853991"/>
              <a:gd name="connsiteX20" fmla="*/ 1213711 w 10908632"/>
              <a:gd name="connsiteY20" fmla="*/ 0 h 6853991"/>
              <a:gd name="connsiteX21" fmla="*/ 1848894 w 10908632"/>
              <a:gd name="connsiteY21" fmla="*/ 0 h 6853991"/>
              <a:gd name="connsiteX22" fmla="*/ 1770204 w 10908632"/>
              <a:gd name="connsiteY22" fmla="*/ 82535 h 6853991"/>
              <a:gd name="connsiteX23" fmla="*/ 477253 w 10908632"/>
              <a:gd name="connsiteY23" fmla="*/ 3429000 h 6853991"/>
              <a:gd name="connsiteX24" fmla="*/ 1770204 w 10908632"/>
              <a:gd name="connsiteY24" fmla="*/ 6775466 h 6853991"/>
              <a:gd name="connsiteX25" fmla="*/ 1845071 w 10908632"/>
              <a:gd name="connsiteY25" fmla="*/ 6853991 h 6853991"/>
              <a:gd name="connsiteX26" fmla="*/ 1210561 w 10908632"/>
              <a:gd name="connsiteY26" fmla="*/ 6853991 h 6853991"/>
              <a:gd name="connsiteX27" fmla="*/ 1083579 w 10908632"/>
              <a:gd name="connsiteY27" fmla="*/ 6692406 h 6853991"/>
              <a:gd name="connsiteX28" fmla="*/ 0 w 10908632"/>
              <a:gd name="connsiteY28" fmla="*/ 3429000 h 6853991"/>
              <a:gd name="connsiteX29" fmla="*/ 1083579 w 10908632"/>
              <a:gd name="connsiteY29" fmla="*/ 165595 h 685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08632" h="6853991">
                <a:moveTo>
                  <a:pt x="9059739" y="0"/>
                </a:moveTo>
                <a:lnTo>
                  <a:pt x="9694921" y="0"/>
                </a:lnTo>
                <a:lnTo>
                  <a:pt x="9825053" y="165595"/>
                </a:lnTo>
                <a:cubicBezTo>
                  <a:pt x="10505610" y="1075608"/>
                  <a:pt x="10908632" y="2205238"/>
                  <a:pt x="10908632" y="3429000"/>
                </a:cubicBezTo>
                <a:cubicBezTo>
                  <a:pt x="10908632" y="4652762"/>
                  <a:pt x="10505610" y="5782393"/>
                  <a:pt x="9825053" y="6692406"/>
                </a:cubicBezTo>
                <a:lnTo>
                  <a:pt x="9698072" y="6853991"/>
                </a:lnTo>
                <a:lnTo>
                  <a:pt x="9063562" y="6853991"/>
                </a:lnTo>
                <a:lnTo>
                  <a:pt x="9138428" y="6775466"/>
                </a:lnTo>
                <a:cubicBezTo>
                  <a:pt x="9941761" y="5891604"/>
                  <a:pt x="10431379" y="4717480"/>
                  <a:pt x="10431379" y="3429000"/>
                </a:cubicBezTo>
                <a:cubicBezTo>
                  <a:pt x="10431379" y="2140521"/>
                  <a:pt x="9941761" y="966397"/>
                  <a:pt x="9138428" y="82535"/>
                </a:cubicBezTo>
                <a:close/>
                <a:moveTo>
                  <a:pt x="2037822" y="0"/>
                </a:moveTo>
                <a:lnTo>
                  <a:pt x="8870810" y="0"/>
                </a:lnTo>
                <a:lnTo>
                  <a:pt x="8877212" y="6103"/>
                </a:lnTo>
                <a:cubicBezTo>
                  <a:pt x="9753207" y="882099"/>
                  <a:pt x="10295021" y="2092276"/>
                  <a:pt x="10295021" y="3429000"/>
                </a:cubicBezTo>
                <a:cubicBezTo>
                  <a:pt x="10295021" y="4765725"/>
                  <a:pt x="9753207" y="5975902"/>
                  <a:pt x="8877212" y="6851897"/>
                </a:cubicBezTo>
                <a:lnTo>
                  <a:pt x="8875015" y="6853991"/>
                </a:lnTo>
                <a:lnTo>
                  <a:pt x="2033617" y="6853991"/>
                </a:lnTo>
                <a:lnTo>
                  <a:pt x="2031421" y="6851897"/>
                </a:lnTo>
                <a:cubicBezTo>
                  <a:pt x="1155426" y="5975902"/>
                  <a:pt x="613611" y="4765725"/>
                  <a:pt x="613611" y="3429000"/>
                </a:cubicBezTo>
                <a:cubicBezTo>
                  <a:pt x="613611" y="2092276"/>
                  <a:pt x="1155426" y="882099"/>
                  <a:pt x="2031421" y="6103"/>
                </a:cubicBezTo>
                <a:close/>
                <a:moveTo>
                  <a:pt x="1213711" y="0"/>
                </a:moveTo>
                <a:lnTo>
                  <a:pt x="1848894" y="0"/>
                </a:lnTo>
                <a:lnTo>
                  <a:pt x="1770204" y="82535"/>
                </a:lnTo>
                <a:cubicBezTo>
                  <a:pt x="966872" y="966397"/>
                  <a:pt x="477253" y="2140521"/>
                  <a:pt x="477253" y="3429000"/>
                </a:cubicBezTo>
                <a:cubicBezTo>
                  <a:pt x="477253" y="4717480"/>
                  <a:pt x="966872" y="5891604"/>
                  <a:pt x="1770204" y="6775466"/>
                </a:cubicBezTo>
                <a:lnTo>
                  <a:pt x="1845071" y="6853991"/>
                </a:lnTo>
                <a:lnTo>
                  <a:pt x="1210561" y="6853991"/>
                </a:lnTo>
                <a:lnTo>
                  <a:pt x="1083579" y="6692406"/>
                </a:lnTo>
                <a:cubicBezTo>
                  <a:pt x="403022" y="5782393"/>
                  <a:pt x="0" y="4652762"/>
                  <a:pt x="0" y="3429000"/>
                </a:cubicBezTo>
                <a:cubicBezTo>
                  <a:pt x="0" y="2205238"/>
                  <a:pt x="403022" y="1075608"/>
                  <a:pt x="1083579" y="165595"/>
                </a:cubicBezTo>
                <a:close/>
              </a:path>
            </a:pathLst>
          </a:cu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E9FBC8E-8666-4442-8D7D-B250510CD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263" y="2005"/>
            <a:ext cx="8181474" cy="6853991"/>
          </a:xfrm>
          <a:custGeom>
            <a:avLst/>
            <a:gdLst>
              <a:gd name="connsiteX0" fmla="*/ 9059740 w 10908632"/>
              <a:gd name="connsiteY0" fmla="*/ 0 h 6853991"/>
              <a:gd name="connsiteX1" fmla="*/ 9694921 w 10908632"/>
              <a:gd name="connsiteY1" fmla="*/ 0 h 6853991"/>
              <a:gd name="connsiteX2" fmla="*/ 9825053 w 10908632"/>
              <a:gd name="connsiteY2" fmla="*/ 165594 h 6853991"/>
              <a:gd name="connsiteX3" fmla="*/ 10908632 w 10908632"/>
              <a:gd name="connsiteY3" fmla="*/ 3429000 h 6853991"/>
              <a:gd name="connsiteX4" fmla="*/ 9825053 w 10908632"/>
              <a:gd name="connsiteY4" fmla="*/ 6692406 h 6853991"/>
              <a:gd name="connsiteX5" fmla="*/ 9698072 w 10908632"/>
              <a:gd name="connsiteY5" fmla="*/ 6853991 h 6853991"/>
              <a:gd name="connsiteX6" fmla="*/ 9063562 w 10908632"/>
              <a:gd name="connsiteY6" fmla="*/ 6853991 h 6853991"/>
              <a:gd name="connsiteX7" fmla="*/ 9138428 w 10908632"/>
              <a:gd name="connsiteY7" fmla="*/ 6775466 h 6853991"/>
              <a:gd name="connsiteX8" fmla="*/ 10431379 w 10908632"/>
              <a:gd name="connsiteY8" fmla="*/ 3429000 h 6853991"/>
              <a:gd name="connsiteX9" fmla="*/ 9138428 w 10908632"/>
              <a:gd name="connsiteY9" fmla="*/ 82534 h 6853991"/>
              <a:gd name="connsiteX10" fmla="*/ 2037821 w 10908632"/>
              <a:gd name="connsiteY10" fmla="*/ 0 h 6853991"/>
              <a:gd name="connsiteX11" fmla="*/ 8870811 w 10908632"/>
              <a:gd name="connsiteY11" fmla="*/ 0 h 6853991"/>
              <a:gd name="connsiteX12" fmla="*/ 8877212 w 10908632"/>
              <a:gd name="connsiteY12" fmla="*/ 6103 h 6853991"/>
              <a:gd name="connsiteX13" fmla="*/ 10295021 w 10908632"/>
              <a:gd name="connsiteY13" fmla="*/ 3429000 h 6853991"/>
              <a:gd name="connsiteX14" fmla="*/ 8877212 w 10908632"/>
              <a:gd name="connsiteY14" fmla="*/ 6851897 h 6853991"/>
              <a:gd name="connsiteX15" fmla="*/ 8875015 w 10908632"/>
              <a:gd name="connsiteY15" fmla="*/ 6853991 h 6853991"/>
              <a:gd name="connsiteX16" fmla="*/ 2033617 w 10908632"/>
              <a:gd name="connsiteY16" fmla="*/ 6853991 h 6853991"/>
              <a:gd name="connsiteX17" fmla="*/ 2031421 w 10908632"/>
              <a:gd name="connsiteY17" fmla="*/ 6851897 h 6853991"/>
              <a:gd name="connsiteX18" fmla="*/ 613611 w 10908632"/>
              <a:gd name="connsiteY18" fmla="*/ 3429000 h 6853991"/>
              <a:gd name="connsiteX19" fmla="*/ 2031420 w 10908632"/>
              <a:gd name="connsiteY19" fmla="*/ 6103 h 6853991"/>
              <a:gd name="connsiteX20" fmla="*/ 1213711 w 10908632"/>
              <a:gd name="connsiteY20" fmla="*/ 0 h 6853991"/>
              <a:gd name="connsiteX21" fmla="*/ 1848893 w 10908632"/>
              <a:gd name="connsiteY21" fmla="*/ 0 h 6853991"/>
              <a:gd name="connsiteX22" fmla="*/ 1770204 w 10908632"/>
              <a:gd name="connsiteY22" fmla="*/ 82534 h 6853991"/>
              <a:gd name="connsiteX23" fmla="*/ 477253 w 10908632"/>
              <a:gd name="connsiteY23" fmla="*/ 3429000 h 6853991"/>
              <a:gd name="connsiteX24" fmla="*/ 1770204 w 10908632"/>
              <a:gd name="connsiteY24" fmla="*/ 6775466 h 6853991"/>
              <a:gd name="connsiteX25" fmla="*/ 1845071 w 10908632"/>
              <a:gd name="connsiteY25" fmla="*/ 6853991 h 6853991"/>
              <a:gd name="connsiteX26" fmla="*/ 1210561 w 10908632"/>
              <a:gd name="connsiteY26" fmla="*/ 6853991 h 6853991"/>
              <a:gd name="connsiteX27" fmla="*/ 1083579 w 10908632"/>
              <a:gd name="connsiteY27" fmla="*/ 6692406 h 6853991"/>
              <a:gd name="connsiteX28" fmla="*/ 0 w 10908632"/>
              <a:gd name="connsiteY28" fmla="*/ 3429000 h 6853991"/>
              <a:gd name="connsiteX29" fmla="*/ 1083579 w 10908632"/>
              <a:gd name="connsiteY29" fmla="*/ 165594 h 685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08632" h="6853991">
                <a:moveTo>
                  <a:pt x="9059740" y="0"/>
                </a:moveTo>
                <a:lnTo>
                  <a:pt x="9694921" y="0"/>
                </a:lnTo>
                <a:lnTo>
                  <a:pt x="9825053" y="165594"/>
                </a:lnTo>
                <a:cubicBezTo>
                  <a:pt x="10505610" y="1075607"/>
                  <a:pt x="10908632" y="2205238"/>
                  <a:pt x="10908632" y="3429000"/>
                </a:cubicBezTo>
                <a:cubicBezTo>
                  <a:pt x="10908632" y="4652762"/>
                  <a:pt x="10505610" y="5782393"/>
                  <a:pt x="9825053" y="6692406"/>
                </a:cubicBezTo>
                <a:lnTo>
                  <a:pt x="9698072" y="6853991"/>
                </a:lnTo>
                <a:lnTo>
                  <a:pt x="9063562" y="6853991"/>
                </a:lnTo>
                <a:lnTo>
                  <a:pt x="9138428" y="6775466"/>
                </a:lnTo>
                <a:cubicBezTo>
                  <a:pt x="9941761" y="5891604"/>
                  <a:pt x="10431379" y="4717480"/>
                  <a:pt x="10431379" y="3429000"/>
                </a:cubicBezTo>
                <a:cubicBezTo>
                  <a:pt x="10431379" y="2140521"/>
                  <a:pt x="9941761" y="966397"/>
                  <a:pt x="9138428" y="82534"/>
                </a:cubicBezTo>
                <a:close/>
                <a:moveTo>
                  <a:pt x="2037821" y="0"/>
                </a:moveTo>
                <a:lnTo>
                  <a:pt x="8870811" y="0"/>
                </a:lnTo>
                <a:lnTo>
                  <a:pt x="8877212" y="6103"/>
                </a:lnTo>
                <a:cubicBezTo>
                  <a:pt x="9753207" y="882099"/>
                  <a:pt x="10295021" y="2092275"/>
                  <a:pt x="10295021" y="3429000"/>
                </a:cubicBezTo>
                <a:cubicBezTo>
                  <a:pt x="10295021" y="4765725"/>
                  <a:pt x="9753207" y="5975902"/>
                  <a:pt x="8877212" y="6851897"/>
                </a:cubicBezTo>
                <a:lnTo>
                  <a:pt x="8875015" y="6853991"/>
                </a:lnTo>
                <a:lnTo>
                  <a:pt x="2033617" y="6853991"/>
                </a:lnTo>
                <a:lnTo>
                  <a:pt x="2031421" y="6851897"/>
                </a:lnTo>
                <a:cubicBezTo>
                  <a:pt x="1155426" y="5975902"/>
                  <a:pt x="613611" y="4765725"/>
                  <a:pt x="613611" y="3429000"/>
                </a:cubicBezTo>
                <a:cubicBezTo>
                  <a:pt x="613611" y="2092275"/>
                  <a:pt x="1155425" y="882099"/>
                  <a:pt x="2031420" y="6103"/>
                </a:cubicBezTo>
                <a:close/>
                <a:moveTo>
                  <a:pt x="1213711" y="0"/>
                </a:moveTo>
                <a:lnTo>
                  <a:pt x="1848893" y="0"/>
                </a:lnTo>
                <a:lnTo>
                  <a:pt x="1770204" y="82534"/>
                </a:lnTo>
                <a:cubicBezTo>
                  <a:pt x="966871" y="966397"/>
                  <a:pt x="477253" y="2140521"/>
                  <a:pt x="477253" y="3429000"/>
                </a:cubicBezTo>
                <a:cubicBezTo>
                  <a:pt x="477253" y="4717480"/>
                  <a:pt x="966872" y="5891604"/>
                  <a:pt x="1770204" y="6775466"/>
                </a:cubicBezTo>
                <a:lnTo>
                  <a:pt x="1845071" y="6853991"/>
                </a:lnTo>
                <a:lnTo>
                  <a:pt x="1210561" y="6853991"/>
                </a:lnTo>
                <a:lnTo>
                  <a:pt x="1083579" y="6692406"/>
                </a:lnTo>
                <a:cubicBezTo>
                  <a:pt x="403022" y="5782393"/>
                  <a:pt x="0" y="4652762"/>
                  <a:pt x="0" y="3429000"/>
                </a:cubicBezTo>
                <a:cubicBezTo>
                  <a:pt x="0" y="2205238"/>
                  <a:pt x="403022" y="1075607"/>
                  <a:pt x="1083579" y="165594"/>
                </a:cubicBezTo>
                <a:close/>
              </a:path>
            </a:pathLst>
          </a:cu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8072F50-04DC-E641-924E-79E0317DD0FF}"/>
              </a:ext>
            </a:extLst>
          </p:cNvPr>
          <p:cNvSpPr/>
          <p:nvPr/>
        </p:nvSpPr>
        <p:spPr>
          <a:xfrm>
            <a:off x="2286000" y="4766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dirty="0">
                <a:solidFill>
                  <a:schemeClr val="bg1"/>
                </a:solidFill>
                <a:latin typeface="Century" charset="0"/>
              </a:rPr>
              <a:t>En el desarrollo de toda crisis se necesitan los servicios de asesores legales</a:t>
            </a:r>
            <a:endParaRPr lang="es-ES_trad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9131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E9FBC8E-8666-4442-8D7D-B250510CD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263" y="2005"/>
            <a:ext cx="8181474" cy="6853991"/>
          </a:xfrm>
          <a:custGeom>
            <a:avLst/>
            <a:gdLst>
              <a:gd name="connsiteX0" fmla="*/ 9059740 w 10908632"/>
              <a:gd name="connsiteY0" fmla="*/ 0 h 6853991"/>
              <a:gd name="connsiteX1" fmla="*/ 9694921 w 10908632"/>
              <a:gd name="connsiteY1" fmla="*/ 0 h 6853991"/>
              <a:gd name="connsiteX2" fmla="*/ 9825053 w 10908632"/>
              <a:gd name="connsiteY2" fmla="*/ 165594 h 6853991"/>
              <a:gd name="connsiteX3" fmla="*/ 10908632 w 10908632"/>
              <a:gd name="connsiteY3" fmla="*/ 3429000 h 6853991"/>
              <a:gd name="connsiteX4" fmla="*/ 9825053 w 10908632"/>
              <a:gd name="connsiteY4" fmla="*/ 6692406 h 6853991"/>
              <a:gd name="connsiteX5" fmla="*/ 9698072 w 10908632"/>
              <a:gd name="connsiteY5" fmla="*/ 6853991 h 6853991"/>
              <a:gd name="connsiteX6" fmla="*/ 9063562 w 10908632"/>
              <a:gd name="connsiteY6" fmla="*/ 6853991 h 6853991"/>
              <a:gd name="connsiteX7" fmla="*/ 9138428 w 10908632"/>
              <a:gd name="connsiteY7" fmla="*/ 6775466 h 6853991"/>
              <a:gd name="connsiteX8" fmla="*/ 10431379 w 10908632"/>
              <a:gd name="connsiteY8" fmla="*/ 3429000 h 6853991"/>
              <a:gd name="connsiteX9" fmla="*/ 9138428 w 10908632"/>
              <a:gd name="connsiteY9" fmla="*/ 82534 h 6853991"/>
              <a:gd name="connsiteX10" fmla="*/ 2037821 w 10908632"/>
              <a:gd name="connsiteY10" fmla="*/ 0 h 6853991"/>
              <a:gd name="connsiteX11" fmla="*/ 8870811 w 10908632"/>
              <a:gd name="connsiteY11" fmla="*/ 0 h 6853991"/>
              <a:gd name="connsiteX12" fmla="*/ 8877212 w 10908632"/>
              <a:gd name="connsiteY12" fmla="*/ 6103 h 6853991"/>
              <a:gd name="connsiteX13" fmla="*/ 10295021 w 10908632"/>
              <a:gd name="connsiteY13" fmla="*/ 3429000 h 6853991"/>
              <a:gd name="connsiteX14" fmla="*/ 8877212 w 10908632"/>
              <a:gd name="connsiteY14" fmla="*/ 6851897 h 6853991"/>
              <a:gd name="connsiteX15" fmla="*/ 8875015 w 10908632"/>
              <a:gd name="connsiteY15" fmla="*/ 6853991 h 6853991"/>
              <a:gd name="connsiteX16" fmla="*/ 2033617 w 10908632"/>
              <a:gd name="connsiteY16" fmla="*/ 6853991 h 6853991"/>
              <a:gd name="connsiteX17" fmla="*/ 2031421 w 10908632"/>
              <a:gd name="connsiteY17" fmla="*/ 6851897 h 6853991"/>
              <a:gd name="connsiteX18" fmla="*/ 613611 w 10908632"/>
              <a:gd name="connsiteY18" fmla="*/ 3429000 h 6853991"/>
              <a:gd name="connsiteX19" fmla="*/ 2031420 w 10908632"/>
              <a:gd name="connsiteY19" fmla="*/ 6103 h 6853991"/>
              <a:gd name="connsiteX20" fmla="*/ 1213711 w 10908632"/>
              <a:gd name="connsiteY20" fmla="*/ 0 h 6853991"/>
              <a:gd name="connsiteX21" fmla="*/ 1848893 w 10908632"/>
              <a:gd name="connsiteY21" fmla="*/ 0 h 6853991"/>
              <a:gd name="connsiteX22" fmla="*/ 1770204 w 10908632"/>
              <a:gd name="connsiteY22" fmla="*/ 82534 h 6853991"/>
              <a:gd name="connsiteX23" fmla="*/ 477253 w 10908632"/>
              <a:gd name="connsiteY23" fmla="*/ 3429000 h 6853991"/>
              <a:gd name="connsiteX24" fmla="*/ 1770204 w 10908632"/>
              <a:gd name="connsiteY24" fmla="*/ 6775466 h 6853991"/>
              <a:gd name="connsiteX25" fmla="*/ 1845071 w 10908632"/>
              <a:gd name="connsiteY25" fmla="*/ 6853991 h 6853991"/>
              <a:gd name="connsiteX26" fmla="*/ 1210561 w 10908632"/>
              <a:gd name="connsiteY26" fmla="*/ 6853991 h 6853991"/>
              <a:gd name="connsiteX27" fmla="*/ 1083579 w 10908632"/>
              <a:gd name="connsiteY27" fmla="*/ 6692406 h 6853991"/>
              <a:gd name="connsiteX28" fmla="*/ 0 w 10908632"/>
              <a:gd name="connsiteY28" fmla="*/ 3429000 h 6853991"/>
              <a:gd name="connsiteX29" fmla="*/ 1083579 w 10908632"/>
              <a:gd name="connsiteY29" fmla="*/ 165594 h 685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08632" h="6853991">
                <a:moveTo>
                  <a:pt x="9059740" y="0"/>
                </a:moveTo>
                <a:lnTo>
                  <a:pt x="9694921" y="0"/>
                </a:lnTo>
                <a:lnTo>
                  <a:pt x="9825053" y="165594"/>
                </a:lnTo>
                <a:cubicBezTo>
                  <a:pt x="10505610" y="1075607"/>
                  <a:pt x="10908632" y="2205238"/>
                  <a:pt x="10908632" y="3429000"/>
                </a:cubicBezTo>
                <a:cubicBezTo>
                  <a:pt x="10908632" y="4652762"/>
                  <a:pt x="10505610" y="5782393"/>
                  <a:pt x="9825053" y="6692406"/>
                </a:cubicBezTo>
                <a:lnTo>
                  <a:pt x="9698072" y="6853991"/>
                </a:lnTo>
                <a:lnTo>
                  <a:pt x="9063562" y="6853991"/>
                </a:lnTo>
                <a:lnTo>
                  <a:pt x="9138428" y="6775466"/>
                </a:lnTo>
                <a:cubicBezTo>
                  <a:pt x="9941761" y="5891604"/>
                  <a:pt x="10431379" y="4717480"/>
                  <a:pt x="10431379" y="3429000"/>
                </a:cubicBezTo>
                <a:cubicBezTo>
                  <a:pt x="10431379" y="2140521"/>
                  <a:pt x="9941761" y="966397"/>
                  <a:pt x="9138428" y="82534"/>
                </a:cubicBezTo>
                <a:close/>
                <a:moveTo>
                  <a:pt x="2037821" y="0"/>
                </a:moveTo>
                <a:lnTo>
                  <a:pt x="8870811" y="0"/>
                </a:lnTo>
                <a:lnTo>
                  <a:pt x="8877212" y="6103"/>
                </a:lnTo>
                <a:cubicBezTo>
                  <a:pt x="9753207" y="882099"/>
                  <a:pt x="10295021" y="2092275"/>
                  <a:pt x="10295021" y="3429000"/>
                </a:cubicBezTo>
                <a:cubicBezTo>
                  <a:pt x="10295021" y="4765725"/>
                  <a:pt x="9753207" y="5975902"/>
                  <a:pt x="8877212" y="6851897"/>
                </a:cubicBezTo>
                <a:lnTo>
                  <a:pt x="8875015" y="6853991"/>
                </a:lnTo>
                <a:lnTo>
                  <a:pt x="2033617" y="6853991"/>
                </a:lnTo>
                <a:lnTo>
                  <a:pt x="2031421" y="6851897"/>
                </a:lnTo>
                <a:cubicBezTo>
                  <a:pt x="1155426" y="5975902"/>
                  <a:pt x="613611" y="4765725"/>
                  <a:pt x="613611" y="3429000"/>
                </a:cubicBezTo>
                <a:cubicBezTo>
                  <a:pt x="613611" y="2092275"/>
                  <a:pt x="1155425" y="882099"/>
                  <a:pt x="2031420" y="6103"/>
                </a:cubicBezTo>
                <a:close/>
                <a:moveTo>
                  <a:pt x="1213711" y="0"/>
                </a:moveTo>
                <a:lnTo>
                  <a:pt x="1848893" y="0"/>
                </a:lnTo>
                <a:lnTo>
                  <a:pt x="1770204" y="82534"/>
                </a:lnTo>
                <a:cubicBezTo>
                  <a:pt x="966871" y="966397"/>
                  <a:pt x="477253" y="2140521"/>
                  <a:pt x="477253" y="3429000"/>
                </a:cubicBezTo>
                <a:cubicBezTo>
                  <a:pt x="477253" y="4717480"/>
                  <a:pt x="966872" y="5891604"/>
                  <a:pt x="1770204" y="6775466"/>
                </a:cubicBezTo>
                <a:lnTo>
                  <a:pt x="1845071" y="6853991"/>
                </a:lnTo>
                <a:lnTo>
                  <a:pt x="1210561" y="6853991"/>
                </a:lnTo>
                <a:lnTo>
                  <a:pt x="1083579" y="6692406"/>
                </a:lnTo>
                <a:cubicBezTo>
                  <a:pt x="403022" y="5782393"/>
                  <a:pt x="0" y="4652762"/>
                  <a:pt x="0" y="3429000"/>
                </a:cubicBezTo>
                <a:cubicBezTo>
                  <a:pt x="0" y="2205238"/>
                  <a:pt x="403022" y="1075607"/>
                  <a:pt x="1083579" y="16559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pic>
        <p:nvPicPr>
          <p:cNvPr id="2" name="Picture 12" descr="Atentado 2">
            <a:extLst>
              <a:ext uri="{FF2B5EF4-FFF2-40B4-BE49-F238E27FC236}">
                <a16:creationId xmlns:a16="http://schemas.microsoft.com/office/drawing/2014/main" id="{D6FA7F93-8432-8646-B216-915B86987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8920" y="942607"/>
            <a:ext cx="5006160" cy="49727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F0AF22B-8A09-984A-B8E4-250D68421E67}"/>
              </a:ext>
            </a:extLst>
          </p:cNvPr>
          <p:cNvSpPr/>
          <p:nvPr/>
        </p:nvSpPr>
        <p:spPr>
          <a:xfrm>
            <a:off x="2286000" y="60625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MX" dirty="0">
                <a:solidFill>
                  <a:schemeClr val="bg1"/>
                </a:solidFill>
                <a:latin typeface="Georgia"/>
                <a:cs typeface="Georgia"/>
              </a:rPr>
              <a:t>Si  hay manos criminales detrás del problema, el daño puede extenderse</a:t>
            </a:r>
            <a:r>
              <a:rPr lang="es-MX" dirty="0">
                <a:latin typeface="Georgia"/>
                <a:cs typeface="Georgia"/>
              </a:rPr>
              <a:t>.</a:t>
            </a:r>
            <a:endParaRPr lang="es-ES_tradnl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7305511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tylenol-pastillas-830x553.jpg">
            <a:extLst>
              <a:ext uri="{FF2B5EF4-FFF2-40B4-BE49-F238E27FC236}">
                <a16:creationId xmlns:a16="http://schemas.microsoft.com/office/drawing/2014/main" id="{B172A14A-A745-3449-B751-98B008D844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/>
        </p:blipFill>
        <p:spPr>
          <a:xfrm>
            <a:off x="20" y="10"/>
            <a:ext cx="9143980" cy="68579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28B04B4-567B-4904-924F-3299495E9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2FD633-8BDD-4800-9B0A-28EA88DB9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ED413AF-86CB-3742-82A6-39ABFB257D69}"/>
              </a:ext>
            </a:extLst>
          </p:cNvPr>
          <p:cNvSpPr/>
          <p:nvPr/>
        </p:nvSpPr>
        <p:spPr>
          <a:xfrm>
            <a:off x="17726" y="1196752"/>
            <a:ext cx="480628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dirty="0">
                <a:solidFill>
                  <a:schemeClr val="bg1"/>
                </a:solidFill>
                <a:latin typeface="Georgia"/>
                <a:cs typeface="Georgia"/>
              </a:rPr>
              <a:t>En algún punto entre la manufactura y la distribución el medicamento Tylenol, de Johnson &amp; Johnson contenía cianuro.</a:t>
            </a: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dirty="0">
                <a:solidFill>
                  <a:schemeClr val="bg1"/>
                </a:solidFill>
                <a:latin typeface="Georgia"/>
                <a:cs typeface="Georgia"/>
              </a:rPr>
              <a:t>¿Cómo reaccionó Johnson &amp; Johnson?</a:t>
            </a:r>
            <a:endParaRPr lang="es-ES_tradnl" dirty="0">
              <a:solidFill>
                <a:schemeClr val="bg1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5578158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80E61E04-3F7C-42DE-ABE7-D3F7E349C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1714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B036F7E-6C8A-4549-99EF-9958C587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7366"/>
            <a:ext cx="9144000" cy="2610465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9">
            <a:extLst>
              <a:ext uri="{FF2B5EF4-FFF2-40B4-BE49-F238E27FC236}">
                <a16:creationId xmlns:a16="http://schemas.microsoft.com/office/drawing/2014/main" id="{B8C07B76-0368-564A-A62A-DBE527F98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70" y="4355692"/>
            <a:ext cx="6814455" cy="1472224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300" cap="all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Johnson &amp; Johnson reaccionó con rapidez recolectando el producto y publicando avisos para que la gente cambiara el producto no utilizado, garantizándoles la efectiva e inmediata devolución de su dinero.</a:t>
            </a:r>
          </a:p>
        </p:txBody>
      </p:sp>
      <p:pic>
        <p:nvPicPr>
          <p:cNvPr id="12" name="Imagen 11" descr="descarga.png">
            <a:extLst>
              <a:ext uri="{FF2B5EF4-FFF2-40B4-BE49-F238E27FC236}">
                <a16:creationId xmlns:a16="http://schemas.microsoft.com/office/drawing/2014/main" id="{4A9682A0-0AD2-6448-94CF-158AC9E4C2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92" y="1699310"/>
            <a:ext cx="8187348" cy="2257259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5EE15D0-BDD3-4CA6-B5DC-159D83FA6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84192" y="5111496"/>
            <a:ext cx="810678" cy="1080902"/>
            <a:chOff x="9685338" y="4460675"/>
            <a:chExt cx="1080904" cy="1080902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C1D99473-F547-41EE-8D8B-3DFA6E58D0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1482930-66A8-46E9-8554-6D127FFCF1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3874747"/>
      </p:ext>
    </p:extLst>
  </p:cSld>
  <p:clrMapOvr>
    <a:masterClrMapping/>
  </p:clrMapOvr>
  <p:transition>
    <p:dissolv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4664CB4-B2D2-4732-AB2C-939321E99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03168EC-D910-4109-8158-A433124BB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928117"/>
            <a:ext cx="7763256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2EB50A5-ED88-4DB9-A0A0-1370FEEE6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4" y="1110053"/>
            <a:ext cx="4973574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CCFB6159-6FD4-5E4E-B164-AB0091087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117" y="1432223"/>
            <a:ext cx="4474102" cy="3357976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cap="all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Gerber enfrentó demandas porque supuestamente se había encontrado vidrio en su Baby Food (250 casos en 50 estados de la Unión Americana).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cap="all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¿Cómo reaccionó Gerber?</a:t>
            </a:r>
          </a:p>
        </p:txBody>
      </p:sp>
      <p:pic>
        <p:nvPicPr>
          <p:cNvPr id="10" name="Imagen 9" descr="Gerberbaby.jpg">
            <a:extLst>
              <a:ext uri="{FF2B5EF4-FFF2-40B4-BE49-F238E27FC236}">
                <a16:creationId xmlns:a16="http://schemas.microsoft.com/office/drawing/2014/main" id="{F078D50D-2D99-AF42-AD5C-173FA31BA0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337" y="1958287"/>
            <a:ext cx="2562544" cy="2904216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0AA47C27-8894-42A7-8D01-C902DA9B7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5780565"/>
            <a:ext cx="7763256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B4BD81D-EAC7-4C48-A5FD-A1156EC84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5190" y="5257800"/>
            <a:ext cx="810678" cy="1080902"/>
            <a:chOff x="9685338" y="4460675"/>
            <a:chExt cx="1080904" cy="1080902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9CAF43F4-8892-4C5D-A8ED-C423F5175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D028E2F-5F35-49A4-86F5-81814931EB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1802918"/>
      </p:ext>
    </p:extLst>
  </p:cSld>
  <p:clrMapOvr>
    <a:masterClrMapping/>
  </p:clrMapOvr>
  <p:transition>
    <p:dissolv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1">
            <a:extLst>
              <a:ext uri="{FF2B5EF4-FFF2-40B4-BE49-F238E27FC236}">
                <a16:creationId xmlns:a16="http://schemas.microsoft.com/office/drawing/2014/main" id="{3E9FBC8E-8666-4442-8D7D-B250510CD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263" y="2005"/>
            <a:ext cx="8181474" cy="6853991"/>
          </a:xfrm>
          <a:custGeom>
            <a:avLst/>
            <a:gdLst>
              <a:gd name="connsiteX0" fmla="*/ 9059740 w 10908632"/>
              <a:gd name="connsiteY0" fmla="*/ 0 h 6853991"/>
              <a:gd name="connsiteX1" fmla="*/ 9694921 w 10908632"/>
              <a:gd name="connsiteY1" fmla="*/ 0 h 6853991"/>
              <a:gd name="connsiteX2" fmla="*/ 9825053 w 10908632"/>
              <a:gd name="connsiteY2" fmla="*/ 165594 h 6853991"/>
              <a:gd name="connsiteX3" fmla="*/ 10908632 w 10908632"/>
              <a:gd name="connsiteY3" fmla="*/ 3429000 h 6853991"/>
              <a:gd name="connsiteX4" fmla="*/ 9825053 w 10908632"/>
              <a:gd name="connsiteY4" fmla="*/ 6692406 h 6853991"/>
              <a:gd name="connsiteX5" fmla="*/ 9698072 w 10908632"/>
              <a:gd name="connsiteY5" fmla="*/ 6853991 h 6853991"/>
              <a:gd name="connsiteX6" fmla="*/ 9063562 w 10908632"/>
              <a:gd name="connsiteY6" fmla="*/ 6853991 h 6853991"/>
              <a:gd name="connsiteX7" fmla="*/ 9138428 w 10908632"/>
              <a:gd name="connsiteY7" fmla="*/ 6775466 h 6853991"/>
              <a:gd name="connsiteX8" fmla="*/ 10431379 w 10908632"/>
              <a:gd name="connsiteY8" fmla="*/ 3429000 h 6853991"/>
              <a:gd name="connsiteX9" fmla="*/ 9138428 w 10908632"/>
              <a:gd name="connsiteY9" fmla="*/ 82534 h 6853991"/>
              <a:gd name="connsiteX10" fmla="*/ 2037821 w 10908632"/>
              <a:gd name="connsiteY10" fmla="*/ 0 h 6853991"/>
              <a:gd name="connsiteX11" fmla="*/ 8870811 w 10908632"/>
              <a:gd name="connsiteY11" fmla="*/ 0 h 6853991"/>
              <a:gd name="connsiteX12" fmla="*/ 8877212 w 10908632"/>
              <a:gd name="connsiteY12" fmla="*/ 6103 h 6853991"/>
              <a:gd name="connsiteX13" fmla="*/ 10295021 w 10908632"/>
              <a:gd name="connsiteY13" fmla="*/ 3429000 h 6853991"/>
              <a:gd name="connsiteX14" fmla="*/ 8877212 w 10908632"/>
              <a:gd name="connsiteY14" fmla="*/ 6851897 h 6853991"/>
              <a:gd name="connsiteX15" fmla="*/ 8875015 w 10908632"/>
              <a:gd name="connsiteY15" fmla="*/ 6853991 h 6853991"/>
              <a:gd name="connsiteX16" fmla="*/ 2033617 w 10908632"/>
              <a:gd name="connsiteY16" fmla="*/ 6853991 h 6853991"/>
              <a:gd name="connsiteX17" fmla="*/ 2031421 w 10908632"/>
              <a:gd name="connsiteY17" fmla="*/ 6851897 h 6853991"/>
              <a:gd name="connsiteX18" fmla="*/ 613611 w 10908632"/>
              <a:gd name="connsiteY18" fmla="*/ 3429000 h 6853991"/>
              <a:gd name="connsiteX19" fmla="*/ 2031420 w 10908632"/>
              <a:gd name="connsiteY19" fmla="*/ 6103 h 6853991"/>
              <a:gd name="connsiteX20" fmla="*/ 1213711 w 10908632"/>
              <a:gd name="connsiteY20" fmla="*/ 0 h 6853991"/>
              <a:gd name="connsiteX21" fmla="*/ 1848893 w 10908632"/>
              <a:gd name="connsiteY21" fmla="*/ 0 h 6853991"/>
              <a:gd name="connsiteX22" fmla="*/ 1770204 w 10908632"/>
              <a:gd name="connsiteY22" fmla="*/ 82534 h 6853991"/>
              <a:gd name="connsiteX23" fmla="*/ 477253 w 10908632"/>
              <a:gd name="connsiteY23" fmla="*/ 3429000 h 6853991"/>
              <a:gd name="connsiteX24" fmla="*/ 1770204 w 10908632"/>
              <a:gd name="connsiteY24" fmla="*/ 6775466 h 6853991"/>
              <a:gd name="connsiteX25" fmla="*/ 1845071 w 10908632"/>
              <a:gd name="connsiteY25" fmla="*/ 6853991 h 6853991"/>
              <a:gd name="connsiteX26" fmla="*/ 1210561 w 10908632"/>
              <a:gd name="connsiteY26" fmla="*/ 6853991 h 6853991"/>
              <a:gd name="connsiteX27" fmla="*/ 1083579 w 10908632"/>
              <a:gd name="connsiteY27" fmla="*/ 6692406 h 6853991"/>
              <a:gd name="connsiteX28" fmla="*/ 0 w 10908632"/>
              <a:gd name="connsiteY28" fmla="*/ 3429000 h 6853991"/>
              <a:gd name="connsiteX29" fmla="*/ 1083579 w 10908632"/>
              <a:gd name="connsiteY29" fmla="*/ 165594 h 685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08632" h="6853991">
                <a:moveTo>
                  <a:pt x="9059740" y="0"/>
                </a:moveTo>
                <a:lnTo>
                  <a:pt x="9694921" y="0"/>
                </a:lnTo>
                <a:lnTo>
                  <a:pt x="9825053" y="165594"/>
                </a:lnTo>
                <a:cubicBezTo>
                  <a:pt x="10505610" y="1075607"/>
                  <a:pt x="10908632" y="2205238"/>
                  <a:pt x="10908632" y="3429000"/>
                </a:cubicBezTo>
                <a:cubicBezTo>
                  <a:pt x="10908632" y="4652762"/>
                  <a:pt x="10505610" y="5782393"/>
                  <a:pt x="9825053" y="6692406"/>
                </a:cubicBezTo>
                <a:lnTo>
                  <a:pt x="9698072" y="6853991"/>
                </a:lnTo>
                <a:lnTo>
                  <a:pt x="9063562" y="6853991"/>
                </a:lnTo>
                <a:lnTo>
                  <a:pt x="9138428" y="6775466"/>
                </a:lnTo>
                <a:cubicBezTo>
                  <a:pt x="9941761" y="5891604"/>
                  <a:pt x="10431379" y="4717480"/>
                  <a:pt x="10431379" y="3429000"/>
                </a:cubicBezTo>
                <a:cubicBezTo>
                  <a:pt x="10431379" y="2140521"/>
                  <a:pt x="9941761" y="966397"/>
                  <a:pt x="9138428" y="82534"/>
                </a:cubicBezTo>
                <a:close/>
                <a:moveTo>
                  <a:pt x="2037821" y="0"/>
                </a:moveTo>
                <a:lnTo>
                  <a:pt x="8870811" y="0"/>
                </a:lnTo>
                <a:lnTo>
                  <a:pt x="8877212" y="6103"/>
                </a:lnTo>
                <a:cubicBezTo>
                  <a:pt x="9753207" y="882099"/>
                  <a:pt x="10295021" y="2092275"/>
                  <a:pt x="10295021" y="3429000"/>
                </a:cubicBezTo>
                <a:cubicBezTo>
                  <a:pt x="10295021" y="4765725"/>
                  <a:pt x="9753207" y="5975902"/>
                  <a:pt x="8877212" y="6851897"/>
                </a:cubicBezTo>
                <a:lnTo>
                  <a:pt x="8875015" y="6853991"/>
                </a:lnTo>
                <a:lnTo>
                  <a:pt x="2033617" y="6853991"/>
                </a:lnTo>
                <a:lnTo>
                  <a:pt x="2031421" y="6851897"/>
                </a:lnTo>
                <a:cubicBezTo>
                  <a:pt x="1155426" y="5975902"/>
                  <a:pt x="613611" y="4765725"/>
                  <a:pt x="613611" y="3429000"/>
                </a:cubicBezTo>
                <a:cubicBezTo>
                  <a:pt x="613611" y="2092275"/>
                  <a:pt x="1155425" y="882099"/>
                  <a:pt x="2031420" y="6103"/>
                </a:cubicBezTo>
                <a:close/>
                <a:moveTo>
                  <a:pt x="1213711" y="0"/>
                </a:moveTo>
                <a:lnTo>
                  <a:pt x="1848893" y="0"/>
                </a:lnTo>
                <a:lnTo>
                  <a:pt x="1770204" y="82534"/>
                </a:lnTo>
                <a:cubicBezTo>
                  <a:pt x="966871" y="966397"/>
                  <a:pt x="477253" y="2140521"/>
                  <a:pt x="477253" y="3429000"/>
                </a:cubicBezTo>
                <a:cubicBezTo>
                  <a:pt x="477253" y="4717480"/>
                  <a:pt x="966872" y="5891604"/>
                  <a:pt x="1770204" y="6775466"/>
                </a:cubicBezTo>
                <a:lnTo>
                  <a:pt x="1845071" y="6853991"/>
                </a:lnTo>
                <a:lnTo>
                  <a:pt x="1210561" y="6853991"/>
                </a:lnTo>
                <a:lnTo>
                  <a:pt x="1083579" y="6692406"/>
                </a:lnTo>
                <a:cubicBezTo>
                  <a:pt x="403022" y="5782393"/>
                  <a:pt x="0" y="4652762"/>
                  <a:pt x="0" y="3429000"/>
                </a:cubicBezTo>
                <a:cubicBezTo>
                  <a:pt x="0" y="2205238"/>
                  <a:pt x="403022" y="1075607"/>
                  <a:pt x="1083579" y="16559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pic>
        <p:nvPicPr>
          <p:cNvPr id="2" name="Imagen 1" descr="free-gerber-baby-food-sample.jpg">
            <a:extLst>
              <a:ext uri="{FF2B5EF4-FFF2-40B4-BE49-F238E27FC236}">
                <a16:creationId xmlns:a16="http://schemas.microsoft.com/office/drawing/2014/main" id="{1DBC8EE5-E3B1-3C43-8279-AD3A080A0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920" y="1343100"/>
            <a:ext cx="5006160" cy="41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417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033">
            <a:extLst>
              <a:ext uri="{FF2B5EF4-FFF2-40B4-BE49-F238E27FC236}">
                <a16:creationId xmlns:a16="http://schemas.microsoft.com/office/drawing/2014/main" id="{0E56FC47-CB54-0448-9ABF-E55AAC007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196752"/>
            <a:ext cx="7718577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MX" sz="2800" dirty="0">
                <a:latin typeface="Georgia"/>
                <a:cs typeface="Georgia"/>
              </a:rPr>
              <a:t>El presidente de la compañía calificó el problema como creación de los medios, </a:t>
            </a:r>
            <a:r>
              <a:rPr lang="es-MX" sz="2800" dirty="0">
                <a:solidFill>
                  <a:srgbClr val="998700"/>
                </a:solidFill>
                <a:latin typeface="Georgia"/>
                <a:cs typeface="Georgia"/>
              </a:rPr>
              <a:t>después de haber investigado. </a:t>
            </a:r>
            <a:r>
              <a:rPr lang="es-MX" sz="2800" dirty="0">
                <a:latin typeface="Georgia"/>
                <a:cs typeface="Georgia"/>
              </a:rPr>
              <a:t>La compañía </a:t>
            </a:r>
            <a:r>
              <a:rPr lang="es-MX" sz="2800" dirty="0">
                <a:solidFill>
                  <a:srgbClr val="998700"/>
                </a:solidFill>
                <a:latin typeface="Georgia"/>
                <a:cs typeface="Georgia"/>
              </a:rPr>
              <a:t>NO recogió el producto</a:t>
            </a:r>
            <a:r>
              <a:rPr lang="es-MX" sz="2800" dirty="0">
                <a:latin typeface="Georgia"/>
                <a:cs typeface="Georgia"/>
              </a:rPr>
              <a:t>. Luego se demostró que hubo gente que deliberadamente introdujo el vidrio. </a:t>
            </a:r>
            <a:endParaRPr lang="es-ES_tradnl" sz="28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989437353"/>
      </p:ext>
    </p:extLst>
  </p:cSld>
  <p:clrMapOvr>
    <a:masterClrMapping/>
  </p:clrMapOvr>
  <p:transition>
    <p:dissolv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9">
            <a:extLst>
              <a:ext uri="{FF2B5EF4-FFF2-40B4-BE49-F238E27FC236}">
                <a16:creationId xmlns:a16="http://schemas.microsoft.com/office/drawing/2014/main" id="{271F73DB-96EE-6E48-B516-158093AFE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201" y="770213"/>
            <a:ext cx="756084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MX" sz="2800" dirty="0">
                <a:solidFill>
                  <a:srgbClr val="998700"/>
                </a:solidFill>
                <a:latin typeface="Georgia"/>
                <a:cs typeface="Georgia"/>
              </a:rPr>
              <a:t>Procter &amp; Gamble </a:t>
            </a:r>
            <a:r>
              <a:rPr lang="es-MX" sz="2800" dirty="0">
                <a:latin typeface="Georgia"/>
                <a:cs typeface="Georgia"/>
              </a:rPr>
              <a:t>enfrentó constantes boicots por el supuesto </a:t>
            </a:r>
            <a:r>
              <a:rPr lang="es-MX" sz="2800" dirty="0">
                <a:solidFill>
                  <a:srgbClr val="998700"/>
                </a:solidFill>
                <a:latin typeface="Georgia"/>
                <a:cs typeface="Georgia"/>
              </a:rPr>
              <a:t>carácter “satánico” de su logotipo, </a:t>
            </a:r>
            <a:r>
              <a:rPr lang="es-MX" sz="2800" dirty="0">
                <a:latin typeface="Georgia"/>
                <a:cs typeface="Georgia"/>
              </a:rPr>
              <a:t>el cual finalmente reemplazó. </a:t>
            </a:r>
          </a:p>
          <a:p>
            <a:pPr>
              <a:spcBef>
                <a:spcPct val="50000"/>
              </a:spcBef>
            </a:pPr>
            <a:endParaRPr lang="es-MX" sz="2800" dirty="0">
              <a:latin typeface="Century" charset="0"/>
            </a:endParaRPr>
          </a:p>
          <a:p>
            <a:pPr>
              <a:spcBef>
                <a:spcPct val="50000"/>
              </a:spcBef>
            </a:pPr>
            <a:endParaRPr lang="es-ES_tradnl" dirty="0">
              <a:solidFill>
                <a:srgbClr val="990000"/>
              </a:solidFill>
              <a:latin typeface="Century" charset="0"/>
            </a:endParaRPr>
          </a:p>
        </p:txBody>
      </p:sp>
      <p:pic>
        <p:nvPicPr>
          <p:cNvPr id="10" name="Picture 12" descr="Viejo logo Procter &amp; Gamble">
            <a:extLst>
              <a:ext uri="{FF2B5EF4-FFF2-40B4-BE49-F238E27FC236}">
                <a16:creationId xmlns:a16="http://schemas.microsoft.com/office/drawing/2014/main" id="{27D9B6C7-8040-D64B-A6F4-9304210FB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852936"/>
            <a:ext cx="2458020" cy="2279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Nuevo Logo Procter &amp; Gamble">
            <a:extLst>
              <a:ext uri="{FF2B5EF4-FFF2-40B4-BE49-F238E27FC236}">
                <a16:creationId xmlns:a16="http://schemas.microsoft.com/office/drawing/2014/main" id="{48866037-1A80-C64B-819F-D49D0646E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581400"/>
            <a:ext cx="1189038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8261517"/>
      </p:ext>
    </p:extLst>
  </p:cSld>
  <p:clrMapOvr>
    <a:masterClrMapping/>
  </p:clrMapOvr>
  <p:transition>
    <p:dissolv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9">
            <a:extLst>
              <a:ext uri="{FF2B5EF4-FFF2-40B4-BE49-F238E27FC236}">
                <a16:creationId xmlns:a16="http://schemas.microsoft.com/office/drawing/2014/main" id="{D30668E1-B904-674E-99A2-5DB20D1E8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808" y="1052736"/>
            <a:ext cx="5777011" cy="41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Georgia"/>
                <a:cs typeface="Georgia"/>
              </a:rPr>
              <a:t>Responder directamente los </a:t>
            </a:r>
            <a:r>
              <a:rPr lang="es-MX" sz="2800" dirty="0">
                <a:solidFill>
                  <a:srgbClr val="998700"/>
                </a:solidFill>
                <a:latin typeface="Georgia"/>
                <a:cs typeface="Georgia"/>
              </a:rPr>
              <a:t>rumores</a:t>
            </a:r>
            <a:r>
              <a:rPr lang="es-MX" sz="2800" dirty="0">
                <a:latin typeface="Georgia"/>
                <a:cs typeface="Georgia"/>
              </a:rPr>
              <a:t> es dignificarlos. El </a:t>
            </a:r>
            <a:r>
              <a:rPr lang="es-MX" sz="2800" dirty="0">
                <a:solidFill>
                  <a:srgbClr val="998700"/>
                </a:solidFill>
                <a:latin typeface="Georgia"/>
                <a:cs typeface="Georgia"/>
              </a:rPr>
              <a:t>manejo de rumores demanda estrategias. </a:t>
            </a: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Georgia"/>
                <a:cs typeface="Georgia"/>
              </a:rPr>
              <a:t>Los rumores </a:t>
            </a:r>
            <a:r>
              <a:rPr lang="es-MX" sz="2800" dirty="0">
                <a:solidFill>
                  <a:srgbClr val="998700"/>
                </a:solidFill>
                <a:latin typeface="Georgia"/>
                <a:cs typeface="Georgia"/>
              </a:rPr>
              <a:t>pueden causar graves problemas </a:t>
            </a:r>
            <a:r>
              <a:rPr lang="es-MX" sz="2800" dirty="0">
                <a:latin typeface="Georgia"/>
                <a:cs typeface="Georgia"/>
              </a:rPr>
              <a:t>a una compañía o producto.  Muchos rumores son expresión de competencia desleal.</a:t>
            </a:r>
            <a:endParaRPr lang="es-ES_tradnl" sz="2800" dirty="0">
              <a:latin typeface="Georgia"/>
              <a:cs typeface="Georgia"/>
            </a:endParaRPr>
          </a:p>
        </p:txBody>
      </p:sp>
      <p:pic>
        <p:nvPicPr>
          <p:cNvPr id="12" name="Picture 10" descr="Rumores">
            <a:extLst>
              <a:ext uri="{FF2B5EF4-FFF2-40B4-BE49-F238E27FC236}">
                <a16:creationId xmlns:a16="http://schemas.microsoft.com/office/drawing/2014/main" id="{125FF294-EE26-2143-BDE0-602C3C48D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66" y="4581128"/>
            <a:ext cx="1189038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9573547"/>
      </p:ext>
    </p:extLst>
  </p:cSld>
  <p:clrMapOvr>
    <a:masterClrMapping/>
  </p:clrMapOvr>
  <p:transition>
    <p:dissolv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9">
            <a:extLst>
              <a:ext uri="{FF2B5EF4-FFF2-40B4-BE49-F238E27FC236}">
                <a16:creationId xmlns:a16="http://schemas.microsoft.com/office/drawing/2014/main" id="{DF653B99-D8FE-6647-ADF4-422572D36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6902" y="1196752"/>
            <a:ext cx="54006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Georgia"/>
                <a:cs typeface="Georgia"/>
              </a:rPr>
              <a:t>En primer lugar, resulta indispensable </a:t>
            </a:r>
            <a:r>
              <a:rPr lang="es-MX" sz="2800" dirty="0">
                <a:solidFill>
                  <a:srgbClr val="998700"/>
                </a:solidFill>
                <a:latin typeface="Georgia"/>
                <a:cs typeface="Georgia"/>
              </a:rPr>
              <a:t>evaluar la trascendencia que podría alcanzar el rumor </a:t>
            </a:r>
            <a:r>
              <a:rPr lang="es-MX" sz="2800" dirty="0">
                <a:latin typeface="Georgia"/>
                <a:cs typeface="Georgia"/>
              </a:rPr>
              <a:t>–tomar el pulso informativo-, y </a:t>
            </a:r>
            <a:r>
              <a:rPr lang="es-MX" sz="2800" dirty="0">
                <a:solidFill>
                  <a:srgbClr val="998700"/>
                </a:solidFill>
                <a:latin typeface="Georgia"/>
                <a:cs typeface="Georgia"/>
              </a:rPr>
              <a:t>posteriormente intentar ubicar la fuente que lo generó, </a:t>
            </a:r>
            <a:r>
              <a:rPr lang="es-MX" sz="2800" dirty="0">
                <a:latin typeface="Georgia"/>
                <a:cs typeface="Georgia"/>
              </a:rPr>
              <a:t>deduciendo sus posibles propósitos.</a:t>
            </a:r>
            <a:endParaRPr lang="es-ES_tradnl" sz="2800" dirty="0">
              <a:latin typeface="Georgia"/>
              <a:cs typeface="Georgia"/>
            </a:endParaRPr>
          </a:p>
        </p:txBody>
      </p:sp>
      <p:pic>
        <p:nvPicPr>
          <p:cNvPr id="10" name="Imagen 9" descr="rumores-la-hidra-de-mil-cabezas-2-638.jpg">
            <a:extLst>
              <a:ext uri="{FF2B5EF4-FFF2-40B4-BE49-F238E27FC236}">
                <a16:creationId xmlns:a16="http://schemas.microsoft.com/office/drawing/2014/main" id="{D3DFE27F-934A-DF49-9DBA-558167D0A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030625"/>
            <a:ext cx="3267087" cy="24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016593"/>
      </p:ext>
    </p:extLst>
  </p:cSld>
  <p:clrMapOvr>
    <a:masterClrMapping/>
  </p:clrMapOvr>
  <p:transition>
    <p:dissolv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9">
            <a:extLst>
              <a:ext uri="{FF2B5EF4-FFF2-40B4-BE49-F238E27FC236}">
                <a16:creationId xmlns:a16="http://schemas.microsoft.com/office/drawing/2014/main" id="{82D9557F-A170-5447-888B-D6F9654EE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7904" y="908720"/>
            <a:ext cx="5073108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Century" charset="0"/>
              </a:rPr>
              <a:t>Nunca conviene expandir un rumor.  </a:t>
            </a:r>
            <a:r>
              <a:rPr lang="es-MX" sz="2800" dirty="0">
                <a:solidFill>
                  <a:srgbClr val="998700"/>
                </a:solidFill>
                <a:latin typeface="Century" charset="0"/>
              </a:rPr>
              <a:t>El mejor recurso contra la “rumorología” procede de la información oportuna, pertinente y confiable</a:t>
            </a:r>
            <a:r>
              <a:rPr lang="es-MX" sz="2800" dirty="0">
                <a:latin typeface="Century" charset="0"/>
              </a:rPr>
              <a:t> que emite la institución a través de canales autorizados.</a:t>
            </a:r>
            <a:endParaRPr lang="es-ES_tradnl" sz="2800" dirty="0">
              <a:latin typeface="Century" charset="0"/>
            </a:endParaRPr>
          </a:p>
        </p:txBody>
      </p:sp>
      <p:pic>
        <p:nvPicPr>
          <p:cNvPr id="12" name="Imagen 11" descr="RUMOR.jpg">
            <a:extLst>
              <a:ext uri="{FF2B5EF4-FFF2-40B4-BE49-F238E27FC236}">
                <a16:creationId xmlns:a16="http://schemas.microsoft.com/office/drawing/2014/main" id="{A46B9264-5946-2C4E-8F96-34305B4DE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" y="3354226"/>
            <a:ext cx="3703942" cy="197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5667"/>
      </p:ext>
    </p:extLst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tras en madera">
  <a:themeElements>
    <a:clrScheme name="Letras en made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Letras en made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etras en made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985</Words>
  <Application>Microsoft Macintosh PowerPoint</Application>
  <PresentationFormat>Presentación en pantalla (4:3)</PresentationFormat>
  <Paragraphs>66</Paragraphs>
  <Slides>41</Slides>
  <Notes>0</Notes>
  <HiddenSlides>0</HiddenSlides>
  <MMClips>1</MMClips>
  <ScaleCrop>false</ScaleCrop>
  <HeadingPairs>
    <vt:vector size="8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52" baseType="lpstr">
      <vt:lpstr>Brush Script MT</vt:lpstr>
      <vt:lpstr>Calibri</vt:lpstr>
      <vt:lpstr>Century</vt:lpstr>
      <vt:lpstr>Georgia</vt:lpstr>
      <vt:lpstr>Rockwell</vt:lpstr>
      <vt:lpstr>Rockwell Condensed</vt:lpstr>
      <vt:lpstr>Rockwell Extra Bold</vt:lpstr>
      <vt:lpstr>Tahoma</vt:lpstr>
      <vt:lpstr>Wingdings</vt:lpstr>
      <vt:lpstr>Letras en madera</vt:lpstr>
      <vt:lpstr>Fotografía de Photo Editor</vt:lpstr>
      <vt:lpstr>Presentación de PowerPoint</vt:lpstr>
      <vt:lpstr>CRISIS</vt:lpstr>
      <vt:lpstr>CRISIS</vt:lpstr>
      <vt:lpstr>CRISIS</vt:lpstr>
      <vt:lpstr>CRISIS</vt:lpstr>
      <vt:lpstr>Presentación de PowerPoint</vt:lpstr>
      <vt:lpstr>CRISIS</vt:lpstr>
      <vt:lpstr>CRISIS</vt:lpstr>
      <vt:lpstr>CRISIS</vt:lpstr>
      <vt:lpstr>CRISIS</vt:lpstr>
      <vt:lpstr>CRISIS</vt:lpstr>
      <vt:lpstr>CRISIS</vt:lpstr>
      <vt:lpstr>CRISIS</vt:lpstr>
      <vt:lpstr>CRISIS</vt:lpstr>
      <vt:lpstr>CRISIS</vt:lpstr>
      <vt:lpstr>CRISIS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Octavio Islas</dc:creator>
  <cp:lastModifiedBy>Octavio Islas</cp:lastModifiedBy>
  <cp:revision>1</cp:revision>
  <dcterms:created xsi:type="dcterms:W3CDTF">2019-12-10T21:51:09Z</dcterms:created>
  <dcterms:modified xsi:type="dcterms:W3CDTF">2019-12-10T21:52:42Z</dcterms:modified>
</cp:coreProperties>
</file>