
<file path=[Content_Types].xml><?xml version="1.0" encoding="utf-8"?>
<Types xmlns="http://schemas.openxmlformats.org/package/2006/content-types">
  <Default Extension="bin" ContentType="application/vnd.openxmlformats-officedocument.oleObject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vml" ContentType="application/vnd.openxmlformats-officedocument.vmlDrawi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14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9" r:id="rId14"/>
    <p:sldId id="268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7" r:id="rId31"/>
    <p:sldId id="288" r:id="rId32"/>
    <p:sldId id="286" r:id="rId33"/>
    <p:sldId id="289" r:id="rId34"/>
    <p:sldId id="285" r:id="rId35"/>
    <p:sldId id="290" r:id="rId3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1"/>
    <p:restoredTop sz="96327"/>
  </p:normalViewPr>
  <p:slideViewPr>
    <p:cSldViewPr snapToGrid="0" snapToObjects="1">
      <p:cViewPr varScale="1">
        <p:scale>
          <a:sx n="104" d="100"/>
          <a:sy n="104" d="100"/>
        </p:scale>
        <p:origin x="232" y="7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svg"/><Relationship Id="rId1" Type="http://schemas.openxmlformats.org/officeDocument/2006/relationships/image" Target="../media/image5.png"/><Relationship Id="rId4" Type="http://schemas.openxmlformats.org/officeDocument/2006/relationships/image" Target="../media/image8.sv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svg"/><Relationship Id="rId1" Type="http://schemas.openxmlformats.org/officeDocument/2006/relationships/image" Target="../media/image5.png"/><Relationship Id="rId4" Type="http://schemas.openxmlformats.org/officeDocument/2006/relationships/image" Target="../media/image8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neutralicon_accent3_2">
  <dgm:title val=""/>
  <dgm:desc val=""/>
  <dgm:catLst>
    <dgm:cat type="accent3" pri="13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7E6B36A-4D2A-4A61-B67B-405B7C5C2C1A}" type="doc">
      <dgm:prSet loTypeId="urn:microsoft.com/office/officeart/2018/2/layout/IconCircleList" loCatId="icon" qsTypeId="urn:microsoft.com/office/officeart/2005/8/quickstyle/simple1" qsCatId="simple" csTypeId="urn:microsoft.com/office/officeart/2018/5/colors/Iconchunking_neutralicon_accent3_2" csCatId="accent3" phldr="1"/>
      <dgm:spPr/>
      <dgm:t>
        <a:bodyPr/>
        <a:lstStyle/>
        <a:p>
          <a:endParaRPr lang="en-US"/>
        </a:p>
      </dgm:t>
    </dgm:pt>
    <dgm:pt modelId="{F8EBF838-D5D6-4D15-90EA-D5ACC0A83BFF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s-MX" sz="2400" dirty="0"/>
            <a:t>Sin embargo, la filantropía de las empresas también ha sido objeto de objeciones. </a:t>
          </a:r>
          <a:endParaRPr lang="en-US" sz="2400" dirty="0"/>
        </a:p>
      </dgm:t>
    </dgm:pt>
    <dgm:pt modelId="{81E4976C-09D5-4049-9C75-1EEEB8D9C62B}" type="parTrans" cxnId="{4DC9FAB2-622F-43C1-9320-2450A185A2D7}">
      <dgm:prSet/>
      <dgm:spPr/>
      <dgm:t>
        <a:bodyPr/>
        <a:lstStyle/>
        <a:p>
          <a:endParaRPr lang="en-US"/>
        </a:p>
      </dgm:t>
    </dgm:pt>
    <dgm:pt modelId="{C8A18082-6BF4-46EB-B22A-206E76FDA16B}" type="sibTrans" cxnId="{4DC9FAB2-622F-43C1-9320-2450A185A2D7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67FBEF55-726C-4EB8-9DC7-B465512BE9EF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s-MX" sz="2400" dirty="0"/>
            <a:t>Milton Friedman afirmaba que nada podría dañar tanto a las empresas como la doctrina de la responsabilidad social</a:t>
          </a:r>
          <a:endParaRPr lang="en-US" sz="2400" dirty="0"/>
        </a:p>
      </dgm:t>
    </dgm:pt>
    <dgm:pt modelId="{70C23825-C912-40DE-8A36-E448EDA3FBD3}" type="parTrans" cxnId="{5FD50AD5-A170-4ADE-A719-EF2A9B262313}">
      <dgm:prSet/>
      <dgm:spPr/>
      <dgm:t>
        <a:bodyPr/>
        <a:lstStyle/>
        <a:p>
          <a:endParaRPr lang="en-US"/>
        </a:p>
      </dgm:t>
    </dgm:pt>
    <dgm:pt modelId="{017E110E-761A-4921-84A0-55AAE8A5EA04}" type="sibTrans" cxnId="{5FD50AD5-A170-4ADE-A719-EF2A9B262313}">
      <dgm:prSet/>
      <dgm:spPr/>
      <dgm:t>
        <a:bodyPr/>
        <a:lstStyle/>
        <a:p>
          <a:endParaRPr lang="en-US"/>
        </a:p>
      </dgm:t>
    </dgm:pt>
    <dgm:pt modelId="{58C1A3A1-88B3-4E1D-9D2A-C61A93751D91}" type="pres">
      <dgm:prSet presAssocID="{B7E6B36A-4D2A-4A61-B67B-405B7C5C2C1A}" presName="root" presStyleCnt="0">
        <dgm:presLayoutVars>
          <dgm:dir/>
          <dgm:resizeHandles val="exact"/>
        </dgm:presLayoutVars>
      </dgm:prSet>
      <dgm:spPr/>
    </dgm:pt>
    <dgm:pt modelId="{5E82F84A-FC4F-4DFD-8EE5-13FE81B272E7}" type="pres">
      <dgm:prSet presAssocID="{B7E6B36A-4D2A-4A61-B67B-405B7C5C2C1A}" presName="container" presStyleCnt="0">
        <dgm:presLayoutVars>
          <dgm:dir/>
          <dgm:resizeHandles val="exact"/>
        </dgm:presLayoutVars>
      </dgm:prSet>
      <dgm:spPr/>
    </dgm:pt>
    <dgm:pt modelId="{F3EDAB3B-96A9-49FD-B6FB-601F706CB2A3}" type="pres">
      <dgm:prSet presAssocID="{F8EBF838-D5D6-4D15-90EA-D5ACC0A83BFF}" presName="compNode" presStyleCnt="0"/>
      <dgm:spPr/>
    </dgm:pt>
    <dgm:pt modelId="{C643611E-B1DF-47AF-BE13-F4B30DDCDC4D}" type="pres">
      <dgm:prSet presAssocID="{F8EBF838-D5D6-4D15-90EA-D5ACC0A83BFF}" presName="iconBgRect" presStyleLbl="bgShp" presStyleIdx="0" presStyleCnt="2"/>
      <dgm:spPr/>
    </dgm:pt>
    <dgm:pt modelId="{5ED9A062-B549-4C9B-8781-8EF326A9C37B}" type="pres">
      <dgm:prSet presAssocID="{F8EBF838-D5D6-4D15-90EA-D5ACC0A83BFF}" presName="iconRect" presStyleLbl="node1" presStyleIdx="0" presStyleCnt="2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itcoin"/>
        </a:ext>
      </dgm:extLst>
    </dgm:pt>
    <dgm:pt modelId="{2B7B9BA2-CDF6-4627-BB89-42D32C8DF929}" type="pres">
      <dgm:prSet presAssocID="{F8EBF838-D5D6-4D15-90EA-D5ACC0A83BFF}" presName="spaceRect" presStyleCnt="0"/>
      <dgm:spPr/>
    </dgm:pt>
    <dgm:pt modelId="{DF4CDA35-8A27-4A34-943B-471566091421}" type="pres">
      <dgm:prSet presAssocID="{F8EBF838-D5D6-4D15-90EA-D5ACC0A83BFF}" presName="textRect" presStyleLbl="revTx" presStyleIdx="0" presStyleCnt="2">
        <dgm:presLayoutVars>
          <dgm:chMax val="1"/>
          <dgm:chPref val="1"/>
        </dgm:presLayoutVars>
      </dgm:prSet>
      <dgm:spPr/>
    </dgm:pt>
    <dgm:pt modelId="{38D18C81-F63A-475C-A6C2-F9BAE8B7569D}" type="pres">
      <dgm:prSet presAssocID="{C8A18082-6BF4-46EB-B22A-206E76FDA16B}" presName="sibTrans" presStyleLbl="sibTrans2D1" presStyleIdx="0" presStyleCnt="0"/>
      <dgm:spPr/>
    </dgm:pt>
    <dgm:pt modelId="{AE601651-E598-4C42-90E1-62DFF91677BE}" type="pres">
      <dgm:prSet presAssocID="{67FBEF55-726C-4EB8-9DC7-B465512BE9EF}" presName="compNode" presStyleCnt="0"/>
      <dgm:spPr/>
    </dgm:pt>
    <dgm:pt modelId="{A109353C-1DC1-4DDF-BF45-EBDEF0CB34E8}" type="pres">
      <dgm:prSet presAssocID="{67FBEF55-726C-4EB8-9DC7-B465512BE9EF}" presName="iconBgRect" presStyleLbl="bgShp" presStyleIdx="1" presStyleCnt="2"/>
      <dgm:spPr/>
    </dgm:pt>
    <dgm:pt modelId="{C4A220FA-5A42-4BB8-8A4B-3DC9EC094A56}" type="pres">
      <dgm:prSet presAssocID="{67FBEF55-726C-4EB8-9DC7-B465512BE9EF}" presName="iconRect" presStyleLbl="node1" presStyleIdx="1" presStyleCnt="2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Venn Diagram"/>
        </a:ext>
      </dgm:extLst>
    </dgm:pt>
    <dgm:pt modelId="{96A182F3-0210-474A-B37F-9C043A6E1BD4}" type="pres">
      <dgm:prSet presAssocID="{67FBEF55-726C-4EB8-9DC7-B465512BE9EF}" presName="spaceRect" presStyleCnt="0"/>
      <dgm:spPr/>
    </dgm:pt>
    <dgm:pt modelId="{AA314B46-47B8-4A6B-9224-71F545FBE6DC}" type="pres">
      <dgm:prSet presAssocID="{67FBEF55-726C-4EB8-9DC7-B465512BE9EF}" presName="textRect" presStyleLbl="revTx" presStyleIdx="1" presStyleCnt="2">
        <dgm:presLayoutVars>
          <dgm:chMax val="1"/>
          <dgm:chPref val="1"/>
        </dgm:presLayoutVars>
      </dgm:prSet>
      <dgm:spPr/>
    </dgm:pt>
  </dgm:ptLst>
  <dgm:cxnLst>
    <dgm:cxn modelId="{F130410A-2092-9746-82A7-C9A695CF0314}" type="presOf" srcId="{67FBEF55-726C-4EB8-9DC7-B465512BE9EF}" destId="{AA314B46-47B8-4A6B-9224-71F545FBE6DC}" srcOrd="0" destOrd="0" presId="urn:microsoft.com/office/officeart/2018/2/layout/IconCircleList"/>
    <dgm:cxn modelId="{28460515-DE63-524F-9131-6409855CE3FB}" type="presOf" srcId="{F8EBF838-D5D6-4D15-90EA-D5ACC0A83BFF}" destId="{DF4CDA35-8A27-4A34-943B-471566091421}" srcOrd="0" destOrd="0" presId="urn:microsoft.com/office/officeart/2018/2/layout/IconCircleList"/>
    <dgm:cxn modelId="{EA6C4490-543B-2247-B2FB-3BD3B1A6ABC5}" type="presOf" srcId="{C8A18082-6BF4-46EB-B22A-206E76FDA16B}" destId="{38D18C81-F63A-475C-A6C2-F9BAE8B7569D}" srcOrd="0" destOrd="0" presId="urn:microsoft.com/office/officeart/2018/2/layout/IconCircleList"/>
    <dgm:cxn modelId="{4DC9FAB2-622F-43C1-9320-2450A185A2D7}" srcId="{B7E6B36A-4D2A-4A61-B67B-405B7C5C2C1A}" destId="{F8EBF838-D5D6-4D15-90EA-D5ACC0A83BFF}" srcOrd="0" destOrd="0" parTransId="{81E4976C-09D5-4049-9C75-1EEEB8D9C62B}" sibTransId="{C8A18082-6BF4-46EB-B22A-206E76FDA16B}"/>
    <dgm:cxn modelId="{5FD50AD5-A170-4ADE-A719-EF2A9B262313}" srcId="{B7E6B36A-4D2A-4A61-B67B-405B7C5C2C1A}" destId="{67FBEF55-726C-4EB8-9DC7-B465512BE9EF}" srcOrd="1" destOrd="0" parTransId="{70C23825-C912-40DE-8A36-E448EDA3FBD3}" sibTransId="{017E110E-761A-4921-84A0-55AAE8A5EA04}"/>
    <dgm:cxn modelId="{51D8FDF2-AD5C-7E4E-8CD3-36866C8429E9}" type="presOf" srcId="{B7E6B36A-4D2A-4A61-B67B-405B7C5C2C1A}" destId="{58C1A3A1-88B3-4E1D-9D2A-C61A93751D91}" srcOrd="0" destOrd="0" presId="urn:microsoft.com/office/officeart/2018/2/layout/IconCircleList"/>
    <dgm:cxn modelId="{3415647B-CA42-8D4C-A70C-AB6098E67A0A}" type="presParOf" srcId="{58C1A3A1-88B3-4E1D-9D2A-C61A93751D91}" destId="{5E82F84A-FC4F-4DFD-8EE5-13FE81B272E7}" srcOrd="0" destOrd="0" presId="urn:microsoft.com/office/officeart/2018/2/layout/IconCircleList"/>
    <dgm:cxn modelId="{09D838E4-403B-884F-B5B6-26BC56521906}" type="presParOf" srcId="{5E82F84A-FC4F-4DFD-8EE5-13FE81B272E7}" destId="{F3EDAB3B-96A9-49FD-B6FB-601F706CB2A3}" srcOrd="0" destOrd="0" presId="urn:microsoft.com/office/officeart/2018/2/layout/IconCircleList"/>
    <dgm:cxn modelId="{923016F5-7BC2-4548-A3CF-39E949E27014}" type="presParOf" srcId="{F3EDAB3B-96A9-49FD-B6FB-601F706CB2A3}" destId="{C643611E-B1DF-47AF-BE13-F4B30DDCDC4D}" srcOrd="0" destOrd="0" presId="urn:microsoft.com/office/officeart/2018/2/layout/IconCircleList"/>
    <dgm:cxn modelId="{DC7EE9D3-1E25-2944-BDA8-CB1FA921FFFE}" type="presParOf" srcId="{F3EDAB3B-96A9-49FD-B6FB-601F706CB2A3}" destId="{5ED9A062-B549-4C9B-8781-8EF326A9C37B}" srcOrd="1" destOrd="0" presId="urn:microsoft.com/office/officeart/2018/2/layout/IconCircleList"/>
    <dgm:cxn modelId="{ED3B30CE-A6FD-9844-827A-A452A53722CE}" type="presParOf" srcId="{F3EDAB3B-96A9-49FD-B6FB-601F706CB2A3}" destId="{2B7B9BA2-CDF6-4627-BB89-42D32C8DF929}" srcOrd="2" destOrd="0" presId="urn:microsoft.com/office/officeart/2018/2/layout/IconCircleList"/>
    <dgm:cxn modelId="{83588DDD-AC56-A043-B502-616436BC82B2}" type="presParOf" srcId="{F3EDAB3B-96A9-49FD-B6FB-601F706CB2A3}" destId="{DF4CDA35-8A27-4A34-943B-471566091421}" srcOrd="3" destOrd="0" presId="urn:microsoft.com/office/officeart/2018/2/layout/IconCircleList"/>
    <dgm:cxn modelId="{17B657C2-D160-1349-A1FD-CAEDA9593831}" type="presParOf" srcId="{5E82F84A-FC4F-4DFD-8EE5-13FE81B272E7}" destId="{38D18C81-F63A-475C-A6C2-F9BAE8B7569D}" srcOrd="1" destOrd="0" presId="urn:microsoft.com/office/officeart/2018/2/layout/IconCircleList"/>
    <dgm:cxn modelId="{8E426985-AA21-CB4C-870D-D0EFF62B0925}" type="presParOf" srcId="{5E82F84A-FC4F-4DFD-8EE5-13FE81B272E7}" destId="{AE601651-E598-4C42-90E1-62DFF91677BE}" srcOrd="2" destOrd="0" presId="urn:microsoft.com/office/officeart/2018/2/layout/IconCircleList"/>
    <dgm:cxn modelId="{24D43D0D-2034-E548-8B1C-3A7581FEEDD5}" type="presParOf" srcId="{AE601651-E598-4C42-90E1-62DFF91677BE}" destId="{A109353C-1DC1-4DDF-BF45-EBDEF0CB34E8}" srcOrd="0" destOrd="0" presId="urn:microsoft.com/office/officeart/2018/2/layout/IconCircleList"/>
    <dgm:cxn modelId="{2208A56C-8DB1-7B47-BE5C-7E79A8C97CE5}" type="presParOf" srcId="{AE601651-E598-4C42-90E1-62DFF91677BE}" destId="{C4A220FA-5A42-4BB8-8A4B-3DC9EC094A56}" srcOrd="1" destOrd="0" presId="urn:microsoft.com/office/officeart/2018/2/layout/IconCircleList"/>
    <dgm:cxn modelId="{7514DFDF-D39C-EF40-9DD0-0D7731EA5AF2}" type="presParOf" srcId="{AE601651-E598-4C42-90E1-62DFF91677BE}" destId="{96A182F3-0210-474A-B37F-9C043A6E1BD4}" srcOrd="2" destOrd="0" presId="urn:microsoft.com/office/officeart/2018/2/layout/IconCircleList"/>
    <dgm:cxn modelId="{CF772963-89B2-444F-8945-CFB0E5B0008B}" type="presParOf" srcId="{AE601651-E598-4C42-90E1-62DFF91677BE}" destId="{AA314B46-47B8-4A6B-9224-71F545FBE6DC}" srcOrd="3" destOrd="0" presId="urn:microsoft.com/office/officeart/2018/2/layout/IconCircle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643611E-B1DF-47AF-BE13-F4B30DDCDC4D}">
      <dsp:nvSpPr>
        <dsp:cNvPr id="0" name=""/>
        <dsp:cNvSpPr/>
      </dsp:nvSpPr>
      <dsp:spPr>
        <a:xfrm>
          <a:off x="79170" y="1261852"/>
          <a:ext cx="897374" cy="897374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ED9A062-B549-4C9B-8781-8EF326A9C37B}">
      <dsp:nvSpPr>
        <dsp:cNvPr id="0" name=""/>
        <dsp:cNvSpPr/>
      </dsp:nvSpPr>
      <dsp:spPr>
        <a:xfrm>
          <a:off x="267618" y="1450301"/>
          <a:ext cx="520476" cy="520476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F4CDA35-8A27-4A34-943B-471566091421}">
      <dsp:nvSpPr>
        <dsp:cNvPr id="0" name=""/>
        <dsp:cNvSpPr/>
      </dsp:nvSpPr>
      <dsp:spPr>
        <a:xfrm>
          <a:off x="1168838" y="1261852"/>
          <a:ext cx="2115238" cy="89737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2400" kern="1200" dirty="0"/>
            <a:t>Sin embargo, la filantropía de las empresas también ha sido objeto de objeciones. </a:t>
          </a:r>
          <a:endParaRPr lang="en-US" sz="2400" kern="1200" dirty="0"/>
        </a:p>
      </dsp:txBody>
      <dsp:txXfrm>
        <a:off x="1168838" y="1261852"/>
        <a:ext cx="2115238" cy="897374"/>
      </dsp:txXfrm>
    </dsp:sp>
    <dsp:sp modelId="{A109353C-1DC1-4DDF-BF45-EBDEF0CB34E8}">
      <dsp:nvSpPr>
        <dsp:cNvPr id="0" name=""/>
        <dsp:cNvSpPr/>
      </dsp:nvSpPr>
      <dsp:spPr>
        <a:xfrm>
          <a:off x="3652641" y="1261852"/>
          <a:ext cx="897374" cy="897374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4A220FA-5A42-4BB8-8A4B-3DC9EC094A56}">
      <dsp:nvSpPr>
        <dsp:cNvPr id="0" name=""/>
        <dsp:cNvSpPr/>
      </dsp:nvSpPr>
      <dsp:spPr>
        <a:xfrm>
          <a:off x="3841090" y="1450301"/>
          <a:ext cx="520476" cy="520476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A314B46-47B8-4A6B-9224-71F545FBE6DC}">
      <dsp:nvSpPr>
        <dsp:cNvPr id="0" name=""/>
        <dsp:cNvSpPr/>
      </dsp:nvSpPr>
      <dsp:spPr>
        <a:xfrm>
          <a:off x="4742310" y="1261852"/>
          <a:ext cx="2115238" cy="89737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2400" kern="1200" dirty="0"/>
            <a:t>Milton Friedman afirmaba que nada podría dañar tanto a las empresas como la doctrina de la responsabilidad social</a:t>
          </a:r>
          <a:endParaRPr lang="en-US" sz="2400" kern="1200" dirty="0"/>
        </a:p>
      </dsp:txBody>
      <dsp:txXfrm>
        <a:off x="4742310" y="1261852"/>
        <a:ext cx="2115238" cy="89737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CircleList">
  <dgm:title val="Icon Circle List"/>
  <dgm:desc val="Use to show non-sequential or grouped chunks of information accompanied by related visuals. Circular shapes can hold an icon or small picture and corresponding text box shows Level 1 text. Works best for icons or small pictures with medium-length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alg type="sp"/>
    <dgm:shape xmlns:r="http://schemas.openxmlformats.org/officeDocument/2006/relationships" r:blip="">
      <dgm:adjLst/>
    </dgm:shape>
    <dgm:presOf/>
    <dgm:choose name="Name0">
      <dgm:if name="Name1" axis="ch" ptType="node" func="cnt" op="lte" val="3">
        <dgm:constrLst>
          <dgm:constr type="w" for="ch" forName="container" refType="w"/>
          <dgm:constr type="h" for="ch" forName="container" refType="h" fact="0.4"/>
        </dgm:constrLst>
      </dgm:if>
      <dgm:else name="Name2">
        <dgm:constrLst>
          <dgm:constr type="w" for="ch" forName="container" refType="w"/>
          <dgm:constr type="h" for="ch" forName="container" refType="h"/>
        </dgm:constrLst>
      </dgm:else>
    </dgm:choose>
    <dgm:ruleLst>
      <dgm:rule type="h" for="ch" forName="container" val="INF" fact="NaN" max="NaN"/>
    </dgm:ruleLst>
    <dgm:layoutNode name="container">
      <dgm:varLst>
        <dgm:dir/>
        <dgm:resizeHandles val="exact"/>
      </dgm:varLst>
      <dgm:choose name="Name3">
        <dgm:if name="Name4" axis="self" func="var" arg="dir" op="equ" val="norm">
          <dgm:alg type="snake">
            <dgm:param type="grDir" val="tL"/>
            <dgm:param type="flowDir" val="row"/>
            <dgm:param type="contDir" val="sameDir"/>
          </dgm:alg>
        </dgm:if>
        <dgm:else name="Name5">
          <dgm:alg type="snake">
            <dgm:param type="grDir" val="tR"/>
            <dgm:param type="flowDir" val="row"/>
            <dgm:param type="contDir" val="sameDi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w" fact="0.28"/>
        <dgm:constr type="w" for="ch" forName="sibTrans" refType="w" refFor="ch" refForName="compNode" fact="0.115"/>
        <dgm:constr type="sp" refType="h" op="equ" fact="0.17"/>
        <dgm:constr type="primFontSz" for="des" ptType="node" op="equ" val="24"/>
        <dgm:constr type="h" for="des" forName="compNode" op="equ"/>
        <dgm:constr type="h" for="des" forName="iconBgRect" op="equ"/>
      </dgm:constrLst>
      <dgm:ruleLst>
        <dgm:rule type="w" for="ch" forName="compNode" val="60" fact="NaN" max="NaN"/>
      </dgm:ruleLst>
      <dgm:forEach name="Name6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 axis="self"/>
          <dgm:constrLst>
            <dgm:constr type="w" for="ch" forName="iconBgRect" refType="w" fact="0.28"/>
            <dgm:constr type="h" for="ch" forName="iconBgRect" refType="w" refFor="ch" refForName="iconBgRect"/>
            <dgm:constr type="t" for="ch" forName="iconBgRect"/>
            <dgm:constr type="l" for="ch" forName="iconBgRect"/>
            <dgm:constr type="w" for="ch" forName="iconRect" refType="w" refFor="ch" refForName="iconBgRect" fact="0.58"/>
            <dgm:constr type="h" for="ch" forName="iconRect" refType="w" refFor="ch" refForName="iconRect"/>
            <dgm:constr type="ctrX" for="ch" forName="iconRect" refType="ctrX" refFor="ch" refForName="iconBgRect"/>
            <dgm:constr type="ctrY" for="ch" forName="iconRect" refType="ctrY" refFor="ch" refForName="iconBgRect"/>
            <dgm:constr type="w" for="ch" forName="spaceRect" refType="w" fact="0.06"/>
            <dgm:constr type="h" for="ch" forName="spaceRect" refType="h" refFor="ch" refForName="iconBgRect"/>
            <dgm:constr type="t" for="ch" forName="spaceRect" refType="t" refFor="ch" refForName="iconBgRect"/>
            <dgm:constr type="l" for="ch" forName="spaceRect" refType="r" refFor="ch" refForName="iconBgRect"/>
            <dgm:constr type="h" for="ch" forName="textRect" refType="h" refFor="ch" refForName="iconBgRect"/>
            <dgm:constr type="t" for="ch" forName="textRect" refType="t" refFor="ch" refForName="iconBgRect"/>
            <dgm:constr type="l" for="ch" forName="textRect" refType="r" refFor="ch" refForName="spaceRect"/>
          </dgm:constrLst>
          <dgm:ruleLst/>
          <dgm:layoutNode name="iconBgRect" styleLbl="bgShp">
            <dgm:alg type="sp"/>
            <dgm:shape xmlns:r="http://schemas.openxmlformats.org/officeDocument/2006/relationships" type="ellipse" r:blip="">
              <dgm:adjLst/>
            </dgm:shape>
            <dgm:presOf/>
            <dgm:constrLst/>
            <dgm:ruleLst/>
          </dgm:layoutNode>
          <dgm:layoutNode name="iconRect" styleLbl="node1">
            <dgm:alg type="sp"/>
            <dgm:shape xmlns:r="http://schemas.openxmlformats.org/officeDocument/2006/relationships" type="rect" r:blip="" blipPhldr="1">
              <dgm:adjLst/>
            </dgm:shape>
            <dgm:presOf/>
            <dgm:constrLst/>
            <dgm:ruleLst/>
          </dgm:layoutNode>
          <dgm:layoutNode name="spaceRect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textRect" styleLbl="revTx">
            <dgm:varLst>
              <dgm:chMax val="1"/>
              <dgm:chPref val="1"/>
            </dgm:varLst>
            <dgm:choose name="Name7">
              <dgm:if name="Name8" func="var" arg="dir" op="equ" val="norm">
                <dgm:alg type="tx">
                  <dgm:param type="txAnchorVert" val="mid"/>
                  <dgm:param type="parTxLTRAlign" val="l"/>
                  <dgm:param type="shpTxLTRAlignCh" val="l"/>
                  <dgm:param type="parTxRTLAlign" val="l"/>
                  <dgm:param type="shpTxRTLAlignCh" val="l"/>
                </dgm:alg>
              </dgm:if>
              <dgm:else name="Name9">
                <dgm:alg type="tx">
                  <dgm:param type="txAnchorVert" val="mid"/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self" ptType="node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11" fact="NaN" max="NaN"/>
            </dgm:ruleLst>
          </dgm:layoutNode>
        </dgm:layoutNode>
        <dgm:forEach name="Name10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png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 algn="ctr">
              <a:defRPr sz="3800">
                <a:solidFill>
                  <a:srgbClr val="262626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5194" y="4352544"/>
            <a:ext cx="6801612" cy="1239894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3ED0CC-082F-4160-86E5-0D6041F12778}" type="datetime1">
              <a:rPr lang="en-US" smtClean="0"/>
              <a:t>11/28/19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723783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3ED0CC-082F-4160-86E5-0D6041F12778}" type="datetime1">
              <a:rPr lang="en-US" smtClean="0"/>
              <a:t>11/28/19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5203716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>
              <a:defRPr sz="3800">
                <a:solidFill>
                  <a:srgbClr val="262626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95194" y="4352465"/>
            <a:ext cx="6801612" cy="1265082"/>
          </a:xfrm>
        </p:spPr>
        <p:txBody>
          <a:bodyPr anchor="t" anchorCtr="1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3ED0CC-082F-4160-86E5-0D6041F12778}" type="datetime1">
              <a:rPr lang="en-US" smtClean="0"/>
              <a:t>11/28/19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627549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81912" y="2638044"/>
            <a:ext cx="4271771" cy="3101982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38315" y="2638044"/>
            <a:ext cx="4270247" cy="3101982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3ED0CC-082F-4160-86E5-0D6041F12778}" type="datetime1">
              <a:rPr lang="en-US" smtClean="0"/>
              <a:t>11/28/19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6682061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8343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83436" y="3143250"/>
            <a:ext cx="4270248" cy="2596776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38316" y="3143250"/>
            <a:ext cx="4253484" cy="2596776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633831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3ED0CC-082F-4160-86E5-0D6041F12778}" type="datetime1">
              <a:rPr lang="en-US" smtClean="0"/>
              <a:t>11/28/19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‹Nº›</a:t>
            </a:fld>
            <a:endParaRPr lang="en-US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5660696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3ED0CC-082F-4160-86E5-0D6041F12778}" type="datetime1">
              <a:rPr lang="en-US" smtClean="0"/>
              <a:t>11/28/19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9928140"/>
      </p:ext>
    </p:extLst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3ED0CC-082F-4160-86E5-0D6041F12778}" type="datetime1">
              <a:rPr lang="en-US" smtClean="0"/>
              <a:t>11/28/19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0391893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4672" y="2243828"/>
            <a:ext cx="4486656" cy="1141497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rm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36080" y="804672"/>
            <a:ext cx="4815840" cy="5248656"/>
          </a:xfrm>
        </p:spPr>
        <p:txBody>
          <a:bodyPr>
            <a:normAutofit/>
          </a:bodyPr>
          <a:lstStyle>
            <a:lvl1pPr>
              <a:defRPr sz="19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6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3ED0CC-082F-4160-86E5-0D6041F12778}" type="datetime1">
              <a:rPr lang="en-US" smtClean="0"/>
              <a:t>11/28/19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67503" cy="320040"/>
          </a:xfrm>
        </p:spPr>
        <p:txBody>
          <a:bodyPr/>
          <a:lstStyle>
            <a:lvl1pPr>
              <a:defRPr>
                <a:solidFill>
                  <a:srgbClr val="FFFFFF">
                    <a:alpha val="69804"/>
                  </a:srgb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208014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0" y="0"/>
            <a:ext cx="609599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8523" y="2243828"/>
            <a:ext cx="4494998" cy="1134640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9" y="0"/>
            <a:ext cx="6102097" cy="6858000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7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90000"/>
                  </a:srgbClr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fld id="{073ED0CC-082F-4160-86E5-0D6041F12778}" type="datetime1">
              <a:rPr lang="en-US" smtClean="0"/>
              <a:t>11/28/19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808523" y="6236208"/>
            <a:ext cx="5103729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7121444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3ED0CC-082F-4160-86E5-0D6041F12778}" type="datetime1">
              <a:rPr lang="en-US" smtClean="0"/>
              <a:t>11/28/19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3588670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3112" y="937260"/>
            <a:ext cx="1298608" cy="4983480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31136" y="937260"/>
            <a:ext cx="6198489" cy="4983480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3ED0CC-082F-4160-86E5-0D6041F12778}" type="datetime1">
              <a:rPr lang="en-US" smtClean="0"/>
              <a:t>11/28/19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6079888"/>
      </p:ext>
    </p:extLst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31136" y="964692"/>
            <a:ext cx="7729728" cy="1188720"/>
          </a:xfrm>
          <a:prstGeom prst="rect">
            <a:avLst/>
          </a:prstGeom>
          <a:solidFill>
            <a:schemeClr val="bg1"/>
          </a:solidFill>
          <a:ln w="31750" cap="sq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31136" y="2638044"/>
            <a:ext cx="7729728" cy="31019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821429" y="6238816"/>
            <a:ext cx="2753746" cy="3239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fld id="{073ED0CC-082F-4160-86E5-0D6041F12778}" type="datetime1">
              <a:rPr lang="en-US" smtClean="0"/>
              <a:t>11/28/19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600200" y="6236208"/>
            <a:ext cx="5901189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58922" y="6217920"/>
            <a:ext cx="365760" cy="365760"/>
          </a:xfrm>
          <a:prstGeom prst="ellipse">
            <a:avLst/>
          </a:prstGeom>
          <a:solidFill>
            <a:srgbClr val="1D1D1D">
              <a:alpha val="70000"/>
            </a:srgbClr>
          </a:solidFill>
        </p:spPr>
        <p:txBody>
          <a:bodyPr vert="horz" lIns="18288" tIns="45720" rIns="18288" bIns="45720" rtlCol="0" anchor="ctr">
            <a:noAutofit/>
          </a:bodyPr>
          <a:lstStyle>
            <a:lvl1pPr algn="ctr">
              <a:defRPr sz="1100" spc="0" baseline="0">
                <a:solidFill>
                  <a:srgbClr val="FFFFFF"/>
                </a:solidFill>
              </a:defRPr>
            </a:lvl1pPr>
          </a:lstStyle>
          <a:p>
            <a:fld id="{3A98EE3D-8CD1-4C3F-BD1C-C98C9596463C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08496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18" r:id="rId4"/>
    <p:sldLayoutId id="2147483719" r:id="rId5"/>
    <p:sldLayoutId id="2147483720" r:id="rId6"/>
    <p:sldLayoutId id="2147483721" r:id="rId7"/>
    <p:sldLayoutId id="2147483722" r:id="rId8"/>
    <p:sldLayoutId id="2147483723" r:id="rId9"/>
    <p:sldLayoutId id="2147483724" r:id="rId10"/>
    <p:sldLayoutId id="2147483725" r:id="rId11"/>
  </p:sldLayoutIdLst>
  <p:hf sldNum="0" hdr="0" ft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2800" kern="1200" cap="all" spc="200" baseline="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31286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8431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5735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882775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gi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9.png"/><Relationship Id="rId5" Type="http://schemas.openxmlformats.org/officeDocument/2006/relationships/image" Target="../media/image18.jpeg"/><Relationship Id="rId4" Type="http://schemas.openxmlformats.org/officeDocument/2006/relationships/image" Target="../media/image17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1">
                <a:shade val="80000"/>
                <a:lumMod val="80000"/>
              </a:schemeClr>
              <a:schemeClr val="bg1">
                <a:tint val="98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57E24B6-1207-4200-8838-AF24D823C9E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5840" b="9891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2BB66BF6-2205-874D-B0C9-648705DF6BD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480733" y="2074339"/>
            <a:ext cx="7219954" cy="1828801"/>
          </a:xfrm>
        </p:spPr>
        <p:txBody>
          <a:bodyPr>
            <a:normAutofit/>
          </a:bodyPr>
          <a:lstStyle/>
          <a:p>
            <a:r>
              <a:rPr lang="es-ES_tradnl" sz="4800" dirty="0"/>
              <a:t>Comunicación Filantrópica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533A1BDB-0D08-144E-9EE6-C2B70E4AC53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480733" y="3903138"/>
            <a:ext cx="7219954" cy="1049867"/>
          </a:xfrm>
        </p:spPr>
        <p:txBody>
          <a:bodyPr>
            <a:normAutofit/>
          </a:bodyPr>
          <a:lstStyle/>
          <a:p>
            <a:r>
              <a:rPr lang="es-ES_tradnl" dirty="0">
                <a:solidFill>
                  <a:srgbClr val="B08B50"/>
                </a:solidFill>
              </a:rPr>
              <a:t>Octavio Islas</a:t>
            </a:r>
          </a:p>
        </p:txBody>
      </p:sp>
    </p:spTree>
    <p:extLst>
      <p:ext uri="{BB962C8B-B14F-4D97-AF65-F5344CB8AC3E}">
        <p14:creationId xmlns:p14="http://schemas.microsoft.com/office/powerpoint/2010/main" val="9944523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1">
                <a:shade val="80000"/>
                <a:lumMod val="80000"/>
              </a:schemeClr>
              <a:schemeClr val="bg1">
                <a:tint val="98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3428305-0572-0A47-98CD-106D1F639F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95" y="609599"/>
            <a:ext cx="5978072" cy="1481150"/>
          </a:xfrm>
        </p:spPr>
        <p:txBody>
          <a:bodyPr>
            <a:normAutofit/>
          </a:bodyPr>
          <a:lstStyle/>
          <a:p>
            <a:r>
              <a:rPr lang="es-ES_tradnl" dirty="0"/>
              <a:t>Filantropía es comunicación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4CBEEDD-7C19-174B-B684-12B9C3260A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3795" y="2279176"/>
            <a:ext cx="5978072" cy="3415672"/>
          </a:xfrm>
        </p:spPr>
        <p:txBody>
          <a:bodyPr anchor="ctr">
            <a:normAutofit/>
          </a:bodyPr>
          <a:lstStyle/>
          <a:p>
            <a:r>
              <a:rPr lang="es-MX" sz="2400" dirty="0">
                <a:latin typeface="Cambria"/>
                <a:cs typeface="Cambria"/>
              </a:rPr>
              <a:t>Comunicar inteligentemente las acciones filantrópicas de la organización, no solo contribuye al desarrollo de una adecuada imagen institucional, además favorece el establecimiento de una positiva receptividad hacia ésta.</a:t>
            </a:r>
          </a:p>
          <a:p>
            <a:endParaRPr lang="es-ES_tradnl" dirty="0"/>
          </a:p>
        </p:txBody>
      </p:sp>
      <p:pic>
        <p:nvPicPr>
          <p:cNvPr id="4" name="Picture 10" descr="cocacola">
            <a:extLst>
              <a:ext uri="{FF2B5EF4-FFF2-40B4-BE49-F238E27FC236}">
                <a16:creationId xmlns:a16="http://schemas.microsoft.com/office/drawing/2014/main" id="{77A9E0B0-74AD-4C46-8DE8-31F1AE5F068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28"/>
          <a:stretch/>
        </p:blipFill>
        <p:spPr bwMode="auto">
          <a:xfrm>
            <a:off x="7620351" y="10"/>
            <a:ext cx="4571649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879526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1">
                <a:shade val="80000"/>
                <a:lumMod val="80000"/>
              </a:schemeClr>
              <a:schemeClr val="bg1">
                <a:tint val="98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7E36ED7-2CE2-584B-A1D3-BB4B012714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95" y="965196"/>
            <a:ext cx="3153952" cy="1329769"/>
          </a:xfrm>
        </p:spPr>
        <p:txBody>
          <a:bodyPr>
            <a:normAutofit/>
          </a:bodyPr>
          <a:lstStyle/>
          <a:p>
            <a:pPr algn="l"/>
            <a:r>
              <a:rPr lang="es-ES_tradnl" sz="2800" dirty="0"/>
              <a:t>Orígenes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8E4BAF8-826D-D248-A90A-1FDC734EF1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3796" y="2450353"/>
            <a:ext cx="3153952" cy="3340847"/>
          </a:xfrm>
        </p:spPr>
        <p:txBody>
          <a:bodyPr>
            <a:normAutofit fontScale="92500"/>
          </a:bodyPr>
          <a:lstStyle/>
          <a:p>
            <a:r>
              <a:rPr lang="es-MX" sz="2400" dirty="0">
                <a:latin typeface="Cambria"/>
                <a:cs typeface="Cambria"/>
              </a:rPr>
              <a:t>Los orígenes de la filantropía empresarial se remontan a los grandes barones industriales, quienes donaban parte de sus ganancias a través de fundaciones.</a:t>
            </a:r>
          </a:p>
          <a:p>
            <a:endParaRPr lang="es-ES_tradnl" sz="1800" dirty="0"/>
          </a:p>
        </p:txBody>
      </p:sp>
      <p:pic>
        <p:nvPicPr>
          <p:cNvPr id="5" name="Imagen 4" descr="Imagen que contiene persona, hombre, sostener, dibujo&#10;&#10;Descripción generada automáticamente">
            <a:extLst>
              <a:ext uri="{FF2B5EF4-FFF2-40B4-BE49-F238E27FC236}">
                <a16:creationId xmlns:a16="http://schemas.microsoft.com/office/drawing/2014/main" id="{0DA4C9C6-AD98-6345-9E68-687A63DD270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20640" y="1441142"/>
            <a:ext cx="5676236" cy="38297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720697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1">
                <a:shade val="80000"/>
                <a:lumMod val="80000"/>
              </a:schemeClr>
              <a:schemeClr val="bg1">
                <a:tint val="98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A61723B-861A-7A41-86AD-58273CB0B0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95" y="609600"/>
            <a:ext cx="5978072" cy="1556702"/>
          </a:xfrm>
        </p:spPr>
        <p:txBody>
          <a:bodyPr>
            <a:normAutofit/>
          </a:bodyPr>
          <a:lstStyle/>
          <a:p>
            <a:r>
              <a:rPr lang="es-ES_tradnl" dirty="0"/>
              <a:t>Responsabilidad</a:t>
            </a:r>
            <a:br>
              <a:rPr lang="es-ES_tradnl" dirty="0"/>
            </a:br>
            <a:r>
              <a:rPr lang="es-ES_tradnl" dirty="0"/>
              <a:t>Social</a:t>
            </a:r>
          </a:p>
        </p:txBody>
      </p:sp>
      <p:graphicFrame>
        <p:nvGraphicFramePr>
          <p:cNvPr id="5" name="Marcador de contenido 2">
            <a:extLst>
              <a:ext uri="{FF2B5EF4-FFF2-40B4-BE49-F238E27FC236}">
                <a16:creationId xmlns:a16="http://schemas.microsoft.com/office/drawing/2014/main" id="{D8BBDFDA-B72B-448D-8242-E9E0E4A11A6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94931227"/>
              </p:ext>
            </p:extLst>
          </p:nvPr>
        </p:nvGraphicFramePr>
        <p:xfrm>
          <a:off x="616226" y="2325757"/>
          <a:ext cx="6936719" cy="34210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6" name="Picture 10" descr="africa">
            <a:extLst>
              <a:ext uri="{FF2B5EF4-FFF2-40B4-BE49-F238E27FC236}">
                <a16:creationId xmlns:a16="http://schemas.microsoft.com/office/drawing/2014/main" id="{FDA87CBC-1530-4345-8469-5064472EBC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552945" y="643465"/>
            <a:ext cx="3827529" cy="51033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193853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1">
                <a:shade val="80000"/>
                <a:lumMod val="80000"/>
              </a:schemeClr>
              <a:schemeClr val="bg1">
                <a:tint val="98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 descr="Imagen que contiene vistiendo, azul, sostener, hombre&#10;&#10;Descripción generada automáticamente">
            <a:extLst>
              <a:ext uri="{FF2B5EF4-FFF2-40B4-BE49-F238E27FC236}">
                <a16:creationId xmlns:a16="http://schemas.microsoft.com/office/drawing/2014/main" id="{7E484416-F837-D749-8A5F-7E1137BC4E5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/>
          <a:stretch/>
        </p:blipFill>
        <p:spPr>
          <a:xfrm>
            <a:off x="1" y="10"/>
            <a:ext cx="12192000" cy="685799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161F2AAB-FA13-0245-A23A-E9C9DDB4FA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80424" y="845389"/>
            <a:ext cx="3596420" cy="979017"/>
          </a:xfrm>
        </p:spPr>
        <p:txBody>
          <a:bodyPr anchor="b">
            <a:normAutofit/>
          </a:bodyPr>
          <a:lstStyle/>
          <a:p>
            <a:pPr algn="l"/>
            <a:r>
              <a:rPr lang="es-ES_tradnl" sz="3600" dirty="0"/>
              <a:t>Prestigio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A0BCDAD-018F-1C4B-AE32-1BD79BB145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80424" y="1968238"/>
            <a:ext cx="3531684" cy="3679189"/>
          </a:xfrm>
        </p:spPr>
        <p:txBody>
          <a:bodyPr anchor="t">
            <a:normAutofit/>
          </a:bodyPr>
          <a:lstStyle/>
          <a:p>
            <a:r>
              <a:rPr lang="es-MX" sz="2400" dirty="0">
                <a:latin typeface="Cambria"/>
                <a:cs typeface="Cambria"/>
              </a:rPr>
              <a:t>A diferencia de lo propuesto por Friedman, hoy el prestigio de una marca o de un corporativo en buena medida depende de su elevada responsabilidad social.</a:t>
            </a:r>
          </a:p>
          <a:p>
            <a:endParaRPr lang="es-ES_tradnl" sz="1600" dirty="0"/>
          </a:p>
        </p:txBody>
      </p:sp>
    </p:spTree>
    <p:extLst>
      <p:ext uri="{BB962C8B-B14F-4D97-AF65-F5344CB8AC3E}">
        <p14:creationId xmlns:p14="http://schemas.microsoft.com/office/powerpoint/2010/main" val="15432539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1">
                <a:shade val="80000"/>
                <a:lumMod val="80000"/>
              </a:schemeClr>
              <a:schemeClr val="bg1">
                <a:tint val="98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arcador de contenido 4" descr="Imagen que contiene interior, tabla, alimentos, niña&#10;&#10;Descripción generada automáticamente">
            <a:extLst>
              <a:ext uri="{FF2B5EF4-FFF2-40B4-BE49-F238E27FC236}">
                <a16:creationId xmlns:a16="http://schemas.microsoft.com/office/drawing/2014/main" id="{FDC1A49F-7C95-C142-A3AE-53C348CF0BD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b="1747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57087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A45FEEF9-8B19-4F50-87BA-5BEF3A617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2"/>
            <a:ext cx="6072915" cy="685800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42834C51-F452-F748-A5E3-7722C3535E64}"/>
              </a:ext>
            </a:extLst>
          </p:cNvPr>
          <p:cNvSpPr/>
          <p:nvPr/>
        </p:nvSpPr>
        <p:spPr>
          <a:xfrm>
            <a:off x="804672" y="2858703"/>
            <a:ext cx="4475892" cy="304254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indent="-228600" defTabSz="914400"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en-US">
                <a:solidFill>
                  <a:srgbClr val="FFFFFF"/>
                </a:solidFill>
              </a:rPr>
              <a:t>Las acciones filantrópicas de la organización deben resultar congruentes a su misión y filosofía institucional. 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01D7AAB-8CFF-4F30-85A8-5F4F452B1C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396203" y="321731"/>
            <a:ext cx="3208079" cy="3674849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939D75E9-EAAB-3C41-B8E1-04DCE09293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60062" y="718975"/>
            <a:ext cx="2880360" cy="2880360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2B03FB40-B0D9-49C9-9B0B-5209ED9C3C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757212" y="321731"/>
            <a:ext cx="2111317" cy="2065869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2F68C431-D044-450C-B0E4-D443BD2EE0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757212" y="2548467"/>
            <a:ext cx="2111317" cy="3352783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10" descr="avon">
            <a:extLst>
              <a:ext uri="{FF2B5EF4-FFF2-40B4-BE49-F238E27FC236}">
                <a16:creationId xmlns:a16="http://schemas.microsoft.com/office/drawing/2014/main" id="{806A9974-DA8A-1F4A-945B-9232EBBC9525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921040" y="2965505"/>
            <a:ext cx="1783661" cy="2521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AE392E42-8A30-4CF8-BF8C-CB1A22B244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397573" y="4157447"/>
            <a:ext cx="3206709" cy="2378820"/>
          </a:xfrm>
          <a:prstGeom prst="rect">
            <a:avLst/>
          </a:prstGeom>
          <a:solidFill>
            <a:schemeClr val="accent2">
              <a:lumMod val="75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95607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1">
                <a:shade val="80000"/>
                <a:lumMod val="80000"/>
              </a:schemeClr>
              <a:schemeClr val="bg1">
                <a:tint val="98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03campfoodforlifeoriz_lres">
            <a:extLst>
              <a:ext uri="{FF2B5EF4-FFF2-40B4-BE49-F238E27FC236}">
                <a16:creationId xmlns:a16="http://schemas.microsoft.com/office/drawing/2014/main" id="{0034B339-2333-C849-8285-CCA0E9BEB5EB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43467" y="702733"/>
            <a:ext cx="10905066" cy="54525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7321840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B08BB47-AE55-C447-A9C7-B9BF5FAE85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8122" y="964692"/>
            <a:ext cx="4793758" cy="1188720"/>
          </a:xfrm>
        </p:spPr>
        <p:txBody>
          <a:bodyPr>
            <a:normAutofit/>
          </a:bodyPr>
          <a:lstStyle/>
          <a:p>
            <a:r>
              <a:rPr lang="es-ES_tradnl"/>
              <a:t>Públicos estratégicos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AE4F28DF-24FB-4D0E-A3D3-95A0484688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2D112073-40A4-42A9-80AC-1B096C0FBE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3313" y="321731"/>
            <a:ext cx="3208079" cy="3674849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Imagen 4" descr="Imagen que contiene dibujo&#10;&#10;Descripción generada automáticamente">
            <a:extLst>
              <a:ext uri="{FF2B5EF4-FFF2-40B4-BE49-F238E27FC236}">
                <a16:creationId xmlns:a16="http://schemas.microsoft.com/office/drawing/2014/main" id="{86D37962-0B13-924C-A3D9-89E9365446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7172" y="1251711"/>
            <a:ext cx="2880360" cy="1814887"/>
          </a:xfrm>
          <a:prstGeom prst="rect">
            <a:avLst/>
          </a:prstGeom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B0DE0A13-025A-4B60-9E0C-F077E5C4A8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664322" y="321731"/>
            <a:ext cx="2111317" cy="2065869"/>
          </a:xfrm>
          <a:prstGeom prst="rect">
            <a:avLst/>
          </a:prstGeom>
          <a:solidFill>
            <a:srgbClr val="FFFFFF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A23FD340-193A-434B-8467-883B2CA427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683" y="4157447"/>
            <a:ext cx="3206709" cy="2378820"/>
          </a:xfrm>
          <a:prstGeom prst="rect">
            <a:avLst/>
          </a:prstGeom>
          <a:solidFill>
            <a:schemeClr val="accent2">
              <a:lumMod val="75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9024DCAF-83FD-4B45-80EA-7643DCE305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664322" y="2548467"/>
            <a:ext cx="2111317" cy="2872619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Imagen 6" descr="Imagen que contiene texto&#10;&#10;Descripción generada automáticamente">
            <a:extLst>
              <a:ext uri="{FF2B5EF4-FFF2-40B4-BE49-F238E27FC236}">
                <a16:creationId xmlns:a16="http://schemas.microsoft.com/office/drawing/2014/main" id="{96F12891-890D-C447-BFA7-74836F5DE97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28150" y="3393938"/>
            <a:ext cx="1783661" cy="1181675"/>
          </a:xfrm>
          <a:prstGeom prst="rect">
            <a:avLst/>
          </a:prstGeom>
        </p:spPr>
      </p:pic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A6E6DD6-0E02-414E-9280-F2624CB758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38122" y="2475145"/>
            <a:ext cx="4793757" cy="3409259"/>
          </a:xfrm>
        </p:spPr>
        <p:txBody>
          <a:bodyPr>
            <a:normAutofit/>
          </a:bodyPr>
          <a:lstStyle/>
          <a:p>
            <a:r>
              <a:rPr lang="es-MX" sz="2400" dirty="0">
                <a:latin typeface="Cambria" panose="02040503050406030204" pitchFamily="18" charset="0"/>
                <a:cs typeface="Cambria"/>
              </a:rPr>
              <a:t>La filantropía puede ser uno de los medios más efectivos para llegar a públicos objetivo particulares</a:t>
            </a:r>
            <a:r>
              <a:rPr lang="es-MX" sz="2400" dirty="0">
                <a:latin typeface="Cambria" panose="02040503050406030204" pitchFamily="18" charset="0"/>
              </a:rPr>
              <a:t>.</a:t>
            </a:r>
          </a:p>
          <a:p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235751374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6811923-7074-D448-A216-BFDE47D8DE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0342" y="523240"/>
            <a:ext cx="7729728" cy="1188720"/>
          </a:xfrm>
        </p:spPr>
        <p:txBody>
          <a:bodyPr>
            <a:normAutofit/>
          </a:bodyPr>
          <a:lstStyle/>
          <a:p>
            <a:r>
              <a:rPr lang="es-ES" dirty="0">
                <a:latin typeface="Cambria"/>
                <a:cs typeface="Cambria"/>
              </a:rPr>
              <a:t>Los </a:t>
            </a:r>
            <a:r>
              <a:rPr lang="es-ES" dirty="0">
                <a:solidFill>
                  <a:schemeClr val="tx1"/>
                </a:solidFill>
                <a:latin typeface="Cambria"/>
                <a:cs typeface="Cambria"/>
              </a:rPr>
              <a:t>empleados</a:t>
            </a:r>
            <a:r>
              <a:rPr lang="es-ES" dirty="0">
                <a:latin typeface="Cambria"/>
                <a:cs typeface="Cambria"/>
              </a:rPr>
              <a:t>, por ejemplo</a:t>
            </a:r>
            <a:r>
              <a:rPr lang="es-ES" dirty="0">
                <a:latin typeface="Century" charset="0"/>
              </a:rPr>
              <a:t>.</a:t>
            </a:r>
            <a:br>
              <a:rPr lang="es-ES" dirty="0">
                <a:latin typeface="Century" charset="0"/>
              </a:rPr>
            </a:br>
            <a:endParaRPr lang="es-ES_tradnl" dirty="0"/>
          </a:p>
        </p:txBody>
      </p:sp>
      <p:graphicFrame>
        <p:nvGraphicFramePr>
          <p:cNvPr id="4" name="Object 1028">
            <a:extLst>
              <a:ext uri="{FF2B5EF4-FFF2-40B4-BE49-F238E27FC236}">
                <a16:creationId xmlns:a16="http://schemas.microsoft.com/office/drawing/2014/main" id="{E6BCFF04-BC31-1847-BD68-883270F86CFD}"/>
              </a:ext>
            </a:extLst>
          </p:cNvPr>
          <p:cNvGraphicFramePr>
            <a:graphicFrameLocks noGrp="1" noChangeAspect="1"/>
          </p:cNvGraphicFramePr>
          <p:nvPr>
            <p:ph idx="1"/>
          </p:nvPr>
        </p:nvGraphicFramePr>
        <p:xfrm>
          <a:off x="5057775" y="2638425"/>
          <a:ext cx="2074863" cy="3101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7" name="Photo Editor Photo" r:id="rId3" imgW="3638095" imgH="5439534" progId="MSPhotoEd.3">
                  <p:embed/>
                </p:oleObj>
              </mc:Choice>
              <mc:Fallback>
                <p:oleObj name="Photo Editor Photo" r:id="rId3" imgW="3638095" imgH="5439534" progId="MSPhotoEd.3">
                  <p:embed/>
                  <p:pic>
                    <p:nvPicPr>
                      <p:cNvPr id="103428" name="Object 102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57775" y="2638425"/>
                        <a:ext cx="2074863" cy="31019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Picture 1031" descr="Estrella 8">
            <a:extLst>
              <a:ext uri="{FF2B5EF4-FFF2-40B4-BE49-F238E27FC236}">
                <a16:creationId xmlns:a16="http://schemas.microsoft.com/office/drawing/2014/main" id="{8554EC3E-2421-6641-9518-C6E3FD860F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6680" y="2151269"/>
            <a:ext cx="2663582" cy="355379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E0712899-F399-7543-9012-8C221BA7A15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60151" y="3013842"/>
            <a:ext cx="2261048" cy="27265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388583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D4E615E-2517-0143-AFA1-3F6A1A71EC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45496" y="978776"/>
            <a:ext cx="5925310" cy="1174991"/>
          </a:xfrm>
        </p:spPr>
        <p:txBody>
          <a:bodyPr>
            <a:normAutofit/>
          </a:bodyPr>
          <a:lstStyle/>
          <a:p>
            <a:r>
              <a:rPr lang="es-ES_tradnl" sz="2400" dirty="0"/>
              <a:t>drogas</a:t>
            </a:r>
          </a:p>
        </p:txBody>
      </p:sp>
      <p:pic>
        <p:nvPicPr>
          <p:cNvPr id="4" name="Picture 1035" descr="Copia de drogas">
            <a:extLst>
              <a:ext uri="{FF2B5EF4-FFF2-40B4-BE49-F238E27FC236}">
                <a16:creationId xmlns:a16="http://schemas.microsoft.com/office/drawing/2014/main" id="{4A6506B6-0BCB-6144-A4C3-CCE3C8DB42D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351"/>
          <a:stretch/>
        </p:blipFill>
        <p:spPr bwMode="auto">
          <a:xfrm>
            <a:off x="20" y="10"/>
            <a:ext cx="4657325" cy="685799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A887D40-52F1-3648-8921-4840E0FE74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45496" y="2640692"/>
            <a:ext cx="5925310" cy="3255252"/>
          </a:xfrm>
        </p:spPr>
        <p:txBody>
          <a:bodyPr>
            <a:normAutofit/>
          </a:bodyPr>
          <a:lstStyle/>
          <a:p>
            <a:r>
              <a:rPr lang="es-MX">
                <a:latin typeface="Cambria"/>
                <a:cs typeface="Cambria"/>
              </a:rPr>
              <a:t>Las acciones filantrópicas también podrán responder a problemas sociales.</a:t>
            </a:r>
          </a:p>
          <a:p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87297400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17">
            <a:extLst>
              <a:ext uri="{FF2B5EF4-FFF2-40B4-BE49-F238E27FC236}">
                <a16:creationId xmlns:a16="http://schemas.microsoft.com/office/drawing/2014/main" id="{E7BA0EB7-B1AA-43B1-9BA3-B6B011D07A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2"/>
            <a:ext cx="6876939" cy="685800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2D4E615E-2517-0143-AFA1-3F6A1A71EC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4671" y="1290025"/>
            <a:ext cx="5291327" cy="1188720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>
            <a:normAutofit/>
          </a:bodyPr>
          <a:lstStyle/>
          <a:p>
            <a:r>
              <a:rPr lang="es-ES_tradnl" dirty="0">
                <a:solidFill>
                  <a:srgbClr val="262626"/>
                </a:solidFill>
              </a:rPr>
              <a:t>Rentabilidad de causa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A887D40-52F1-3648-8921-4840E0FE74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4671" y="2858703"/>
            <a:ext cx="5285791" cy="3042547"/>
          </a:xfrm>
        </p:spPr>
        <p:txBody>
          <a:bodyPr>
            <a:normAutofit/>
          </a:bodyPr>
          <a:lstStyle/>
          <a:p>
            <a:r>
              <a:rPr lang="es-MX">
                <a:solidFill>
                  <a:srgbClr val="FFFFFF"/>
                </a:solidFill>
                <a:latin typeface="Cambria"/>
                <a:cs typeface="Cambria"/>
              </a:rPr>
              <a:t>Hay cientos de causas que valen la pena. Sin embargo, la mayor parte de las organizaciones determinan la “causa”  en términos de rentabilidad de imagen.</a:t>
            </a:r>
          </a:p>
          <a:p>
            <a:endParaRPr lang="es-ES_tradnl" dirty="0">
              <a:solidFill>
                <a:srgbClr val="FFFFFF"/>
              </a:solidFill>
            </a:endParaRPr>
          </a:p>
        </p:txBody>
      </p:sp>
      <p:sp>
        <p:nvSpPr>
          <p:cNvPr id="24" name="Rectangle 19">
            <a:extLst>
              <a:ext uri="{FF2B5EF4-FFF2-40B4-BE49-F238E27FC236}">
                <a16:creationId xmlns:a16="http://schemas.microsoft.com/office/drawing/2014/main" id="{D9653EDA-1A30-48B1-BF28-9986FD1D26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34656" y="640080"/>
            <a:ext cx="4017264" cy="5261170"/>
          </a:xfrm>
          <a:prstGeom prst="rect">
            <a:avLst/>
          </a:prstGeom>
          <a:noFill/>
          <a:ln w="317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CAF4B266-6894-41F1-94B6-1814A0EFE5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700772" y="806357"/>
            <a:ext cx="3685032" cy="492861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10" descr="Copia de estafeta">
            <a:extLst>
              <a:ext uri="{FF2B5EF4-FFF2-40B4-BE49-F238E27FC236}">
                <a16:creationId xmlns:a16="http://schemas.microsoft.com/office/drawing/2014/main" id="{95CCF2B9-D5A3-2B43-A200-70F6D7044F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933487" y="970949"/>
            <a:ext cx="3219602" cy="45994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5608085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C6A0E6B-6794-5E4D-9216-B506A1F9B1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3DDB931-56B9-1642-9258-2175116137F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_tradnl"/>
          </a:p>
        </p:txBody>
      </p:sp>
      <p:pic>
        <p:nvPicPr>
          <p:cNvPr id="4" name="Picture 4" descr="C:\Documents and Settings\profesor\Escritorio\Imagenes pendientes\Archivo de imagenes de Imagen y RP\Filantropía\Niños de la calle\01.jpg">
            <a:extLst>
              <a:ext uri="{FF2B5EF4-FFF2-40B4-BE49-F238E27FC236}">
                <a16:creationId xmlns:a16="http://schemas.microsoft.com/office/drawing/2014/main" id="{B15F114C-336F-0545-9C90-268C45318F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5125400" cy="612889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5" descr="C:\Documents and Settings\profesor\Escritorio\Imagenes pendientes\Archivo de imagenes de Imagen y RP\Filantropía\Niños de la calle\02.jpg">
            <a:extLst>
              <a:ext uri="{FF2B5EF4-FFF2-40B4-BE49-F238E27FC236}">
                <a16:creationId xmlns:a16="http://schemas.microsoft.com/office/drawing/2014/main" id="{0CAD8846-AFFF-934B-8E3D-E3C9AEEA5E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25400" y="0"/>
            <a:ext cx="5125400" cy="682000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4976703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774E2EE-D650-D247-AD73-4DEF540320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4672" y="2137719"/>
            <a:ext cx="2902355" cy="2063577"/>
          </a:xfrm>
          <a:prstGeom prst="ellipse">
            <a:avLst/>
          </a:prstGeom>
        </p:spPr>
        <p:txBody>
          <a:bodyPr vert="horz" lIns="274320" tIns="182880" rIns="274320" bIns="182880" rtlCol="0" anchor="ctr" anchorCtr="1">
            <a:normAutofit/>
          </a:bodyPr>
          <a:lstStyle/>
          <a:p>
            <a:r>
              <a:rPr lang="en-US" sz="700" dirty="0">
                <a:solidFill>
                  <a:srgbClr val="262626"/>
                </a:solidFill>
              </a:rPr>
              <a:t>Environmental media </a:t>
            </a:r>
            <a:r>
              <a:rPr lang="en-US" sz="700" dirty="0" err="1">
                <a:solidFill>
                  <a:srgbClr val="262626"/>
                </a:solidFill>
              </a:rPr>
              <a:t>awarss</a:t>
            </a:r>
            <a:endParaRPr lang="en-US" sz="700" dirty="0">
              <a:solidFill>
                <a:srgbClr val="262626"/>
              </a:solidFill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ED6F0A31-5407-4EFA-9DFA-67E9426829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4296" y="0"/>
            <a:ext cx="7537703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Marcador de contenido 8" descr="Imagen que contiene alimentos, dibujo&#10;&#10;Descripción generada automáticamente">
            <a:extLst>
              <a:ext uri="{FF2B5EF4-FFF2-40B4-BE49-F238E27FC236}">
                <a16:creationId xmlns:a16="http://schemas.microsoft.com/office/drawing/2014/main" id="{D6C7EFD4-703B-5C47-B15F-EE5C02CF7CB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294376" y="1541498"/>
            <a:ext cx="6257544" cy="3460297"/>
          </a:xfrm>
          <a:prstGeom prst="rect">
            <a:avLst/>
          </a:prstGeom>
        </p:spPr>
      </p:pic>
      <p:sp>
        <p:nvSpPr>
          <p:cNvPr id="11" name="Rectángulo 10">
            <a:extLst>
              <a:ext uri="{FF2B5EF4-FFF2-40B4-BE49-F238E27FC236}">
                <a16:creationId xmlns:a16="http://schemas.microsoft.com/office/drawing/2014/main" id="{0D2A2A63-2347-9940-9ECA-FF646CFECAFF}"/>
              </a:ext>
            </a:extLst>
          </p:cNvPr>
          <p:cNvSpPr/>
          <p:nvPr/>
        </p:nvSpPr>
        <p:spPr>
          <a:xfrm>
            <a:off x="5544065" y="5011341"/>
            <a:ext cx="6096000" cy="184665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2400" dirty="0" err="1">
                <a:solidFill>
                  <a:srgbClr val="262626"/>
                </a:solidFill>
                <a:latin typeface="Cambria" panose="02040503050406030204" pitchFamily="18" charset="0"/>
              </a:rPr>
              <a:t>En</a:t>
            </a:r>
            <a:r>
              <a:rPr lang="en-US" sz="2400" dirty="0">
                <a:solidFill>
                  <a:srgbClr val="262626"/>
                </a:solidFill>
                <a:latin typeface="Cambria" panose="02040503050406030204" pitchFamily="18" charset="0"/>
              </a:rPr>
              <a:t> </a:t>
            </a:r>
            <a:r>
              <a:rPr lang="en-US" sz="2400" dirty="0" err="1">
                <a:solidFill>
                  <a:srgbClr val="262626"/>
                </a:solidFill>
                <a:latin typeface="Cambria" panose="02040503050406030204" pitchFamily="18" charset="0"/>
              </a:rPr>
              <a:t>primera</a:t>
            </a:r>
            <a:r>
              <a:rPr lang="en-US" sz="2400" dirty="0">
                <a:solidFill>
                  <a:srgbClr val="262626"/>
                </a:solidFill>
                <a:latin typeface="Cambria" panose="02040503050406030204" pitchFamily="18" charset="0"/>
              </a:rPr>
              <a:t> </a:t>
            </a:r>
            <a:r>
              <a:rPr lang="en-US" sz="2400" dirty="0" err="1">
                <a:solidFill>
                  <a:srgbClr val="262626"/>
                </a:solidFill>
                <a:latin typeface="Cambria" panose="02040503050406030204" pitchFamily="18" charset="0"/>
              </a:rPr>
              <a:t>instancia</a:t>
            </a:r>
            <a:r>
              <a:rPr lang="en-US" sz="2400" dirty="0">
                <a:solidFill>
                  <a:srgbClr val="262626"/>
                </a:solidFill>
                <a:latin typeface="Cambria" panose="02040503050406030204" pitchFamily="18" charset="0"/>
              </a:rPr>
              <a:t> </a:t>
            </a:r>
            <a:r>
              <a:rPr lang="en-US" sz="2400" dirty="0" err="1">
                <a:solidFill>
                  <a:srgbClr val="262626"/>
                </a:solidFill>
                <a:latin typeface="Cambria" panose="02040503050406030204" pitchFamily="18" charset="0"/>
              </a:rPr>
              <a:t>debemos</a:t>
            </a:r>
            <a:r>
              <a:rPr lang="en-US" sz="2400" dirty="0">
                <a:solidFill>
                  <a:srgbClr val="262626"/>
                </a:solidFill>
                <a:latin typeface="Cambria" panose="02040503050406030204" pitchFamily="18" charset="0"/>
              </a:rPr>
              <a:t> </a:t>
            </a:r>
            <a:r>
              <a:rPr lang="en-US" sz="2400" dirty="0" err="1">
                <a:solidFill>
                  <a:srgbClr val="262626"/>
                </a:solidFill>
                <a:latin typeface="Cambria" panose="02040503050406030204" pitchFamily="18" charset="0"/>
              </a:rPr>
              <a:t>identificar</a:t>
            </a:r>
            <a:r>
              <a:rPr lang="en-US" sz="2400" dirty="0">
                <a:solidFill>
                  <a:srgbClr val="262626"/>
                </a:solidFill>
                <a:latin typeface="Cambria" panose="02040503050406030204" pitchFamily="18" charset="0"/>
              </a:rPr>
              <a:t> las </a:t>
            </a:r>
            <a:r>
              <a:rPr lang="en-US" sz="2400" dirty="0" err="1">
                <a:solidFill>
                  <a:srgbClr val="262626"/>
                </a:solidFill>
                <a:latin typeface="Cambria" panose="02040503050406030204" pitchFamily="18" charset="0"/>
              </a:rPr>
              <a:t>necesidades</a:t>
            </a:r>
            <a:r>
              <a:rPr lang="en-US" sz="2400" dirty="0">
                <a:solidFill>
                  <a:srgbClr val="262626"/>
                </a:solidFill>
                <a:latin typeface="Cambria" panose="02040503050406030204" pitchFamily="18" charset="0"/>
              </a:rPr>
              <a:t> </a:t>
            </a:r>
            <a:r>
              <a:rPr lang="en-US" sz="2400" dirty="0" err="1">
                <a:solidFill>
                  <a:srgbClr val="262626"/>
                </a:solidFill>
                <a:latin typeface="Cambria" panose="02040503050406030204" pitchFamily="18" charset="0"/>
              </a:rPr>
              <a:t>sociales</a:t>
            </a:r>
            <a:r>
              <a:rPr lang="en-US" sz="2400" dirty="0">
                <a:solidFill>
                  <a:srgbClr val="262626"/>
                </a:solidFill>
                <a:latin typeface="Cambria" panose="02040503050406030204" pitchFamily="18" charset="0"/>
              </a:rPr>
              <a:t> </a:t>
            </a:r>
            <a:r>
              <a:rPr lang="en-US" sz="2400" dirty="0" err="1">
                <a:solidFill>
                  <a:srgbClr val="262626"/>
                </a:solidFill>
                <a:latin typeface="Cambria" panose="02040503050406030204" pitchFamily="18" charset="0"/>
              </a:rPr>
              <a:t>más</a:t>
            </a:r>
            <a:r>
              <a:rPr lang="en-US" sz="2400" dirty="0">
                <a:solidFill>
                  <a:srgbClr val="262626"/>
                </a:solidFill>
                <a:latin typeface="Cambria" panose="02040503050406030204" pitchFamily="18" charset="0"/>
              </a:rPr>
              <a:t> </a:t>
            </a:r>
            <a:r>
              <a:rPr lang="en-US" sz="2400" dirty="0" err="1">
                <a:solidFill>
                  <a:srgbClr val="262626"/>
                </a:solidFill>
                <a:latin typeface="Cambria" panose="02040503050406030204" pitchFamily="18" charset="0"/>
              </a:rPr>
              <a:t>próximas</a:t>
            </a:r>
            <a:r>
              <a:rPr lang="en-US" sz="2400" dirty="0">
                <a:solidFill>
                  <a:srgbClr val="262626"/>
                </a:solidFill>
                <a:latin typeface="Cambria" panose="02040503050406030204" pitchFamily="18" charset="0"/>
              </a:rPr>
              <a:t> y </a:t>
            </a:r>
            <a:r>
              <a:rPr lang="en-US" sz="2400" dirty="0" err="1">
                <a:solidFill>
                  <a:srgbClr val="262626"/>
                </a:solidFill>
                <a:latin typeface="Cambria" panose="02040503050406030204" pitchFamily="18" charset="0"/>
              </a:rPr>
              <a:t>congruentes</a:t>
            </a:r>
            <a:r>
              <a:rPr lang="en-US" sz="2400" dirty="0">
                <a:solidFill>
                  <a:srgbClr val="262626"/>
                </a:solidFill>
                <a:latin typeface="Cambria" panose="02040503050406030204" pitchFamily="18" charset="0"/>
              </a:rPr>
              <a:t> con la </a:t>
            </a:r>
            <a:r>
              <a:rPr lang="en-US" sz="2400" dirty="0" err="1">
                <a:solidFill>
                  <a:srgbClr val="262626"/>
                </a:solidFill>
                <a:latin typeface="Cambria" panose="02040503050406030204" pitchFamily="18" charset="0"/>
              </a:rPr>
              <a:t>filosofía</a:t>
            </a:r>
            <a:r>
              <a:rPr lang="en-US" sz="2400" dirty="0">
                <a:solidFill>
                  <a:srgbClr val="262626"/>
                </a:solidFill>
                <a:latin typeface="Cambria" panose="02040503050406030204" pitchFamily="18" charset="0"/>
              </a:rPr>
              <a:t> y las </a:t>
            </a:r>
            <a:r>
              <a:rPr lang="en-US" sz="2400" dirty="0" err="1">
                <a:solidFill>
                  <a:srgbClr val="262626"/>
                </a:solidFill>
                <a:latin typeface="Cambria" panose="02040503050406030204" pitchFamily="18" charset="0"/>
              </a:rPr>
              <a:t>actividades</a:t>
            </a:r>
            <a:r>
              <a:rPr lang="en-US" sz="2400" dirty="0">
                <a:solidFill>
                  <a:srgbClr val="262626"/>
                </a:solidFill>
                <a:latin typeface="Cambria" panose="02040503050406030204" pitchFamily="18" charset="0"/>
              </a:rPr>
              <a:t> de la </a:t>
            </a:r>
            <a:r>
              <a:rPr lang="en-US" sz="2400" dirty="0" err="1">
                <a:solidFill>
                  <a:srgbClr val="262626"/>
                </a:solidFill>
                <a:latin typeface="Cambria" panose="02040503050406030204" pitchFamily="18" charset="0"/>
              </a:rPr>
              <a:t>empresa</a:t>
            </a:r>
            <a:r>
              <a:rPr lang="en-US" sz="2400" dirty="0">
                <a:solidFill>
                  <a:srgbClr val="262626"/>
                </a:solidFill>
                <a:latin typeface="Cambria" panose="02040503050406030204" pitchFamily="18" charset="0"/>
              </a:rPr>
              <a:t>.</a:t>
            </a:r>
            <a:br>
              <a:rPr lang="en-US" sz="500" dirty="0">
                <a:solidFill>
                  <a:srgbClr val="262626"/>
                </a:solidFill>
              </a:rPr>
            </a:br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124937094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9C8D437B-6006-1648-B084-8327EE4447C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1012" r="11637"/>
          <a:stretch/>
        </p:blipFill>
        <p:spPr>
          <a:xfrm>
            <a:off x="538610" y="3377509"/>
            <a:ext cx="4237841" cy="2734043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BB7B992D-2EE5-431A-908A-7E7D956F2C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315061" y="-2"/>
            <a:ext cx="6876939" cy="685800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7CBAE673-C8A8-5442-A646-69CB74DCEA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732" y="1290025"/>
            <a:ext cx="5291327" cy="1188720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>
            <a:normAutofit/>
          </a:bodyPr>
          <a:lstStyle/>
          <a:p>
            <a:r>
              <a:rPr lang="es-ES_tradnl" dirty="0">
                <a:solidFill>
                  <a:srgbClr val="262626"/>
                </a:solidFill>
              </a:rPr>
              <a:t>CONFIANZA</a:t>
            </a:r>
            <a:br>
              <a:rPr lang="es-ES_tradnl" dirty="0">
                <a:solidFill>
                  <a:srgbClr val="262626"/>
                </a:solidFill>
              </a:rPr>
            </a:br>
            <a:r>
              <a:rPr lang="es-ES_tradnl" dirty="0">
                <a:solidFill>
                  <a:srgbClr val="262626"/>
                </a:solidFill>
              </a:rPr>
              <a:t>CREDIBILIDAD</a:t>
            </a:r>
          </a:p>
        </p:txBody>
      </p:sp>
      <p:pic>
        <p:nvPicPr>
          <p:cNvPr id="9" name="Imagen 8" descr="Imagen que contiene dibujo&#10;&#10;Descripción generada automáticamente">
            <a:extLst>
              <a:ext uri="{FF2B5EF4-FFF2-40B4-BE49-F238E27FC236}">
                <a16:creationId xmlns:a16="http://schemas.microsoft.com/office/drawing/2014/main" id="{D67546AC-6809-C74D-879B-B5EAF2A4C7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1733" y="1432397"/>
            <a:ext cx="4671595" cy="1623379"/>
          </a:xfrm>
          <a:prstGeom prst="rect">
            <a:avLst/>
          </a:prstGeom>
        </p:spPr>
      </p:pic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5A03274-ED53-B547-A653-58630353E8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19732" y="2858703"/>
            <a:ext cx="5285791" cy="3042547"/>
          </a:xfrm>
        </p:spPr>
        <p:txBody>
          <a:bodyPr>
            <a:normAutofit/>
          </a:bodyPr>
          <a:lstStyle/>
          <a:p>
            <a:r>
              <a:rPr lang="es-MX">
                <a:solidFill>
                  <a:srgbClr val="FFFFFF"/>
                </a:solidFill>
                <a:latin typeface="Cambria"/>
                <a:cs typeface="Cambria"/>
              </a:rPr>
              <a:t>El éxito de una acción comunicativa filantrópica radica en la sinceridad que alcanza entre los destinatarios.</a:t>
            </a:r>
          </a:p>
          <a:p>
            <a:endParaRPr lang="es-ES_tradnl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46959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99ECD84-C10C-4D8E-BBDC-48976DFE98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36668" y="640080"/>
            <a:ext cx="10915252" cy="5263134"/>
          </a:xfrm>
          <a:prstGeom prst="rect">
            <a:avLst/>
          </a:prstGeom>
          <a:noFill/>
          <a:ln w="31750" cap="sq">
            <a:solidFill>
              <a:schemeClr val="accent2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BC89463-D318-4EC4-8DC8-2A360E1946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1520" y="802767"/>
            <a:ext cx="10585166" cy="493776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75F1A7EE-1677-A64E-B864-BDE26E635C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20624" y="1122807"/>
            <a:ext cx="9954443" cy="4297680"/>
          </a:xfrm>
          <a:noFill/>
          <a:ln>
            <a:noFill/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en-US" sz="5600" dirty="0">
                <a:solidFill>
                  <a:srgbClr val="FFFFFF"/>
                </a:solidFill>
              </a:rPr>
              <a:t>La </a:t>
            </a:r>
            <a:r>
              <a:rPr lang="en-US" sz="5600" dirty="0" err="1">
                <a:solidFill>
                  <a:srgbClr val="FFFFFF"/>
                </a:solidFill>
              </a:rPr>
              <a:t>educación</a:t>
            </a:r>
            <a:r>
              <a:rPr lang="en-US" sz="5600" dirty="0">
                <a:solidFill>
                  <a:srgbClr val="FFFFFF"/>
                </a:solidFill>
              </a:rPr>
              <a:t> es una de las </a:t>
            </a:r>
            <a:r>
              <a:rPr lang="en-US" sz="5600" dirty="0" err="1">
                <a:solidFill>
                  <a:srgbClr val="FFFFFF"/>
                </a:solidFill>
              </a:rPr>
              <a:t>principales</a:t>
            </a:r>
            <a:r>
              <a:rPr lang="en-US" sz="5600" dirty="0">
                <a:solidFill>
                  <a:srgbClr val="FFFFFF"/>
                </a:solidFill>
              </a:rPr>
              <a:t> </a:t>
            </a:r>
            <a:r>
              <a:rPr lang="en-US" sz="5600" dirty="0" err="1">
                <a:solidFill>
                  <a:srgbClr val="FFFFFF"/>
                </a:solidFill>
              </a:rPr>
              <a:t>causas</a:t>
            </a:r>
            <a:r>
              <a:rPr lang="en-US" sz="5600" dirty="0">
                <a:solidFill>
                  <a:srgbClr val="FFFFFF"/>
                </a:solidFill>
              </a:rPr>
              <a:t> </a:t>
            </a:r>
            <a:r>
              <a:rPr lang="en-US" sz="5600" dirty="0" err="1">
                <a:solidFill>
                  <a:srgbClr val="FFFFFF"/>
                </a:solidFill>
              </a:rPr>
              <a:t>en</a:t>
            </a:r>
            <a:r>
              <a:rPr lang="en-US" sz="5600" dirty="0">
                <a:solidFill>
                  <a:srgbClr val="FFFFFF"/>
                </a:solidFill>
              </a:rPr>
              <a:t> </a:t>
            </a:r>
            <a:r>
              <a:rPr lang="en-US" sz="5600" dirty="0" err="1">
                <a:solidFill>
                  <a:srgbClr val="FFFFFF"/>
                </a:solidFill>
              </a:rPr>
              <a:t>materia</a:t>
            </a:r>
            <a:r>
              <a:rPr lang="en-US" sz="5600" dirty="0">
                <a:solidFill>
                  <a:srgbClr val="FFFFFF"/>
                </a:solidFill>
              </a:rPr>
              <a:t> de </a:t>
            </a:r>
            <a:r>
              <a:rPr lang="en-US" sz="5600" dirty="0" err="1">
                <a:solidFill>
                  <a:srgbClr val="FFFFFF"/>
                </a:solidFill>
              </a:rPr>
              <a:t>filantropía</a:t>
            </a:r>
            <a:r>
              <a:rPr lang="en-US" sz="5600" dirty="0">
                <a:solidFill>
                  <a:srgbClr val="FFFFFF"/>
                </a:solidFill>
              </a:rPr>
              <a:t> </a:t>
            </a:r>
            <a:r>
              <a:rPr lang="en-US" sz="5600" dirty="0" err="1">
                <a:solidFill>
                  <a:srgbClr val="FFFFFF"/>
                </a:solidFill>
              </a:rPr>
              <a:t>empresarial</a:t>
            </a:r>
            <a:r>
              <a:rPr lang="en-US" sz="5600" dirty="0">
                <a:solidFill>
                  <a:srgbClr val="FFFFFF"/>
                </a:solidFill>
              </a:rPr>
              <a:t>.</a:t>
            </a:r>
            <a:br>
              <a:rPr lang="en-US" sz="5600" dirty="0">
                <a:solidFill>
                  <a:srgbClr val="FFFFFF"/>
                </a:solidFill>
              </a:rPr>
            </a:br>
            <a:endParaRPr lang="en-US" sz="56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461114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C7650F0-C121-8349-ACC3-EA0019494B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4672" y="2404872"/>
            <a:ext cx="3044950" cy="1627792"/>
          </a:xfrm>
        </p:spPr>
        <p:txBody>
          <a:bodyPr vert="horz" lIns="274320" tIns="182880" rIns="274320" bIns="182880" rtlCol="0" anchor="ctr" anchorCtr="1">
            <a:normAutofit fontScale="90000"/>
          </a:bodyPr>
          <a:lstStyle/>
          <a:p>
            <a:r>
              <a:rPr lang="en-US" dirty="0">
                <a:solidFill>
                  <a:srgbClr val="262626"/>
                </a:solidFill>
              </a:rPr>
              <a:t>LA IMPORTANCIA DE</a:t>
            </a:r>
            <a:br>
              <a:rPr lang="en-US" dirty="0">
                <a:solidFill>
                  <a:srgbClr val="262626"/>
                </a:solidFill>
              </a:rPr>
            </a:br>
            <a:r>
              <a:rPr lang="en-US" dirty="0">
                <a:solidFill>
                  <a:srgbClr val="262626"/>
                </a:solidFill>
              </a:rPr>
              <a:t>EDUCAR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ED6F0A31-5407-4EFA-9DFA-67E9426829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4296" y="0"/>
            <a:ext cx="7537703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1029">
            <a:extLst>
              <a:ext uri="{FF2B5EF4-FFF2-40B4-BE49-F238E27FC236}">
                <a16:creationId xmlns:a16="http://schemas.microsoft.com/office/drawing/2014/main" id="{59156A59-22E9-8948-AF9E-532CCBFDF2CA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271837" y="640080"/>
            <a:ext cx="2302621" cy="526313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9887452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F695DF3-35A6-614F-8BF5-C0D4793EF9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4672" y="964692"/>
            <a:ext cx="3066937" cy="1188720"/>
          </a:xfrm>
        </p:spPr>
        <p:txBody>
          <a:bodyPr>
            <a:normAutofit/>
          </a:bodyPr>
          <a:lstStyle/>
          <a:p>
            <a:r>
              <a:rPr lang="es-ES_tradnl"/>
              <a:t>LIMPIAR IMAGEN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ABC1FA0-7574-2E46-B373-5C2FF5F7AB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3244" y="2638044"/>
            <a:ext cx="3063765" cy="3263206"/>
          </a:xfrm>
        </p:spPr>
        <p:txBody>
          <a:bodyPr>
            <a:normAutofit/>
          </a:bodyPr>
          <a:lstStyle/>
          <a:p>
            <a:r>
              <a:rPr lang="es-MX">
                <a:latin typeface="Cambria"/>
                <a:cs typeface="Cambria"/>
              </a:rPr>
              <a:t>La institucionalización de la filantropía comprende la creación de fundaciones corporativas, las cuales, amortiguan críticas y cuestionamientos.</a:t>
            </a:r>
          </a:p>
          <a:p>
            <a:endParaRPr lang="es-ES_tradnl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B9A6A8C2-8B3A-4AD3-AFCC-F1D3F1F02D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94182" y="964692"/>
            <a:ext cx="6885432" cy="4936558"/>
          </a:xfrm>
          <a:prstGeom prst="rect">
            <a:avLst/>
          </a:prstGeom>
          <a:noFill/>
          <a:ln w="317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CDF64937-39B5-4AB3-A2EF-EA689BA608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7802" y="1128683"/>
            <a:ext cx="6558192" cy="460857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55CAFFB4-318C-8445-B7D1-A364CAA465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3366" y="2135666"/>
            <a:ext cx="6227064" cy="25946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119826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A6D69E0-3B89-464A-ABF1-191D5D35A6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4672" y="2386744"/>
            <a:ext cx="4486656" cy="1645920"/>
          </a:xfrm>
        </p:spPr>
        <p:txBody>
          <a:bodyPr vert="horz" lIns="274320" tIns="182880" rIns="274320" bIns="182880" rtlCol="0" anchor="ctr" anchorCtr="1">
            <a:normAutofit/>
          </a:bodyPr>
          <a:lstStyle/>
          <a:p>
            <a:r>
              <a:rPr lang="en-US" sz="1500" dirty="0" err="1">
                <a:solidFill>
                  <a:srgbClr val="262626"/>
                </a:solidFill>
              </a:rPr>
              <a:t>Además</a:t>
            </a:r>
            <a:r>
              <a:rPr lang="en-US" sz="1500" dirty="0">
                <a:solidFill>
                  <a:srgbClr val="262626"/>
                </a:solidFill>
              </a:rPr>
              <a:t> las </a:t>
            </a:r>
            <a:r>
              <a:rPr lang="en-US" sz="1500" dirty="0" err="1">
                <a:solidFill>
                  <a:srgbClr val="262626"/>
                </a:solidFill>
              </a:rPr>
              <a:t>fundaciones</a:t>
            </a:r>
            <a:r>
              <a:rPr lang="en-US" sz="1500" dirty="0">
                <a:solidFill>
                  <a:srgbClr val="262626"/>
                </a:solidFill>
              </a:rPr>
              <a:t> son </a:t>
            </a:r>
            <a:r>
              <a:rPr lang="en-US" sz="1500" dirty="0" err="1">
                <a:solidFill>
                  <a:srgbClr val="262626"/>
                </a:solidFill>
              </a:rPr>
              <a:t>instancias</a:t>
            </a:r>
            <a:r>
              <a:rPr lang="en-US" sz="1500" dirty="0">
                <a:solidFill>
                  <a:srgbClr val="262626"/>
                </a:solidFill>
              </a:rPr>
              <a:t> </a:t>
            </a:r>
            <a:r>
              <a:rPr lang="en-US" sz="1500" dirty="0" err="1">
                <a:solidFill>
                  <a:srgbClr val="262626"/>
                </a:solidFill>
              </a:rPr>
              <a:t>idóneas</a:t>
            </a:r>
            <a:r>
              <a:rPr lang="en-US" sz="1500" dirty="0">
                <a:solidFill>
                  <a:srgbClr val="262626"/>
                </a:solidFill>
              </a:rPr>
              <a:t> para </a:t>
            </a:r>
            <a:r>
              <a:rPr lang="en-US" sz="1500" dirty="0" err="1">
                <a:solidFill>
                  <a:srgbClr val="262626"/>
                </a:solidFill>
              </a:rPr>
              <a:t>realizar</a:t>
            </a:r>
            <a:r>
              <a:rPr lang="en-US" sz="1500" dirty="0">
                <a:solidFill>
                  <a:srgbClr val="262626"/>
                </a:solidFill>
              </a:rPr>
              <a:t> la </a:t>
            </a:r>
            <a:r>
              <a:rPr lang="en-US" sz="1500" dirty="0" err="1">
                <a:solidFill>
                  <a:srgbClr val="262626"/>
                </a:solidFill>
              </a:rPr>
              <a:t>transmisión</a:t>
            </a:r>
            <a:r>
              <a:rPr lang="en-US" sz="1500" dirty="0">
                <a:solidFill>
                  <a:srgbClr val="262626"/>
                </a:solidFill>
              </a:rPr>
              <a:t> del </a:t>
            </a:r>
            <a:r>
              <a:rPr lang="en-US" sz="1500" dirty="0" err="1">
                <a:solidFill>
                  <a:srgbClr val="262626"/>
                </a:solidFill>
              </a:rPr>
              <a:t>legado</a:t>
            </a:r>
            <a:r>
              <a:rPr lang="en-US" sz="1500" dirty="0">
                <a:solidFill>
                  <a:srgbClr val="262626"/>
                </a:solidFill>
              </a:rPr>
              <a:t> cultural </a:t>
            </a:r>
            <a:r>
              <a:rPr lang="en-US" sz="1500" dirty="0" err="1">
                <a:solidFill>
                  <a:srgbClr val="262626"/>
                </a:solidFill>
              </a:rPr>
              <a:t>institucional</a:t>
            </a:r>
            <a:r>
              <a:rPr lang="en-US" sz="1500" dirty="0">
                <a:solidFill>
                  <a:srgbClr val="262626"/>
                </a:solidFill>
              </a:rPr>
              <a:t>.</a:t>
            </a:r>
            <a:br>
              <a:rPr lang="en-US" sz="1500" dirty="0">
                <a:solidFill>
                  <a:srgbClr val="262626"/>
                </a:solidFill>
              </a:rPr>
            </a:br>
            <a:endParaRPr lang="en-US" sz="1500" dirty="0">
              <a:solidFill>
                <a:srgbClr val="262626"/>
              </a:solidFill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FEECDF0-8CEF-4E73-8645-863EBE497F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96000" y="0"/>
            <a:ext cx="6095999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4" descr="018">
            <a:extLst>
              <a:ext uri="{FF2B5EF4-FFF2-40B4-BE49-F238E27FC236}">
                <a16:creationId xmlns:a16="http://schemas.microsoft.com/office/drawing/2014/main" id="{E6CF3767-0568-D345-B64B-746B9098F8C5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860768" y="259492"/>
            <a:ext cx="4804010" cy="634192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2903473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0D38FEA-1AC4-4542-A8E9-B0E7483573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4672" y="2404872"/>
            <a:ext cx="3044950" cy="1627792"/>
          </a:xfrm>
        </p:spPr>
        <p:txBody>
          <a:bodyPr vert="horz" lIns="274320" tIns="182880" rIns="274320" bIns="182880" rtlCol="0" anchor="ctr" anchorCtr="1">
            <a:normAutofit/>
          </a:bodyPr>
          <a:lstStyle/>
          <a:p>
            <a:r>
              <a:rPr lang="en-US">
                <a:solidFill>
                  <a:srgbClr val="262626"/>
                </a:solidFill>
              </a:rPr>
              <a:t>FUNDACIÓN JOHNIE WALKER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ED6F0A31-5407-4EFA-9DFA-67E9426829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4296" y="0"/>
            <a:ext cx="7537703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Content Placeholder 4" descr="020">
            <a:extLst>
              <a:ext uri="{FF2B5EF4-FFF2-40B4-BE49-F238E27FC236}">
                <a16:creationId xmlns:a16="http://schemas.microsoft.com/office/drawing/2014/main" id="{36219A3A-F126-254B-A437-4E9B8EA97C42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228906" y="345989"/>
            <a:ext cx="4731537" cy="630871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0569610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B2106D5-6617-1340-8BE9-3D8F4456AB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4672" y="2404872"/>
            <a:ext cx="3044950" cy="1627792"/>
          </a:xfrm>
        </p:spPr>
        <p:txBody>
          <a:bodyPr vert="horz" lIns="274320" tIns="182880" rIns="274320" bIns="182880" rtlCol="0" anchor="ctr" anchorCtr="1">
            <a:normAutofit/>
          </a:bodyPr>
          <a:lstStyle/>
          <a:p>
            <a:r>
              <a:rPr lang="en-US" dirty="0" err="1">
                <a:solidFill>
                  <a:srgbClr val="262626"/>
                </a:solidFill>
              </a:rPr>
              <a:t>Acción</a:t>
            </a:r>
            <a:r>
              <a:rPr lang="en-US" dirty="0">
                <a:solidFill>
                  <a:srgbClr val="262626"/>
                </a:solidFill>
              </a:rPr>
              <a:t> social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D6F0A31-5407-4EFA-9DFA-67E9426829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4296" y="0"/>
            <a:ext cx="7537703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Content Placeholder 3" descr="021">
            <a:extLst>
              <a:ext uri="{FF2B5EF4-FFF2-40B4-BE49-F238E27FC236}">
                <a16:creationId xmlns:a16="http://schemas.microsoft.com/office/drawing/2014/main" id="{A3798F8A-5985-814F-8D13-93C49AAC9E15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215449" y="278157"/>
            <a:ext cx="4584356" cy="62160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8646243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CEA480D0-1CDA-450E-B62A-17E6A8D196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2"/>
            <a:ext cx="12192000" cy="4918511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6EF5E861-00E9-0541-B526-03F1603AB5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0200" y="4269282"/>
            <a:ext cx="8991600" cy="1264762"/>
          </a:xfrm>
        </p:spPr>
        <p:txBody>
          <a:bodyPr vert="horz" lIns="274320" tIns="182880" rIns="274320" bIns="182880" rtlCol="0" anchor="ctr" anchorCtr="1">
            <a:normAutofit/>
          </a:bodyPr>
          <a:lstStyle/>
          <a:p>
            <a:r>
              <a:rPr lang="en-US" sz="3200">
                <a:solidFill>
                  <a:srgbClr val="262626"/>
                </a:solidFill>
              </a:rPr>
              <a:t>EFECTO MULTIPLICADOR</a:t>
            </a:r>
          </a:p>
        </p:txBody>
      </p:sp>
      <p:pic>
        <p:nvPicPr>
          <p:cNvPr id="4" name="Marcador de contenido 3" descr="imgres.png">
            <a:extLst>
              <a:ext uri="{FF2B5EF4-FFF2-40B4-BE49-F238E27FC236}">
                <a16:creationId xmlns:a16="http://schemas.microsoft.com/office/drawing/2014/main" id="{09DD0A9E-5805-EB4C-B19A-81C00AEC895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9357" y="640078"/>
            <a:ext cx="3673285" cy="33013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316107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52354AB-33DE-4542-A35D-74EC284864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2633F19-EF01-5E43-A567-5C60BC4A9D0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_tradnl"/>
          </a:p>
        </p:txBody>
      </p:sp>
      <p:pic>
        <p:nvPicPr>
          <p:cNvPr id="4" name="Picture 1028" descr="DOSa.jpg                                                       0001E1A4Macintosh HD                   87EE8402:">
            <a:extLst>
              <a:ext uri="{FF2B5EF4-FFF2-40B4-BE49-F238E27FC236}">
                <a16:creationId xmlns:a16="http://schemas.microsoft.com/office/drawing/2014/main" id="{FA2AB3DA-3B2E-EE4C-BCF6-3246D6AD8D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23" r="7375" b="23"/>
          <a:stretch>
            <a:fillRect/>
          </a:stretch>
        </p:blipFill>
        <p:spPr bwMode="auto">
          <a:xfrm rot="-5365">
            <a:off x="1610496" y="7131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734127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0" descr="Estatua de la Libertad">
            <a:extLst>
              <a:ext uri="{FF2B5EF4-FFF2-40B4-BE49-F238E27FC236}">
                <a16:creationId xmlns:a16="http://schemas.microsoft.com/office/drawing/2014/main" id="{A000D913-1C10-2E4C-B971-C2D5EC9519B3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4821" b="2"/>
          <a:stretch/>
        </p:blipFill>
        <p:spPr bwMode="auto">
          <a:xfrm>
            <a:off x="20" y="10"/>
            <a:ext cx="7537684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2DC18BC7-5FF5-42FD-8163-C0D34837F5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37704" y="6740"/>
            <a:ext cx="4654296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F4CB6AF9-EFBB-4D47-B24D-AB2F5AD27321}"/>
              </a:ext>
            </a:extLst>
          </p:cNvPr>
          <p:cNvSpPr/>
          <p:nvPr/>
        </p:nvSpPr>
        <p:spPr>
          <a:xfrm>
            <a:off x="8242273" y="973600"/>
            <a:ext cx="3374136" cy="492428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defTabSz="914400">
              <a:spcBef>
                <a:spcPts val="1000"/>
              </a:spcBef>
              <a:buClr>
                <a:schemeClr val="accent2"/>
              </a:buClr>
            </a:pPr>
            <a:r>
              <a:rPr lang="en-US" sz="2400" dirty="0">
                <a:solidFill>
                  <a:srgbClr val="FFFFFF"/>
                </a:solidFill>
              </a:rPr>
              <a:t>El </a:t>
            </a:r>
            <a:r>
              <a:rPr lang="en-US" sz="2400" dirty="0" err="1">
                <a:solidFill>
                  <a:srgbClr val="FFFFFF"/>
                </a:solidFill>
              </a:rPr>
              <a:t>mercadeo</a:t>
            </a:r>
            <a:r>
              <a:rPr lang="en-US" sz="2400" dirty="0">
                <a:solidFill>
                  <a:srgbClr val="FFFFFF"/>
                </a:solidFill>
              </a:rPr>
              <a:t> con la causa es una </a:t>
            </a:r>
            <a:r>
              <a:rPr lang="en-US" sz="2400" dirty="0" err="1">
                <a:solidFill>
                  <a:srgbClr val="FFFFFF"/>
                </a:solidFill>
              </a:rPr>
              <a:t>efectiva</a:t>
            </a:r>
            <a:r>
              <a:rPr lang="en-US" sz="2400" dirty="0">
                <a:solidFill>
                  <a:srgbClr val="FFFFFF"/>
                </a:solidFill>
              </a:rPr>
              <a:t> </a:t>
            </a:r>
            <a:r>
              <a:rPr lang="en-US" sz="2400" dirty="0" err="1">
                <a:solidFill>
                  <a:srgbClr val="FFFFFF"/>
                </a:solidFill>
              </a:rPr>
              <a:t>publicidad</a:t>
            </a:r>
            <a:r>
              <a:rPr lang="en-US" sz="2400" dirty="0">
                <a:solidFill>
                  <a:srgbClr val="FFFFFF"/>
                </a:solidFill>
              </a:rPr>
              <a:t>: American Express </a:t>
            </a:r>
            <a:r>
              <a:rPr lang="en-US" sz="2400" dirty="0" err="1">
                <a:solidFill>
                  <a:srgbClr val="FFFFFF"/>
                </a:solidFill>
              </a:rPr>
              <a:t>dona</a:t>
            </a:r>
            <a:r>
              <a:rPr lang="en-US" sz="2400" dirty="0">
                <a:solidFill>
                  <a:srgbClr val="FFFFFF"/>
                </a:solidFill>
              </a:rPr>
              <a:t> x </a:t>
            </a:r>
            <a:r>
              <a:rPr lang="en-US" sz="2400" dirty="0" err="1">
                <a:solidFill>
                  <a:srgbClr val="FFFFFF"/>
                </a:solidFill>
              </a:rPr>
              <a:t>porcentaje</a:t>
            </a:r>
            <a:r>
              <a:rPr lang="en-US" sz="2400" dirty="0">
                <a:solidFill>
                  <a:srgbClr val="FFFFFF"/>
                </a:solidFill>
              </a:rPr>
              <a:t> de </a:t>
            </a:r>
            <a:r>
              <a:rPr lang="en-US" sz="2400" dirty="0" err="1">
                <a:solidFill>
                  <a:srgbClr val="FFFFFF"/>
                </a:solidFill>
              </a:rPr>
              <a:t>dólar</a:t>
            </a:r>
            <a:r>
              <a:rPr lang="en-US" sz="2400" dirty="0">
                <a:solidFill>
                  <a:srgbClr val="FFFFFF"/>
                </a:solidFill>
              </a:rPr>
              <a:t> de las </a:t>
            </a:r>
            <a:r>
              <a:rPr lang="en-US" sz="2400" dirty="0" err="1">
                <a:solidFill>
                  <a:srgbClr val="FFFFFF"/>
                </a:solidFill>
              </a:rPr>
              <a:t>compras</a:t>
            </a:r>
            <a:r>
              <a:rPr lang="en-US" sz="2400" dirty="0">
                <a:solidFill>
                  <a:srgbClr val="FFFFFF"/>
                </a:solidFill>
              </a:rPr>
              <a:t> </a:t>
            </a:r>
            <a:r>
              <a:rPr lang="en-US" sz="2400" dirty="0" err="1">
                <a:solidFill>
                  <a:srgbClr val="FFFFFF"/>
                </a:solidFill>
              </a:rPr>
              <a:t>realizadas</a:t>
            </a:r>
            <a:r>
              <a:rPr lang="en-US" sz="2400" dirty="0">
                <a:solidFill>
                  <a:srgbClr val="FFFFFF"/>
                </a:solidFill>
              </a:rPr>
              <a:t> con American Express para </a:t>
            </a:r>
            <a:r>
              <a:rPr lang="en-US" sz="2400" dirty="0" err="1">
                <a:solidFill>
                  <a:srgbClr val="FFFFFF"/>
                </a:solidFill>
              </a:rPr>
              <a:t>limpiar</a:t>
            </a:r>
            <a:r>
              <a:rPr lang="en-US" sz="2400" dirty="0">
                <a:solidFill>
                  <a:srgbClr val="FFFFFF"/>
                </a:solidFill>
              </a:rPr>
              <a:t> la </a:t>
            </a:r>
            <a:r>
              <a:rPr lang="en-US" sz="2400" dirty="0" err="1">
                <a:solidFill>
                  <a:srgbClr val="FFFFFF"/>
                </a:solidFill>
              </a:rPr>
              <a:t>Estatua</a:t>
            </a:r>
            <a:r>
              <a:rPr lang="en-US" sz="2400" dirty="0">
                <a:solidFill>
                  <a:srgbClr val="FFFFFF"/>
                </a:solidFill>
              </a:rPr>
              <a:t> de la Libertad.</a:t>
            </a:r>
          </a:p>
        </p:txBody>
      </p:sp>
    </p:spTree>
    <p:extLst>
      <p:ext uri="{BB962C8B-B14F-4D97-AF65-F5344CB8AC3E}">
        <p14:creationId xmlns:p14="http://schemas.microsoft.com/office/powerpoint/2010/main" val="323977207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9C2B772-1EF6-0E45-B84A-70CE2FE629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4672" y="2404872"/>
            <a:ext cx="3044950" cy="1627792"/>
          </a:xfrm>
        </p:spPr>
        <p:txBody>
          <a:bodyPr vert="horz" lIns="274320" tIns="182880" rIns="274320" bIns="182880" rtlCol="0" anchor="ctr" anchorCtr="1">
            <a:normAutofit/>
          </a:bodyPr>
          <a:lstStyle/>
          <a:p>
            <a:r>
              <a:rPr lang="en-US" sz="1100" dirty="0">
                <a:solidFill>
                  <a:srgbClr val="262626"/>
                </a:solidFill>
              </a:rPr>
              <a:t>La </a:t>
            </a:r>
            <a:r>
              <a:rPr lang="en-US" sz="1100" dirty="0" err="1">
                <a:solidFill>
                  <a:srgbClr val="262626"/>
                </a:solidFill>
              </a:rPr>
              <a:t>rentabilidad</a:t>
            </a:r>
            <a:r>
              <a:rPr lang="en-US" sz="1100" dirty="0">
                <a:solidFill>
                  <a:srgbClr val="262626"/>
                </a:solidFill>
              </a:rPr>
              <a:t> de la </a:t>
            </a:r>
            <a:r>
              <a:rPr lang="en-US" sz="1100" dirty="0" err="1">
                <a:solidFill>
                  <a:srgbClr val="262626"/>
                </a:solidFill>
              </a:rPr>
              <a:t>comunicación</a:t>
            </a:r>
            <a:r>
              <a:rPr lang="en-US" sz="1100" dirty="0">
                <a:solidFill>
                  <a:srgbClr val="262626"/>
                </a:solidFill>
              </a:rPr>
              <a:t> </a:t>
            </a:r>
            <a:r>
              <a:rPr lang="en-US" sz="1100" dirty="0" err="1">
                <a:solidFill>
                  <a:srgbClr val="262626"/>
                </a:solidFill>
              </a:rPr>
              <a:t>filantrópica</a:t>
            </a:r>
            <a:r>
              <a:rPr lang="en-US" sz="1100" dirty="0">
                <a:solidFill>
                  <a:srgbClr val="262626"/>
                </a:solidFill>
              </a:rPr>
              <a:t> se </a:t>
            </a:r>
            <a:r>
              <a:rPr lang="en-US" sz="1100" dirty="0" err="1">
                <a:solidFill>
                  <a:srgbClr val="262626"/>
                </a:solidFill>
              </a:rPr>
              <a:t>establece</a:t>
            </a:r>
            <a:r>
              <a:rPr lang="en-US" sz="1100" dirty="0">
                <a:solidFill>
                  <a:srgbClr val="262626"/>
                </a:solidFill>
              </a:rPr>
              <a:t> </a:t>
            </a:r>
            <a:r>
              <a:rPr lang="en-US" sz="1100" dirty="0" err="1">
                <a:solidFill>
                  <a:srgbClr val="262626"/>
                </a:solidFill>
              </a:rPr>
              <a:t>en</a:t>
            </a:r>
            <a:r>
              <a:rPr lang="en-US" sz="1100" dirty="0">
                <a:solidFill>
                  <a:srgbClr val="262626"/>
                </a:solidFill>
              </a:rPr>
              <a:t> el </a:t>
            </a:r>
            <a:r>
              <a:rPr lang="en-US" sz="1100" dirty="0" err="1">
                <a:solidFill>
                  <a:srgbClr val="262626"/>
                </a:solidFill>
              </a:rPr>
              <a:t>ámbito</a:t>
            </a:r>
            <a:r>
              <a:rPr lang="en-US" sz="1100" dirty="0">
                <a:solidFill>
                  <a:srgbClr val="262626"/>
                </a:solidFill>
              </a:rPr>
              <a:t> del </a:t>
            </a:r>
            <a:r>
              <a:rPr lang="en-US" sz="1100" dirty="0" err="1">
                <a:solidFill>
                  <a:srgbClr val="262626"/>
                </a:solidFill>
              </a:rPr>
              <a:t>prestigio</a:t>
            </a:r>
            <a:r>
              <a:rPr lang="en-US" sz="1100" dirty="0">
                <a:solidFill>
                  <a:srgbClr val="262626"/>
                </a:solidFill>
              </a:rPr>
              <a:t>, no </a:t>
            </a:r>
            <a:r>
              <a:rPr lang="en-US" sz="1100" dirty="0" err="1">
                <a:solidFill>
                  <a:srgbClr val="262626"/>
                </a:solidFill>
              </a:rPr>
              <a:t>necesariamente</a:t>
            </a:r>
            <a:r>
              <a:rPr lang="en-US" sz="1100" dirty="0">
                <a:solidFill>
                  <a:srgbClr val="262626"/>
                </a:solidFill>
              </a:rPr>
              <a:t> se </a:t>
            </a:r>
            <a:r>
              <a:rPr lang="en-US" sz="1100" dirty="0" err="1">
                <a:solidFill>
                  <a:srgbClr val="262626"/>
                </a:solidFill>
              </a:rPr>
              <a:t>refleja</a:t>
            </a:r>
            <a:r>
              <a:rPr lang="en-US" sz="1100" dirty="0">
                <a:solidFill>
                  <a:srgbClr val="262626"/>
                </a:solidFill>
              </a:rPr>
              <a:t> </a:t>
            </a:r>
            <a:r>
              <a:rPr lang="en-US" sz="1100" dirty="0" err="1">
                <a:solidFill>
                  <a:srgbClr val="262626"/>
                </a:solidFill>
              </a:rPr>
              <a:t>en</a:t>
            </a:r>
            <a:r>
              <a:rPr lang="en-US" sz="1100" dirty="0">
                <a:solidFill>
                  <a:srgbClr val="262626"/>
                </a:solidFill>
              </a:rPr>
              <a:t> las </a:t>
            </a:r>
            <a:r>
              <a:rPr lang="en-US" sz="1100" dirty="0" err="1">
                <a:solidFill>
                  <a:srgbClr val="262626"/>
                </a:solidFill>
              </a:rPr>
              <a:t>ventas</a:t>
            </a:r>
            <a:r>
              <a:rPr lang="en-US" sz="1100" dirty="0">
                <a:solidFill>
                  <a:srgbClr val="262626"/>
                </a:solidFill>
              </a:rPr>
              <a:t>.</a:t>
            </a:r>
            <a:br>
              <a:rPr lang="en-US" sz="1100" dirty="0">
                <a:solidFill>
                  <a:srgbClr val="262626"/>
                </a:solidFill>
              </a:rPr>
            </a:br>
            <a:endParaRPr lang="en-US" sz="1100" dirty="0">
              <a:solidFill>
                <a:srgbClr val="262626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D6F0A31-5407-4EFA-9DFA-67E9426829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4296" y="0"/>
            <a:ext cx="7537703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10" descr="unbeso">
            <a:extLst>
              <a:ext uri="{FF2B5EF4-FFF2-40B4-BE49-F238E27FC236}">
                <a16:creationId xmlns:a16="http://schemas.microsoft.com/office/drawing/2014/main" id="{1CA24236-B6D0-6F40-B8CE-62FB05769810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35"/>
          <a:stretch/>
        </p:blipFill>
        <p:spPr bwMode="auto">
          <a:xfrm>
            <a:off x="6637186" y="640080"/>
            <a:ext cx="3571923" cy="526313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0214391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9C2B772-1EF6-0E45-B84A-70CE2FE629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58969" y="2386744"/>
            <a:ext cx="5928358" cy="1645920"/>
          </a:xfrm>
        </p:spPr>
        <p:txBody>
          <a:bodyPr vert="horz" lIns="274320" tIns="182880" rIns="274320" bIns="182880" rtlCol="0" anchor="ctr" anchorCtr="1">
            <a:normAutofit/>
          </a:bodyPr>
          <a:lstStyle/>
          <a:p>
            <a:r>
              <a:rPr lang="en-US" sz="1800">
                <a:solidFill>
                  <a:srgbClr val="262626"/>
                </a:solidFill>
              </a:rPr>
              <a:t>Las empresas socialmente responsables se convierten en tema y asunto de la </a:t>
            </a:r>
            <a:r>
              <a:rPr lang="en-US" sz="1800" i="1">
                <a:solidFill>
                  <a:srgbClr val="262626"/>
                </a:solidFill>
              </a:rPr>
              <a:t>media literacy.</a:t>
            </a:r>
            <a:br>
              <a:rPr lang="en-US" sz="1800" i="1">
                <a:solidFill>
                  <a:srgbClr val="262626"/>
                </a:solidFill>
              </a:rPr>
            </a:br>
            <a:br>
              <a:rPr lang="en-US" sz="1800">
                <a:solidFill>
                  <a:srgbClr val="262626"/>
                </a:solidFill>
              </a:rPr>
            </a:br>
            <a:endParaRPr lang="en-US" sz="1800">
              <a:solidFill>
                <a:srgbClr val="262626"/>
              </a:solidFill>
            </a:endParaRPr>
          </a:p>
        </p:txBody>
      </p:sp>
      <p:pic>
        <p:nvPicPr>
          <p:cNvPr id="7" name="Content Placeholder 6" descr="Consiga cero accidentes Alejandro Mendoza">
            <a:extLst>
              <a:ext uri="{FF2B5EF4-FFF2-40B4-BE49-F238E27FC236}">
                <a16:creationId xmlns:a16="http://schemas.microsoft.com/office/drawing/2014/main" id="{9275CE71-4DB7-564B-8860-BEF5A6431A02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" b="1278"/>
          <a:stretch/>
        </p:blipFill>
        <p:spPr bwMode="auto">
          <a:xfrm>
            <a:off x="20" y="10"/>
            <a:ext cx="4654277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958150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9C2B772-1EF6-0E45-B84A-70CE2FE629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8476" y="1742303"/>
            <a:ext cx="3071146" cy="2308489"/>
          </a:xfrm>
        </p:spPr>
        <p:txBody>
          <a:bodyPr vert="horz" lIns="274320" tIns="182880" rIns="274320" bIns="182880" rtlCol="0" anchor="ctr" anchorCtr="1">
            <a:normAutofit fontScale="90000"/>
          </a:bodyPr>
          <a:lstStyle/>
          <a:p>
            <a:r>
              <a:rPr lang="en-US" sz="1600" dirty="0">
                <a:solidFill>
                  <a:srgbClr val="262626"/>
                </a:solidFill>
              </a:rPr>
              <a:t>Son </a:t>
            </a:r>
            <a:r>
              <a:rPr lang="en-US" sz="1600" dirty="0" err="1">
                <a:solidFill>
                  <a:srgbClr val="262626"/>
                </a:solidFill>
              </a:rPr>
              <a:t>pocas</a:t>
            </a:r>
            <a:r>
              <a:rPr lang="en-US" sz="1600" dirty="0">
                <a:solidFill>
                  <a:srgbClr val="262626"/>
                </a:solidFill>
              </a:rPr>
              <a:t> las </a:t>
            </a:r>
            <a:r>
              <a:rPr lang="en-US" sz="1600" dirty="0" err="1">
                <a:solidFill>
                  <a:srgbClr val="262626"/>
                </a:solidFill>
              </a:rPr>
              <a:t>agencias</a:t>
            </a:r>
            <a:r>
              <a:rPr lang="en-US" sz="1600" dirty="0">
                <a:solidFill>
                  <a:srgbClr val="262626"/>
                </a:solidFill>
              </a:rPr>
              <a:t> de </a:t>
            </a:r>
            <a:r>
              <a:rPr lang="en-US" sz="1600" dirty="0" err="1">
                <a:solidFill>
                  <a:srgbClr val="262626"/>
                </a:solidFill>
              </a:rPr>
              <a:t>publicidad</a:t>
            </a:r>
            <a:r>
              <a:rPr lang="en-US" sz="1600" dirty="0">
                <a:solidFill>
                  <a:srgbClr val="262626"/>
                </a:solidFill>
              </a:rPr>
              <a:t> </a:t>
            </a:r>
            <a:r>
              <a:rPr lang="en-US" sz="1600" dirty="0" err="1">
                <a:solidFill>
                  <a:srgbClr val="262626"/>
                </a:solidFill>
              </a:rPr>
              <a:t>cuyo</a:t>
            </a:r>
            <a:r>
              <a:rPr lang="en-US" sz="1600" dirty="0">
                <a:solidFill>
                  <a:srgbClr val="262626"/>
                </a:solidFill>
              </a:rPr>
              <a:t> </a:t>
            </a:r>
            <a:r>
              <a:rPr lang="en-US" sz="1600" dirty="0" err="1">
                <a:solidFill>
                  <a:srgbClr val="262626"/>
                </a:solidFill>
              </a:rPr>
              <a:t>trabajo</a:t>
            </a:r>
            <a:r>
              <a:rPr lang="en-US" sz="1600" dirty="0">
                <a:solidFill>
                  <a:srgbClr val="262626"/>
                </a:solidFill>
              </a:rPr>
              <a:t> </a:t>
            </a:r>
            <a:r>
              <a:rPr lang="en-US" sz="1600" dirty="0" err="1">
                <a:solidFill>
                  <a:srgbClr val="262626"/>
                </a:solidFill>
              </a:rPr>
              <a:t>en</a:t>
            </a:r>
            <a:r>
              <a:rPr lang="en-US" sz="1600" dirty="0">
                <a:solidFill>
                  <a:srgbClr val="262626"/>
                </a:solidFill>
              </a:rPr>
              <a:t> </a:t>
            </a:r>
            <a:r>
              <a:rPr lang="en-US" sz="1600" dirty="0" err="1">
                <a:solidFill>
                  <a:srgbClr val="262626"/>
                </a:solidFill>
              </a:rPr>
              <a:t>materia</a:t>
            </a:r>
            <a:r>
              <a:rPr lang="en-US" sz="1600" dirty="0">
                <a:solidFill>
                  <a:srgbClr val="262626"/>
                </a:solidFill>
              </a:rPr>
              <a:t> de </a:t>
            </a:r>
            <a:r>
              <a:rPr lang="en-US" sz="1600" dirty="0" err="1">
                <a:solidFill>
                  <a:srgbClr val="262626"/>
                </a:solidFill>
              </a:rPr>
              <a:t>comunicación</a:t>
            </a:r>
            <a:r>
              <a:rPr lang="en-US" sz="1600" dirty="0">
                <a:solidFill>
                  <a:srgbClr val="262626"/>
                </a:solidFill>
              </a:rPr>
              <a:t> </a:t>
            </a:r>
            <a:r>
              <a:rPr lang="en-US" sz="1600" dirty="0" err="1">
                <a:solidFill>
                  <a:srgbClr val="262626"/>
                </a:solidFill>
              </a:rPr>
              <a:t>filantrópica</a:t>
            </a:r>
            <a:r>
              <a:rPr lang="en-US" sz="1600" dirty="0">
                <a:solidFill>
                  <a:srgbClr val="262626"/>
                </a:solidFill>
              </a:rPr>
              <a:t> </a:t>
            </a:r>
            <a:r>
              <a:rPr lang="en-US" sz="1600" dirty="0" err="1">
                <a:solidFill>
                  <a:srgbClr val="262626"/>
                </a:solidFill>
              </a:rPr>
              <a:t>efectivamente</a:t>
            </a:r>
            <a:r>
              <a:rPr lang="en-US" sz="1600" dirty="0">
                <a:solidFill>
                  <a:srgbClr val="262626"/>
                </a:solidFill>
              </a:rPr>
              <a:t> </a:t>
            </a:r>
            <a:r>
              <a:rPr lang="en-US" sz="1600" dirty="0" err="1">
                <a:solidFill>
                  <a:srgbClr val="262626"/>
                </a:solidFill>
              </a:rPr>
              <a:t>destaca</a:t>
            </a:r>
            <a:r>
              <a:rPr lang="en-US" sz="1600" dirty="0">
                <a:solidFill>
                  <a:srgbClr val="262626"/>
                </a:solidFill>
              </a:rPr>
              <a:t>.</a:t>
            </a:r>
            <a:br>
              <a:rPr lang="en-US" sz="900" i="1" dirty="0">
                <a:solidFill>
                  <a:srgbClr val="262626"/>
                </a:solidFill>
              </a:rPr>
            </a:br>
            <a:br>
              <a:rPr lang="en-US" sz="900" i="1" dirty="0">
                <a:solidFill>
                  <a:srgbClr val="262626"/>
                </a:solidFill>
              </a:rPr>
            </a:br>
            <a:br>
              <a:rPr lang="en-US" sz="900" dirty="0">
                <a:solidFill>
                  <a:srgbClr val="262626"/>
                </a:solidFill>
              </a:rPr>
            </a:br>
            <a:endParaRPr lang="en-US" sz="900" dirty="0">
              <a:solidFill>
                <a:srgbClr val="262626"/>
              </a:solidFill>
            </a:endParaRPr>
          </a:p>
        </p:txBody>
      </p:sp>
      <p:pic>
        <p:nvPicPr>
          <p:cNvPr id="6" name="Picture 4" descr="Nadro">
            <a:extLst>
              <a:ext uri="{FF2B5EF4-FFF2-40B4-BE49-F238E27FC236}">
                <a16:creationId xmlns:a16="http://schemas.microsoft.com/office/drawing/2014/main" id="{0D685995-AAD9-B543-B715-52B116C5D5AA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754" r="1" b="22057"/>
          <a:stretch/>
        </p:blipFill>
        <p:spPr bwMode="auto">
          <a:xfrm>
            <a:off x="4654296" y="10"/>
            <a:ext cx="7537703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4803794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9C2B772-1EF6-0E45-B84A-70CE2FE629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58969" y="2386744"/>
            <a:ext cx="5928358" cy="1645920"/>
          </a:xfrm>
        </p:spPr>
        <p:txBody>
          <a:bodyPr vert="horz" lIns="274320" tIns="182880" rIns="274320" bIns="182880" rtlCol="0" anchor="ctr" anchorCtr="1">
            <a:normAutofit/>
          </a:bodyPr>
          <a:lstStyle/>
          <a:p>
            <a:r>
              <a:rPr lang="en-US" sz="1500">
                <a:solidFill>
                  <a:srgbClr val="262626"/>
                </a:solidFill>
              </a:rPr>
              <a:t>Son pocas las agencias de publicidad cuyo trabajo en materia de comunicación filantrópica efectivamente destaca.</a:t>
            </a:r>
            <a:br>
              <a:rPr lang="en-US" sz="1500" i="1">
                <a:solidFill>
                  <a:srgbClr val="262626"/>
                </a:solidFill>
              </a:rPr>
            </a:br>
            <a:br>
              <a:rPr lang="en-US" sz="1500" i="1">
                <a:solidFill>
                  <a:srgbClr val="262626"/>
                </a:solidFill>
              </a:rPr>
            </a:br>
            <a:br>
              <a:rPr lang="en-US" sz="1500">
                <a:solidFill>
                  <a:srgbClr val="262626"/>
                </a:solidFill>
              </a:rPr>
            </a:br>
            <a:endParaRPr lang="en-US" sz="1500">
              <a:solidFill>
                <a:srgbClr val="262626"/>
              </a:solidFill>
            </a:endParaRPr>
          </a:p>
        </p:txBody>
      </p:sp>
      <p:pic>
        <p:nvPicPr>
          <p:cNvPr id="7" name="Picture 3076" descr="Tala arboles">
            <a:extLst>
              <a:ext uri="{FF2B5EF4-FFF2-40B4-BE49-F238E27FC236}">
                <a16:creationId xmlns:a16="http://schemas.microsoft.com/office/drawing/2014/main" id="{5529DD0E-8FD8-624F-9A5B-14A51F58524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23" r="6485"/>
          <a:stretch/>
        </p:blipFill>
        <p:spPr bwMode="auto">
          <a:xfrm>
            <a:off x="20" y="10"/>
            <a:ext cx="4654277" cy="685799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6632059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>
            <a:extLst>
              <a:ext uri="{FF2B5EF4-FFF2-40B4-BE49-F238E27FC236}">
                <a16:creationId xmlns:a16="http://schemas.microsoft.com/office/drawing/2014/main" id="{F4E8AA47-7596-4FEA-B871-94B84D019E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654296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5" descr="03">
            <a:extLst>
              <a:ext uri="{FF2B5EF4-FFF2-40B4-BE49-F238E27FC236}">
                <a16:creationId xmlns:a16="http://schemas.microsoft.com/office/drawing/2014/main" id="{1B80A1E9-0499-9645-B83C-7F14C44CB263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467301" y="206257"/>
            <a:ext cx="4060655" cy="6445486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4" descr="02">
            <a:extLst>
              <a:ext uri="{FF2B5EF4-FFF2-40B4-BE49-F238E27FC236}">
                <a16:creationId xmlns:a16="http://schemas.microsoft.com/office/drawing/2014/main" id="{54543EDF-EA73-4440-A431-478378830D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77067" y="386272"/>
            <a:ext cx="3900164" cy="61907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5124483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>
            <a:extLst>
              <a:ext uri="{FF2B5EF4-FFF2-40B4-BE49-F238E27FC236}">
                <a16:creationId xmlns:a16="http://schemas.microsoft.com/office/drawing/2014/main" id="{F4E8AA47-7596-4FEA-B871-94B84D019E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654296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CAABC78-26C2-5143-A346-D2665690303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_tradnl"/>
          </a:p>
        </p:txBody>
      </p:sp>
      <p:pic>
        <p:nvPicPr>
          <p:cNvPr id="7" name="Picture 3" descr="04">
            <a:extLst>
              <a:ext uri="{FF2B5EF4-FFF2-40B4-BE49-F238E27FC236}">
                <a16:creationId xmlns:a16="http://schemas.microsoft.com/office/drawing/2014/main" id="{B61EEE2D-5649-3047-927D-235BC72615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72572" y="1262246"/>
            <a:ext cx="6172200" cy="457835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9488051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>
            <a:extLst>
              <a:ext uri="{FF2B5EF4-FFF2-40B4-BE49-F238E27FC236}">
                <a16:creationId xmlns:a16="http://schemas.microsoft.com/office/drawing/2014/main" id="{F4E8AA47-7596-4FEA-B871-94B84D019E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654296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3" descr="05">
            <a:extLst>
              <a:ext uri="{FF2B5EF4-FFF2-40B4-BE49-F238E27FC236}">
                <a16:creationId xmlns:a16="http://schemas.microsoft.com/office/drawing/2014/main" id="{F570FF75-3891-864A-9811-3C15F4B7B9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546" y="0"/>
            <a:ext cx="4403206" cy="678479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3" descr="C:\Documents and Settings\profesor\Escritorio\Imagenes pendientes\Archivo de imagenes de Imagen y RP\Filantropía\Elements\06.jpg">
            <a:extLst>
              <a:ext uri="{FF2B5EF4-FFF2-40B4-BE49-F238E27FC236}">
                <a16:creationId xmlns:a16="http://schemas.microsoft.com/office/drawing/2014/main" id="{A96E124F-5A6D-B34D-A634-11DFA3FBC7A6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3121" y="957689"/>
            <a:ext cx="6455737" cy="4751133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5678726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069C0DC-8D50-DD46-804E-CDFF463A8A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B5362F2-6D81-1C4A-A582-F7596C781D9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_tradnl"/>
          </a:p>
        </p:txBody>
      </p:sp>
      <p:pic>
        <p:nvPicPr>
          <p:cNvPr id="4" name="Picture 3" descr="07">
            <a:extLst>
              <a:ext uri="{FF2B5EF4-FFF2-40B4-BE49-F238E27FC236}">
                <a16:creationId xmlns:a16="http://schemas.microsoft.com/office/drawing/2014/main" id="{83D9357B-7B1F-E641-B4DB-C1A2555F7C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12073" y="438815"/>
            <a:ext cx="8552953" cy="624256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6061165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069C0DC-8D50-DD46-804E-CDFF463A8A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B5362F2-6D81-1C4A-A582-F7596C781D9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_tradnl"/>
          </a:p>
        </p:txBody>
      </p:sp>
      <p:pic>
        <p:nvPicPr>
          <p:cNvPr id="4" name="Picture 3" descr="07">
            <a:extLst>
              <a:ext uri="{FF2B5EF4-FFF2-40B4-BE49-F238E27FC236}">
                <a16:creationId xmlns:a16="http://schemas.microsoft.com/office/drawing/2014/main" id="{83D9357B-7B1F-E641-B4DB-C1A2555F7C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12073" y="438815"/>
            <a:ext cx="8552953" cy="624256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4320666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1A84112-2640-8A43-9F3F-6A68FD0934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3034C37-DC1E-664D-8C19-84375778F8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_tradnl"/>
          </a:p>
        </p:txBody>
      </p:sp>
      <p:pic>
        <p:nvPicPr>
          <p:cNvPr id="4" name="Picture 3" descr="08">
            <a:extLst>
              <a:ext uri="{FF2B5EF4-FFF2-40B4-BE49-F238E27FC236}">
                <a16:creationId xmlns:a16="http://schemas.microsoft.com/office/drawing/2014/main" id="{E5AD598B-976B-5E49-8D3C-EB109173B2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0937" y="455174"/>
            <a:ext cx="8584728" cy="638231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502361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160EAAD-9E44-9341-8C15-911ED57A6D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619F7D7-E38F-B942-B88D-43C5A0C7775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_tradnl" dirty="0"/>
          </a:p>
        </p:txBody>
      </p:sp>
      <p:pic>
        <p:nvPicPr>
          <p:cNvPr id="4" name="Picture 3" descr="09">
            <a:extLst>
              <a:ext uri="{FF2B5EF4-FFF2-40B4-BE49-F238E27FC236}">
                <a16:creationId xmlns:a16="http://schemas.microsoft.com/office/drawing/2014/main" id="{AD07038C-0B37-1E4E-A859-FA32AF0883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6457" y="0"/>
            <a:ext cx="8820969" cy="6579723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99649396"/>
      </p:ext>
    </p:extLst>
  </p:cSld>
  <p:clrMapOvr>
    <a:masterClrMapping/>
  </p:clrMapOvr>
</p:sld>
</file>

<file path=ppt/theme/theme1.xml><?xml version="1.0" encoding="utf-8"?>
<a:theme xmlns:a="http://schemas.openxmlformats.org/drawingml/2006/main" name="Paquete">
  <a:themeElements>
    <a:clrScheme name="Paquete">
      <a:dk1>
        <a:srgbClr val="000000"/>
      </a:dk1>
      <a:lt1>
        <a:sysClr val="window" lastClr="FFFFFF"/>
      </a:lt1>
      <a:dk2>
        <a:srgbClr val="5E5E5E"/>
      </a:dk2>
      <a:lt2>
        <a:srgbClr val="DDDDDD"/>
      </a:lt2>
      <a:accent1>
        <a:srgbClr val="A6B727"/>
      </a:accent1>
      <a:accent2>
        <a:srgbClr val="418AB3"/>
      </a:accent2>
      <a:accent3>
        <a:srgbClr val="F69200"/>
      </a:accent3>
      <a:accent4>
        <a:srgbClr val="838383"/>
      </a:accent4>
      <a:accent5>
        <a:srgbClr val="FEC306"/>
      </a:accent5>
      <a:accent6>
        <a:srgbClr val="DF5327"/>
      </a:accent6>
      <a:hlink>
        <a:srgbClr val="F59E00"/>
      </a:hlink>
      <a:folHlink>
        <a:srgbClr val="B2B2B2"/>
      </a:folHlink>
    </a:clrScheme>
    <a:fontScheme name="Paquete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Paquete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107000"/>
                <a:lumMod val="103000"/>
              </a:schemeClr>
            </a:gs>
            <a:gs pos="100000">
              <a:schemeClr val="phClr">
                <a:tint val="82000"/>
                <a:satMod val="109000"/>
                <a:lumMod val="103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3000"/>
                <a:lumMod val="100000"/>
              </a:schemeClr>
            </a:gs>
            <a:gs pos="100000">
              <a:schemeClr val="phClr">
                <a:shade val="93000"/>
                <a:satMod val="11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5880" dist="1524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prstMaterial="dkEdge">
            <a:bevelT w="0" h="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7000"/>
                <a:shade val="100000"/>
                <a:satMod val="185000"/>
                <a:lumMod val="120000"/>
              </a:schemeClr>
            </a:gs>
            <a:gs pos="100000">
              <a:schemeClr val="phClr">
                <a:tint val="96000"/>
                <a:shade val="95000"/>
                <a:satMod val="215000"/>
                <a:lumMod val="80000"/>
              </a:schemeClr>
            </a:gs>
          </a:gsLst>
          <a:path path="circle">
            <a:fillToRect l="50000" t="55000" r="125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cel" id="{8BEC4385-4EB9-4D53-BFB5-0EA123736B6D}" vid="{A425FB89-E954-4A2A-81DC-D90804A94DB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</TotalTime>
  <Words>436</Words>
  <Application>Microsoft Macintosh PowerPoint</Application>
  <PresentationFormat>Panorámica</PresentationFormat>
  <Paragraphs>36</Paragraphs>
  <Slides>35</Slides>
  <Notes>0</Notes>
  <HiddenSlides>0</HiddenSlides>
  <MMClips>0</MMClips>
  <ScaleCrop>false</ScaleCrop>
  <HeadingPairs>
    <vt:vector size="8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Servidores OLE incrustados</vt:lpstr>
      </vt:variant>
      <vt:variant>
        <vt:i4>1</vt:i4>
      </vt:variant>
      <vt:variant>
        <vt:lpstr>Títulos de diapositiva</vt:lpstr>
      </vt:variant>
      <vt:variant>
        <vt:i4>35</vt:i4>
      </vt:variant>
    </vt:vector>
  </HeadingPairs>
  <TitlesOfParts>
    <vt:vector size="41" baseType="lpstr">
      <vt:lpstr>Arial</vt:lpstr>
      <vt:lpstr>Cambria</vt:lpstr>
      <vt:lpstr>Century</vt:lpstr>
      <vt:lpstr>Gill Sans MT</vt:lpstr>
      <vt:lpstr>Paquete</vt:lpstr>
      <vt:lpstr>Photo Editor Photo</vt:lpstr>
      <vt:lpstr>Comunicación Filantrópica</vt:lpstr>
      <vt:lpstr>Filantropía es comunicación</vt:lpstr>
      <vt:lpstr>Orígenes</vt:lpstr>
      <vt:lpstr>Responsabilidad Social</vt:lpstr>
      <vt:lpstr>Prestigio</vt:lpstr>
      <vt:lpstr>Presentación de PowerPoint</vt:lpstr>
      <vt:lpstr>Presentación de PowerPoint</vt:lpstr>
      <vt:lpstr>Presentación de PowerPoint</vt:lpstr>
      <vt:lpstr>Públicos estratégicos</vt:lpstr>
      <vt:lpstr>Los empleados, por ejemplo. </vt:lpstr>
      <vt:lpstr>drogas</vt:lpstr>
      <vt:lpstr>Rentabilidad de causa</vt:lpstr>
      <vt:lpstr>Presentación de PowerPoint</vt:lpstr>
      <vt:lpstr>Environmental media awarss</vt:lpstr>
      <vt:lpstr>CONFIANZA CREDIBILIDAD</vt:lpstr>
      <vt:lpstr>La educación es una de las principales causas en materia de filantropía empresarial. </vt:lpstr>
      <vt:lpstr>LA IMPORTANCIA DE EDUCAR</vt:lpstr>
      <vt:lpstr>LIMPIAR IMAGEN</vt:lpstr>
      <vt:lpstr>Además las fundaciones son instancias idóneas para realizar la transmisión del legado cultural institucional. </vt:lpstr>
      <vt:lpstr>FUNDACIÓN JOHNIE WALKER</vt:lpstr>
      <vt:lpstr>Acción social</vt:lpstr>
      <vt:lpstr>EFECTO MULTIPLICADOR</vt:lpstr>
      <vt:lpstr>Presentación de PowerPoint</vt:lpstr>
      <vt:lpstr>Presentación de PowerPoint</vt:lpstr>
      <vt:lpstr>La rentabilidad de la comunicación filantrópica se establece en el ámbito del prestigio, no necesariamente se refleja en las ventas. </vt:lpstr>
      <vt:lpstr>Las empresas socialmente responsables se convierten en tema y asunto de la media literacy.  </vt:lpstr>
      <vt:lpstr>Son pocas las agencias de publicidad cuyo trabajo en materia de comunicación filantrópica efectivamente destaca.   </vt:lpstr>
      <vt:lpstr>Son pocas las agencias de publicidad cuyo trabajo en materia de comunicación filantrópica efectivamente destaca.   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Comunicación Filantrópica</dc:title>
  <dc:creator>Octavio Islas</dc:creator>
  <cp:lastModifiedBy>Octavio Islas</cp:lastModifiedBy>
  <cp:revision>2</cp:revision>
  <dcterms:created xsi:type="dcterms:W3CDTF">2019-11-28T23:39:29Z</dcterms:created>
  <dcterms:modified xsi:type="dcterms:W3CDTF">2019-11-28T23:50:08Z</dcterms:modified>
</cp:coreProperties>
</file>