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notesMasterIdLst>
    <p:notesMasterId r:id="rId20"/>
  </p:notesMasterIdLst>
  <p:sldIdLst>
    <p:sldId id="258" r:id="rId2"/>
    <p:sldId id="328" r:id="rId3"/>
    <p:sldId id="331" r:id="rId4"/>
    <p:sldId id="330" r:id="rId5"/>
    <p:sldId id="314" r:id="rId6"/>
    <p:sldId id="315" r:id="rId7"/>
    <p:sldId id="316" r:id="rId8"/>
    <p:sldId id="317" r:id="rId9"/>
    <p:sldId id="318" r:id="rId10"/>
    <p:sldId id="319" r:id="rId11"/>
    <p:sldId id="320" r:id="rId12"/>
    <p:sldId id="321" r:id="rId13"/>
    <p:sldId id="322" r:id="rId14"/>
    <p:sldId id="332" r:id="rId15"/>
    <p:sldId id="333" r:id="rId16"/>
    <p:sldId id="324" r:id="rId17"/>
    <p:sldId id="326" r:id="rId18"/>
    <p:sldId id="327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8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1672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0F18C0-6EE0-1943-B84D-E24F172ADDE7}" type="datetimeFigureOut">
              <a:rPr lang="es-ES" smtClean="0"/>
              <a:t>26/11/19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7D44D0-F58E-DA41-9671-C1F658521D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2288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1</a:t>
            </a:fld>
            <a:endParaRPr lang="es-E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2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10556504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3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18666551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4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4169744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741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9FE0920-5BE2-4549-963B-904E484F1890}" type="slidenum">
              <a:rPr lang="es-ES" sz="1200"/>
              <a:pPr eaLnBrk="1" hangingPunct="1"/>
              <a:t>5</a:t>
            </a:fld>
            <a:endParaRPr lang="es-E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741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9FE0920-5BE2-4549-963B-904E484F1890}" type="slidenum">
              <a:rPr lang="es-ES" sz="1200"/>
              <a:pPr eaLnBrk="1" hangingPunct="1"/>
              <a:t>6</a:t>
            </a:fld>
            <a:endParaRPr lang="es-ES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741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9FE0920-5BE2-4549-963B-904E484F1890}" type="slidenum">
              <a:rPr lang="es-ES" sz="1200"/>
              <a:pPr eaLnBrk="1" hangingPunct="1"/>
              <a:t>7</a:t>
            </a:fld>
            <a:endParaRPr lang="es-ES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741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9FE0920-5BE2-4549-963B-904E484F1890}" type="slidenum">
              <a:rPr lang="es-ES" sz="1200"/>
              <a:pPr eaLnBrk="1" hangingPunct="1"/>
              <a:t>8</a:t>
            </a:fld>
            <a:endParaRPr lang="es-ES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741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9FE0920-5BE2-4549-963B-904E484F1890}" type="slidenum">
              <a:rPr lang="es-ES" sz="1200"/>
              <a:pPr eaLnBrk="1" hangingPunct="1"/>
              <a:t>9</a:t>
            </a:fld>
            <a:endParaRPr lang="es-ES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741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9FE0920-5BE2-4549-963B-904E484F1890}" type="slidenum">
              <a:rPr lang="es-ES" sz="1200"/>
              <a:pPr eaLnBrk="1" hangingPunct="1"/>
              <a:t>10</a:t>
            </a:fld>
            <a:endParaRPr lang="es-ES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741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9FE0920-5BE2-4549-963B-904E484F1890}" type="slidenum">
              <a:rPr lang="es-ES" sz="1200"/>
              <a:pPr eaLnBrk="1" hangingPunct="1"/>
              <a:t>11</a:t>
            </a:fld>
            <a:endParaRPr lang="es-ES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dirty="0">
              <a:latin typeface="Calibri" charset="0"/>
            </a:endParaRPr>
          </a:p>
        </p:txBody>
      </p:sp>
      <p:sp>
        <p:nvSpPr>
          <p:cNvPr id="1741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9FE0920-5BE2-4549-963B-904E484F1890}" type="slidenum">
              <a:rPr lang="es-ES" sz="1200"/>
              <a:pPr eaLnBrk="1" hangingPunct="1"/>
              <a:t>12</a:t>
            </a:fld>
            <a:endParaRPr lang="es-ES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dirty="0">
              <a:latin typeface="Calibri" charset="0"/>
            </a:endParaRPr>
          </a:p>
        </p:txBody>
      </p:sp>
      <p:sp>
        <p:nvSpPr>
          <p:cNvPr id="1741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9FE0920-5BE2-4549-963B-904E484F1890}" type="slidenum">
              <a:rPr lang="es-ES" sz="1200"/>
              <a:pPr eaLnBrk="1" hangingPunct="1"/>
              <a:t>13</a:t>
            </a:fld>
            <a:endParaRPr lang="es-ES"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dirty="0">
              <a:latin typeface="Calibri" charset="0"/>
            </a:endParaRPr>
          </a:p>
        </p:txBody>
      </p:sp>
      <p:sp>
        <p:nvSpPr>
          <p:cNvPr id="1741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9FE0920-5BE2-4549-963B-904E484F1890}" type="slidenum">
              <a:rPr lang="es-ES" sz="1200"/>
              <a:pPr eaLnBrk="1" hangingPunct="1"/>
              <a:t>14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31487274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dirty="0">
              <a:latin typeface="Calibri" charset="0"/>
            </a:endParaRPr>
          </a:p>
        </p:txBody>
      </p:sp>
      <p:sp>
        <p:nvSpPr>
          <p:cNvPr id="1741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9FE0920-5BE2-4549-963B-904E484F1890}" type="slidenum">
              <a:rPr lang="es-ES" sz="1200"/>
              <a:pPr eaLnBrk="1" hangingPunct="1"/>
              <a:t>15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28508488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741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9FE0920-5BE2-4549-963B-904E484F1890}" type="slidenum">
              <a:rPr lang="es-ES" sz="1200"/>
              <a:pPr eaLnBrk="1" hangingPunct="1"/>
              <a:t>16</a:t>
            </a:fld>
            <a:endParaRPr lang="es-ES"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741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9FE0920-5BE2-4549-963B-904E484F1890}" type="slidenum">
              <a:rPr lang="es-ES" sz="1200"/>
              <a:pPr eaLnBrk="1" hangingPunct="1"/>
              <a:t>17</a:t>
            </a:fld>
            <a:endParaRPr lang="es-ES" sz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741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9FE0920-5BE2-4549-963B-904E484F1890}" type="slidenum">
              <a:rPr lang="es-ES" sz="1200"/>
              <a:pPr eaLnBrk="1" hangingPunct="1"/>
              <a:t>18</a:t>
            </a:fld>
            <a:endParaRPr lang="es-E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31" y="1449146"/>
            <a:ext cx="7526338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8831" y="5280847"/>
            <a:ext cx="7526338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‹Nº›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705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997" y="2222287"/>
            <a:ext cx="7524003" cy="363651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145144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0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2951396"/>
            <a:ext cx="7526337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4863" y="5281200"/>
            <a:ext cx="7526337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‹Nº›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250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9996" y="2222287"/>
            <a:ext cx="3670723" cy="363876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0" y="2222287"/>
            <a:ext cx="3670720" cy="363876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11/26/19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86673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6" y="2174875"/>
            <a:ext cx="367072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9996" y="2751137"/>
            <a:ext cx="3687391" cy="3109913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2174875"/>
            <a:ext cx="3670720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751137"/>
            <a:ext cx="3670720" cy="3109913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11/26/19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772174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11/26/19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‹Nº›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811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11/26/19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‹Nº›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726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04863" y="446086"/>
            <a:ext cx="2660650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46088"/>
            <a:ext cx="2660650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4" y="446087"/>
            <a:ext cx="4689475" cy="541496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2260737"/>
            <a:ext cx="2660650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11/26/19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‹Nº›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569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996" y="727521"/>
            <a:ext cx="350154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9996" y="2344684"/>
            <a:ext cx="350154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14357" y="6041361"/>
            <a:ext cx="732659" cy="365125"/>
          </a:xfrm>
        </p:spPr>
        <p:txBody>
          <a:bodyPr/>
          <a:lstStyle/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11/26/19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2797" y="6041361"/>
            <a:ext cx="2471560" cy="365125"/>
          </a:xfrm>
        </p:spPr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7017" y="5915887"/>
            <a:ext cx="796616" cy="490599"/>
          </a:xfrm>
        </p:spPr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‹Nº›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378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800600"/>
            <a:ext cx="752633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5367338"/>
            <a:ext cx="7526337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11/26/19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‹Nº›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652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485107" y="1338479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573" y="1495525"/>
            <a:ext cx="442038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1226" y="4700702"/>
            <a:ext cx="4418727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398884" y="1338479"/>
            <a:ext cx="3302316" cy="4075464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11/26/19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‹Nº›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2579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855663" y="2286585"/>
            <a:ext cx="3671336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16" y="2435956"/>
            <a:ext cx="328689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6450" y="2286000"/>
            <a:ext cx="3671888" cy="2300288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11/26/19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‹Nº›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5229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869005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5752238" y="446089"/>
            <a:ext cx="3391762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AutoShape 4"/>
          <p:cNvSpPr>
            <a:spLocks noChangeAspect="1" noChangeArrowheads="1" noTextEdit="1"/>
          </p:cNvSpPr>
          <p:nvPr/>
        </p:nvSpPr>
        <p:spPr bwMode="auto">
          <a:xfrm>
            <a:off x="5233988" y="0"/>
            <a:ext cx="3910012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655" y="586171"/>
            <a:ext cx="1701800" cy="513479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4862" y="446089"/>
            <a:ext cx="4947376" cy="5414962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11/26/19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724216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9997" y="447188"/>
            <a:ext cx="7524003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7" y="2184400"/>
            <a:ext cx="7524003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2797" y="6041361"/>
            <a:ext cx="628953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1422" y="6041361"/>
            <a:ext cx="993161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11/26/19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4584" y="5915887"/>
            <a:ext cx="796616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‹Nº›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4005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ctavio.islas@wordpress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Freeform 6">
            <a:extLst>
              <a:ext uri="{FF2B5EF4-FFF2-40B4-BE49-F238E27FC236}">
                <a16:creationId xmlns:a16="http://schemas.microsoft.com/office/drawing/2014/main" id="{8775F366-526C-4C42-8931-696FFE8AA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6="http://schemas.microsoft.com/office/drawing/2014/main"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4342" name="Rectangle 73">
            <a:extLst>
              <a:ext uri="{FF2B5EF4-FFF2-40B4-BE49-F238E27FC236}">
                <a16:creationId xmlns:a16="http://schemas.microsoft.com/office/drawing/2014/main" id="{21DCC7BA-3740-47E1-91B9-6269381397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43" name="Freeform: Shape 75">
            <a:extLst>
              <a:ext uri="{FF2B5EF4-FFF2-40B4-BE49-F238E27FC236}">
                <a16:creationId xmlns:a16="http://schemas.microsoft.com/office/drawing/2014/main" id="{84CEFA49-6B2F-4FE6-B6AF-31D49E68C2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>
            <a:off x="-887315" y="887313"/>
            <a:ext cx="6858002" cy="5083374"/>
          </a:xfrm>
          <a:custGeom>
            <a:avLst/>
            <a:gdLst>
              <a:gd name="connsiteX0" fmla="*/ 6858001 w 6858002"/>
              <a:gd name="connsiteY0" fmla="*/ 4666984 h 6777832"/>
              <a:gd name="connsiteX1" fmla="*/ 3829243 w 6858002"/>
              <a:gd name="connsiteY1" fmla="*/ 6654602 h 6777832"/>
              <a:gd name="connsiteX2" fmla="*/ 3827370 w 6858002"/>
              <a:gd name="connsiteY2" fmla="*/ 6656146 h 6777832"/>
              <a:gd name="connsiteX3" fmla="*/ 3824584 w 6858002"/>
              <a:gd name="connsiteY3" fmla="*/ 6657658 h 6777832"/>
              <a:gd name="connsiteX4" fmla="*/ 3798694 w 6858002"/>
              <a:gd name="connsiteY4" fmla="*/ 6674649 h 6777832"/>
              <a:gd name="connsiteX5" fmla="*/ 3785012 w 6858002"/>
              <a:gd name="connsiteY5" fmla="*/ 6679138 h 6777832"/>
              <a:gd name="connsiteX6" fmla="*/ 3706340 w 6858002"/>
              <a:gd name="connsiteY6" fmla="*/ 6721839 h 6777832"/>
              <a:gd name="connsiteX7" fmla="*/ 3428999 w 6858002"/>
              <a:gd name="connsiteY7" fmla="*/ 6777832 h 6777832"/>
              <a:gd name="connsiteX8" fmla="*/ 3151659 w 6858002"/>
              <a:gd name="connsiteY8" fmla="*/ 6721839 h 6777832"/>
              <a:gd name="connsiteX9" fmla="*/ 3072997 w 6858002"/>
              <a:gd name="connsiteY9" fmla="*/ 6679143 h 6777832"/>
              <a:gd name="connsiteX10" fmla="*/ 3059299 w 6858002"/>
              <a:gd name="connsiteY10" fmla="*/ 6674649 h 6777832"/>
              <a:gd name="connsiteX11" fmla="*/ 3033384 w 6858002"/>
              <a:gd name="connsiteY11" fmla="*/ 6657642 h 6777832"/>
              <a:gd name="connsiteX12" fmla="*/ 3030628 w 6858002"/>
              <a:gd name="connsiteY12" fmla="*/ 6656146 h 6777832"/>
              <a:gd name="connsiteX13" fmla="*/ 3028776 w 6858002"/>
              <a:gd name="connsiteY13" fmla="*/ 6654618 h 6777832"/>
              <a:gd name="connsiteX14" fmla="*/ 1 w 6858002"/>
              <a:gd name="connsiteY14" fmla="*/ 4666984 h 6777832"/>
              <a:gd name="connsiteX15" fmla="*/ 6858002 w 6858002"/>
              <a:gd name="connsiteY15" fmla="*/ 0 h 6777832"/>
              <a:gd name="connsiteX16" fmla="*/ 6858002 w 6858002"/>
              <a:gd name="connsiteY16" fmla="*/ 1570616 h 6777832"/>
              <a:gd name="connsiteX17" fmla="*/ 6858001 w 6858002"/>
              <a:gd name="connsiteY17" fmla="*/ 1570616 h 6777832"/>
              <a:gd name="connsiteX18" fmla="*/ 6858001 w 6858002"/>
              <a:gd name="connsiteY18" fmla="*/ 4666983 h 6777832"/>
              <a:gd name="connsiteX19" fmla="*/ 0 w 6858002"/>
              <a:gd name="connsiteY19" fmla="*/ 4666983 h 6777832"/>
              <a:gd name="connsiteX20" fmla="*/ 0 w 6858002"/>
              <a:gd name="connsiteY20" fmla="*/ 595217 h 6777832"/>
              <a:gd name="connsiteX21" fmla="*/ 1 w 6858002"/>
              <a:gd name="connsiteY21" fmla="*/ 595217 h 6777832"/>
              <a:gd name="connsiteX22" fmla="*/ 1 w 6858002"/>
              <a:gd name="connsiteY22" fmla="*/ 0 h 677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858002" h="6777832">
                <a:moveTo>
                  <a:pt x="6858001" y="4666984"/>
                </a:moveTo>
                <a:lnTo>
                  <a:pt x="3829243" y="6654602"/>
                </a:lnTo>
                <a:lnTo>
                  <a:pt x="3827370" y="6656146"/>
                </a:lnTo>
                <a:lnTo>
                  <a:pt x="3824584" y="6657658"/>
                </a:lnTo>
                <a:lnTo>
                  <a:pt x="3798694" y="6674649"/>
                </a:lnTo>
                <a:lnTo>
                  <a:pt x="3785012" y="6679138"/>
                </a:lnTo>
                <a:lnTo>
                  <a:pt x="3706340" y="6721839"/>
                </a:lnTo>
                <a:cubicBezTo>
                  <a:pt x="3621097" y="6757894"/>
                  <a:pt x="3527376" y="6777832"/>
                  <a:pt x="3428999" y="6777832"/>
                </a:cubicBezTo>
                <a:cubicBezTo>
                  <a:pt x="3330622" y="6777832"/>
                  <a:pt x="3236902" y="6757894"/>
                  <a:pt x="3151659" y="6721839"/>
                </a:cubicBezTo>
                <a:lnTo>
                  <a:pt x="3072997" y="6679143"/>
                </a:lnTo>
                <a:lnTo>
                  <a:pt x="3059299" y="6674649"/>
                </a:lnTo>
                <a:lnTo>
                  <a:pt x="3033384" y="6657642"/>
                </a:lnTo>
                <a:lnTo>
                  <a:pt x="3030628" y="6656146"/>
                </a:lnTo>
                <a:lnTo>
                  <a:pt x="3028776" y="6654618"/>
                </a:lnTo>
                <a:lnTo>
                  <a:pt x="1" y="4666984"/>
                </a:lnTo>
                <a:close/>
                <a:moveTo>
                  <a:pt x="6858002" y="0"/>
                </a:moveTo>
                <a:lnTo>
                  <a:pt x="6858002" y="1570616"/>
                </a:lnTo>
                <a:lnTo>
                  <a:pt x="6858001" y="1570616"/>
                </a:lnTo>
                <a:lnTo>
                  <a:pt x="6858001" y="4666983"/>
                </a:lnTo>
                <a:lnTo>
                  <a:pt x="0" y="4666983"/>
                </a:lnTo>
                <a:lnTo>
                  <a:pt x="0" y="595217"/>
                </a:lnTo>
                <a:lnTo>
                  <a:pt x="1" y="595217"/>
                </a:lnTo>
                <a:lnTo>
                  <a:pt x="1" y="0"/>
                </a:lnTo>
                <a:close/>
              </a:path>
            </a:pathLst>
          </a:custGeom>
          <a:ln>
            <a:noFill/>
          </a:ln>
          <a:effectLst/>
          <a:extLst>
            <a:ext uri="{91240B29-F687-4f45-9708-019B960494DF}">
              <a14:hiddenLine xmlns:a16="http://schemas.microsoft.com/office/drawing/2014/main" xmlns:p14="http://schemas.microsoft.com/office/powerpoint/2010/main"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337" name="Rectangle 14"/>
          <p:cNvSpPr>
            <a:spLocks noChangeArrowheads="1"/>
          </p:cNvSpPr>
          <p:nvPr/>
        </p:nvSpPr>
        <p:spPr bwMode="auto">
          <a:xfrm>
            <a:off x="338635" y="947607"/>
            <a:ext cx="3292070" cy="4962786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5400" b="1" dirty="0">
                <a:solidFill>
                  <a:srgbClr val="FEFEFE"/>
                </a:solidFill>
                <a:latin typeface="+mj-lt"/>
                <a:ea typeface="+mj-ea"/>
                <a:cs typeface="+mj-cs"/>
              </a:rPr>
              <a:t>Cambio de </a:t>
            </a:r>
            <a:r>
              <a:rPr lang="en-US" sz="5400" b="1" dirty="0" err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nombre</a:t>
            </a:r>
            <a:endParaRPr lang="en-US" sz="5400" b="1" dirty="0">
              <a:solidFill>
                <a:srgbClr val="FEFEFE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4339" name="3 Rectángulo"/>
          <p:cNvSpPr>
            <a:spLocks noChangeArrowheads="1"/>
          </p:cNvSpPr>
          <p:nvPr/>
        </p:nvSpPr>
        <p:spPr bwMode="auto">
          <a:xfrm>
            <a:off x="5422008" y="2680138"/>
            <a:ext cx="3280557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endParaRPr lang="es-MX" dirty="0">
              <a:latin typeface="Tahoma" charset="0"/>
              <a:cs typeface="Tahoma" charset="0"/>
            </a:endParaRPr>
          </a:p>
          <a:p>
            <a:pPr>
              <a:spcAft>
                <a:spcPts val="600"/>
              </a:spcAft>
            </a:pPr>
            <a:r>
              <a:rPr lang="es-MX" dirty="0">
                <a:latin typeface="Tahoma" charset="0"/>
                <a:cs typeface="Tahoma" charset="0"/>
              </a:rPr>
              <a:t>Dr. Octavio Islas</a:t>
            </a:r>
            <a:br>
              <a:rPr lang="es-MX" dirty="0">
                <a:latin typeface="Tahoma" charset="0"/>
                <a:cs typeface="Tahoma" charset="0"/>
              </a:rPr>
            </a:br>
            <a:endParaRPr lang="es-MX" dirty="0">
              <a:latin typeface="Tahoma" charset="0"/>
              <a:cs typeface="Tahoma" charset="0"/>
              <a:hlinkClick r:id="rId3"/>
            </a:endParaRPr>
          </a:p>
          <a:p>
            <a:pPr>
              <a:spcAft>
                <a:spcPts val="600"/>
              </a:spcAft>
            </a:pPr>
            <a:r>
              <a:rPr lang="es-MX" dirty="0">
                <a:latin typeface="Tahoma" charset="0"/>
                <a:cs typeface="Tahoma" charset="0"/>
              </a:rPr>
              <a:t>http:/octavioislas.com</a:t>
            </a:r>
          </a:p>
        </p:txBody>
      </p:sp>
    </p:spTree>
    <p:extLst>
      <p:ext uri="{BB962C8B-B14F-4D97-AF65-F5344CB8AC3E}">
        <p14:creationId xmlns:p14="http://schemas.microsoft.com/office/powerpoint/2010/main" val="3314213719"/>
      </p:ext>
    </p:extLst>
  </p:cSld>
  <p:clrMapOvr>
    <a:masterClrMapping/>
  </p:clrMapOvr>
  <p:transition spd="med"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Freeform 6">
            <a:extLst>
              <a:ext uri="{FF2B5EF4-FFF2-40B4-BE49-F238E27FC236}">
                <a16:creationId xmlns:a16="http://schemas.microsoft.com/office/drawing/2014/main" id="{8B575DBB-A3D6-4160-B08B-210DC986BE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084F947-216A-46A3-95F8-204F4D562D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 bwMode="white">
          <a:xfrm>
            <a:off x="0" y="4525094"/>
            <a:ext cx="9152363" cy="2344057"/>
            <a:chOff x="0" y="4525094"/>
            <a:chExt cx="12203151" cy="2344057"/>
          </a:xfrm>
        </p:grpSpPr>
        <p:sp>
          <p:nvSpPr>
            <p:cNvPr id="79" name="Freeform 9">
              <a:extLst>
                <a:ext uri="{FF2B5EF4-FFF2-40B4-BE49-F238E27FC236}">
                  <a16:creationId xmlns:a16="http://schemas.microsoft.com/office/drawing/2014/main" id="{501B375D-6EE6-488B-A84E-6E8F098FED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0" y="4525094"/>
              <a:ext cx="12192000" cy="2332906"/>
            </a:xfrm>
            <a:custGeom>
              <a:avLst/>
              <a:gdLst>
                <a:gd name="connsiteX0" fmla="*/ 0 w 12192000"/>
                <a:gd name="connsiteY0" fmla="*/ 0 h 2332906"/>
                <a:gd name="connsiteX1" fmla="*/ 1996017 w 12192000"/>
                <a:gd name="connsiteY1" fmla="*/ 0 h 2332906"/>
                <a:gd name="connsiteX2" fmla="*/ 2377017 w 12192000"/>
                <a:gd name="connsiteY2" fmla="*/ 263783 h 2332906"/>
                <a:gd name="connsiteX3" fmla="*/ 2385484 w 12192000"/>
                <a:gd name="connsiteY3" fmla="*/ 266713 h 2332906"/>
                <a:gd name="connsiteX4" fmla="*/ 2398184 w 12192000"/>
                <a:gd name="connsiteY4" fmla="*/ 271110 h 2332906"/>
                <a:gd name="connsiteX5" fmla="*/ 2410883 w 12192000"/>
                <a:gd name="connsiteY5" fmla="*/ 275506 h 2332906"/>
                <a:gd name="connsiteX6" fmla="*/ 2421467 w 12192000"/>
                <a:gd name="connsiteY6" fmla="*/ 275506 h 2332906"/>
                <a:gd name="connsiteX7" fmla="*/ 2434167 w 12192000"/>
                <a:gd name="connsiteY7" fmla="*/ 275506 h 2332906"/>
                <a:gd name="connsiteX8" fmla="*/ 2444750 w 12192000"/>
                <a:gd name="connsiteY8" fmla="*/ 271110 h 2332906"/>
                <a:gd name="connsiteX9" fmla="*/ 2457450 w 12192000"/>
                <a:gd name="connsiteY9" fmla="*/ 266713 h 2332906"/>
                <a:gd name="connsiteX10" fmla="*/ 2465917 w 12192000"/>
                <a:gd name="connsiteY10" fmla="*/ 263783 h 2332906"/>
                <a:gd name="connsiteX11" fmla="*/ 2846917 w 12192000"/>
                <a:gd name="connsiteY11" fmla="*/ 0 h 2332906"/>
                <a:gd name="connsiteX12" fmla="*/ 12192000 w 12192000"/>
                <a:gd name="connsiteY12" fmla="*/ 0 h 2332906"/>
                <a:gd name="connsiteX13" fmla="*/ 12192000 w 12192000"/>
                <a:gd name="connsiteY13" fmla="*/ 2332906 h 2332906"/>
                <a:gd name="connsiteX14" fmla="*/ 0 w 12192000"/>
                <a:gd name="connsiteY14" fmla="*/ 2332906 h 2332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192000" h="2332906">
                  <a:moveTo>
                    <a:pt x="0" y="0"/>
                  </a:moveTo>
                  <a:lnTo>
                    <a:pt x="1996017" y="0"/>
                  </a:lnTo>
                  <a:lnTo>
                    <a:pt x="2377017" y="263783"/>
                  </a:lnTo>
                  <a:lnTo>
                    <a:pt x="2385484" y="266713"/>
                  </a:lnTo>
                  <a:lnTo>
                    <a:pt x="2398184" y="271110"/>
                  </a:lnTo>
                  <a:lnTo>
                    <a:pt x="2410883" y="275506"/>
                  </a:lnTo>
                  <a:lnTo>
                    <a:pt x="2421467" y="275506"/>
                  </a:lnTo>
                  <a:lnTo>
                    <a:pt x="2434167" y="275506"/>
                  </a:lnTo>
                  <a:lnTo>
                    <a:pt x="2444750" y="271110"/>
                  </a:lnTo>
                  <a:lnTo>
                    <a:pt x="2457450" y="266713"/>
                  </a:lnTo>
                  <a:lnTo>
                    <a:pt x="2465917" y="263783"/>
                  </a:lnTo>
                  <a:lnTo>
                    <a:pt x="2846917" y="0"/>
                  </a:lnTo>
                  <a:lnTo>
                    <a:pt x="12192000" y="0"/>
                  </a:lnTo>
                  <a:lnTo>
                    <a:pt x="12192000" y="2332906"/>
                  </a:lnTo>
                  <a:lnTo>
                    <a:pt x="0" y="2332906"/>
                  </a:lnTo>
                  <a:close/>
                </a:path>
              </a:pathLst>
            </a:custGeom>
            <a:solidFill>
              <a:schemeClr val="bg1">
                <a:lumMod val="85000"/>
                <a:lumOff val="1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Isosceles Triangle 80">
              <a:extLst>
                <a:ext uri="{FF2B5EF4-FFF2-40B4-BE49-F238E27FC236}">
                  <a16:creationId xmlns:a16="http://schemas.microsoft.com/office/drawing/2014/main" id="{4F9E8767-6764-4217-B7E9-6B750FE41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 flipH="1">
              <a:off x="3820" y="4536245"/>
              <a:ext cx="5660999" cy="2332906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Isosceles Triangle 81">
              <a:extLst>
                <a:ext uri="{FF2B5EF4-FFF2-40B4-BE49-F238E27FC236}">
                  <a16:creationId xmlns:a16="http://schemas.microsoft.com/office/drawing/2014/main" id="{A3E1A25C-17F8-4863-991E-BB2EC82D23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4813714" y="4536245"/>
              <a:ext cx="7389437" cy="2332906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 Box 5">
            <a:extLst>
              <a:ext uri="{FF2B5EF4-FFF2-40B4-BE49-F238E27FC236}">
                <a16:creationId xmlns:a16="http://schemas.microsoft.com/office/drawing/2014/main" id="{D38BE3E8-80AA-DF4E-88A9-B95F529B71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500" y="5647401"/>
            <a:ext cx="7929000" cy="77952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200" b="1" dirty="0" err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Cambiar</a:t>
            </a:r>
            <a:r>
              <a:rPr lang="en-US" sz="2200" b="1" dirty="0">
                <a:solidFill>
                  <a:srgbClr val="FEFEFE"/>
                </a:solidFill>
                <a:latin typeface="+mj-lt"/>
                <a:ea typeface="+mj-ea"/>
                <a:cs typeface="+mj-cs"/>
              </a:rPr>
              <a:t> el </a:t>
            </a:r>
            <a:r>
              <a:rPr lang="en-US" sz="2200" b="1" dirty="0" err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nombre</a:t>
            </a:r>
            <a:r>
              <a:rPr lang="en-US" sz="2200" b="1" dirty="0">
                <a:solidFill>
                  <a:srgbClr val="FEFEFE"/>
                </a:solidFill>
                <a:latin typeface="+mj-lt"/>
                <a:ea typeface="+mj-ea"/>
                <a:cs typeface="+mj-cs"/>
              </a:rPr>
              <a:t> de una </a:t>
            </a:r>
            <a:r>
              <a:rPr lang="en-US" sz="2200" b="1" dirty="0" err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institución</a:t>
            </a:r>
            <a:r>
              <a:rPr lang="en-US" sz="2200" b="1" dirty="0">
                <a:solidFill>
                  <a:srgbClr val="FEFEFE"/>
                </a:solidFill>
                <a:latin typeface="+mj-lt"/>
                <a:ea typeface="+mj-ea"/>
                <a:cs typeface="+mj-cs"/>
              </a:rPr>
              <a:t> es la </a:t>
            </a:r>
            <a:r>
              <a:rPr lang="en-US" sz="2200" b="1" dirty="0" err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modificación</a:t>
            </a:r>
            <a:r>
              <a:rPr lang="en-US" sz="2200" b="1" dirty="0">
                <a:solidFill>
                  <a:srgbClr val="FEFEFE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200" b="1" dirty="0" err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más</a:t>
            </a:r>
            <a:r>
              <a:rPr lang="en-US" sz="2200" b="1" dirty="0">
                <a:solidFill>
                  <a:srgbClr val="FEFEFE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200" b="1" dirty="0" err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importante</a:t>
            </a:r>
            <a:r>
              <a:rPr lang="en-US" sz="2200" b="1" dirty="0">
                <a:solidFill>
                  <a:srgbClr val="FEFEFE"/>
                </a:solidFill>
                <a:latin typeface="+mj-lt"/>
                <a:ea typeface="+mj-ea"/>
                <a:cs typeface="+mj-cs"/>
              </a:rPr>
              <a:t> que </a:t>
            </a:r>
            <a:r>
              <a:rPr lang="en-US" sz="2200" b="1" dirty="0" err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puede</a:t>
            </a:r>
            <a:r>
              <a:rPr lang="en-US" sz="2200" b="1" dirty="0">
                <a:solidFill>
                  <a:srgbClr val="FEFEFE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200" b="1" dirty="0" err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hacerse</a:t>
            </a:r>
            <a:r>
              <a:rPr lang="en-US" sz="2200" b="1" dirty="0">
                <a:solidFill>
                  <a:srgbClr val="FEFEFE"/>
                </a:solidFill>
                <a:latin typeface="+mj-lt"/>
                <a:ea typeface="+mj-ea"/>
                <a:cs typeface="+mj-cs"/>
              </a:rPr>
              <a:t> a </a:t>
            </a:r>
            <a:r>
              <a:rPr lang="en-US" sz="2200" b="1" dirty="0" err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su</a:t>
            </a:r>
            <a:r>
              <a:rPr lang="en-US" sz="2200" b="1" dirty="0">
                <a:solidFill>
                  <a:srgbClr val="FEFEFE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200" b="1" dirty="0" err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identidad</a:t>
            </a:r>
            <a:r>
              <a:rPr lang="en-US" sz="2200" b="1" dirty="0">
                <a:solidFill>
                  <a:srgbClr val="FEFEFE"/>
                </a:solidFill>
                <a:latin typeface="+mj-lt"/>
                <a:ea typeface="+mj-ea"/>
                <a:cs typeface="+mj-cs"/>
              </a:rPr>
              <a:t>.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200" b="1" dirty="0">
              <a:solidFill>
                <a:srgbClr val="FEFEFE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2" name="Imagen 11" descr="aol_logo0406.jpg">
            <a:extLst>
              <a:ext uri="{FF2B5EF4-FFF2-40B4-BE49-F238E27FC236}">
                <a16:creationId xmlns:a16="http://schemas.microsoft.com/office/drawing/2014/main" id="{01BFCC60-B8D6-9249-AD98-1442E4A8C3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42" y="640080"/>
            <a:ext cx="3395578" cy="3602736"/>
          </a:xfrm>
          <a:prstGeom prst="roundRect">
            <a:avLst>
              <a:gd name="adj" fmla="val 3876"/>
            </a:avLst>
          </a:prstGeom>
          <a:ln>
            <a:solidFill>
              <a:schemeClr val="accent1"/>
            </a:solidFill>
          </a:ln>
          <a:effectLst/>
        </p:spPr>
      </p:pic>
      <p:pic>
        <p:nvPicPr>
          <p:cNvPr id="11" name="Imagen 10" descr="200px-America_Online_logo.svg.png">
            <a:extLst>
              <a:ext uri="{FF2B5EF4-FFF2-40B4-BE49-F238E27FC236}">
                <a16:creationId xmlns:a16="http://schemas.microsoft.com/office/drawing/2014/main" id="{AFA35FCC-B8E4-B24C-A6A8-644848C69F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663" y="677327"/>
            <a:ext cx="4032277" cy="3528242"/>
          </a:xfrm>
          <a:prstGeom prst="roundRect">
            <a:avLst>
              <a:gd name="adj" fmla="val 3876"/>
            </a:avLst>
          </a:prstGeom>
          <a:ln>
            <a:solidFill>
              <a:schemeClr val="accent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2287893418"/>
      </p:ext>
    </p:extLst>
  </p:cSld>
  <p:clrMapOvr>
    <a:masterClrMapping/>
  </p:clrMapOvr>
  <p:transition spd="med"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maxresdefault.jpg">
            <a:extLst>
              <a:ext uri="{FF2B5EF4-FFF2-40B4-BE49-F238E27FC236}">
                <a16:creationId xmlns:a16="http://schemas.microsoft.com/office/drawing/2014/main" id="{CC2F46AC-90E6-994E-A0DB-BE620804490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3" r="8398"/>
          <a:stretch/>
        </p:blipFill>
        <p:spPr>
          <a:xfrm>
            <a:off x="20" y="10"/>
            <a:ext cx="6495373" cy="4871533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5918FACD-20B7-3648-B8D5-70F74924CF55}"/>
              </a:ext>
            </a:extLst>
          </p:cNvPr>
          <p:cNvSpPr/>
          <p:nvPr/>
        </p:nvSpPr>
        <p:spPr>
          <a:xfrm>
            <a:off x="840828" y="5412828"/>
            <a:ext cx="791429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>
                <a:latin typeface="Georgia"/>
                <a:cs typeface="Georgia"/>
              </a:rPr>
              <a:t>El proceso de cambio de nombre por lo regular resulta </a:t>
            </a:r>
            <a:r>
              <a:rPr lang="es-ES" dirty="0" err="1">
                <a:latin typeface="Georgia"/>
                <a:cs typeface="Georgia"/>
              </a:rPr>
              <a:t>más</a:t>
            </a:r>
            <a:r>
              <a:rPr lang="es-ES" dirty="0">
                <a:latin typeface="Georgia"/>
                <a:cs typeface="Georgia"/>
              </a:rPr>
              <a:t> costoso de lo que supone el cliente. </a:t>
            </a:r>
          </a:p>
          <a:p>
            <a:pPr algn="just"/>
            <a:r>
              <a:rPr lang="es-ES" dirty="0">
                <a:latin typeface="Georgia"/>
                <a:cs typeface="Georgia"/>
              </a:rPr>
              <a:t>El cambio procede cuando ya no queda otra alternativa. </a:t>
            </a:r>
          </a:p>
        </p:txBody>
      </p:sp>
    </p:spTree>
    <p:extLst>
      <p:ext uri="{BB962C8B-B14F-4D97-AF65-F5344CB8AC3E}">
        <p14:creationId xmlns:p14="http://schemas.microsoft.com/office/powerpoint/2010/main" val="1854976700"/>
      </p:ext>
    </p:extLst>
  </p:cSld>
  <p:clrMapOvr>
    <a:masterClrMapping/>
  </p:clrMapOvr>
  <p:transition spd="med"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pensamiento.jpg">
            <a:extLst>
              <a:ext uri="{FF2B5EF4-FFF2-40B4-BE49-F238E27FC236}">
                <a16:creationId xmlns:a16="http://schemas.microsoft.com/office/drawing/2014/main" id="{8559A6F3-E4E7-EA4F-9E4B-B900E8376AD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2" b="19822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3" name="Text Box 5">
            <a:extLst>
              <a:ext uri="{FF2B5EF4-FFF2-40B4-BE49-F238E27FC236}">
                <a16:creationId xmlns:a16="http://schemas.microsoft.com/office/drawing/2014/main" id="{17B992CE-9599-BC41-BFC9-6A78D9DC81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897820"/>
            <a:ext cx="84151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endParaRPr lang="es-MX">
              <a:latin typeface="Franklin Gothic Book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5219976-8C7D-7A44-9B8E-9408FE90E2D4}"/>
              </a:ext>
            </a:extLst>
          </p:cNvPr>
          <p:cNvSpPr/>
          <p:nvPr/>
        </p:nvSpPr>
        <p:spPr>
          <a:xfrm>
            <a:off x="6264167" y="3429000"/>
            <a:ext cx="276059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es-ES" dirty="0">
                <a:solidFill>
                  <a:schemeClr val="bg1"/>
                </a:solidFill>
                <a:latin typeface="Georgia"/>
                <a:cs typeface="Georgia"/>
              </a:rPr>
              <a:t>Antes de decidir el cambio de nombre de una institución o una marca, resulta indispensable emprender una exhaustiva y rigurosa </a:t>
            </a:r>
            <a:r>
              <a:rPr lang="es-ES" dirty="0" err="1">
                <a:solidFill>
                  <a:schemeClr val="bg1"/>
                </a:solidFill>
                <a:latin typeface="Georgia"/>
                <a:cs typeface="Georgia"/>
              </a:rPr>
              <a:t>investigación</a:t>
            </a:r>
            <a:r>
              <a:rPr lang="es-ES" dirty="0">
                <a:solidFill>
                  <a:schemeClr val="bg1"/>
                </a:solidFill>
                <a:latin typeface="Georgia"/>
                <a:cs typeface="Georgia"/>
              </a:rPr>
              <a:t> sobre las percepciones de los </a:t>
            </a:r>
            <a:r>
              <a:rPr lang="es-ES" dirty="0" err="1">
                <a:solidFill>
                  <a:schemeClr val="bg1"/>
                </a:solidFill>
                <a:latin typeface="Georgia"/>
                <a:cs typeface="Georgia"/>
              </a:rPr>
              <a:t>públicos</a:t>
            </a:r>
            <a:r>
              <a:rPr lang="es-ES" dirty="0">
                <a:solidFill>
                  <a:schemeClr val="bg1"/>
                </a:solidFill>
                <a:latin typeface="Georgia"/>
                <a:cs typeface="Georgia"/>
              </a:rPr>
              <a:t>, particularmente las de sus </a:t>
            </a:r>
            <a:r>
              <a:rPr lang="es-ES" i="1" dirty="0" err="1">
                <a:solidFill>
                  <a:schemeClr val="bg1"/>
                </a:solidFill>
                <a:latin typeface="Georgia"/>
                <a:cs typeface="Georgia"/>
              </a:rPr>
              <a:t>stakeholders</a:t>
            </a:r>
            <a:r>
              <a:rPr lang="es-ES" i="1" dirty="0">
                <a:solidFill>
                  <a:schemeClr val="bg1"/>
                </a:solidFill>
                <a:latin typeface="Georgia"/>
                <a:cs typeface="Georgi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6755746"/>
      </p:ext>
    </p:extLst>
  </p:cSld>
  <p:clrMapOvr>
    <a:masterClrMapping/>
  </p:clrMapOvr>
  <p:transition spd="med"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site-banner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48E4178-2C45-1646-8997-36ABA7A0C326}"/>
              </a:ext>
            </a:extLst>
          </p:cNvPr>
          <p:cNvSpPr/>
          <p:nvPr/>
        </p:nvSpPr>
        <p:spPr>
          <a:xfrm>
            <a:off x="2075793" y="4971081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" dirty="0">
                <a:latin typeface="Georgia"/>
                <a:cs typeface="Georgia"/>
              </a:rPr>
              <a:t>El nombre debe expresar lo que uno es, lo que hace, lo que busca. </a:t>
            </a:r>
          </a:p>
          <a:p>
            <a:pPr algn="just">
              <a:buFont typeface="Arial"/>
              <a:buChar char="•"/>
            </a:pPr>
            <a:endParaRPr lang="es-ES" dirty="0">
              <a:latin typeface="Georgia"/>
              <a:cs typeface="Georgia"/>
            </a:endParaRPr>
          </a:p>
          <a:p>
            <a:pPr algn="just"/>
            <a:r>
              <a:rPr lang="es-ES" dirty="0">
                <a:latin typeface="Georgia"/>
                <a:cs typeface="Georgia"/>
              </a:rPr>
              <a:t>El nombre es el fundamento de la identidad. </a:t>
            </a:r>
          </a:p>
        </p:txBody>
      </p:sp>
    </p:spTree>
    <p:extLst>
      <p:ext uri="{BB962C8B-B14F-4D97-AF65-F5344CB8AC3E}">
        <p14:creationId xmlns:p14="http://schemas.microsoft.com/office/powerpoint/2010/main" val="1077236880"/>
      </p:ext>
    </p:extLst>
  </p:cSld>
  <p:clrMapOvr>
    <a:masterClrMapping/>
  </p:clrMapOvr>
  <p:transition spd="med"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5"/>
          <p:cNvSpPr txBox="1">
            <a:spLocks noChangeArrowheads="1"/>
          </p:cNvSpPr>
          <p:nvPr/>
        </p:nvSpPr>
        <p:spPr bwMode="auto">
          <a:xfrm>
            <a:off x="725737" y="1814437"/>
            <a:ext cx="4671931" cy="9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/>
            <a:r>
              <a:rPr lang="es-ES" dirty="0">
                <a:solidFill>
                  <a:srgbClr val="998700"/>
                </a:solidFill>
                <a:latin typeface="Tahoma"/>
                <a:cs typeface="Tahoma"/>
              </a:rPr>
              <a:t> </a:t>
            </a:r>
          </a:p>
          <a:p>
            <a:pPr algn="just" eaLnBrk="1" hangingPunct="1">
              <a:spcBef>
                <a:spcPct val="20000"/>
              </a:spcBef>
            </a:pPr>
            <a:endParaRPr lang="es-MX" dirty="0">
              <a:latin typeface="Franklin Gothic Book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4D3A2B16-386B-8D4E-9512-577DD0ABF6FC}"/>
              </a:ext>
            </a:extLst>
          </p:cNvPr>
          <p:cNvSpPr/>
          <p:nvPr/>
        </p:nvSpPr>
        <p:spPr>
          <a:xfrm>
            <a:off x="2412124" y="335845"/>
            <a:ext cx="4572000" cy="618630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" sz="3600" dirty="0">
                <a:latin typeface="Georgia"/>
                <a:cs typeface="Georgia"/>
              </a:rPr>
              <a:t>En ocasiones, el cambio de nombre responde a necesidades de </a:t>
            </a:r>
            <a:r>
              <a:rPr lang="es-ES" sz="3600" dirty="0" err="1">
                <a:latin typeface="Georgia"/>
                <a:cs typeface="Georgia"/>
              </a:rPr>
              <a:t>expansión</a:t>
            </a:r>
            <a:r>
              <a:rPr lang="es-ES" sz="3600" dirty="0">
                <a:latin typeface="Georgia"/>
                <a:cs typeface="Georgia"/>
              </a:rPr>
              <a:t> y crecimiento en nuevos mercados. </a:t>
            </a:r>
          </a:p>
          <a:p>
            <a:pPr algn="just">
              <a:buFont typeface="Arial"/>
              <a:buChar char="•"/>
            </a:pPr>
            <a:endParaRPr lang="es-ES" sz="3600" dirty="0">
              <a:latin typeface="Georgia"/>
              <a:cs typeface="Georgia"/>
            </a:endParaRPr>
          </a:p>
          <a:p>
            <a:pPr algn="just"/>
            <a:r>
              <a:rPr lang="es-ES" sz="3600" dirty="0">
                <a:latin typeface="Georgia"/>
                <a:cs typeface="Georgia"/>
              </a:rPr>
              <a:t>También puede darse al transitar a una nueva era.</a:t>
            </a:r>
          </a:p>
        </p:txBody>
      </p:sp>
    </p:spTree>
    <p:extLst>
      <p:ext uri="{BB962C8B-B14F-4D97-AF65-F5344CB8AC3E}">
        <p14:creationId xmlns:p14="http://schemas.microsoft.com/office/powerpoint/2010/main" val="2141857126"/>
      </p:ext>
    </p:extLst>
  </p:cSld>
  <p:clrMapOvr>
    <a:masterClrMapping/>
  </p:clrMapOvr>
  <p:transition spd="med"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Freeform 6">
            <a:extLst>
              <a:ext uri="{FF2B5EF4-FFF2-40B4-BE49-F238E27FC236}">
                <a16:creationId xmlns:a16="http://schemas.microsoft.com/office/drawing/2014/main" id="{E5A10C92-5805-4C39-9BF6-507F3B9661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385" name="Text Box 5"/>
          <p:cNvSpPr txBox="1">
            <a:spLocks noChangeArrowheads="1"/>
          </p:cNvSpPr>
          <p:nvPr/>
        </p:nvSpPr>
        <p:spPr bwMode="auto">
          <a:xfrm>
            <a:off x="371938" y="1607731"/>
            <a:ext cx="3721151" cy="3781101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800" b="1" dirty="0">
                <a:solidFill>
                  <a:srgbClr val="FEFEFE"/>
                </a:solidFill>
                <a:latin typeface="+mj-lt"/>
                <a:ea typeface="+mj-ea"/>
                <a:cs typeface="+mj-cs"/>
              </a:rPr>
              <a:t>	El </a:t>
            </a:r>
            <a:r>
              <a:rPr lang="en-US" sz="3800" b="1" dirty="0" err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cambio</a:t>
            </a:r>
            <a:r>
              <a:rPr lang="en-US" sz="3800" b="1" dirty="0">
                <a:solidFill>
                  <a:srgbClr val="FEFEFE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3800" b="1" dirty="0" err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nombre</a:t>
            </a:r>
            <a:r>
              <a:rPr lang="en-US" sz="3800" b="1" dirty="0">
                <a:solidFill>
                  <a:srgbClr val="FEFEFE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800" b="1" dirty="0" err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puede</a:t>
            </a:r>
            <a:r>
              <a:rPr lang="en-US" sz="3800" b="1" dirty="0">
                <a:solidFill>
                  <a:srgbClr val="FEFEFE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800" b="1" dirty="0" err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afectar</a:t>
            </a:r>
            <a:r>
              <a:rPr lang="en-US" sz="3800" b="1" dirty="0">
                <a:solidFill>
                  <a:srgbClr val="FEFEFE"/>
                </a:solidFill>
                <a:latin typeface="+mj-lt"/>
                <a:ea typeface="+mj-ea"/>
                <a:cs typeface="+mj-cs"/>
              </a:rPr>
              <a:t> el </a:t>
            </a:r>
            <a:r>
              <a:rPr lang="en-US" sz="3800" b="1" dirty="0" err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precio</a:t>
            </a:r>
            <a:r>
              <a:rPr lang="en-US" sz="3800" b="1" dirty="0">
                <a:solidFill>
                  <a:srgbClr val="FEFEFE"/>
                </a:solidFill>
                <a:latin typeface="+mj-lt"/>
                <a:ea typeface="+mj-ea"/>
                <a:cs typeface="+mj-cs"/>
              </a:rPr>
              <a:t> de las </a:t>
            </a:r>
            <a:r>
              <a:rPr lang="en-US" sz="3800" b="1" dirty="0" err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acciones</a:t>
            </a:r>
            <a:r>
              <a:rPr lang="en-US" sz="3800" b="1" dirty="0">
                <a:solidFill>
                  <a:srgbClr val="FEFEFE"/>
                </a:solidFill>
                <a:latin typeface="+mj-lt"/>
                <a:ea typeface="+mj-ea"/>
                <a:cs typeface="+mj-cs"/>
              </a:rPr>
              <a:t>.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800" b="1" dirty="0">
              <a:solidFill>
                <a:srgbClr val="FEFEFE"/>
              </a:solidFill>
              <a:latin typeface="+mj-lt"/>
              <a:ea typeface="+mj-ea"/>
              <a:cs typeface="+mj-cs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800" b="1" dirty="0">
              <a:solidFill>
                <a:srgbClr val="FEFEFE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58285948-6A8D-405B-8090-834EC4445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5687" y="0"/>
            <a:ext cx="456831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ounded Rectangle 14">
            <a:extLst>
              <a:ext uri="{FF2B5EF4-FFF2-40B4-BE49-F238E27FC236}">
                <a16:creationId xmlns:a16="http://schemas.microsoft.com/office/drawing/2014/main" id="{616F37A6-73C8-4AA8-B854-CDDC23022A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67244" y="958640"/>
            <a:ext cx="3594158" cy="4945244"/>
          </a:xfrm>
          <a:prstGeom prst="roundRect">
            <a:avLst>
              <a:gd name="adj" fmla="val 3513"/>
            </a:avLst>
          </a:prstGeom>
          <a:solidFill>
            <a:schemeClr val="tx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 descr="images.jpe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14" r="28656" b="-2"/>
          <a:stretch/>
        </p:blipFill>
        <p:spPr>
          <a:xfrm>
            <a:off x="5301169" y="1251276"/>
            <a:ext cx="3130750" cy="432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772847"/>
      </p:ext>
    </p:extLst>
  </p:cSld>
  <p:clrMapOvr>
    <a:masterClrMapping/>
  </p:clrMapOvr>
  <p:transition spd="med"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 6">
            <a:extLst>
              <a:ext uri="{FF2B5EF4-FFF2-40B4-BE49-F238E27FC236}">
                <a16:creationId xmlns:a16="http://schemas.microsoft.com/office/drawing/2014/main" id="{E5A10C92-5805-4C39-9BF6-507F3B9661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" name="Imagen 2" descr="Boston-the-band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3" r="5578" b="-1"/>
          <a:stretch/>
        </p:blipFill>
        <p:spPr>
          <a:xfrm>
            <a:off x="20" y="-1"/>
            <a:ext cx="9152342" cy="6858000"/>
          </a:xfrm>
          <a:prstGeom prst="rect">
            <a:avLst/>
          </a:prstGeom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0C2CC41E-4EEC-4D67-B433-E1CDC58798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1153"/>
            <a:ext cx="9144000" cy="6880304"/>
          </a:xfrm>
          <a:prstGeom prst="rect">
            <a:avLst/>
          </a:prstGeom>
          <a:solidFill>
            <a:schemeClr val="accent1">
              <a:alpha val="6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reeform 22">
            <a:extLst>
              <a:ext uri="{FF2B5EF4-FFF2-40B4-BE49-F238E27FC236}">
                <a16:creationId xmlns:a16="http://schemas.microsoft.com/office/drawing/2014/main" id="{B114AB90-13F9-48EF-BFF7-7634459AAF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25094"/>
            <a:ext cx="9144000" cy="2332906"/>
          </a:xfrm>
          <a:custGeom>
            <a:avLst/>
            <a:gdLst>
              <a:gd name="connsiteX0" fmla="*/ 0 w 12192000"/>
              <a:gd name="connsiteY0" fmla="*/ 0 h 2332906"/>
              <a:gd name="connsiteX1" fmla="*/ 1996017 w 12192000"/>
              <a:gd name="connsiteY1" fmla="*/ 0 h 2332906"/>
              <a:gd name="connsiteX2" fmla="*/ 2377017 w 12192000"/>
              <a:gd name="connsiteY2" fmla="*/ 263783 h 2332906"/>
              <a:gd name="connsiteX3" fmla="*/ 2385484 w 12192000"/>
              <a:gd name="connsiteY3" fmla="*/ 266713 h 2332906"/>
              <a:gd name="connsiteX4" fmla="*/ 2398184 w 12192000"/>
              <a:gd name="connsiteY4" fmla="*/ 271110 h 2332906"/>
              <a:gd name="connsiteX5" fmla="*/ 2410883 w 12192000"/>
              <a:gd name="connsiteY5" fmla="*/ 275506 h 2332906"/>
              <a:gd name="connsiteX6" fmla="*/ 2421467 w 12192000"/>
              <a:gd name="connsiteY6" fmla="*/ 275506 h 2332906"/>
              <a:gd name="connsiteX7" fmla="*/ 2434167 w 12192000"/>
              <a:gd name="connsiteY7" fmla="*/ 275506 h 2332906"/>
              <a:gd name="connsiteX8" fmla="*/ 2444750 w 12192000"/>
              <a:gd name="connsiteY8" fmla="*/ 271110 h 2332906"/>
              <a:gd name="connsiteX9" fmla="*/ 2457450 w 12192000"/>
              <a:gd name="connsiteY9" fmla="*/ 266713 h 2332906"/>
              <a:gd name="connsiteX10" fmla="*/ 2465917 w 12192000"/>
              <a:gd name="connsiteY10" fmla="*/ 263783 h 2332906"/>
              <a:gd name="connsiteX11" fmla="*/ 2846917 w 12192000"/>
              <a:gd name="connsiteY11" fmla="*/ 0 h 2332906"/>
              <a:gd name="connsiteX12" fmla="*/ 12192000 w 12192000"/>
              <a:gd name="connsiteY12" fmla="*/ 0 h 2332906"/>
              <a:gd name="connsiteX13" fmla="*/ 12192000 w 12192000"/>
              <a:gd name="connsiteY13" fmla="*/ 2332906 h 2332906"/>
              <a:gd name="connsiteX14" fmla="*/ 0 w 12192000"/>
              <a:gd name="connsiteY14" fmla="*/ 2332906 h 2332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2000" h="2332906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92000" y="0"/>
                </a:lnTo>
                <a:lnTo>
                  <a:pt x="12192000" y="2332906"/>
                </a:lnTo>
                <a:lnTo>
                  <a:pt x="0" y="2332906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85" name="Text Box 5"/>
          <p:cNvSpPr txBox="1">
            <a:spLocks noChangeArrowheads="1"/>
          </p:cNvSpPr>
          <p:nvPr/>
        </p:nvSpPr>
        <p:spPr bwMode="auto">
          <a:xfrm>
            <a:off x="607500" y="4902200"/>
            <a:ext cx="7929000" cy="694862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9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Los nombres de una ciudad o área geográfica pueden ser altamente distintivos, pero también resultar limitativos.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900" b="1">
              <a:solidFill>
                <a:srgbClr val="FEFEFE"/>
              </a:solidFill>
              <a:latin typeface="+mj-lt"/>
              <a:ea typeface="+mj-ea"/>
              <a:cs typeface="+mj-cs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900" b="1">
              <a:solidFill>
                <a:srgbClr val="FEFEFE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8871834"/>
      </p:ext>
    </p:extLst>
  </p:cSld>
  <p:clrMapOvr>
    <a:masterClrMapping/>
  </p:clrMapOvr>
  <p:transition spd="med"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9E75D15-CF17-4901-A858-1470ED6597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7040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DF323B8-8C06-4F56-BB4B-B8857128A0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FC9D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1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30" y="969649"/>
            <a:ext cx="7979939" cy="4918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871427"/>
      </p:ext>
    </p:extLst>
  </p:cSld>
  <p:clrMapOvr>
    <a:masterClrMapping/>
  </p:clrMapOvr>
  <p:transition spd="med"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E7597382-59B5-427B-9E49-55383F0A5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9144000" cy="6229804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>
            <a:noFill/>
          </a:ln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ounded Rectangle 16">
            <a:extLst>
              <a:ext uri="{FF2B5EF4-FFF2-40B4-BE49-F238E27FC236}">
                <a16:creationId xmlns:a16="http://schemas.microsoft.com/office/drawing/2014/main" id="{26471DC7-FA6E-40EF-A167-93BB0BCE1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601" y="643466"/>
            <a:ext cx="8178799" cy="4592561"/>
          </a:xfrm>
          <a:prstGeom prst="roundRect">
            <a:avLst>
              <a:gd name="adj" fmla="val 3513"/>
            </a:avLst>
          </a:prstGeom>
          <a:solidFill>
            <a:schemeClr val="tx1"/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 descr="2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360" y="873202"/>
            <a:ext cx="6741280" cy="413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779198"/>
      </p:ext>
    </p:extLst>
  </p:cSld>
  <p:clrMapOvr>
    <a:masterClrMapping/>
  </p:clrMapOvr>
  <p:transition spd="med"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5341"/>
            <a:ext cx="9144000" cy="607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534927"/>
      </p:ext>
    </p:extLst>
  </p:cSld>
  <p:clrMapOvr>
    <a:masterClrMapping/>
  </p:clrMapOvr>
  <p:transition spd="med"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9E75D15-CF17-4901-A858-1470ED6597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5C5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DF323B8-8C06-4F56-BB4B-B8857128A0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FC9A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 descr="4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839" y="786900"/>
            <a:ext cx="7950320" cy="528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365340"/>
      </p:ext>
    </p:extLst>
  </p:cSld>
  <p:clrMapOvr>
    <a:masterClrMapping/>
  </p:clrMapOvr>
  <p:transition spd="med"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60D8E68-3C34-4C0E-AD3E-80B283FF3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5C5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 descr="4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337" y="964692"/>
            <a:ext cx="7415326" cy="4928616"/>
          </a:xfrm>
          <a:prstGeom prst="rect">
            <a:avLst/>
          </a:prstGeom>
        </p:spPr>
      </p:pic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7188AEC5-C3B6-4F84-960F-0246A53F7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819" y="643467"/>
            <a:ext cx="8188361" cy="5571066"/>
          </a:xfrm>
          <a:prstGeom prst="roundRect">
            <a:avLst>
              <a:gd name="adj" fmla="val 3513"/>
            </a:avLst>
          </a:pr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3748"/>
      </p:ext>
    </p:extLst>
  </p:cSld>
  <p:clrMapOvr>
    <a:masterClrMapping/>
  </p:clrMapOvr>
  <p:transition spd="med"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60D8E68-3C34-4C0E-AD3E-80B283FF3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5C5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7188AEC5-C3B6-4F84-960F-0246A53F7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819" y="643467"/>
            <a:ext cx="8188361" cy="5571066"/>
          </a:xfrm>
          <a:prstGeom prst="roundRect">
            <a:avLst>
              <a:gd name="adj" fmla="val 3513"/>
            </a:avLst>
          </a:pr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ibm.png">
            <a:extLst>
              <a:ext uri="{FF2B5EF4-FFF2-40B4-BE49-F238E27FC236}">
                <a16:creationId xmlns:a16="http://schemas.microsoft.com/office/drawing/2014/main" id="{FDE0DCC2-3C2A-2649-9A66-0A92FE4A51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756" y="2302315"/>
            <a:ext cx="3292747" cy="1742885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8357427-63C0-B44E-98A0-FDCD7A8DF420}"/>
              </a:ext>
            </a:extLst>
          </p:cNvPr>
          <p:cNvSpPr/>
          <p:nvPr/>
        </p:nvSpPr>
        <p:spPr>
          <a:xfrm>
            <a:off x="977462" y="2049518"/>
            <a:ext cx="389368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>
                <a:latin typeface="Georgia"/>
                <a:cs typeface="Georgia"/>
              </a:rPr>
              <a:t>Suelen presentarse efectos positivos en:  </a:t>
            </a:r>
            <a:r>
              <a:rPr lang="es-ES" dirty="0" err="1">
                <a:latin typeface="Georgia"/>
                <a:cs typeface="Georgia"/>
              </a:rPr>
              <a:t>adopción</a:t>
            </a:r>
            <a:r>
              <a:rPr lang="es-ES" dirty="0">
                <a:latin typeface="Georgia"/>
                <a:cs typeface="Georgia"/>
              </a:rPr>
              <a:t> de iniciales, </a:t>
            </a:r>
            <a:r>
              <a:rPr lang="es-ES" dirty="0" err="1">
                <a:latin typeface="Georgia"/>
                <a:cs typeface="Georgia"/>
              </a:rPr>
              <a:t>adopción</a:t>
            </a:r>
            <a:r>
              <a:rPr lang="es-ES" dirty="0">
                <a:latin typeface="Georgia"/>
                <a:cs typeface="Georgia"/>
              </a:rPr>
              <a:t> del nombre de una persona, </a:t>
            </a:r>
            <a:r>
              <a:rPr lang="es-ES" dirty="0" err="1">
                <a:latin typeface="Georgia"/>
                <a:cs typeface="Georgia"/>
              </a:rPr>
              <a:t>adopción</a:t>
            </a:r>
            <a:r>
              <a:rPr lang="es-ES" dirty="0">
                <a:latin typeface="Georgia"/>
                <a:cs typeface="Georgia"/>
              </a:rPr>
              <a:t> del nombre del socio de una </a:t>
            </a:r>
            <a:r>
              <a:rPr lang="es-ES" dirty="0" err="1">
                <a:latin typeface="Georgia"/>
                <a:cs typeface="Georgia"/>
              </a:rPr>
              <a:t>fusión</a:t>
            </a:r>
            <a:r>
              <a:rPr lang="es-ES" dirty="0">
                <a:latin typeface="Georgia"/>
                <a:cs typeface="Georgia"/>
              </a:rPr>
              <a:t> o de la empresa adquirida, </a:t>
            </a:r>
            <a:r>
              <a:rPr lang="es-ES" dirty="0" err="1">
                <a:latin typeface="Georgia"/>
                <a:cs typeface="Georgia"/>
              </a:rPr>
              <a:t>eliminación</a:t>
            </a:r>
            <a:r>
              <a:rPr lang="es-ES" dirty="0">
                <a:latin typeface="Georgia"/>
                <a:cs typeface="Georgia"/>
              </a:rPr>
              <a:t> de un adjetivo limitativo, </a:t>
            </a:r>
            <a:r>
              <a:rPr lang="es-ES" dirty="0" err="1">
                <a:latin typeface="Georgia"/>
                <a:cs typeface="Georgia"/>
              </a:rPr>
              <a:t>sustitución</a:t>
            </a:r>
            <a:r>
              <a:rPr lang="es-ES" dirty="0">
                <a:latin typeface="Georgia"/>
                <a:cs typeface="Georgia"/>
              </a:rPr>
              <a:t> de iniciales, simple refinamiento del nombre. </a:t>
            </a:r>
          </a:p>
        </p:txBody>
      </p:sp>
    </p:spTree>
    <p:extLst>
      <p:ext uri="{BB962C8B-B14F-4D97-AF65-F5344CB8AC3E}">
        <p14:creationId xmlns:p14="http://schemas.microsoft.com/office/powerpoint/2010/main" val="3410216189"/>
      </p:ext>
    </p:extLst>
  </p:cSld>
  <p:clrMapOvr>
    <a:masterClrMapping/>
  </p:clrMapOvr>
  <p:transition spd="med"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60D8E68-3C34-4C0E-AD3E-80B283FF3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5C5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7188AEC5-C3B6-4F84-960F-0246A53F7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819" y="643467"/>
            <a:ext cx="8188361" cy="5571066"/>
          </a:xfrm>
          <a:prstGeom prst="roundRect">
            <a:avLst>
              <a:gd name="adj" fmla="val 3513"/>
            </a:avLst>
          </a:pr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 descr="images.jpeg">
            <a:extLst>
              <a:ext uri="{FF2B5EF4-FFF2-40B4-BE49-F238E27FC236}">
                <a16:creationId xmlns:a16="http://schemas.microsoft.com/office/drawing/2014/main" id="{20A52E16-E08D-3140-B35C-B6B749016F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392" y="819483"/>
            <a:ext cx="4051300" cy="1422400"/>
          </a:xfrm>
          <a:prstGeom prst="rect">
            <a:avLst/>
          </a:prstGeom>
        </p:spPr>
      </p:pic>
      <p:pic>
        <p:nvPicPr>
          <p:cNvPr id="8" name="Imagen 7" descr="maxresdefault.jpg">
            <a:extLst>
              <a:ext uri="{FF2B5EF4-FFF2-40B4-BE49-F238E27FC236}">
                <a16:creationId xmlns:a16="http://schemas.microsoft.com/office/drawing/2014/main" id="{96559EE0-55AA-6749-A43B-55CFA3F28E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322" y="3792844"/>
            <a:ext cx="4033370" cy="226877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CD598DE2-82AD-8F4B-87FB-7AAF8AB23065}"/>
              </a:ext>
            </a:extLst>
          </p:cNvPr>
          <p:cNvSpPr/>
          <p:nvPr/>
        </p:nvSpPr>
        <p:spPr>
          <a:xfrm>
            <a:off x="761220" y="2112580"/>
            <a:ext cx="339484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>
                <a:latin typeface="Georgia"/>
                <a:cs typeface="Georgia"/>
              </a:rPr>
              <a:t>No suele producirse efecto alguno en los siguientes casos: Cambio de </a:t>
            </a:r>
            <a:r>
              <a:rPr lang="es-ES" sz="2400" dirty="0" err="1">
                <a:latin typeface="Georgia"/>
                <a:cs typeface="Georgia"/>
              </a:rPr>
              <a:t>descripción</a:t>
            </a:r>
            <a:r>
              <a:rPr lang="es-ES" sz="2400" dirty="0">
                <a:latin typeface="Georgia"/>
                <a:cs typeface="Georgia"/>
              </a:rPr>
              <a:t>, cambio de </a:t>
            </a:r>
            <a:r>
              <a:rPr lang="es-ES" sz="2400" dirty="0" err="1">
                <a:latin typeface="Georgia"/>
                <a:cs typeface="Georgia"/>
              </a:rPr>
              <a:t>situación</a:t>
            </a:r>
            <a:r>
              <a:rPr lang="es-ES" sz="2400" dirty="0">
                <a:latin typeface="Georgia"/>
                <a:cs typeface="Georgia"/>
              </a:rPr>
              <a:t> legal, </a:t>
            </a:r>
            <a:r>
              <a:rPr lang="es-ES" sz="2400" dirty="0" err="1">
                <a:latin typeface="Georgia"/>
                <a:cs typeface="Georgia"/>
              </a:rPr>
              <a:t>creación</a:t>
            </a:r>
            <a:r>
              <a:rPr lang="es-ES" sz="2400" dirty="0">
                <a:latin typeface="Georgia"/>
                <a:cs typeface="Georgia"/>
              </a:rPr>
              <a:t> de un nuevo nombre, vuelta a un nombre anterior. </a:t>
            </a:r>
          </a:p>
        </p:txBody>
      </p:sp>
    </p:spTree>
    <p:extLst>
      <p:ext uri="{BB962C8B-B14F-4D97-AF65-F5344CB8AC3E}">
        <p14:creationId xmlns:p14="http://schemas.microsoft.com/office/powerpoint/2010/main" val="2090914443"/>
      </p:ext>
    </p:extLst>
  </p:cSld>
  <p:clrMapOvr>
    <a:masterClrMapping/>
  </p:clrMapOvr>
  <p:transition spd="med"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5"/>
          <p:cNvSpPr txBox="1">
            <a:spLocks noChangeArrowheads="1"/>
          </p:cNvSpPr>
          <p:nvPr/>
        </p:nvSpPr>
        <p:spPr bwMode="auto">
          <a:xfrm>
            <a:off x="357352" y="2732690"/>
            <a:ext cx="4519381" cy="3920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just"/>
            <a:r>
              <a:rPr lang="es-ES" sz="2800" dirty="0">
                <a:latin typeface="Georgia"/>
                <a:cs typeface="Georgia"/>
              </a:rPr>
              <a:t>Suelen producirse efectos negativos en los siguientes casos:  </a:t>
            </a:r>
            <a:r>
              <a:rPr lang="es-ES" sz="2800" dirty="0" err="1">
                <a:latin typeface="Georgia"/>
                <a:cs typeface="Georgia"/>
              </a:rPr>
              <a:t>adopción</a:t>
            </a:r>
            <a:r>
              <a:rPr lang="es-ES" sz="2800" dirty="0">
                <a:latin typeface="Georgia"/>
                <a:cs typeface="Georgia"/>
              </a:rPr>
              <a:t> del nombre de una marca, </a:t>
            </a:r>
            <a:r>
              <a:rPr lang="es-ES" sz="2800" dirty="0" err="1">
                <a:latin typeface="Georgia"/>
                <a:cs typeface="Georgia"/>
              </a:rPr>
              <a:t>adopción</a:t>
            </a:r>
            <a:r>
              <a:rPr lang="es-ES" sz="2800" dirty="0">
                <a:latin typeface="Georgia"/>
                <a:cs typeface="Georgia"/>
              </a:rPr>
              <a:t> del nombre de quien la adquiere, cambio a nombre descriptivo. </a:t>
            </a:r>
          </a:p>
          <a:p>
            <a:pPr algn="just">
              <a:buFont typeface="Arial"/>
              <a:buChar char="•"/>
            </a:pPr>
            <a:endParaRPr lang="es-ES" dirty="0">
              <a:solidFill>
                <a:srgbClr val="998700"/>
              </a:solidFill>
              <a:latin typeface="Tahoma"/>
              <a:cs typeface="Tahoma"/>
            </a:endParaRPr>
          </a:p>
          <a:p>
            <a:pPr algn="just" eaLnBrk="1" hangingPunct="1">
              <a:spcBef>
                <a:spcPct val="20000"/>
              </a:spcBef>
            </a:pPr>
            <a:endParaRPr lang="es-MX" dirty="0">
              <a:latin typeface="Franklin Gothic Book" charset="0"/>
            </a:endParaRPr>
          </a:p>
        </p:txBody>
      </p:sp>
      <p:pic>
        <p:nvPicPr>
          <p:cNvPr id="3" name="Imagen 2" descr="trump_corbat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855" y="612520"/>
            <a:ext cx="2749244" cy="3665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041053"/>
      </p:ext>
    </p:extLst>
  </p:cSld>
  <p:clrMapOvr>
    <a:masterClrMapping/>
  </p:clrMapOvr>
  <p:transition spd="med"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5"/>
          <p:cNvSpPr txBox="1">
            <a:spLocks noChangeArrowheads="1"/>
          </p:cNvSpPr>
          <p:nvPr/>
        </p:nvSpPr>
        <p:spPr bwMode="auto">
          <a:xfrm>
            <a:off x="453318" y="1881708"/>
            <a:ext cx="8278203" cy="3059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just"/>
            <a:r>
              <a:rPr lang="es-ES" sz="2800" dirty="0">
                <a:latin typeface="Georgia"/>
                <a:cs typeface="Georgia"/>
              </a:rPr>
              <a:t>Elementos que debe reunir un buen nombre: evocar la identidad de la empresa y revelar las actividades que realiza; </a:t>
            </a:r>
            <a:r>
              <a:rPr lang="es-ES" sz="2800" dirty="0" err="1">
                <a:latin typeface="Georgia"/>
                <a:cs typeface="Georgia"/>
              </a:rPr>
              <a:t>fácil</a:t>
            </a:r>
            <a:r>
              <a:rPr lang="es-ES" sz="2800" dirty="0">
                <a:latin typeface="Georgia"/>
                <a:cs typeface="Georgia"/>
              </a:rPr>
              <a:t> de pronunciar y recordar; distinguirse de los nombres de la competencia. </a:t>
            </a:r>
          </a:p>
          <a:p>
            <a:pPr algn="just">
              <a:buFont typeface="Arial"/>
              <a:buChar char="•"/>
            </a:pPr>
            <a:endParaRPr lang="es-ES" dirty="0">
              <a:solidFill>
                <a:srgbClr val="998700"/>
              </a:solidFill>
              <a:latin typeface="Tahoma"/>
              <a:cs typeface="Tahoma"/>
            </a:endParaRPr>
          </a:p>
          <a:p>
            <a:pPr algn="just" eaLnBrk="1" hangingPunct="1">
              <a:spcBef>
                <a:spcPct val="20000"/>
              </a:spcBef>
            </a:pPr>
            <a:endParaRPr lang="es-MX" dirty="0">
              <a:latin typeface="Franklin Gothic Book" charset="0"/>
            </a:endParaRPr>
          </a:p>
        </p:txBody>
      </p:sp>
      <p:pic>
        <p:nvPicPr>
          <p:cNvPr id="2" name="Imagen 1" descr="portada_43344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656" y="3912376"/>
            <a:ext cx="4339607" cy="244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954852"/>
      </p:ext>
    </p:extLst>
  </p:cSld>
  <p:clrMapOvr>
    <a:masterClrMapping/>
  </p:clrMapOvr>
  <p:transition spd="med"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E75D15-CF17-4901-A858-1470ED6597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F323B8-8C06-4F56-BB4B-B8857128A0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Ejemplo 4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455" y="786900"/>
            <a:ext cx="5351089" cy="528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592169"/>
      </p:ext>
    </p:extLst>
  </p:cSld>
  <p:clrMapOvr>
    <a:masterClrMapping/>
  </p:clrMapOvr>
  <p:transition spd="med">
    <p:dissolv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able">
  <a:themeElements>
    <a:clrScheme name="Ci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F03B5E"/>
      </a:accent1>
      <a:accent2>
        <a:srgbClr val="DC6FEC"/>
      </a:accent2>
      <a:accent3>
        <a:srgbClr val="60B1F2"/>
      </a:accent3>
      <a:accent4>
        <a:srgbClr val="6AD5BB"/>
      </a:accent4>
      <a:accent5>
        <a:srgbClr val="E8AB4E"/>
      </a:accent5>
      <a:accent6>
        <a:srgbClr val="F56447"/>
      </a:accent6>
      <a:hlink>
        <a:srgbClr val="8F8F8F"/>
      </a:hlink>
      <a:folHlink>
        <a:srgbClr val="A5A5A5"/>
      </a:folHlink>
    </a:clrScheme>
    <a:fontScheme name="Ci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i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ACECE1E4-636E-48DB-87ED-4A76DC93378F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340</Words>
  <Application>Microsoft Macintosh PowerPoint</Application>
  <PresentationFormat>Presentación en pantalla (4:3)</PresentationFormat>
  <Paragraphs>39</Paragraphs>
  <Slides>18</Slides>
  <Notes>18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6" baseType="lpstr">
      <vt:lpstr>Arial</vt:lpstr>
      <vt:lpstr>Calibri</vt:lpstr>
      <vt:lpstr>Century Gothic</vt:lpstr>
      <vt:lpstr>Franklin Gothic Book</vt:lpstr>
      <vt:lpstr>Georgia</vt:lpstr>
      <vt:lpstr>Tahoma</vt:lpstr>
      <vt:lpstr>Wingdings 2</vt:lpstr>
      <vt:lpstr>Citable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Octavio Islas</dc:creator>
  <cp:lastModifiedBy>Octavio Islas</cp:lastModifiedBy>
  <cp:revision>3</cp:revision>
  <dcterms:created xsi:type="dcterms:W3CDTF">2019-11-26T21:58:14Z</dcterms:created>
  <dcterms:modified xsi:type="dcterms:W3CDTF">2019-11-26T22:23:40Z</dcterms:modified>
</cp:coreProperties>
</file>