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mpg" ContentType="vide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421" r:id="rId8"/>
    <p:sldId id="460" r:id="rId9"/>
    <p:sldId id="424" r:id="rId10"/>
    <p:sldId id="426" r:id="rId11"/>
    <p:sldId id="428" r:id="rId12"/>
    <p:sldId id="429" r:id="rId13"/>
    <p:sldId id="431" r:id="rId14"/>
    <p:sldId id="436" r:id="rId15"/>
    <p:sldId id="437" r:id="rId16"/>
    <p:sldId id="438" r:id="rId17"/>
    <p:sldId id="439" r:id="rId18"/>
    <p:sldId id="440" r:id="rId19"/>
    <p:sldId id="448" r:id="rId20"/>
    <p:sldId id="449" r:id="rId21"/>
    <p:sldId id="450" r:id="rId22"/>
    <p:sldId id="451" r:id="rId23"/>
    <p:sldId id="452" r:id="rId24"/>
    <p:sldId id="461" r:id="rId25"/>
    <p:sldId id="462" r:id="rId26"/>
    <p:sldId id="463" r:id="rId27"/>
    <p:sldId id="456" r:id="rId28"/>
    <p:sldId id="457" r:id="rId29"/>
    <p:sldId id="458" r:id="rId30"/>
    <p:sldId id="459" r:id="rId3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765"/>
    <p:restoredTop sz="94694"/>
  </p:normalViewPr>
  <p:slideViewPr>
    <p:cSldViewPr snapToGrid="0" snapToObjects="1">
      <p:cViewPr varScale="1">
        <p:scale>
          <a:sx n="54" d="100"/>
          <a:sy n="54" d="100"/>
        </p:scale>
        <p:origin x="216" y="1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68584-CDA5-BE47-92C0-ECFDDC774472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FE8D1-83B7-2749-A97C-EFDD6B52B74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500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4C09ED-5802-2247-81F7-F44F4E51A693}" type="slidenum">
              <a:rPr lang="es-ES" sz="1100"/>
              <a:pPr eaLnBrk="1" hangingPunct="1"/>
              <a:t>19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1243063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60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4C09ED-5802-2247-81F7-F44F4E51A693}" type="slidenum">
              <a:rPr lang="es-ES" sz="1100"/>
              <a:pPr eaLnBrk="1" hangingPunct="1"/>
              <a:t>20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2215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8130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813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803C8B7-C050-2840-AC3F-50D44E39EBFF}" type="slidenum">
              <a:rPr lang="es-ES" sz="1100"/>
              <a:pPr eaLnBrk="1" hangingPunct="1"/>
              <a:t>21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132583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017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01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DFAB3B-C90B-1249-9F18-1840CCA4D1D1}" type="slidenum">
              <a:rPr lang="es-ES" sz="1100"/>
              <a:pPr eaLnBrk="1" hangingPunct="1"/>
              <a:t>22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503597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22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22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EE0D5F-F63F-B74A-84F6-FB8FFA2905E3}" type="slidenum">
              <a:rPr lang="es-ES" sz="1100"/>
              <a:pPr eaLnBrk="1" hangingPunct="1"/>
              <a:t>23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724729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22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22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EE0D5F-F63F-B74A-84F6-FB8FFA2905E3}" type="slidenum">
              <a:rPr lang="es-ES" sz="1100"/>
              <a:pPr eaLnBrk="1" hangingPunct="1"/>
              <a:t>24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2086150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2226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22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EE0D5F-F63F-B74A-84F6-FB8FFA2905E3}" type="slidenum">
              <a:rPr lang="es-ES" sz="1100"/>
              <a:pPr eaLnBrk="1" hangingPunct="1"/>
              <a:t>25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3430124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017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501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DFAB3B-C90B-1249-9F18-1840CCA4D1D1}" type="slidenum">
              <a:rPr lang="es-ES" sz="1100"/>
              <a:pPr eaLnBrk="1" hangingPunct="1"/>
              <a:t>26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2515201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27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677461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28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4001511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29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2153001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18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604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6783" indent="-264147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6589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9225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01861" indent="-211318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4496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7132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9768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92403" indent="-2113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7D55C2-8862-D844-BD0C-B4D79B9E4818}" type="slidenum">
              <a:rPr lang="es-ES" sz="1100"/>
              <a:pPr eaLnBrk="1" hangingPunct="1"/>
              <a:t>30</a:t>
            </a:fld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144556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8279A-1FDC-A647-A77B-B98C5DEF6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95B737-6A52-5845-AAF6-FE064D866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981B8B-50D8-894F-953B-7D776546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B3B26A-F64A-544A-9FAE-62C46129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C981EF-C19A-3343-BD86-61C42723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13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4B28D-16E9-F848-87D8-325B24A8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AD52A7-1334-3C45-8E89-2058FD9CA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DE2DEB-A99A-0242-B5A8-76263009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F8DD16-36F7-174E-83F9-76037054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B739A5-1137-AC4C-B367-D92336BD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2275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FA45F-C26D-3C43-9604-58944A79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68D9ED-1753-C349-A832-D01EB0767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E3B309-9DAA-1749-A364-7D8605F0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B2E7D2-4E20-D841-99B5-D70ADF6ED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1FB2B1-C24E-764B-9C5E-D44AB0682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649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5AAE2-0FC1-DB4E-99B5-06BE7B74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EC63A9-530B-4544-8C7F-E3176A634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8E5035-2B5F-E148-A5B1-6540A4503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EC4A1C-B04D-ED45-86E3-AA594E9C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87FDBB-28E6-EE4B-9778-61D8F308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178CC9-F26B-C24E-9577-6AF5C877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8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CACD2-2735-FA42-8916-5CD4810B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7F58B9-3534-C841-9DA9-CFB92E0A2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0D85B4-4444-AC42-BE25-C573E9B7B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9D4E60-4C92-5A43-AC3D-5035F3D05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8D9379-C6FA-D74D-B1AE-1530D381C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B0602F-CE9C-664A-AAD4-A0E74B84C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57A1EF-6900-314E-93F4-7DDBA678A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4AC1E7-4261-2C4C-B25A-8190D8B2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56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43D78-1C4D-9F4B-8DA5-886D0A31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58E046-D5AA-7A40-8FFF-F2330CCC1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F92C31-F926-1648-BCB3-55A9AA0A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C0195D-7BB6-814B-87F6-48D70414E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236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3F0324-4546-404F-BB7C-557ED2B5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9D77F4-19BC-0344-82C8-0B7785E0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958D9B-0686-BD49-8411-691A131E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37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9E9CAF-ADB3-F04A-B2ED-9B0ABA808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AC89F5-0E18-A447-9E8D-FD692D44B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3AE1A3-0C2F-C04C-B83C-85090CF8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CDB6D4-F422-4C42-9FCA-B441764D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4C2B2B-A3FD-CE44-9BD9-6E60D677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9D47DE-644A-4E48-8DD1-D57B667B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772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79BAC-866A-6449-8CCC-56E08BDF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8C0522-F067-1443-B303-1F48AB86E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729BB8-0F4C-6D42-B240-2533C78DA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3E62EF-048A-C341-B219-80DBE7579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806545-5B6B-C242-8E5D-FF1E9C60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252A79-19A9-334D-826D-E0F7F51C7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697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7E9E7-D4B5-6349-8A49-5A2B237C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6F3DD9-0B32-3743-8EA7-F5A078BF2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9186DD-3F13-3F48-9618-65975D33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CFE607-C954-394E-B311-9F51C782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7BA9B-C70D-9342-AE2D-DBB8EA9D4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847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C54DB6-86FD-7B4E-9FD7-FDF4FF24E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D9BF20-E226-4246-BE75-473615881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3B5328-F68B-684F-AEFC-EF922E7B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81851B-CEB4-5947-92FE-709AB76AD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05E095-6BF0-224D-B8D4-1437A8D46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311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D86C7EA-0A93-924A-9EC1-0330231D7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B2AA89-DF88-F94B-B3F2-F80D31827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B2EAB-7962-D445-9E21-689104218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FFA5D-5977-EA4E-8D93-E3454C7C093B}" type="datetimeFigureOut">
              <a:rPr lang="es-ES_tradnl" smtClean="0"/>
              <a:t>22/10/19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C22A9F-0C4B-A940-90D1-C9B6307DB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0F7E73-26A2-A74B-94B6-57C31DE62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CA94-B7CE-C741-B5F3-0DFA4F8A9B2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851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g"/><Relationship Id="rId1" Type="http://schemas.microsoft.com/office/2007/relationships/media" Target="../media/media2.mpg"/><Relationship Id="rId6" Type="http://schemas.openxmlformats.org/officeDocument/2006/relationships/image" Target="../media/image31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g"/><Relationship Id="rId1" Type="http://schemas.microsoft.com/office/2007/relationships/media" Target="../media/media3.mpg"/><Relationship Id="rId6" Type="http://schemas.openxmlformats.org/officeDocument/2006/relationships/image" Target="../media/image32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E6C24F4-AA04-3F42-80FC-A27C9201B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6186" y="3428999"/>
            <a:ext cx="4805691" cy="838831"/>
          </a:xfrm>
        </p:spPr>
        <p:txBody>
          <a:bodyPr anchor="b">
            <a:noAutofit/>
          </a:bodyPr>
          <a:lstStyle/>
          <a:p>
            <a:pPr algn="l"/>
            <a:r>
              <a:rPr lang="es-ES" sz="4800" dirty="0">
                <a:solidFill>
                  <a:srgbClr val="998700"/>
                </a:solidFill>
                <a:latin typeface="Palatino" pitchFamily="2" charset="77"/>
                <a:ea typeface="Palatino" pitchFamily="2" charset="77"/>
                <a:cs typeface="Georgia"/>
              </a:rPr>
              <a:t>3 Actores, escenarios y públicos</a:t>
            </a:r>
          </a:p>
        </p:txBody>
      </p:sp>
      <p:sp>
        <p:nvSpPr>
          <p:cNvPr id="13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 descr="Imagen que contiene señal, exterior&#10;&#10;Descripción generada automáticamente">
            <a:extLst>
              <a:ext uri="{FF2B5EF4-FFF2-40B4-BE49-F238E27FC236}">
                <a16:creationId xmlns:a16="http://schemas.microsoft.com/office/drawing/2014/main" id="{74BCC08C-F8E3-8C41-9AFB-B06D4D2B0A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" r="6363" b="-1"/>
          <a:stretch/>
        </p:blipFill>
        <p:spPr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37908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 descr="Multitud.jpg">
            <a:extLst>
              <a:ext uri="{FF2B5EF4-FFF2-40B4-BE49-F238E27FC236}">
                <a16:creationId xmlns:a16="http://schemas.microsoft.com/office/drawing/2014/main" id="{82167BDA-DA65-A241-9B24-655B1BD52C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1" b="232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D0D708-52B6-A342-9B06-71787402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es-ES_tradnl" sz="4000" dirty="0"/>
              <a:t>Públicos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A38E60-F211-4C48-9628-6E38F903E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4" y="1648918"/>
            <a:ext cx="3764131" cy="4245855"/>
          </a:xfrm>
        </p:spPr>
        <p:txBody>
          <a:bodyPr>
            <a:normAutofit lnSpcReduction="10000"/>
          </a:bodyPr>
          <a:lstStyle/>
          <a:p>
            <a:pPr algn="just">
              <a:buFontTx/>
              <a:buChar char="•"/>
            </a:pPr>
            <a:r>
              <a:rPr lang="es-ES_tradnl" sz="2000" dirty="0">
                <a:solidFill>
                  <a:srgbClr val="ACA73B"/>
                </a:solidFill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_tradnl" sz="2000" dirty="0">
                <a:latin typeface="Palatino" pitchFamily="2" charset="77"/>
                <a:ea typeface="Palatino" pitchFamily="2" charset="77"/>
                <a:cs typeface="Cambria"/>
              </a:rPr>
              <a:t>Público (en comunicación colectiva)</a:t>
            </a:r>
          </a:p>
          <a:p>
            <a:pPr algn="just"/>
            <a:r>
              <a:rPr lang="es-ES_tradnl" sz="2000" dirty="0">
                <a:latin typeface="Palatino" pitchFamily="2" charset="77"/>
                <a:ea typeface="Palatino" pitchFamily="2" charset="77"/>
                <a:cs typeface="Cambria"/>
              </a:rPr>
              <a:t>Personas dispersas en el espacio que  reaccionan ante un estímulo común.</a:t>
            </a:r>
          </a:p>
          <a:p>
            <a:pPr algn="just"/>
            <a:endParaRPr lang="es-ES_tradnl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buFontTx/>
              <a:buChar char="•"/>
            </a:pPr>
            <a:r>
              <a:rPr lang="es-ES_tradnl" sz="2000" dirty="0">
                <a:latin typeface="Palatino" pitchFamily="2" charset="77"/>
                <a:ea typeface="Palatino" pitchFamily="2" charset="77"/>
                <a:cs typeface="Cambria"/>
              </a:rPr>
              <a:t> Públicos (en relaciones públicas):  Grupos que, teniendo intereses comunes, resultan afectados por los actos y políticas de una organización determinada,  o cuyos actos y opiniones afectan a dicha organización.</a:t>
            </a:r>
            <a:endParaRPr lang="es-MX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036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oto-generacion-y">
            <a:extLst>
              <a:ext uri="{FF2B5EF4-FFF2-40B4-BE49-F238E27FC236}">
                <a16:creationId xmlns:a16="http://schemas.microsoft.com/office/drawing/2014/main" id="{64E9291F-5783-A447-AE09-20F4B2B9A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3" r="1" b="14043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FF5C63-1221-494C-A0A0-63C782540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66" y="2356636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s-ES_tradnl" sz="3600" dirty="0"/>
              <a:t>Públicos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2D8F28-4D8E-884A-A22A-6DE5CD3B3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95" y="3028013"/>
            <a:ext cx="4751881" cy="4571999"/>
          </a:xfrm>
        </p:spPr>
        <p:txBody>
          <a:bodyPr anchor="ctr">
            <a:norm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s-ES_tradnl" sz="2000" dirty="0">
                <a:latin typeface="Palatino" pitchFamily="2" charset="77"/>
                <a:ea typeface="Palatino" pitchFamily="2" charset="77"/>
                <a:cs typeface="Cambria"/>
              </a:rPr>
              <a:t> Un público se forma en torno a una controversia.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s-ES_tradnl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buFontTx/>
              <a:buChar char="•"/>
            </a:pPr>
            <a:r>
              <a:rPr lang="es-ES_tradnl" sz="2000" dirty="0">
                <a:latin typeface="Palatino" pitchFamily="2" charset="77"/>
                <a:ea typeface="Palatino" pitchFamily="2" charset="77"/>
                <a:cs typeface="Cambria"/>
              </a:rPr>
              <a:t> Los públicos deben ser identificados, formados, clasificados y jerarquizados.</a:t>
            </a:r>
          </a:p>
          <a:p>
            <a:endParaRPr lang="es-ES_tradnl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s-ES_tradnl" sz="2000" dirty="0">
                <a:latin typeface="Palatino" pitchFamily="2" charset="77"/>
                <a:ea typeface="Palatino" pitchFamily="2" charset="77"/>
                <a:cs typeface="Cambria"/>
              </a:rPr>
              <a:t> Los públicos se clasifican en función de los roles que desempeñan en relación con la organización.</a:t>
            </a:r>
            <a:endParaRPr lang="es-MX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0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22373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5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22AE79-1B2A-8946-90E6-53BCED528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14" y="734518"/>
            <a:ext cx="3237958" cy="50163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TIPOLOGÍA PÚBLICOS </a:t>
            </a:r>
            <a:b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b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La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complejidad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las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relaciones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vinculan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a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cada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grupo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con la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, define el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sentido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posible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criterios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clasificación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  <a:b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b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</a:b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Todos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son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receptores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potenciales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mensajes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emite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 una </a:t>
            </a:r>
            <a:r>
              <a:rPr lang="en-US" sz="2000" kern="1200" dirty="0" err="1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organización</a:t>
            </a:r>
            <a:r>
              <a:rPr lang="en-US" sz="2000" kern="1200" dirty="0">
                <a:solidFill>
                  <a:srgbClr val="FFFFFF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descarga.jpeg">
            <a:extLst>
              <a:ext uri="{FF2B5EF4-FFF2-40B4-BE49-F238E27FC236}">
                <a16:creationId xmlns:a16="http://schemas.microsoft.com/office/drawing/2014/main" id="{EDEBB031-9FBD-2E46-9782-DFC012AB01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733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14C15-83C2-D44D-8B60-13BAE09F3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4" y="327025"/>
            <a:ext cx="5167311" cy="1946274"/>
          </a:xfrm>
        </p:spPr>
        <p:txBody>
          <a:bodyPr anchor="b">
            <a:normAutofit/>
          </a:bodyPr>
          <a:lstStyle/>
          <a:p>
            <a:r>
              <a:rPr lang="es-ES_tradnl" sz="3600"/>
              <a:t>INVENTARIO DE PÚBLICOS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A6F806-E0BA-3043-9123-FDF378F1D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14" y="2614613"/>
            <a:ext cx="5167311" cy="3590925"/>
          </a:xfrm>
        </p:spPr>
        <p:txBody>
          <a:bodyPr>
            <a:normAutofit/>
          </a:bodyPr>
          <a:lstStyle/>
          <a:p>
            <a:r>
              <a:rPr lang="es-MX" sz="18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Exhaustiva relación de 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los 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públicos con los cuales la organización ha establecidoo sostiene relaciones directas e indirectas, o que estima relevantes en su esfera de intereses.</a:t>
            </a:r>
            <a:endParaRPr lang="en-US" sz="2400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  <p:pic>
        <p:nvPicPr>
          <p:cNvPr id="6" name="Imagen 5" descr="250px-Meninasking.jpg">
            <a:extLst>
              <a:ext uri="{FF2B5EF4-FFF2-40B4-BE49-F238E27FC236}">
                <a16:creationId xmlns:a16="http://schemas.microsoft.com/office/drawing/2014/main" id="{2AB81719-1E5D-B842-9DD1-AA09554A1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9" r="1" b="1"/>
          <a:stretch/>
        </p:blipFill>
        <p:spPr>
          <a:xfrm>
            <a:off x="5721536" y="1"/>
            <a:ext cx="6470464" cy="6856412"/>
          </a:xfrm>
          <a:custGeom>
            <a:avLst/>
            <a:gdLst>
              <a:gd name="connsiteX0" fmla="*/ 0 w 6470464"/>
              <a:gd name="connsiteY0" fmla="*/ 0 h 6856412"/>
              <a:gd name="connsiteX1" fmla="*/ 6470464 w 6470464"/>
              <a:gd name="connsiteY1" fmla="*/ 0 h 6856412"/>
              <a:gd name="connsiteX2" fmla="*/ 6470464 w 6470464"/>
              <a:gd name="connsiteY2" fmla="*/ 6856412 h 6856412"/>
              <a:gd name="connsiteX3" fmla="*/ 753 w 6470464"/>
              <a:gd name="connsiteY3" fmla="*/ 6856412 h 6856412"/>
              <a:gd name="connsiteX4" fmla="*/ 83736 w 6470464"/>
              <a:gd name="connsiteY4" fmla="*/ 6682434 h 6856412"/>
              <a:gd name="connsiteX5" fmla="*/ 777103 w 6470464"/>
              <a:gd name="connsiteY5" fmla="*/ 3428997 h 6856412"/>
              <a:gd name="connsiteX6" fmla="*/ 83736 w 6470464"/>
              <a:gd name="connsiteY6" fmla="*/ 175558 h 685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0464" h="6856412">
                <a:moveTo>
                  <a:pt x="0" y="0"/>
                </a:moveTo>
                <a:lnTo>
                  <a:pt x="6470464" y="0"/>
                </a:lnTo>
                <a:lnTo>
                  <a:pt x="6470464" y="6856412"/>
                </a:lnTo>
                <a:lnTo>
                  <a:pt x="753" y="6856412"/>
                </a:lnTo>
                <a:lnTo>
                  <a:pt x="83736" y="6682434"/>
                </a:lnTo>
                <a:cubicBezTo>
                  <a:pt x="534353" y="5654674"/>
                  <a:pt x="777103" y="4561946"/>
                  <a:pt x="777103" y="3428997"/>
                </a:cubicBezTo>
                <a:cubicBezTo>
                  <a:pt x="777103" y="2296047"/>
                  <a:pt x="534353" y="1203318"/>
                  <a:pt x="83736" y="17555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22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2A71B6-AC24-B343-93F4-31FCC3096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66" y="1199213"/>
            <a:ext cx="5138659" cy="5006325"/>
          </a:xfrm>
        </p:spPr>
        <p:txBody>
          <a:bodyPr>
            <a:norm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Muchas organizaciones no son conscientes de los públicos con los cuales tienen relaciones directas o indirectas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El inventario no se reduce a la nómina ni al área de relaciones públicas y/o relaciones industriales.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Es indispensable recorrer horizontal y verticalmente toda la organización.</a:t>
            </a:r>
          </a:p>
        </p:txBody>
      </p:sp>
      <p:pic>
        <p:nvPicPr>
          <p:cNvPr id="9" name="Picture 8" descr="Ithiel">
            <a:extLst>
              <a:ext uri="{FF2B5EF4-FFF2-40B4-BE49-F238E27FC236}">
                <a16:creationId xmlns:a16="http://schemas.microsoft.com/office/drawing/2014/main" id="{B080EB63-0BCD-DD48-AF37-B2F2FBE47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r="19729"/>
          <a:stretch/>
        </p:blipFill>
        <p:spPr bwMode="auto">
          <a:xfrm>
            <a:off x="5721536" y="1"/>
            <a:ext cx="6470464" cy="6856412"/>
          </a:xfrm>
          <a:custGeom>
            <a:avLst/>
            <a:gdLst>
              <a:gd name="connsiteX0" fmla="*/ 0 w 6470464"/>
              <a:gd name="connsiteY0" fmla="*/ 0 h 6856412"/>
              <a:gd name="connsiteX1" fmla="*/ 6470464 w 6470464"/>
              <a:gd name="connsiteY1" fmla="*/ 0 h 6856412"/>
              <a:gd name="connsiteX2" fmla="*/ 6470464 w 6470464"/>
              <a:gd name="connsiteY2" fmla="*/ 6856412 h 6856412"/>
              <a:gd name="connsiteX3" fmla="*/ 753 w 6470464"/>
              <a:gd name="connsiteY3" fmla="*/ 6856412 h 6856412"/>
              <a:gd name="connsiteX4" fmla="*/ 83736 w 6470464"/>
              <a:gd name="connsiteY4" fmla="*/ 6682434 h 6856412"/>
              <a:gd name="connsiteX5" fmla="*/ 777103 w 6470464"/>
              <a:gd name="connsiteY5" fmla="*/ 3428997 h 6856412"/>
              <a:gd name="connsiteX6" fmla="*/ 83736 w 6470464"/>
              <a:gd name="connsiteY6" fmla="*/ 175558 h 685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0464" h="6856412">
                <a:moveTo>
                  <a:pt x="0" y="0"/>
                </a:moveTo>
                <a:lnTo>
                  <a:pt x="6470464" y="0"/>
                </a:lnTo>
                <a:lnTo>
                  <a:pt x="6470464" y="6856412"/>
                </a:lnTo>
                <a:lnTo>
                  <a:pt x="753" y="6856412"/>
                </a:lnTo>
                <a:lnTo>
                  <a:pt x="83736" y="6682434"/>
                </a:lnTo>
                <a:cubicBezTo>
                  <a:pt x="534353" y="5654674"/>
                  <a:pt x="777103" y="4561946"/>
                  <a:pt x="777103" y="3428997"/>
                </a:cubicBezTo>
                <a:cubicBezTo>
                  <a:pt x="777103" y="2296047"/>
                  <a:pt x="534353" y="1203318"/>
                  <a:pt x="83736" y="17555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8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9DD6097-D1CA-1C4A-B0D5-96E154130A6E}"/>
              </a:ext>
            </a:extLst>
          </p:cNvPr>
          <p:cNvSpPr/>
          <p:nvPr/>
        </p:nvSpPr>
        <p:spPr>
          <a:xfrm>
            <a:off x="1407969" y="2459504"/>
            <a:ext cx="35598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MX" sz="2400" dirty="0">
                <a:solidFill>
                  <a:srgbClr val="ACA73B"/>
                </a:solidFill>
                <a:latin typeface="Palatino" pitchFamily="2" charset="77"/>
                <a:ea typeface="Palatino" pitchFamily="2" charset="77"/>
                <a:cs typeface="Cambria"/>
              </a:rPr>
              <a:t>Los públicos cambian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, el inventario debe ser actualizado con regularidad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.</a:t>
            </a:r>
            <a:br>
              <a:rPr lang="es-MX" sz="2400" dirty="0">
                <a:latin typeface="Palatino" pitchFamily="2" charset="77"/>
                <a:ea typeface="Palatino" pitchFamily="2" charset="77"/>
                <a:cs typeface="Arial" charset="0"/>
              </a:rPr>
            </a:br>
            <a:endParaRPr lang="es-MX" sz="2400" dirty="0">
              <a:latin typeface="Palatino" pitchFamily="2" charset="77"/>
              <a:ea typeface="Palatino" pitchFamily="2" charset="77"/>
              <a:cs typeface="Arial" charset="0"/>
            </a:endParaRPr>
          </a:p>
        </p:txBody>
      </p:sp>
      <p:pic>
        <p:nvPicPr>
          <p:cNvPr id="8" name="7 Imagen" descr="postIt.jpg">
            <a:extLst>
              <a:ext uri="{FF2B5EF4-FFF2-40B4-BE49-F238E27FC236}">
                <a16:creationId xmlns:a16="http://schemas.microsoft.com/office/drawing/2014/main" id="{71FBAB9D-58C7-0140-B5B2-1FFFE3FC4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45" y="1632744"/>
            <a:ext cx="5076825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59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5" descr="Ciberespacio">
            <a:extLst>
              <a:ext uri="{FF2B5EF4-FFF2-40B4-BE49-F238E27FC236}">
                <a16:creationId xmlns:a16="http://schemas.microsoft.com/office/drawing/2014/main" id="{ACF1363C-5574-E646-98C3-C68FB026F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18" y="1365972"/>
            <a:ext cx="4609226" cy="453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1351C80-F012-1242-9767-CE2D53A776F2}"/>
              </a:ext>
            </a:extLst>
          </p:cNvPr>
          <p:cNvSpPr/>
          <p:nvPr/>
        </p:nvSpPr>
        <p:spPr>
          <a:xfrm>
            <a:off x="6057356" y="1888760"/>
            <a:ext cx="494542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Algunos grupos de presión 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adoptan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bajo perfil o francamente procuran pasar desapercibidos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. </a:t>
            </a:r>
          </a:p>
          <a:p>
            <a:pPr algn="just" eaLnBrk="0" hangingPunct="0">
              <a:spcBef>
                <a:spcPct val="50000"/>
              </a:spcBef>
              <a:buFontTx/>
              <a:buChar char="•"/>
            </a:pP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 Aparecen en el escenario mediático cuando sus intereses pueden resultar afectados.</a:t>
            </a:r>
            <a:endParaRPr lang="es-MX" sz="2400" dirty="0">
              <a:latin typeface="Palatino" pitchFamily="2" charset="77"/>
              <a:ea typeface="Palatino" pitchFamily="2" charset="77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6378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72AAD0-3D31-7C43-80A1-0C8E7B948821}"/>
              </a:ext>
            </a:extLst>
          </p:cNvPr>
          <p:cNvSpPr txBox="1"/>
          <p:nvPr/>
        </p:nvSpPr>
        <p:spPr>
          <a:xfrm>
            <a:off x="643468" y="623392"/>
            <a:ext cx="3363974" cy="16070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MAPA DE PÚBLICOS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8BD2F34-D222-9B4A-86C8-771E397E6924}"/>
              </a:ext>
            </a:extLst>
          </p:cNvPr>
          <p:cNvSpPr/>
          <p:nvPr/>
        </p:nvSpPr>
        <p:spPr>
          <a:xfrm>
            <a:off x="643468" y="2638043"/>
            <a:ext cx="3363974" cy="341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Permite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explicar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cómo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percibe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cada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público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y por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qué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somos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percibidos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así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Es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necesario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conocer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la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historia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de las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relaciones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que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hemos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fincado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con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cada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uno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pic>
        <p:nvPicPr>
          <p:cNvPr id="11" name="4 Imagen" descr="sombras2.gif">
            <a:extLst>
              <a:ext uri="{FF2B5EF4-FFF2-40B4-BE49-F238E27FC236}">
                <a16:creationId xmlns:a16="http://schemas.microsoft.com/office/drawing/2014/main" id="{9BA9EFF8-32DC-A54F-B9F7-8CA5A791F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989274"/>
            <a:ext cx="6250769" cy="471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476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CBF04C2-9207-4D4B-9799-933AAF037C15}"/>
              </a:ext>
            </a:extLst>
          </p:cNvPr>
          <p:cNvSpPr/>
          <p:nvPr/>
        </p:nvSpPr>
        <p:spPr>
          <a:xfrm>
            <a:off x="599606" y="809468"/>
            <a:ext cx="6370819" cy="5546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Los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pueden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asumir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roles de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ayudantes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oponentes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observadores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indiferentes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etc.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kern="1200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Las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posiciones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y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percepciones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de los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públicos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pueden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cambiar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con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relativa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facilidad</a:t>
            </a:r>
            <a:r>
              <a:rPr lang="en-US" sz="2400" kern="1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.</a:t>
            </a:r>
          </a:p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6 Imagen" descr="Panoptico2.jpg">
            <a:extLst>
              <a:ext uri="{FF2B5EF4-FFF2-40B4-BE49-F238E27FC236}">
                <a16:creationId xmlns:a16="http://schemas.microsoft.com/office/drawing/2014/main" id="{CF8A4494-F918-2740-BE6A-FB01E61CD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5" r="30898" b="-2"/>
          <a:stretch/>
        </p:blipFill>
        <p:spPr bwMode="auto">
          <a:xfrm>
            <a:off x="7431299" y="1"/>
            <a:ext cx="4760702" cy="6856413"/>
          </a:xfrm>
          <a:custGeom>
            <a:avLst/>
            <a:gdLst>
              <a:gd name="connsiteX0" fmla="*/ 0 w 4760702"/>
              <a:gd name="connsiteY0" fmla="*/ 0 h 6856413"/>
              <a:gd name="connsiteX1" fmla="*/ 4760702 w 4760702"/>
              <a:gd name="connsiteY1" fmla="*/ 0 h 6856413"/>
              <a:gd name="connsiteX2" fmla="*/ 4760702 w 4760702"/>
              <a:gd name="connsiteY2" fmla="*/ 6856413 h 6856413"/>
              <a:gd name="connsiteX3" fmla="*/ 168269 w 4760702"/>
              <a:gd name="connsiteY3" fmla="*/ 6856413 h 6856413"/>
              <a:gd name="connsiteX4" fmla="*/ 228520 w 4760702"/>
              <a:gd name="connsiteY4" fmla="*/ 6494592 h 6856413"/>
              <a:gd name="connsiteX5" fmla="*/ 14408 w 4760702"/>
              <a:gd name="connsiteY5" fmla="*/ 358842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0702" h="6856413">
                <a:moveTo>
                  <a:pt x="0" y="0"/>
                </a:moveTo>
                <a:lnTo>
                  <a:pt x="4760702" y="0"/>
                </a:lnTo>
                <a:lnTo>
                  <a:pt x="4760702" y="6856413"/>
                </a:lnTo>
                <a:lnTo>
                  <a:pt x="168269" y="6856413"/>
                </a:lnTo>
                <a:lnTo>
                  <a:pt x="228520" y="6494592"/>
                </a:lnTo>
                <a:cubicBezTo>
                  <a:pt x="521784" y="4449343"/>
                  <a:pt x="126947" y="2404092"/>
                  <a:pt x="14408" y="3588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49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6">
            <a:extLst>
              <a:ext uri="{FF2B5EF4-FFF2-40B4-BE49-F238E27FC236}">
                <a16:creationId xmlns:a16="http://schemas.microsoft.com/office/drawing/2014/main" id="{B0BDD275-E79C-4B6F-9875-E474D59D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752" y="0"/>
            <a:ext cx="7084249" cy="2130552"/>
          </a:xfrm>
          <a:custGeom>
            <a:avLst/>
            <a:gdLst>
              <a:gd name="connsiteX0" fmla="*/ 986725 w 7084249"/>
              <a:gd name="connsiteY0" fmla="*/ 0 h 2130552"/>
              <a:gd name="connsiteX1" fmla="*/ 7084249 w 7084249"/>
              <a:gd name="connsiteY1" fmla="*/ 0 h 2130552"/>
              <a:gd name="connsiteX2" fmla="*/ 7084249 w 7084249"/>
              <a:gd name="connsiteY2" fmla="*/ 2130552 h 2130552"/>
              <a:gd name="connsiteX3" fmla="*/ 0 w 7084249"/>
              <a:gd name="connsiteY3" fmla="*/ 2130552 h 213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4249" h="2130552">
                <a:moveTo>
                  <a:pt x="986725" y="0"/>
                </a:moveTo>
                <a:lnTo>
                  <a:pt x="7084249" y="0"/>
                </a:lnTo>
                <a:lnTo>
                  <a:pt x="7084249" y="2130552"/>
                </a:lnTo>
                <a:lnTo>
                  <a:pt x="0" y="213055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FFE24BB0-6C00-4CD0-B19A-F41513025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3319"/>
            <a:ext cx="5925190" cy="2174681"/>
          </a:xfrm>
          <a:custGeom>
            <a:avLst/>
            <a:gdLst>
              <a:gd name="connsiteX0" fmla="*/ 1007162 w 5925190"/>
              <a:gd name="connsiteY0" fmla="*/ 0 h 2174681"/>
              <a:gd name="connsiteX1" fmla="*/ 5925190 w 5925190"/>
              <a:gd name="connsiteY1" fmla="*/ 0 h 2174681"/>
              <a:gd name="connsiteX2" fmla="*/ 5925190 w 5925190"/>
              <a:gd name="connsiteY2" fmla="*/ 2174681 h 2174681"/>
              <a:gd name="connsiteX3" fmla="*/ 0 w 5925190"/>
              <a:gd name="connsiteY3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4681">
                <a:moveTo>
                  <a:pt x="1007162" y="0"/>
                </a:moveTo>
                <a:lnTo>
                  <a:pt x="5925190" y="0"/>
                </a:lnTo>
                <a:lnTo>
                  <a:pt x="5925190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45D7A58-411F-4E92-A78E-A6FEB1890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1728"/>
            <a:ext cx="7112212" cy="2176272"/>
          </a:xfrm>
          <a:custGeom>
            <a:avLst/>
            <a:gdLst>
              <a:gd name="connsiteX0" fmla="*/ 0 w 7112212"/>
              <a:gd name="connsiteY0" fmla="*/ 0 h 2176272"/>
              <a:gd name="connsiteX1" fmla="*/ 7112212 w 7112212"/>
              <a:gd name="connsiteY1" fmla="*/ 0 h 2176272"/>
              <a:gd name="connsiteX2" fmla="*/ 6104313 w 7112212"/>
              <a:gd name="connsiteY2" fmla="*/ 2176272 h 2176272"/>
              <a:gd name="connsiteX3" fmla="*/ 0 w 7112212"/>
              <a:gd name="connsiteY3" fmla="*/ 2176272 h 217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212" h="2176272">
                <a:moveTo>
                  <a:pt x="0" y="0"/>
                </a:moveTo>
                <a:lnTo>
                  <a:pt x="7112212" y="0"/>
                </a:lnTo>
                <a:lnTo>
                  <a:pt x="6104313" y="2176272"/>
                </a:lnTo>
                <a:lnTo>
                  <a:pt x="0" y="217627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CBF04C2-9207-4D4B-9799-933AAF037C15}"/>
              </a:ext>
            </a:extLst>
          </p:cNvPr>
          <p:cNvSpPr/>
          <p:nvPr/>
        </p:nvSpPr>
        <p:spPr>
          <a:xfrm flipH="1">
            <a:off x="4437089" y="2401217"/>
            <a:ext cx="7561318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dirty="0">
                <a:latin typeface="Palatino" pitchFamily="2" charset="77"/>
                <a:ea typeface="Palatino" pitchFamily="2" charset="77"/>
                <a:cs typeface="Times New Roman" charset="0"/>
              </a:rPr>
              <a:t>Factores a considerar en los públicos</a:t>
            </a:r>
          </a:p>
          <a:p>
            <a:pPr algn="just">
              <a:spcBef>
                <a:spcPct val="50000"/>
              </a:spcBef>
            </a:pPr>
            <a:endParaRPr lang="es-MX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buFont typeface="Arial" charset="0"/>
              <a:buChar char="•"/>
            </a:pPr>
            <a:r>
              <a:rPr lang="es-MX" dirty="0">
                <a:latin typeface="Palatino" pitchFamily="2" charset="77"/>
                <a:ea typeface="Palatino" pitchFamily="2" charset="77"/>
                <a:cs typeface="Cambria"/>
              </a:rPr>
              <a:t>  Redes de relaciones.</a:t>
            </a:r>
          </a:p>
          <a:p>
            <a:pPr algn="just">
              <a:buFont typeface="Arial" charset="0"/>
              <a:buChar char="•"/>
            </a:pPr>
            <a:r>
              <a:rPr lang="es-MX" dirty="0">
                <a:latin typeface="Palatino" pitchFamily="2" charset="77"/>
                <a:ea typeface="Palatino" pitchFamily="2" charset="77"/>
                <a:cs typeface="Cambria"/>
              </a:rPr>
              <a:t>  Intereses.</a:t>
            </a:r>
          </a:p>
          <a:p>
            <a:pPr algn="just">
              <a:buFont typeface="Arial" charset="0"/>
              <a:buChar char="•"/>
            </a:pPr>
            <a:r>
              <a:rPr lang="es-MX" dirty="0">
                <a:latin typeface="Palatino" pitchFamily="2" charset="77"/>
                <a:ea typeface="Palatino" pitchFamily="2" charset="77"/>
                <a:cs typeface="Cambria"/>
              </a:rPr>
              <a:t>  Vínculos.</a:t>
            </a:r>
          </a:p>
          <a:p>
            <a:pPr algn="just">
              <a:buFont typeface="Arial" charset="0"/>
              <a:buChar char="•"/>
            </a:pPr>
            <a:r>
              <a:rPr lang="es-MX" dirty="0">
                <a:latin typeface="Palatino" pitchFamily="2" charset="77"/>
                <a:ea typeface="Palatino" pitchFamily="2" charset="77"/>
                <a:cs typeface="Cambria"/>
              </a:rPr>
              <a:t> Conocimiento de la organización</a:t>
            </a:r>
          </a:p>
        </p:txBody>
      </p:sp>
      <p:pic>
        <p:nvPicPr>
          <p:cNvPr id="8" name="Imagen 7" descr="descarga.jpeg">
            <a:extLst>
              <a:ext uri="{FF2B5EF4-FFF2-40B4-BE49-F238E27FC236}">
                <a16:creationId xmlns:a16="http://schemas.microsoft.com/office/drawing/2014/main" id="{00B76B2A-84B6-0748-B12A-5A2C95C83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3" y="1065276"/>
            <a:ext cx="2745543" cy="18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4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B464866-9A8A-7E4B-9462-6723C51D5807}"/>
              </a:ext>
            </a:extLst>
          </p:cNvPr>
          <p:cNvSpPr/>
          <p:nvPr/>
        </p:nvSpPr>
        <p:spPr>
          <a:xfrm>
            <a:off x="1246909" y="249676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endParaRPr lang="es-MX" sz="24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buFontTx/>
              <a:buChar char="•"/>
            </a:pPr>
            <a:r>
              <a:rPr lang="es-ES_tradnl" sz="2400" dirty="0">
                <a:latin typeface="Palatino" pitchFamily="2" charset="77"/>
                <a:ea typeface="Palatino" pitchFamily="2" charset="77"/>
                <a:cs typeface="Cambria"/>
              </a:rPr>
              <a:t> Es indispensable evaluar la capacidad de influencia de públicos específicos sobre el resto de públicos (prescriptores, mediadores, neutros o detractores).</a:t>
            </a:r>
          </a:p>
        </p:txBody>
      </p:sp>
      <p:pic>
        <p:nvPicPr>
          <p:cNvPr id="6" name="3 Imagen" descr="Retrato roto.gif">
            <a:extLst>
              <a:ext uri="{FF2B5EF4-FFF2-40B4-BE49-F238E27FC236}">
                <a16:creationId xmlns:a16="http://schemas.microsoft.com/office/drawing/2014/main" id="{977B735B-8E4F-274E-AFD7-9793DC5B7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619" y="1591974"/>
            <a:ext cx="23812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2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2CDB933-964E-0E42-9B5F-4F9ACE01C462}"/>
              </a:ext>
            </a:extLst>
          </p:cNvPr>
          <p:cNvSpPr/>
          <p:nvPr/>
        </p:nvSpPr>
        <p:spPr>
          <a:xfrm>
            <a:off x="1132703" y="1631092"/>
            <a:ext cx="532988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latin typeface="Cambria"/>
                <a:cs typeface="Cambria"/>
              </a:rPr>
              <a:t>PUBLICOS INTERNOS </a:t>
            </a:r>
          </a:p>
          <a:p>
            <a:pPr algn="ctr">
              <a:spcBef>
                <a:spcPct val="50000"/>
              </a:spcBef>
            </a:pPr>
            <a:r>
              <a:rPr lang="es-ES" sz="2400" dirty="0">
                <a:latin typeface="Cambria"/>
                <a:cs typeface="Cambria"/>
              </a:rPr>
              <a:t>Todas las personas que</a:t>
            </a:r>
            <a:r>
              <a:rPr lang="es-MX" sz="2400" dirty="0">
                <a:latin typeface="Cambria"/>
                <a:cs typeface="Cambria"/>
              </a:rPr>
              <a:t> trabajan en la organización, sin importar si se trata de una organización extendida con representaciones en otras naciones (objeto de programas de comunicación intercultural).</a:t>
            </a:r>
          </a:p>
          <a:p>
            <a:pPr algn="ctr">
              <a:spcBef>
                <a:spcPct val="50000"/>
              </a:spcBef>
            </a:pPr>
            <a:endParaRPr lang="es-MX" dirty="0">
              <a:latin typeface="Cambria"/>
              <a:cs typeface="Cambria"/>
            </a:endParaRPr>
          </a:p>
        </p:txBody>
      </p:sp>
      <p:pic>
        <p:nvPicPr>
          <p:cNvPr id="6" name="4 Imagen" descr="logoglobesquare.jpg">
            <a:extLst>
              <a:ext uri="{FF2B5EF4-FFF2-40B4-BE49-F238E27FC236}">
                <a16:creationId xmlns:a16="http://schemas.microsoft.com/office/drawing/2014/main" id="{F645E268-DA47-7045-AB76-1F0CB8A43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223" y="1817439"/>
            <a:ext cx="29051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9680A0E-6C29-BD4B-B2BA-18CE7C9851C9}"/>
              </a:ext>
            </a:extLst>
          </p:cNvPr>
          <p:cNvSpPr/>
          <p:nvPr/>
        </p:nvSpPr>
        <p:spPr>
          <a:xfrm>
            <a:off x="671770" y="929390"/>
            <a:ext cx="5571068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PUBLICOS EXTERNOS </a:t>
            </a:r>
          </a:p>
          <a:p>
            <a:pPr algn="just">
              <a:spcBef>
                <a:spcPct val="50000"/>
              </a:spcBef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(Comunicación de marketing).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No solo considerar consumidores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 actuales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, 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sino 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reparar en futuros consumidores, la sociedad, el mercado, el sector, los vecinos, los distribuidores, el gobierno, la iglesia, asociaciones civiles, organismos certificadores, escuelas, los medios de comunicación, grupos ecologistas, etc.</a:t>
            </a:r>
          </a:p>
          <a:p>
            <a:pPr algn="ctr">
              <a:spcBef>
                <a:spcPct val="50000"/>
              </a:spcBef>
            </a:pPr>
            <a:endParaRPr lang="es-MX" dirty="0">
              <a:latin typeface="Cambria"/>
              <a:cs typeface="Cambria"/>
            </a:endParaRPr>
          </a:p>
        </p:txBody>
      </p:sp>
      <p:pic>
        <p:nvPicPr>
          <p:cNvPr id="7" name="5 Imagen" descr="jotos.jpg">
            <a:extLst>
              <a:ext uri="{FF2B5EF4-FFF2-40B4-BE49-F238E27FC236}">
                <a16:creationId xmlns:a16="http://schemas.microsoft.com/office/drawing/2014/main" id="{DC42EE4C-972E-BE49-9750-774512B72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850" y="1664185"/>
            <a:ext cx="4277819" cy="352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7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4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25D375C-F209-F244-8455-884A7405F742}"/>
              </a:ext>
            </a:extLst>
          </p:cNvPr>
          <p:cNvSpPr/>
          <p:nvPr/>
        </p:nvSpPr>
        <p:spPr>
          <a:xfrm>
            <a:off x="885568" y="800993"/>
            <a:ext cx="6096000" cy="53091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dirty="0">
                <a:latin typeface="Palatino" pitchFamily="2" charset="77"/>
                <a:ea typeface="Palatino" pitchFamily="2" charset="77"/>
              </a:rPr>
              <a:t>PUBLICOS MIXTOS</a:t>
            </a:r>
          </a:p>
          <a:p>
            <a:pPr>
              <a:spcBef>
                <a:spcPct val="50000"/>
              </a:spcBef>
            </a:pPr>
            <a:endParaRPr lang="es-MX" sz="24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También conocidos como públicos “limbo”.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 Se trata de una c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lasificación </a:t>
            </a:r>
            <a:r>
              <a:rPr lang="es-MX" sz="2400" u="sng" dirty="0">
                <a:latin typeface="Palatino" pitchFamily="2" charset="77"/>
                <a:ea typeface="Palatino" pitchFamily="2" charset="77"/>
                <a:cs typeface="Cambria"/>
              </a:rPr>
              <a:t>transitoria,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que se emplea cuando 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no se dispone de suficiente información.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En realidad no hay públicos mixtos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, l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a perspectiva y la historia de las relaciones 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de la empresa con cada público</a:t>
            </a:r>
            <a:r>
              <a:rPr lang="es-MX" sz="24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400" dirty="0">
                <a:latin typeface="Palatino" pitchFamily="2" charset="77"/>
                <a:ea typeface="Palatino" pitchFamily="2" charset="77"/>
                <a:cs typeface="Cambria"/>
              </a:rPr>
              <a:t>nos permitirá ubicarles en el mapa.</a:t>
            </a:r>
            <a:endParaRPr lang="es-MX" sz="24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>
              <a:spcBef>
                <a:spcPct val="50000"/>
              </a:spcBef>
            </a:pPr>
            <a:endParaRPr lang="es-ES_tradnl" dirty="0"/>
          </a:p>
        </p:txBody>
      </p:sp>
      <p:pic>
        <p:nvPicPr>
          <p:cNvPr id="8" name="4 Imagen" descr="disidencia.jpg">
            <a:extLst>
              <a:ext uri="{FF2B5EF4-FFF2-40B4-BE49-F238E27FC236}">
                <a16:creationId xmlns:a16="http://schemas.microsoft.com/office/drawing/2014/main" id="{E803C33D-9125-C64F-B6B8-AEAF263A2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24" y="2370969"/>
            <a:ext cx="4324864" cy="245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5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2E5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3E125DE-6E74-1241-8984-388279EA8005}"/>
              </a:ext>
            </a:extLst>
          </p:cNvPr>
          <p:cNvSpPr/>
          <p:nvPr/>
        </p:nvSpPr>
        <p:spPr>
          <a:xfrm>
            <a:off x="3030511" y="1334124"/>
            <a:ext cx="6130977" cy="4434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s-MX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000" dirty="0">
                <a:latin typeface="Palatino" pitchFamily="2" charset="77"/>
                <a:ea typeface="Palatino" pitchFamily="2" charset="77"/>
                <a:cs typeface="Cambria"/>
              </a:rPr>
              <a:t> Públicos difíciles de ubicar en primera instancia: s</a:t>
            </a: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indicatos, accionistas, proveedores, jubilados, familiares de los empleados.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También conocidos como públicos “limbo”.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ES" sz="2000" dirty="0">
                <a:latin typeface="Palatino" pitchFamily="2" charset="77"/>
                <a:ea typeface="Palatino" pitchFamily="2" charset="77"/>
                <a:cs typeface="Cambria"/>
              </a:rPr>
              <a:t> Se trata de una c</a:t>
            </a: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lasificación </a:t>
            </a:r>
            <a:r>
              <a:rPr lang="es-MX" sz="2000" u="sng" dirty="0">
                <a:latin typeface="Palatino" pitchFamily="2" charset="77"/>
                <a:ea typeface="Palatino" pitchFamily="2" charset="77"/>
                <a:cs typeface="Cambria"/>
              </a:rPr>
              <a:t>transitoria,</a:t>
            </a: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000" dirty="0">
                <a:latin typeface="Palatino" pitchFamily="2" charset="77"/>
                <a:ea typeface="Palatino" pitchFamily="2" charset="77"/>
                <a:cs typeface="Cambria"/>
              </a:rPr>
              <a:t>que se emplea cuando </a:t>
            </a: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no se dispone de suficiente información.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En realidad no hay públicos mixtos</a:t>
            </a:r>
            <a:r>
              <a:rPr lang="es-ES" sz="2000" dirty="0">
                <a:latin typeface="Palatino" pitchFamily="2" charset="77"/>
                <a:ea typeface="Palatino" pitchFamily="2" charset="77"/>
                <a:cs typeface="Cambria"/>
              </a:rPr>
              <a:t>, l</a:t>
            </a: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a perspectiva y la historia de las relaciones </a:t>
            </a:r>
            <a:r>
              <a:rPr lang="es-ES" sz="2000" dirty="0">
                <a:latin typeface="Palatino" pitchFamily="2" charset="77"/>
                <a:ea typeface="Palatino" pitchFamily="2" charset="77"/>
                <a:cs typeface="Cambria"/>
              </a:rPr>
              <a:t>de la empresa con cada público</a:t>
            </a: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</a:t>
            </a:r>
            <a:r>
              <a:rPr lang="es-ES" sz="2000" dirty="0">
                <a:latin typeface="Palatino" pitchFamily="2" charset="77"/>
                <a:ea typeface="Palatino" pitchFamily="2" charset="77"/>
                <a:cs typeface="Cambria"/>
              </a:rPr>
              <a:t>nos permitirá ubicarles en el mapa.</a:t>
            </a:r>
            <a:endParaRPr lang="es-MX" sz="2000" dirty="0">
              <a:latin typeface="Palatino" pitchFamily="2" charset="77"/>
              <a:ea typeface="Palatino" pitchFamily="2" charset="77"/>
              <a:cs typeface="Cambria"/>
            </a:endParaRPr>
          </a:p>
          <a:p>
            <a:pPr marL="457200" indent="-457200">
              <a:spcBef>
                <a:spcPts val="480"/>
              </a:spcBef>
              <a:buFont typeface="Arial"/>
              <a:buChar char="•"/>
            </a:pPr>
            <a:endParaRPr lang="es-MX" u="sng" dirty="0">
              <a:solidFill>
                <a:srgbClr val="ACA73B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08561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2A5F716-98EF-42EF-A471-87C6DFDCC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87687D8-4EF1-4EF2-BF7E-74BB4A3D1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30093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C131538-89D2-934A-8905-180ACE7C1A32}"/>
              </a:ext>
            </a:extLst>
          </p:cNvPr>
          <p:cNvSpPr/>
          <p:nvPr/>
        </p:nvSpPr>
        <p:spPr>
          <a:xfrm>
            <a:off x="2833141" y="2293495"/>
            <a:ext cx="47923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No pueden escatimarse recursos en materia de comunicación financiera.</a:t>
            </a:r>
          </a:p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Admiten un carácter estratégico.</a:t>
            </a:r>
          </a:p>
          <a:p>
            <a:pPr algn="just">
              <a:spcBef>
                <a:spcPct val="50000"/>
              </a:spcBef>
              <a:buFont typeface="Arial" charset="0"/>
              <a:buChar char="•"/>
            </a:pPr>
            <a:r>
              <a:rPr lang="es-MX" sz="2000" dirty="0">
                <a:latin typeface="Palatino" pitchFamily="2" charset="77"/>
                <a:ea typeface="Palatino" pitchFamily="2" charset="77"/>
                <a:cs typeface="Cambria"/>
              </a:rPr>
              <a:t> Prensa especializada, accionistas, proveedores, competencia, sector bancario y financiero, bolsa.</a:t>
            </a:r>
            <a:endParaRPr lang="es-ES_tradnl" sz="20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7" name="6 Imagen" descr="Estatua de la Libertad.bmp">
            <a:extLst>
              <a:ext uri="{FF2B5EF4-FFF2-40B4-BE49-F238E27FC236}">
                <a16:creationId xmlns:a16="http://schemas.microsoft.com/office/drawing/2014/main" id="{E7E7F6D0-3145-234E-BBB0-AEC8E3D04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71" y="1914158"/>
            <a:ext cx="3737429" cy="289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3AE047D-B826-1B4D-AC35-B9B4A0EDB733}"/>
              </a:ext>
            </a:extLst>
          </p:cNvPr>
          <p:cNvSpPr txBox="1"/>
          <p:nvPr/>
        </p:nvSpPr>
        <p:spPr>
          <a:xfrm>
            <a:off x="465432" y="1178512"/>
            <a:ext cx="2367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PUBLICOS FINNANCIEROS</a:t>
            </a:r>
          </a:p>
        </p:txBody>
      </p:sp>
    </p:spTree>
    <p:extLst>
      <p:ext uri="{BB962C8B-B14F-4D97-AF65-F5344CB8AC3E}">
        <p14:creationId xmlns:p14="http://schemas.microsoft.com/office/powerpoint/2010/main" val="7365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cubierto, montón, firmar&#10;&#10;Descripción generada automáticamente">
            <a:extLst>
              <a:ext uri="{FF2B5EF4-FFF2-40B4-BE49-F238E27FC236}">
                <a16:creationId xmlns:a16="http://schemas.microsoft.com/office/drawing/2014/main" id="{F01D4EE1-70CE-EF4E-A8FE-7AEC4AD59B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85" b="7415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A8048D7-E42A-774C-8EFF-81BB557FE0DF}"/>
              </a:ext>
            </a:extLst>
          </p:cNvPr>
          <p:cNvSpPr txBox="1"/>
          <p:nvPr/>
        </p:nvSpPr>
        <p:spPr>
          <a:xfrm>
            <a:off x="709448" y="1913950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Justificación del nombre de la empresa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76345A53-E7A5-504F-A9E9-4CFD12195E04}"/>
              </a:ext>
            </a:extLst>
          </p:cNvPr>
          <p:cNvSpPr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nombre debe representar una auténtica ventaja competitiva.</a:t>
            </a:r>
          </a:p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indispensable explicar el significado del nombre.</a:t>
            </a:r>
          </a:p>
          <a:p>
            <a:pPr marL="4572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Facilidad de pronunciación.</a:t>
            </a:r>
          </a:p>
        </p:txBody>
      </p:sp>
    </p:spTree>
    <p:extLst>
      <p:ext uri="{BB962C8B-B14F-4D97-AF65-F5344CB8AC3E}">
        <p14:creationId xmlns:p14="http://schemas.microsoft.com/office/powerpoint/2010/main" val="410062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net-of-things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709448" y="1913950"/>
            <a:ext cx="4204137" cy="13427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Ciberaudiencias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525516" y="3417573"/>
            <a:ext cx="4593021" cy="26198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u="sng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Públicos en internet.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todos son consumidores.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Reaccionan con extraordinaria rapidez.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Demandan estrategias muy especializadas. 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Pueden asumir rol de prosumidores.</a:t>
            </a:r>
          </a:p>
        </p:txBody>
      </p:sp>
    </p:spTree>
    <p:extLst>
      <p:ext uri="{BB962C8B-B14F-4D97-AF65-F5344CB8AC3E}">
        <p14:creationId xmlns:p14="http://schemas.microsoft.com/office/powerpoint/2010/main" val="264162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ho_why-copy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6" r="15398" b="-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709448" y="1913950"/>
            <a:ext cx="4204137" cy="13427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Ciberaudiencias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" name="Text Box 2"/>
          <p:cNvSpPr txBox="1">
            <a:spLocks noChangeArrowheads="1"/>
          </p:cNvSpPr>
          <p:nvPr/>
        </p:nvSpPr>
        <p:spPr bwMode="auto">
          <a:xfrm>
            <a:off x="525516" y="3417573"/>
            <a:ext cx="4593021" cy="26198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u="sng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Indispensable comprender las pautas culturales y de consumo de los milenialls.</a:t>
            </a:r>
          </a:p>
        </p:txBody>
      </p:sp>
    </p:spTree>
    <p:extLst>
      <p:ext uri="{BB962C8B-B14F-4D97-AF65-F5344CB8AC3E}">
        <p14:creationId xmlns:p14="http://schemas.microsoft.com/office/powerpoint/2010/main" val="75180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107" name="3 Rectángulo"/>
          <p:cNvSpPr>
            <a:spLocks noChangeArrowheads="1"/>
          </p:cNvSpPr>
          <p:nvPr/>
        </p:nvSpPr>
        <p:spPr bwMode="auto">
          <a:xfrm>
            <a:off x="643468" y="623392"/>
            <a:ext cx="3363974" cy="160706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Auditorías de imagen</a:t>
            </a:r>
          </a:p>
        </p:txBody>
      </p:sp>
      <p:sp>
        <p:nvSpPr>
          <p:cNvPr id="47105" name="Text Box 2"/>
          <p:cNvSpPr txBox="1">
            <a:spLocks noChangeArrowheads="1"/>
          </p:cNvSpPr>
          <p:nvPr/>
        </p:nvSpPr>
        <p:spPr bwMode="auto">
          <a:xfrm>
            <a:off x="643468" y="2638043"/>
            <a:ext cx="3363974" cy="34156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6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indispensable emprender el diagnóstico de la pertinencia y la efectividad de las acciones comunicativas emprendidas en el pasado y así establecer cuál es la situación imagen punto de partida.</a:t>
            </a: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Distinguimos tres posibles auditorías:</a:t>
            </a:r>
          </a:p>
          <a:p>
            <a:pPr lvl="1" indent="-228600"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imagen gráfica institucional</a:t>
            </a:r>
          </a:p>
          <a:p>
            <a:pPr lvl="1" indent="-228600"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medios.</a:t>
            </a:r>
          </a:p>
          <a:p>
            <a:pPr lvl="1" indent="-228600"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mensajes.</a:t>
            </a:r>
          </a:p>
        </p:txBody>
      </p:sp>
      <p:pic>
        <p:nvPicPr>
          <p:cNvPr id="47108" name="4 Imagen" descr="cre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1004528"/>
            <a:ext cx="6250769" cy="468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016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155" name="4 Rectángulo"/>
          <p:cNvSpPr>
            <a:spLocks noChangeArrowheads="1"/>
          </p:cNvSpPr>
          <p:nvPr/>
        </p:nvSpPr>
        <p:spPr bwMode="auto">
          <a:xfrm>
            <a:off x="750242" y="632990"/>
            <a:ext cx="4062643" cy="10434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 de Mensajes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18474" y="1774372"/>
            <a:ext cx="4064409" cy="27540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Permite evaluar la congruencia del tono y estilo de las comunicaciones institucionales. 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Suele revelar insuficiencias y contradicciones en el desarrollo de las acciones comunicativas.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 indispensable almacenar el conocimiento productivo.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9156" name="5 Imagen" descr="cachonde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8101" y="1732633"/>
            <a:ext cx="5510771" cy="309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315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6FBDFA86-51D3-4729-B154-79691837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8521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04" name="5 Rectángulo"/>
          <p:cNvSpPr>
            <a:spLocks noChangeArrowheads="1"/>
          </p:cNvSpPr>
          <p:nvPr/>
        </p:nvSpPr>
        <p:spPr bwMode="auto">
          <a:xfrm>
            <a:off x="1024129" y="585216"/>
            <a:ext cx="5062511" cy="14996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Auditoría de Imagen Gráfica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F1CE7C6-BE91-42A7-9214-F33FD918C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1" name="Text Box 2"/>
          <p:cNvSpPr txBox="1">
            <a:spLocks noChangeArrowheads="1"/>
          </p:cNvSpPr>
          <p:nvPr/>
        </p:nvSpPr>
        <p:spPr bwMode="auto">
          <a:xfrm>
            <a:off x="1024129" y="2286000"/>
            <a:ext cx="5081232" cy="39319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Permite evaluar la uniformidad y disciplina en la aplicación de las disposiciones contenidas en el Manual de Identidad Gráfica Institucional.</a:t>
            </a: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Nos permitirá comprender la pertinencia de observar modelos centralizados o descentralizados de gestión comunicativa.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02" name="Picture 4" descr="merce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2935" y="640080"/>
            <a:ext cx="990067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04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5 Rectángulo"/>
          <p:cNvSpPr>
            <a:spLocks noChangeArrowheads="1"/>
          </p:cNvSpPr>
          <p:nvPr/>
        </p:nvSpPr>
        <p:spPr bwMode="auto">
          <a:xfrm>
            <a:off x="801099" y="1396289"/>
            <a:ext cx="5006336" cy="1325563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 de Imagen Gráfica</a:t>
            </a:r>
          </a:p>
        </p:txBody>
      </p:sp>
      <p:sp>
        <p:nvSpPr>
          <p:cNvPr id="51201" name="Text Box 2"/>
          <p:cNvSpPr txBox="1">
            <a:spLocks noChangeArrowheads="1"/>
          </p:cNvSpPr>
          <p:nvPr/>
        </p:nvSpPr>
        <p:spPr bwMode="auto">
          <a:xfrm>
            <a:off x="805543" y="2871982"/>
            <a:ext cx="5006336" cy="318168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s-MX" sz="2800" dirty="0">
              <a:latin typeface="Palatino" pitchFamily="2" charset="77"/>
              <a:ea typeface="Palatino" pitchFamily="2" charset="77"/>
              <a:cs typeface="Times New Roman" charset="0"/>
            </a:endParaRPr>
          </a:p>
          <a:p>
            <a:pPr algn="just">
              <a:spcBef>
                <a:spcPct val="50000"/>
              </a:spcBef>
            </a:pPr>
            <a:r>
              <a:rPr lang="es-MX" sz="2800" dirty="0">
                <a:latin typeface="Palatino" pitchFamily="2" charset="77"/>
                <a:ea typeface="Palatino" pitchFamily="2" charset="77"/>
                <a:cs typeface="Cambria"/>
              </a:rPr>
              <a:t>A mayor complejidad y diversidad estructural, mayores posibilidades de dispersión.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 descr="descarga.jpeg">
            <a:extLst>
              <a:ext uri="{FF2B5EF4-FFF2-40B4-BE49-F238E27FC236}">
                <a16:creationId xmlns:a16="http://schemas.microsoft.com/office/drawing/2014/main" id="{62F84084-BF1F-4646-92B7-7BF091E131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" r="3380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8979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5 Rectángulo"/>
          <p:cNvSpPr>
            <a:spLocks noChangeArrowheads="1"/>
          </p:cNvSpPr>
          <p:nvPr/>
        </p:nvSpPr>
        <p:spPr bwMode="auto">
          <a:xfrm>
            <a:off x="762001" y="803325"/>
            <a:ext cx="5314536" cy="1325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 de Imagen Gráfica</a:t>
            </a:r>
          </a:p>
        </p:txBody>
      </p:sp>
      <p:sp>
        <p:nvSpPr>
          <p:cNvPr id="51201" name="Text Box 2"/>
          <p:cNvSpPr txBox="1">
            <a:spLocks noChangeArrowheads="1"/>
          </p:cNvSpPr>
          <p:nvPr/>
        </p:nvSpPr>
        <p:spPr bwMode="auto">
          <a:xfrm>
            <a:off x="762000" y="2279018"/>
            <a:ext cx="5314543" cy="33759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no existe el Manual de Identidad Gráfica, deberá elaborarse.</a:t>
            </a: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existe, es indispensable evaluar la suficiencia o insuficiencia del mismo, así como su aplicabilidad.  </a:t>
            </a:r>
          </a:p>
          <a:p>
            <a:pPr marL="4572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indispensable actualizarlo y garantizar la efectiva difusión y manejo.</a:t>
            </a:r>
          </a:p>
          <a:p>
            <a:pPr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 descr="imgres.png">
            <a:extLst>
              <a:ext uri="{FF2B5EF4-FFF2-40B4-BE49-F238E27FC236}">
                <a16:creationId xmlns:a16="http://schemas.microsoft.com/office/drawing/2014/main" id="{777E62C9-EF4E-764B-B69D-FE182B139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57" y="1592200"/>
            <a:ext cx="3796790" cy="18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41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4 Imagen" descr="Estación tren bala 3.jpg">
            <a:extLst>
              <a:ext uri="{FF2B5EF4-FFF2-40B4-BE49-F238E27FC236}">
                <a16:creationId xmlns:a16="http://schemas.microsoft.com/office/drawing/2014/main" id="{D2A804D7-C385-314E-81F8-E97EEA6D8A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4" b="8966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9155" name="4 Rectángulo"/>
          <p:cNvSpPr>
            <a:spLocks noChangeArrowheads="1"/>
          </p:cNvSpPr>
          <p:nvPr/>
        </p:nvSpPr>
        <p:spPr bwMode="auto">
          <a:xfrm>
            <a:off x="709448" y="1913950"/>
            <a:ext cx="4204137" cy="1342754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Gráfica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s-MX" sz="2400" dirty="0">
                <a:cs typeface="Times New Roman" charset="0"/>
              </a:rPr>
              <a:t>En ocasiones</a:t>
            </a:r>
            <a:r>
              <a:rPr lang="es-ES" sz="2400" dirty="0">
                <a:cs typeface="Times New Roman" charset="0"/>
              </a:rPr>
              <a:t> resulta indispensable extender el Manual de Identidad Gráfica</a:t>
            </a:r>
            <a:r>
              <a:rPr lang="es-MX" sz="2400" dirty="0">
                <a:cs typeface="Times New Roman" charset="0"/>
              </a:rPr>
              <a:t> hasta comprender aspectos de señalética.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4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hombre, sostener, parado&#10;&#10;Descripción generada automáticamente">
            <a:extLst>
              <a:ext uri="{FF2B5EF4-FFF2-40B4-BE49-F238E27FC236}">
                <a16:creationId xmlns:a16="http://schemas.microsoft.com/office/drawing/2014/main" id="{1EF32F87-C57E-CD4B-A4BB-76A261C299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14" r="-2" b="428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395" name="3 Rectángulo"/>
          <p:cNvSpPr>
            <a:spLocks noChangeArrowheads="1"/>
          </p:cNvSpPr>
          <p:nvPr/>
        </p:nvSpPr>
        <p:spPr bwMode="auto">
          <a:xfrm>
            <a:off x="750242" y="632990"/>
            <a:ext cx="4062643" cy="10434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Auditoría de medios</a:t>
            </a:r>
          </a:p>
        </p:txBody>
      </p:sp>
      <p:sp>
        <p:nvSpPr>
          <p:cNvPr id="59393" name="Text Box 2"/>
          <p:cNvSpPr txBox="1">
            <a:spLocks noChangeArrowheads="1"/>
          </p:cNvSpPr>
          <p:nvPr/>
        </p:nvSpPr>
        <p:spPr bwMode="auto">
          <a:xfrm>
            <a:off x="520242" y="1774372"/>
            <a:ext cx="4062642" cy="2754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 evaluar la pertinencia y la efectividad de los medios y canales empleados en situaciones comunicativas anteriores.</a:t>
            </a: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Supone el previo establecimiento de objetivos e indicadores de eficacia.</a:t>
            </a:r>
          </a:p>
          <a:p>
            <a:pPr marL="342900" indent="-22860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Permite advertir casos de corrupción en la selección de los medios, evidenciando además determinadas rutinas comunicativas.</a:t>
            </a:r>
          </a:p>
        </p:txBody>
      </p:sp>
    </p:spTree>
    <p:extLst>
      <p:ext uri="{BB962C8B-B14F-4D97-AF65-F5344CB8AC3E}">
        <p14:creationId xmlns:p14="http://schemas.microsoft.com/office/powerpoint/2010/main" val="57899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1530161" cy="1530161"/>
          </a:xfrm>
          <a:prstGeom prst="rect">
            <a:avLst/>
          </a:prstGeom>
        </p:spPr>
      </p:pic>
      <p:pic>
        <p:nvPicPr>
          <p:cNvPr id="2" name="Una nueva canción-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0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1530161" cy="1530161"/>
          </a:xfrm>
          <a:prstGeom prst="rect">
            <a:avLst/>
          </a:prstGeom>
        </p:spPr>
      </p:pic>
      <p:pic>
        <p:nvPicPr>
          <p:cNvPr id="3" name="SMIRNOFFSEA-aa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6350"/>
            <a:ext cx="9144000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5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1530161" cy="1530161"/>
          </a:xfrm>
          <a:prstGeom prst="rect">
            <a:avLst/>
          </a:prstGeom>
        </p:spPr>
      </p:pic>
      <p:pic>
        <p:nvPicPr>
          <p:cNvPr id="2" name="GoodDog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0"/>
            <a:ext cx="9144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</Words>
  <Application>Microsoft Macintosh PowerPoint</Application>
  <PresentationFormat>Panorámica</PresentationFormat>
  <Paragraphs>110</Paragraphs>
  <Slides>30</Slides>
  <Notes>12</Notes>
  <HiddenSlides>0</HiddenSlides>
  <MMClips>3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Cambria</vt:lpstr>
      <vt:lpstr>Palatino</vt:lpstr>
      <vt:lpstr>Rockwell</vt:lpstr>
      <vt:lpstr>Tema de Office</vt:lpstr>
      <vt:lpstr>Presentación de PowerPoint</vt:lpstr>
      <vt:lpstr>Públicos</vt:lpstr>
      <vt:lpstr>Públicos</vt:lpstr>
      <vt:lpstr> TIPOLOGÍA PÚBLICOS   La complejidad de las relaciones que vinculan a cada grupo con la organización, define el sentido posible de los criterios de clasificación.   Todos los públicos son receptores potenciales de los mensajes que emite una organización.</vt:lpstr>
      <vt:lpstr>INVENTARIO DE PÚBLICOS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1</cp:revision>
  <dcterms:created xsi:type="dcterms:W3CDTF">2019-10-22T16:14:28Z</dcterms:created>
  <dcterms:modified xsi:type="dcterms:W3CDTF">2019-10-22T16:14:37Z</dcterms:modified>
</cp:coreProperties>
</file>