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49"/>
  </p:notesMasterIdLst>
  <p:sldIdLst>
    <p:sldId id="828" r:id="rId2"/>
    <p:sldId id="873" r:id="rId3"/>
    <p:sldId id="874" r:id="rId4"/>
    <p:sldId id="875" r:id="rId5"/>
    <p:sldId id="876" r:id="rId6"/>
    <p:sldId id="877" r:id="rId7"/>
    <p:sldId id="843" r:id="rId8"/>
    <p:sldId id="844" r:id="rId9"/>
    <p:sldId id="903" r:id="rId10"/>
    <p:sldId id="878" r:id="rId11"/>
    <p:sldId id="269" r:id="rId12"/>
    <p:sldId id="879" r:id="rId13"/>
    <p:sldId id="880" r:id="rId14"/>
    <p:sldId id="881" r:id="rId15"/>
    <p:sldId id="882" r:id="rId16"/>
    <p:sldId id="830" r:id="rId17"/>
    <p:sldId id="883" r:id="rId18"/>
    <p:sldId id="884" r:id="rId19"/>
    <p:sldId id="885" r:id="rId20"/>
    <p:sldId id="886" r:id="rId21"/>
    <p:sldId id="855" r:id="rId22"/>
    <p:sldId id="887" r:id="rId23"/>
    <p:sldId id="888" r:id="rId24"/>
    <p:sldId id="889" r:id="rId25"/>
    <p:sldId id="890" r:id="rId26"/>
    <p:sldId id="891" r:id="rId27"/>
    <p:sldId id="893" r:id="rId28"/>
    <p:sldId id="892" r:id="rId29"/>
    <p:sldId id="894" r:id="rId30"/>
    <p:sldId id="842" r:id="rId31"/>
    <p:sldId id="895" r:id="rId32"/>
    <p:sldId id="896" r:id="rId33"/>
    <p:sldId id="898" r:id="rId34"/>
    <p:sldId id="899" r:id="rId35"/>
    <p:sldId id="900" r:id="rId36"/>
    <p:sldId id="901" r:id="rId37"/>
    <p:sldId id="902" r:id="rId38"/>
    <p:sldId id="904" r:id="rId39"/>
    <p:sldId id="905" r:id="rId40"/>
    <p:sldId id="906" r:id="rId41"/>
    <p:sldId id="907" r:id="rId42"/>
    <p:sldId id="908" r:id="rId43"/>
    <p:sldId id="909" r:id="rId44"/>
    <p:sldId id="910" r:id="rId45"/>
    <p:sldId id="911" r:id="rId46"/>
    <p:sldId id="912" r:id="rId47"/>
    <p:sldId id="748" r:id="rId48"/>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640"/>
    <p:restoredTop sz="91379"/>
  </p:normalViewPr>
  <p:slideViewPr>
    <p:cSldViewPr snapToGrid="0" snapToObjects="1">
      <p:cViewPr varScale="1">
        <p:scale>
          <a:sx n="104" d="100"/>
          <a:sy n="104" d="100"/>
        </p:scale>
        <p:origin x="216" y="46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20/7/19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260091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a:t>
            </a:fld>
            <a:endParaRPr lang="es-ES"/>
          </a:p>
        </p:txBody>
      </p:sp>
    </p:spTree>
    <p:extLst>
      <p:ext uri="{BB962C8B-B14F-4D97-AF65-F5344CB8AC3E}">
        <p14:creationId xmlns:p14="http://schemas.microsoft.com/office/powerpoint/2010/main" val="3869381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8</a:t>
            </a:fld>
            <a:endParaRPr lang="es-ES"/>
          </a:p>
        </p:txBody>
      </p:sp>
    </p:spTree>
    <p:extLst>
      <p:ext uri="{BB962C8B-B14F-4D97-AF65-F5344CB8AC3E}">
        <p14:creationId xmlns:p14="http://schemas.microsoft.com/office/powerpoint/2010/main" val="4229276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John Von Neumann (1903-1957), desarrolló los fundamentos de la teoría de los juegos a partir del teorema </a:t>
            </a:r>
            <a:r>
              <a:rPr lang="es-EC" sz="1200" i="1" kern="1200" dirty="0">
                <a:solidFill>
                  <a:schemeClr val="tx1"/>
                </a:solidFill>
                <a:effectLst/>
                <a:latin typeface="+mn-lt"/>
                <a:ea typeface="+mn-ea"/>
                <a:cs typeface="+mn-cs"/>
              </a:rPr>
              <a:t>minimax, </a:t>
            </a:r>
            <a:r>
              <a:rPr lang="es-EC" sz="1200" kern="1200" dirty="0">
                <a:solidFill>
                  <a:schemeClr val="tx1"/>
                </a:solidFill>
                <a:effectLst/>
                <a:latin typeface="+mn-lt"/>
                <a:ea typeface="+mn-ea"/>
                <a:cs typeface="+mn-cs"/>
              </a:rPr>
              <a:t>que derivó de un juego callejero conocido como “emparejar centavos”. En 1944 escribió con Oskar Morgenstein el libro </a:t>
            </a:r>
            <a:r>
              <a:rPr lang="es-EC" sz="1200" i="1" kern="1200" dirty="0">
                <a:solidFill>
                  <a:schemeClr val="tx1"/>
                </a:solidFill>
                <a:effectLst/>
                <a:latin typeface="+mn-lt"/>
                <a:ea typeface="+mn-ea"/>
                <a:cs typeface="+mn-cs"/>
              </a:rPr>
              <a:t>Theory of Games and Economic Behavior. </a:t>
            </a:r>
            <a:r>
              <a:rPr lang="es-EC" sz="1200" kern="1200" dirty="0">
                <a:solidFill>
                  <a:schemeClr val="tx1"/>
                </a:solidFill>
                <a:effectLst/>
                <a:latin typeface="+mn-lt"/>
                <a:ea typeface="+mn-ea"/>
                <a:cs typeface="+mn-cs"/>
              </a:rPr>
              <a:t>Von Neumman conoció a Morgenstein, economista, en 1938, en el Instituto de Estudios Avanzados en la Universidad de Princeton, Estados Unidos. La teoría de los juegos, apostó por crear el algoritmo del juego, el cual representó un avance fundamental en la comprensión del riesgo y la inceridumbre, y la fundamentación matemática en la toma de decisiones. La importancia de la teoría de los juegos trascendió a las matemáticas, la biología, la ciencia política, la negociación, los negocios, la admininistración, la psicología, la psiquiatría, etc., y por supuesto, a la comunicología.</a:t>
            </a:r>
          </a:p>
          <a:p>
            <a:r>
              <a:rPr lang="es-EC" sz="1200" kern="1200" dirty="0">
                <a:solidFill>
                  <a:schemeClr val="tx1"/>
                </a:solidFill>
                <a:effectLst/>
                <a:latin typeface="+mn-lt"/>
                <a:ea typeface="+mn-ea"/>
                <a:cs typeface="+mn-cs"/>
              </a:rPr>
              <a:t>Al final de la </a:t>
            </a:r>
            <a:r>
              <a:rPr lang="es-EC" sz="1200" i="1" kern="1200" dirty="0">
                <a:solidFill>
                  <a:schemeClr val="tx1"/>
                </a:solidFill>
                <a:effectLst/>
                <a:latin typeface="+mn-lt"/>
                <a:ea typeface="+mn-ea"/>
                <a:cs typeface="+mn-cs"/>
              </a:rPr>
              <a:t>Ética a Nicómaco</a:t>
            </a:r>
            <a:r>
              <a:rPr lang="es-EC" sz="1200" kern="1200" dirty="0">
                <a:solidFill>
                  <a:schemeClr val="tx1"/>
                </a:solidFill>
                <a:effectLst/>
                <a:latin typeface="+mn-lt"/>
                <a:ea typeface="+mn-ea"/>
                <a:cs typeface="+mn-cs"/>
              </a:rPr>
              <a:t>, Aristóteles anunció la formulación de una teoría destinada a estudiar el comportamiento de los hombres en función de otros hombres y con la estructura de su intimidad (psyche), a la que designó </a:t>
            </a:r>
            <a:r>
              <a:rPr lang="es-EC" sz="1200" i="1" kern="1200" dirty="0">
                <a:solidFill>
                  <a:schemeClr val="tx1"/>
                </a:solidFill>
                <a:effectLst/>
                <a:latin typeface="+mn-lt"/>
                <a:ea typeface="+mn-ea"/>
                <a:cs typeface="+mn-cs"/>
              </a:rPr>
              <a:t>anthropeia philosophia</a:t>
            </a:r>
            <a:r>
              <a:rPr lang="es-EC" sz="1200" kern="1200" dirty="0">
                <a:solidFill>
                  <a:schemeClr val="tx1"/>
                </a:solidFill>
                <a:effectLst/>
                <a:latin typeface="+mn-lt"/>
                <a:ea typeface="+mn-ea"/>
                <a:cs typeface="+mn-cs"/>
              </a:rPr>
              <a:t> (filosofía de las cosas humanas).</a:t>
            </a:r>
            <a:r>
              <a:rPr lang="es-EC" dirty="0">
                <a:effectLst/>
              </a:rPr>
              <a:t> </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10</a:t>
            </a:fld>
            <a:endParaRPr lang="es-ES"/>
          </a:p>
        </p:txBody>
      </p:sp>
    </p:spTree>
    <p:extLst>
      <p:ext uri="{BB962C8B-B14F-4D97-AF65-F5344CB8AC3E}">
        <p14:creationId xmlns:p14="http://schemas.microsoft.com/office/powerpoint/2010/main" val="959505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latin typeface="Palatino" pitchFamily="2" charset="77"/>
                <a:ea typeface="Palatino" pitchFamily="2" charset="77"/>
              </a:rPr>
              <a:t>“</a:t>
            </a:r>
            <a:r>
              <a:rPr lang="es-ES" sz="1200" i="1" dirty="0">
                <a:latin typeface="Palatino" pitchFamily="2" charset="77"/>
                <a:ea typeface="Palatino" pitchFamily="2" charset="77"/>
              </a:rPr>
              <a:t>Uber, la compañía de taxis más grande del mundo, no posee vehículos. Facebook, el propietario de medios más popular, no crea contenido; </a:t>
            </a:r>
            <a:r>
              <a:rPr lang="es-ES" sz="1200" i="1" dirty="0" err="1">
                <a:latin typeface="Palatino" pitchFamily="2" charset="77"/>
                <a:ea typeface="Palatino" pitchFamily="2" charset="77"/>
              </a:rPr>
              <a:t>Alibaba</a:t>
            </a:r>
            <a:r>
              <a:rPr lang="es-ES" sz="1200" i="1" dirty="0">
                <a:latin typeface="Palatino" pitchFamily="2" charset="77"/>
                <a:ea typeface="Palatino" pitchFamily="2" charset="77"/>
              </a:rPr>
              <a:t>, el minorista más valioso, no tiene inventario. </a:t>
            </a:r>
            <a:r>
              <a:rPr lang="es-ES" sz="1200" i="1" dirty="0" err="1">
                <a:latin typeface="Palatino" pitchFamily="2" charset="77"/>
                <a:ea typeface="Palatino" pitchFamily="2" charset="77"/>
              </a:rPr>
              <a:t>Airbnb</a:t>
            </a:r>
            <a:r>
              <a:rPr lang="es-ES" sz="1200" i="1" dirty="0">
                <a:latin typeface="Palatino" pitchFamily="2" charset="77"/>
                <a:ea typeface="Palatino" pitchFamily="2" charset="77"/>
              </a:rPr>
              <a:t>, el mayor proveedor de alojamiento del mundo, no posee bienes inmuebles</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11</a:t>
            </a:fld>
            <a:endParaRPr lang="es-EC"/>
          </a:p>
        </p:txBody>
      </p:sp>
    </p:spTree>
    <p:extLst>
      <p:ext uri="{BB962C8B-B14F-4D97-AF65-F5344CB8AC3E}">
        <p14:creationId xmlns:p14="http://schemas.microsoft.com/office/powerpoint/2010/main" val="394274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35</a:t>
            </a:fld>
            <a:endParaRPr lang="es-ES"/>
          </a:p>
        </p:txBody>
      </p:sp>
    </p:spTree>
    <p:extLst>
      <p:ext uri="{BB962C8B-B14F-4D97-AF65-F5344CB8AC3E}">
        <p14:creationId xmlns:p14="http://schemas.microsoft.com/office/powerpoint/2010/main" val="57511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47</a:t>
            </a:fld>
            <a:endParaRPr lang="es-EC"/>
          </a:p>
        </p:txBody>
      </p:sp>
    </p:spTree>
    <p:extLst>
      <p:ext uri="{BB962C8B-B14F-4D97-AF65-F5344CB8AC3E}">
        <p14:creationId xmlns:p14="http://schemas.microsoft.com/office/powerpoint/2010/main" val="1744205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7/20/19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7/20/19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octavioislas.com/" TargetMode="External"/><Relationship Id="rId5" Type="http://schemas.openxmlformats.org/officeDocument/2006/relationships/hyperlink" Target="mailto:joseoctavio.islas@gmail.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ilto:joseoctavio.islas@gmail.com" TargetMode="External"/><Relationship Id="rId5" Type="http://schemas.openxmlformats.org/officeDocument/2006/relationships/image" Target="../media/image13.emf"/><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joseoctavio.islas@gmail.co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hyperlink" Target="mailto:joseoctavio.islas@gmail.com" TargetMode="Externa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hyperlink" Target="mailto:joseoctavio.islas@gmail.com" TargetMode="Externa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r-vbh3t7WVI&amp;feature=youtu.be-" TargetMode="External"/><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contenido 4">
            <a:extLst>
              <a:ext uri="{FF2B5EF4-FFF2-40B4-BE49-F238E27FC236}">
                <a16:creationId xmlns:a16="http://schemas.microsoft.com/office/drawing/2014/main" id="{CA361580-0ABB-F447-8FEC-DFDCB597EEB8}"/>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4139" r="2624"/>
          <a:stretch/>
        </p:blipFill>
        <p:spPr>
          <a:xfrm>
            <a:off x="4348157" y="10"/>
            <a:ext cx="4795614" cy="5143490"/>
          </a:xfrm>
          <a:prstGeom prst="rect">
            <a:avLst/>
          </a:prstGeom>
        </p:spPr>
      </p:pic>
      <p:pic>
        <p:nvPicPr>
          <p:cNvPr id="22" name="Picture 21">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B6268475-6DF2-4D43-9CF6-CF72E79E2C1A}"/>
              </a:ext>
            </a:extLst>
          </p:cNvPr>
          <p:cNvSpPr>
            <a:spLocks noGrp="1"/>
          </p:cNvSpPr>
          <p:nvPr>
            <p:ph type="title"/>
          </p:nvPr>
        </p:nvSpPr>
        <p:spPr>
          <a:xfrm>
            <a:off x="559683" y="2471713"/>
            <a:ext cx="3602727" cy="1633382"/>
          </a:xfrm>
        </p:spPr>
        <p:txBody>
          <a:bodyPr>
            <a:normAutofit fontScale="90000"/>
          </a:bodyPr>
          <a:lstStyle/>
          <a:p>
            <a:r>
              <a:rPr lang="es-CO" sz="2700" b="1" i="1" dirty="0">
                <a:solidFill>
                  <a:srgbClr val="000000"/>
                </a:solidFill>
                <a:latin typeface="Palatino" pitchFamily="2" charset="77"/>
                <a:ea typeface="Palatino" pitchFamily="2" charset="77"/>
              </a:rPr>
              <a:t>Doctorado en Ciencias Sociales</a:t>
            </a:r>
            <a:br>
              <a:rPr lang="es-CO" sz="2700" b="1" i="1" dirty="0">
                <a:solidFill>
                  <a:srgbClr val="000000"/>
                </a:solidFill>
                <a:latin typeface="Palatino" pitchFamily="2" charset="77"/>
                <a:ea typeface="Palatino" pitchFamily="2" charset="77"/>
              </a:rPr>
            </a:br>
            <a:r>
              <a:rPr lang="es-CO" sz="2700" b="1" i="1" dirty="0">
                <a:solidFill>
                  <a:srgbClr val="000000"/>
                </a:solidFill>
                <a:latin typeface="Palatino" pitchFamily="2" charset="77"/>
                <a:ea typeface="Palatino" pitchFamily="2" charset="77"/>
              </a:rPr>
              <a:t>Seminario General II</a:t>
            </a:r>
            <a:br>
              <a:rPr lang="es-EC" sz="2700" i="1" dirty="0">
                <a:solidFill>
                  <a:srgbClr val="000000"/>
                </a:solidFill>
                <a:latin typeface="Palatino" pitchFamily="2" charset="77"/>
                <a:ea typeface="Palatino" pitchFamily="2" charset="77"/>
              </a:rPr>
            </a:br>
            <a:r>
              <a:rPr lang="es-CO" sz="2700" i="1" dirty="0">
                <a:solidFill>
                  <a:srgbClr val="000000"/>
                </a:solidFill>
                <a:latin typeface="Palatino" pitchFamily="2" charset="77"/>
                <a:ea typeface="Palatino" pitchFamily="2" charset="77"/>
              </a:rPr>
              <a:t>Semestre II, 2019</a:t>
            </a:r>
            <a:br>
              <a:rPr lang="es-EC" sz="2700" i="1" dirty="0">
                <a:solidFill>
                  <a:srgbClr val="000000"/>
                </a:solidFill>
                <a:latin typeface="Palatino" pitchFamily="2" charset="77"/>
                <a:ea typeface="Palatino" pitchFamily="2" charset="77"/>
              </a:rPr>
            </a:br>
            <a:r>
              <a:rPr lang="es-CO" sz="2700" i="1" dirty="0">
                <a:solidFill>
                  <a:srgbClr val="000000"/>
                </a:solidFill>
                <a:latin typeface="Palatino" pitchFamily="2" charset="77"/>
                <a:ea typeface="Palatino" pitchFamily="2" charset="77"/>
              </a:rPr>
              <a:t> </a:t>
            </a:r>
            <a:br>
              <a:rPr lang="es-EC" sz="2700" i="1" dirty="0">
                <a:solidFill>
                  <a:srgbClr val="000000"/>
                </a:solidFill>
                <a:latin typeface="Palatino" pitchFamily="2" charset="77"/>
                <a:ea typeface="Palatino" pitchFamily="2" charset="77"/>
              </a:rPr>
            </a:br>
            <a:r>
              <a:rPr lang="es-CO" sz="2700" b="1" i="1" dirty="0">
                <a:solidFill>
                  <a:srgbClr val="000000"/>
                </a:solidFill>
                <a:latin typeface="Palatino" pitchFamily="2" charset="77"/>
                <a:ea typeface="Palatino" pitchFamily="2" charset="77"/>
              </a:rPr>
              <a:t>Reflexionar la Inteligencia Artificial desde la Ecología de los Medios</a:t>
            </a:r>
            <a:br>
              <a:rPr lang="es-EC" sz="1800" dirty="0">
                <a:solidFill>
                  <a:srgbClr val="000000"/>
                </a:solidFill>
                <a:latin typeface="Palatino" pitchFamily="2" charset="77"/>
                <a:ea typeface="Palatino" pitchFamily="2" charset="77"/>
              </a:rPr>
            </a:br>
            <a:endParaRPr lang="es-ES_tradnl" sz="1800" dirty="0">
              <a:solidFill>
                <a:srgbClr val="000000"/>
              </a:solidFill>
              <a:latin typeface="Palatino" pitchFamily="2" charset="77"/>
              <a:ea typeface="Palatino" pitchFamily="2" charset="77"/>
            </a:endParaRPr>
          </a:p>
        </p:txBody>
      </p:sp>
      <p:sp>
        <p:nvSpPr>
          <p:cNvPr id="10" name="Content Placeholder 9">
            <a:extLst>
              <a:ext uri="{FF2B5EF4-FFF2-40B4-BE49-F238E27FC236}">
                <a16:creationId xmlns:a16="http://schemas.microsoft.com/office/drawing/2014/main" id="{07E1C7E0-20FE-4AF7-BEEB-73B11E5D1059}"/>
              </a:ext>
            </a:extLst>
          </p:cNvPr>
          <p:cNvSpPr>
            <a:spLocks noGrp="1"/>
          </p:cNvSpPr>
          <p:nvPr>
            <p:ph idx="1"/>
          </p:nvPr>
        </p:nvSpPr>
        <p:spPr>
          <a:xfrm>
            <a:off x="2025132" y="4105095"/>
            <a:ext cx="3602726" cy="3045693"/>
          </a:xfrm>
        </p:spPr>
        <p:txBody>
          <a:bodyPr anchor="ctr">
            <a:normAutofit/>
          </a:bodyPr>
          <a:lstStyle/>
          <a:p>
            <a:pPr marL="0" indent="0">
              <a:buNone/>
            </a:pPr>
            <a:endParaRPr lang="es-EC" sz="15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a:buNone/>
            </a:pPr>
            <a:r>
              <a:rPr lang="es-EC" sz="24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sz="2400" i="1" dirty="0">
                <a:solidFill>
                  <a:srgbClr val="000000"/>
                </a:solidFill>
                <a:latin typeface="Freestyle Script" panose="030804020302050B0404" pitchFamily="66" charset="77"/>
                <a:ea typeface="Batang" panose="02030600000101010101" pitchFamily="18" charset="-127"/>
              </a:rPr>
            </a:br>
            <a:r>
              <a:rPr lang="es-EC" sz="2400"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br>
              <a:rPr lang="es-EC" sz="2400" dirty="0">
                <a:solidFill>
                  <a:srgbClr val="000000"/>
                </a:solidFill>
                <a:latin typeface="Freestyle Script" panose="030804020302050B0404" pitchFamily="66" charset="77"/>
                <a:ea typeface="Palatino" pitchFamily="2" charset="77"/>
              </a:rPr>
            </a:br>
            <a:r>
              <a:rPr lang="es-EC" sz="2400" i="1" dirty="0">
                <a:solidFill>
                  <a:srgbClr val="000000"/>
                </a:solidFill>
                <a:latin typeface="Freestyle Script" panose="030804020302050B0404" pitchFamily="66" charset="77"/>
                <a:ea typeface="Palatino" pitchFamily="2" charset="77"/>
              </a:rPr>
              <a:t>@octavioislas</a:t>
            </a:r>
            <a:br>
              <a:rPr lang="es-EC" sz="2400" i="1" dirty="0">
                <a:solidFill>
                  <a:srgbClr val="000000"/>
                </a:solidFill>
                <a:latin typeface="Freestyle Script" panose="030804020302050B0404" pitchFamily="66" charset="77"/>
                <a:ea typeface="Palatino" pitchFamily="2" charset="77"/>
              </a:rPr>
            </a:br>
            <a:r>
              <a:rPr lang="es-EC" sz="2400" i="1" dirty="0">
                <a:solidFill>
                  <a:srgbClr val="000000"/>
                </a:solidFill>
                <a:latin typeface="Freestyle Script" panose="030804020302050B0404" pitchFamily="66" charset="77"/>
                <a:ea typeface="Palatino" pitchFamily="2" charset="77"/>
                <a:hlinkClick r:id="rId6"/>
              </a:rPr>
              <a:t>http://octavioislas.com</a:t>
            </a:r>
            <a:endParaRPr lang="es-EC" sz="2400" i="1" dirty="0">
              <a:solidFill>
                <a:srgbClr val="000000"/>
              </a:solidFill>
              <a:latin typeface="Freestyle Script" panose="030804020302050B0404" pitchFamily="66" charset="77"/>
              <a:ea typeface="Palatino" pitchFamily="2" charset="77"/>
            </a:endParaRPr>
          </a:p>
          <a:p>
            <a:pPr marL="0" indent="0">
              <a:buNone/>
            </a:pPr>
            <a:r>
              <a:rPr lang="es-EC" sz="2400" i="1" dirty="0">
                <a:solidFill>
                  <a:srgbClr val="000000"/>
                </a:solidFill>
                <a:latin typeface="Freestyle Script" panose="030804020302050B0404" pitchFamily="66" charset="77"/>
                <a:ea typeface="Palatino" pitchFamily="2" charset="77"/>
              </a:rPr>
              <a:t>Pontificia Universidad Católica del Ecuador</a:t>
            </a:r>
            <a:endParaRPr lang="es-EC" sz="2400" dirty="0">
              <a:solidFill>
                <a:srgbClr val="000000"/>
              </a:solidFill>
              <a:latin typeface="Freestyle Script" panose="030804020302050B0404" pitchFamily="66" charset="77"/>
              <a:ea typeface="Palatino" pitchFamily="2" charset="77"/>
            </a:endParaRPr>
          </a:p>
          <a:p>
            <a:endParaRPr lang="en-US" sz="1500" dirty="0">
              <a:solidFill>
                <a:srgbClr val="000000"/>
              </a:solidFill>
            </a:endParaRPr>
          </a:p>
        </p:txBody>
      </p:sp>
    </p:spTree>
    <p:extLst>
      <p:ext uri="{BB962C8B-B14F-4D97-AF65-F5344CB8AC3E}">
        <p14:creationId xmlns:p14="http://schemas.microsoft.com/office/powerpoint/2010/main" val="20806232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08F3C-E7BE-014F-B614-5A9B9C6A2F52}"/>
              </a:ext>
            </a:extLst>
          </p:cNvPr>
          <p:cNvSpPr>
            <a:spLocks noGrp="1"/>
          </p:cNvSpPr>
          <p:nvPr>
            <p:ph type="title"/>
          </p:nvPr>
        </p:nvSpPr>
        <p:spPr>
          <a:xfrm>
            <a:off x="491490" y="365125"/>
            <a:ext cx="3840085" cy="1692794"/>
          </a:xfrm>
        </p:spPr>
        <p:txBody>
          <a:bodyPr>
            <a:normAutofit/>
          </a:bodyPr>
          <a:lstStyle/>
          <a:p>
            <a:r>
              <a:rPr lang="es-ES_tradnl" dirty="0"/>
              <a:t>Alan Turing</a:t>
            </a:r>
          </a:p>
        </p:txBody>
      </p:sp>
      <p:sp>
        <p:nvSpPr>
          <p:cNvPr id="3" name="Marcador de contenido 2">
            <a:extLst>
              <a:ext uri="{FF2B5EF4-FFF2-40B4-BE49-F238E27FC236}">
                <a16:creationId xmlns:a16="http://schemas.microsoft.com/office/drawing/2014/main" id="{C422FD00-0E0F-444E-B528-9E61EC8E9406}"/>
              </a:ext>
            </a:extLst>
          </p:cNvPr>
          <p:cNvSpPr>
            <a:spLocks noGrp="1"/>
          </p:cNvSpPr>
          <p:nvPr>
            <p:ph idx="1"/>
          </p:nvPr>
        </p:nvSpPr>
        <p:spPr>
          <a:xfrm>
            <a:off x="251157" y="1839817"/>
            <a:ext cx="4080418" cy="3616570"/>
          </a:xfrm>
        </p:spPr>
        <p:txBody>
          <a:bodyPr>
            <a:noAutofit/>
          </a:bodyPr>
          <a:lstStyle/>
          <a:p>
            <a:pPr marL="0" indent="0">
              <a:buNone/>
            </a:pPr>
            <a:r>
              <a:rPr lang="es-EC" sz="2000" i="1" dirty="0">
                <a:latin typeface="Palatino" pitchFamily="2" charset="77"/>
                <a:ea typeface="Palatino" pitchFamily="2" charset="77"/>
              </a:rPr>
              <a:t>Las máquinas inteligentes iniciaron su despegue en el transcurso de la Segunda Guerra Mundial.</a:t>
            </a:r>
          </a:p>
          <a:p>
            <a:pPr marL="0" indent="0">
              <a:buNone/>
            </a:pPr>
            <a:r>
              <a:rPr lang="es-EC" sz="2000" i="1" dirty="0">
                <a:latin typeface="Palatino" pitchFamily="2" charset="77"/>
                <a:ea typeface="Palatino" pitchFamily="2" charset="77"/>
              </a:rPr>
              <a:t>Alan Turing (1912-1954) desarrolló la “máquina de Turing”, la cual contribuyó a dar formalidad al empleo de los algoritmos y a las ciencias computacionales. Además, desarrolló el Test de Turing, uno de los antecedentes fundamentales en la Inteligencia Artificial (IA). </a:t>
            </a:r>
            <a:endParaRPr lang="es-ES_tradnl" sz="2000" i="1" dirty="0">
              <a:latin typeface="Palatino" pitchFamily="2" charset="77"/>
              <a:ea typeface="Palatino" pitchFamily="2" charset="77"/>
            </a:endParaRPr>
          </a:p>
        </p:txBody>
      </p:sp>
      <p:pic>
        <p:nvPicPr>
          <p:cNvPr id="5" name="Imagen 4" descr="Imagen que contiene corbata, persona, hombre, foto&#10;&#10;Descripción generada automáticamente">
            <a:extLst>
              <a:ext uri="{FF2B5EF4-FFF2-40B4-BE49-F238E27FC236}">
                <a16:creationId xmlns:a16="http://schemas.microsoft.com/office/drawing/2014/main" id="{B8A71E79-ADB6-8C4D-BB94-902E9BB8D408}"/>
              </a:ext>
            </a:extLst>
          </p:cNvPr>
          <p:cNvPicPr>
            <a:picLocks noChangeAspect="1"/>
          </p:cNvPicPr>
          <p:nvPr/>
        </p:nvPicPr>
        <p:blipFill rotWithShape="1">
          <a:blip r:embed="rId2">
            <a:extLst>
              <a:ext uri="{28A0092B-C50C-407E-A947-70E740481C1C}">
                <a14:useLocalDpi xmlns:a14="http://schemas.microsoft.com/office/drawing/2010/main" val="0"/>
              </a:ext>
            </a:extLst>
          </a:blip>
          <a:srcRect l="24395" r="3677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ángulo 3">
            <a:extLst>
              <a:ext uri="{FF2B5EF4-FFF2-40B4-BE49-F238E27FC236}">
                <a16:creationId xmlns:a16="http://schemas.microsoft.com/office/drawing/2014/main" id="{B25FAA97-1B14-C445-B570-7386172B946C}"/>
              </a:ext>
            </a:extLst>
          </p:cNvPr>
          <p:cNvSpPr/>
          <p:nvPr/>
        </p:nvSpPr>
        <p:spPr>
          <a:xfrm>
            <a:off x="271152" y="6488658"/>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312973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ítulo 1">
            <a:extLst>
              <a:ext uri="{FF2B5EF4-FFF2-40B4-BE49-F238E27FC236}">
                <a16:creationId xmlns:a16="http://schemas.microsoft.com/office/drawing/2014/main" id="{96508F3C-E7BE-014F-B614-5A9B9C6A2F52}"/>
              </a:ext>
            </a:extLst>
          </p:cNvPr>
          <p:cNvSpPr>
            <a:spLocks noGrp="1"/>
          </p:cNvSpPr>
          <p:nvPr>
            <p:ph type="title"/>
          </p:nvPr>
        </p:nvSpPr>
        <p:spPr>
          <a:xfrm>
            <a:off x="475707" y="4892358"/>
            <a:ext cx="2824704" cy="1325563"/>
          </a:xfrm>
        </p:spPr>
        <p:txBody>
          <a:bodyPr>
            <a:normAutofit/>
          </a:bodyPr>
          <a:lstStyle/>
          <a:p>
            <a:pPr algn="r"/>
            <a:r>
              <a:rPr lang="es-ES_tradnl" sz="3600" dirty="0">
                <a:solidFill>
                  <a:schemeClr val="bg1"/>
                </a:solidFill>
              </a:rPr>
              <a:t>Alan Turing</a:t>
            </a:r>
          </a:p>
        </p:txBody>
      </p:sp>
      <p:pic>
        <p:nvPicPr>
          <p:cNvPr id="5" name="Imagen 4" descr="Imagen que contiene hombre&#10;&#10;Descripción generada automáticamente">
            <a:extLst>
              <a:ext uri="{FF2B5EF4-FFF2-40B4-BE49-F238E27FC236}">
                <a16:creationId xmlns:a16="http://schemas.microsoft.com/office/drawing/2014/main" id="{D1E76BED-3E35-FD4E-83BB-101978362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1469" y="800945"/>
            <a:ext cx="6796706" cy="2987343"/>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422FD00-0E0F-444E-B528-9E61EC8E9406}"/>
              </a:ext>
            </a:extLst>
          </p:cNvPr>
          <p:cNvSpPr>
            <a:spLocks noGrp="1"/>
          </p:cNvSpPr>
          <p:nvPr>
            <p:ph idx="1"/>
          </p:nvPr>
        </p:nvSpPr>
        <p:spPr>
          <a:xfrm>
            <a:off x="3776118" y="4984338"/>
            <a:ext cx="5004852" cy="1461780"/>
          </a:xfrm>
        </p:spPr>
        <p:txBody>
          <a:bodyPr anchor="ctr">
            <a:noAutofit/>
          </a:bodyPr>
          <a:lstStyle/>
          <a:p>
            <a:pPr marL="0" indent="0">
              <a:buNone/>
            </a:pPr>
            <a:r>
              <a:rPr lang="es-EC" sz="2000" i="1" dirty="0">
                <a:solidFill>
                  <a:schemeClr val="bg1"/>
                </a:solidFill>
                <a:latin typeface="Palatino" pitchFamily="2" charset="77"/>
                <a:ea typeface="Palatino" pitchFamily="2" charset="77"/>
              </a:rPr>
              <a:t>Gracias al trabajo de inteligencia realizado por Turing durante la Segunda Guerra Mundial, el conflicto no se prolongó entre dos y cuatro años más. </a:t>
            </a:r>
          </a:p>
          <a:p>
            <a:pPr marL="0" indent="0">
              <a:buNone/>
            </a:pPr>
            <a:r>
              <a:rPr lang="es-EC" sz="2000" i="1" dirty="0">
                <a:solidFill>
                  <a:schemeClr val="bg1"/>
                </a:solidFill>
                <a:latin typeface="Palatino" pitchFamily="2" charset="77"/>
                <a:ea typeface="Palatino" pitchFamily="2" charset="77"/>
              </a:rPr>
              <a:t>Las computadoras paulatinamente fueron afirmándose como “la máquina universal”.</a:t>
            </a:r>
            <a:endParaRPr lang="es-ES_tradnl" sz="2000" i="1" dirty="0">
              <a:solidFill>
                <a:schemeClr val="bg1"/>
              </a:solidFill>
              <a:latin typeface="Palatino" pitchFamily="2" charset="77"/>
              <a:ea typeface="Palatino" pitchFamily="2" charset="77"/>
            </a:endParaRPr>
          </a:p>
        </p:txBody>
      </p:sp>
      <p:sp>
        <p:nvSpPr>
          <p:cNvPr id="4" name="Rectángulo 3">
            <a:extLst>
              <a:ext uri="{FF2B5EF4-FFF2-40B4-BE49-F238E27FC236}">
                <a16:creationId xmlns:a16="http://schemas.microsoft.com/office/drawing/2014/main" id="{AB43561A-4414-284D-B024-DC9CBC05DB19}"/>
              </a:ext>
            </a:extLst>
          </p:cNvPr>
          <p:cNvSpPr/>
          <p:nvPr/>
        </p:nvSpPr>
        <p:spPr>
          <a:xfrm>
            <a:off x="116526"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33109267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AE3513-4673-BD41-8B88-7DF870604A03}"/>
              </a:ext>
            </a:extLst>
          </p:cNvPr>
          <p:cNvSpPr>
            <a:spLocks noGrp="1"/>
          </p:cNvSpPr>
          <p:nvPr>
            <p:ph type="title"/>
          </p:nvPr>
        </p:nvSpPr>
        <p:spPr>
          <a:xfrm>
            <a:off x="482600" y="643467"/>
            <a:ext cx="2522980" cy="1597315"/>
          </a:xfrm>
          <a:noFill/>
          <a:ln w="19050">
            <a:solidFill>
              <a:schemeClr val="bg1"/>
            </a:solidFill>
          </a:ln>
        </p:spPr>
        <p:txBody>
          <a:bodyPr vert="horz" wrap="square" lIns="91440" tIns="45720" rIns="91440" bIns="45720" rtlCol="0">
            <a:normAutofit/>
          </a:bodyPr>
          <a:lstStyle/>
          <a:p>
            <a:pPr algn="ctr"/>
            <a:r>
              <a:rPr lang="en-US" sz="2400" kern="1200">
                <a:solidFill>
                  <a:schemeClr val="bg1"/>
                </a:solidFill>
                <a:latin typeface="+mj-lt"/>
                <a:ea typeface="+mj-ea"/>
                <a:cs typeface="+mj-cs"/>
              </a:rPr>
              <a:t>Norbert Winer</a:t>
            </a:r>
          </a:p>
        </p:txBody>
      </p:sp>
      <p:sp>
        <p:nvSpPr>
          <p:cNvPr id="11" name="Content Placeholder 10">
            <a:extLst>
              <a:ext uri="{FF2B5EF4-FFF2-40B4-BE49-F238E27FC236}">
                <a16:creationId xmlns:a16="http://schemas.microsoft.com/office/drawing/2014/main" id="{9238CA0F-5FD7-4D9B-BD2A-DFDE70D1D9F9}"/>
              </a:ext>
            </a:extLst>
          </p:cNvPr>
          <p:cNvSpPr>
            <a:spLocks noGrp="1"/>
          </p:cNvSpPr>
          <p:nvPr>
            <p:ph idx="1"/>
          </p:nvPr>
        </p:nvSpPr>
        <p:spPr>
          <a:xfrm>
            <a:off x="482601" y="2638044"/>
            <a:ext cx="2522980" cy="3415622"/>
          </a:xfrm>
        </p:spPr>
        <p:txBody>
          <a:bodyPr vert="horz" lIns="91440" tIns="45720" rIns="91440" bIns="45720" rtlCol="0">
            <a:normAutofit/>
          </a:bodyPr>
          <a:lstStyle/>
          <a:p>
            <a:pPr marL="0" indent="0">
              <a:buNone/>
            </a:pPr>
            <a:r>
              <a:rPr lang="es-ES_tradnl" sz="2000" i="1" kern="1200" dirty="0">
                <a:solidFill>
                  <a:schemeClr val="bg1"/>
                </a:solidFill>
                <a:latin typeface="Palatino" pitchFamily="2" charset="77"/>
                <a:ea typeface="Palatino" pitchFamily="2" charset="77"/>
              </a:rPr>
              <a:t>Fundador de la cibernética.</a:t>
            </a:r>
          </a:p>
          <a:p>
            <a:pPr marL="0" indent="0">
              <a:buNone/>
            </a:pPr>
            <a:r>
              <a:rPr lang="es-ES_tradnl" sz="2000" i="1" kern="1200" dirty="0">
                <a:solidFill>
                  <a:schemeClr val="bg1"/>
                </a:solidFill>
                <a:latin typeface="Palatino" pitchFamily="2" charset="77"/>
                <a:ea typeface="Palatino" pitchFamily="2" charset="77"/>
              </a:rPr>
              <a:t>Anticipó la comunicación entre máquinas.</a:t>
            </a:r>
          </a:p>
        </p:txBody>
      </p:sp>
      <p:pic>
        <p:nvPicPr>
          <p:cNvPr id="9" name="Marcador de contenido 4" descr="Imagen que contiene texto, libro&#10;&#10;Descripción generada automáticamente">
            <a:extLst>
              <a:ext uri="{FF2B5EF4-FFF2-40B4-BE49-F238E27FC236}">
                <a16:creationId xmlns:a16="http://schemas.microsoft.com/office/drawing/2014/main" id="{2F91382B-43B0-C34D-ACBB-134791496BA7}"/>
              </a:ext>
            </a:extLst>
          </p:cNvPr>
          <p:cNvPicPr>
            <a:picLocks noChangeAspect="1"/>
          </p:cNvPicPr>
          <p:nvPr/>
        </p:nvPicPr>
        <p:blipFill rotWithShape="1">
          <a:blip r:embed="rId2">
            <a:extLst>
              <a:ext uri="{28A0092B-C50C-407E-A947-70E740481C1C}">
                <a14:useLocalDpi xmlns:a14="http://schemas.microsoft.com/office/drawing/2010/main" val="0"/>
              </a:ext>
            </a:extLst>
          </a:blip>
          <a:srcRect r="2131" b="1"/>
          <a:stretch/>
        </p:blipFill>
        <p:spPr>
          <a:xfrm>
            <a:off x="4091316" y="643467"/>
            <a:ext cx="4452089" cy="5410199"/>
          </a:xfrm>
          <a:prstGeom prst="rect">
            <a:avLst/>
          </a:prstGeom>
        </p:spPr>
      </p:pic>
      <p:sp>
        <p:nvSpPr>
          <p:cNvPr id="3" name="Rectángulo 2">
            <a:extLst>
              <a:ext uri="{FF2B5EF4-FFF2-40B4-BE49-F238E27FC236}">
                <a16:creationId xmlns:a16="http://schemas.microsoft.com/office/drawing/2014/main" id="{13999A39-A6EC-A249-9D33-405AC04EE090}"/>
              </a:ext>
            </a:extLst>
          </p:cNvPr>
          <p:cNvSpPr/>
          <p:nvPr/>
        </p:nvSpPr>
        <p:spPr>
          <a:xfrm>
            <a:off x="152147"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78755698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foto, hombre, interior&#10;&#10;Descripción generada automáticamente">
            <a:extLst>
              <a:ext uri="{FF2B5EF4-FFF2-40B4-BE49-F238E27FC236}">
                <a16:creationId xmlns:a16="http://schemas.microsoft.com/office/drawing/2014/main" id="{03FE4588-C18A-B94C-81EE-731FFD1C65A3}"/>
              </a:ext>
            </a:extLst>
          </p:cNvPr>
          <p:cNvPicPr>
            <a:picLocks noChangeAspect="1"/>
          </p:cNvPicPr>
          <p:nvPr/>
        </p:nvPicPr>
        <p:blipFill rotWithShape="1">
          <a:blip r:embed="rId3">
            <a:extLst>
              <a:ext uri="{28A0092B-C50C-407E-A947-70E740481C1C}">
                <a14:useLocalDpi xmlns:a14="http://schemas.microsoft.com/office/drawing/2010/main" val="0"/>
              </a:ext>
            </a:extLst>
          </a:blip>
          <a:srcRect l="1450" r="11550"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4719AC1B-3EE5-F34E-ADE4-5FD4C9FA0DB7}"/>
              </a:ext>
            </a:extLst>
          </p:cNvPr>
          <p:cNvSpPr>
            <a:spLocks noGrp="1"/>
          </p:cNvSpPr>
          <p:nvPr>
            <p:ph type="title"/>
          </p:nvPr>
        </p:nvSpPr>
        <p:spPr>
          <a:xfrm>
            <a:off x="568370" y="3149961"/>
            <a:ext cx="3153103" cy="1007066"/>
          </a:xfrm>
        </p:spPr>
        <p:txBody>
          <a:bodyPr>
            <a:normAutofit/>
          </a:bodyPr>
          <a:lstStyle/>
          <a:p>
            <a:pPr algn="ctr"/>
            <a:r>
              <a:rPr lang="es-ES_tradnl" sz="3150" dirty="0"/>
              <a:t>1996</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C270BA8-58A8-B947-AC20-547918EC5327}"/>
              </a:ext>
            </a:extLst>
          </p:cNvPr>
          <p:cNvSpPr>
            <a:spLocks noGrp="1"/>
          </p:cNvSpPr>
          <p:nvPr>
            <p:ph idx="1"/>
          </p:nvPr>
        </p:nvSpPr>
        <p:spPr>
          <a:xfrm>
            <a:off x="430421" y="4277679"/>
            <a:ext cx="3444766" cy="1964879"/>
          </a:xfrm>
        </p:spPr>
        <p:txBody>
          <a:bodyPr anchor="ctr">
            <a:normAutofit/>
          </a:bodyPr>
          <a:lstStyle/>
          <a:p>
            <a:pPr marL="0" indent="0">
              <a:buNone/>
            </a:pPr>
            <a:endParaRPr lang="es-ES_tradnl" sz="1575" i="1" dirty="0">
              <a:latin typeface="Palatino" pitchFamily="2" charset="77"/>
              <a:ea typeface="Palatino" pitchFamily="2" charset="77"/>
            </a:endParaRPr>
          </a:p>
          <a:p>
            <a:pPr marL="0" indent="0">
              <a:buNone/>
            </a:pPr>
            <a:r>
              <a:rPr lang="es-ES_tradnl" sz="2000" i="1" dirty="0">
                <a:latin typeface="Palatino" pitchFamily="2" charset="77"/>
                <a:ea typeface="Palatino" pitchFamily="2" charset="77"/>
              </a:rPr>
              <a:t>Deep Blue de IBM vence a Gary </a:t>
            </a:r>
            <a:r>
              <a:rPr lang="es-ES_tradnl" sz="2000" i="1" dirty="0" err="1">
                <a:latin typeface="Palatino" pitchFamily="2" charset="77"/>
                <a:ea typeface="Palatino" pitchFamily="2" charset="77"/>
              </a:rPr>
              <a:t>Kaspárov</a:t>
            </a:r>
            <a:r>
              <a:rPr lang="es-ES_tradnl" sz="2000" i="1" dirty="0">
                <a:latin typeface="Palatino" pitchFamily="2" charset="77"/>
                <a:ea typeface="Palatino" pitchFamily="2" charset="77"/>
              </a:rPr>
              <a:t>, campeón mundial de ajedrez</a:t>
            </a:r>
          </a:p>
        </p:txBody>
      </p:sp>
      <p:sp>
        <p:nvSpPr>
          <p:cNvPr id="4" name="Rectángulo 3">
            <a:extLst>
              <a:ext uri="{FF2B5EF4-FFF2-40B4-BE49-F238E27FC236}">
                <a16:creationId xmlns:a16="http://schemas.microsoft.com/office/drawing/2014/main" id="{626CD1B0-214F-1244-9ADF-23E2AA995FCB}"/>
              </a:ext>
            </a:extLst>
          </p:cNvPr>
          <p:cNvSpPr/>
          <p:nvPr/>
        </p:nvSpPr>
        <p:spPr>
          <a:xfrm>
            <a:off x="56837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05788164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3EC592BD-AFE7-E349-B7F7-083A0749C3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6201" y="643467"/>
            <a:ext cx="7631597" cy="5571066"/>
          </a:xfrm>
          <a:prstGeom prst="rect">
            <a:avLst/>
          </a:prstGeom>
        </p:spPr>
      </p:pic>
      <p:sp>
        <p:nvSpPr>
          <p:cNvPr id="2" name="Rectángulo 1">
            <a:extLst>
              <a:ext uri="{FF2B5EF4-FFF2-40B4-BE49-F238E27FC236}">
                <a16:creationId xmlns:a16="http://schemas.microsoft.com/office/drawing/2014/main" id="{15A83E39-C868-704F-BE52-8C16AE160530}"/>
              </a:ext>
            </a:extLst>
          </p:cNvPr>
          <p:cNvSpPr/>
          <p:nvPr/>
        </p:nvSpPr>
        <p:spPr>
          <a:xfrm>
            <a:off x="148722"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4721462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D160763-DFA1-384E-A491-22C65A3B8877}"/>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7221" r="17992" b="-1"/>
          <a:stretch/>
        </p:blipFill>
        <p:spPr>
          <a:xfrm>
            <a:off x="4562839" y="-168318"/>
            <a:ext cx="4695998" cy="3932313"/>
          </a:xfrm>
          <a:prstGeom prst="rect">
            <a:avLst/>
          </a:prstGeom>
          <a:effectLst>
            <a:softEdge rad="533400"/>
          </a:effectLst>
        </p:spPr>
      </p:pic>
      <p:pic>
        <p:nvPicPr>
          <p:cNvPr id="7" name="Imagen 6">
            <a:extLst>
              <a:ext uri="{FF2B5EF4-FFF2-40B4-BE49-F238E27FC236}">
                <a16:creationId xmlns:a16="http://schemas.microsoft.com/office/drawing/2014/main" id="{8486CA05-3312-594E-B755-A4AB42124C43}"/>
              </a:ext>
            </a:extLst>
          </p:cNvPr>
          <p:cNvPicPr>
            <a:picLocks noChangeAspect="1"/>
          </p:cNvPicPr>
          <p:nvPr/>
        </p:nvPicPr>
        <p:blipFill rotWithShape="1">
          <a:blip r:embed="rId3">
            <a:extLst>
              <a:ext uri="{28A0092B-C50C-407E-A947-70E740481C1C}">
                <a14:useLocalDpi xmlns:a14="http://schemas.microsoft.com/office/drawing/2010/main" val="0"/>
              </a:ext>
            </a:extLst>
          </a:blip>
          <a:srcRect l="27710" r="27713" b="1"/>
          <a:stretch/>
        </p:blipFill>
        <p:spPr>
          <a:xfrm>
            <a:off x="4567428" y="2487168"/>
            <a:ext cx="4697730" cy="4215384"/>
          </a:xfrm>
          <a:prstGeom prst="rect">
            <a:avLst/>
          </a:prstGeom>
          <a:effectLst>
            <a:softEdge rad="533400"/>
          </a:effectLst>
        </p:spPr>
      </p:pic>
      <p:pic>
        <p:nvPicPr>
          <p:cNvPr id="12" name="Picture 11">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FFFD446F-AE95-C948-9C9A-8F0FB4E2E903}"/>
              </a:ext>
            </a:extLst>
          </p:cNvPr>
          <p:cNvSpPr>
            <a:spLocks noGrp="1"/>
          </p:cNvSpPr>
          <p:nvPr>
            <p:ph type="title"/>
          </p:nvPr>
        </p:nvSpPr>
        <p:spPr>
          <a:xfrm>
            <a:off x="603748" y="798445"/>
            <a:ext cx="3602727" cy="1311664"/>
          </a:xfrm>
        </p:spPr>
        <p:txBody>
          <a:bodyPr vert="horz" lIns="91440" tIns="45720" rIns="91440" bIns="45720" rtlCol="0">
            <a:normAutofit/>
          </a:bodyPr>
          <a:lstStyle/>
          <a:p>
            <a:pPr defTabSz="914400"/>
            <a:r>
              <a:rPr lang="en-US" sz="3500" kern="1200">
                <a:solidFill>
                  <a:srgbClr val="000000"/>
                </a:solidFill>
                <a:latin typeface="+mj-lt"/>
                <a:ea typeface="+mj-ea"/>
                <a:cs typeface="+mj-cs"/>
              </a:rPr>
              <a:t>2011</a:t>
            </a:r>
          </a:p>
        </p:txBody>
      </p:sp>
      <p:sp>
        <p:nvSpPr>
          <p:cNvPr id="3" name="Marcador de contenido 2">
            <a:extLst>
              <a:ext uri="{FF2B5EF4-FFF2-40B4-BE49-F238E27FC236}">
                <a16:creationId xmlns:a16="http://schemas.microsoft.com/office/drawing/2014/main" id="{FDE5B87C-0058-DB40-9329-6BDBE7AE698A}"/>
              </a:ext>
            </a:extLst>
          </p:cNvPr>
          <p:cNvSpPr>
            <a:spLocks noGrp="1"/>
          </p:cNvSpPr>
          <p:nvPr>
            <p:ph idx="1"/>
          </p:nvPr>
        </p:nvSpPr>
        <p:spPr>
          <a:xfrm>
            <a:off x="603747" y="2272143"/>
            <a:ext cx="3602728" cy="3788830"/>
          </a:xfrm>
        </p:spPr>
        <p:txBody>
          <a:bodyPr vert="horz" lIns="91440" tIns="45720" rIns="91440" bIns="45720" rtlCol="0" anchor="ctr">
            <a:normAutofit/>
          </a:bodyPr>
          <a:lstStyle/>
          <a:p>
            <a:pPr marL="0" indent="0" defTabSz="914400">
              <a:spcBef>
                <a:spcPts val="1000"/>
              </a:spcBef>
              <a:buNone/>
            </a:pPr>
            <a:r>
              <a:rPr lang="en-US" sz="2000" i="1" kern="1200" dirty="0">
                <a:solidFill>
                  <a:srgbClr val="000000"/>
                </a:solidFill>
                <a:latin typeface="Palatino" pitchFamily="2" charset="77"/>
                <a:ea typeface="Palatino" pitchFamily="2" charset="77"/>
              </a:rPr>
              <a:t>Watson, de IBM </a:t>
            </a:r>
            <a:r>
              <a:rPr lang="en-US" sz="2000" i="1" kern="1200" dirty="0" err="1">
                <a:solidFill>
                  <a:srgbClr val="000000"/>
                </a:solidFill>
                <a:latin typeface="Palatino" pitchFamily="2" charset="77"/>
                <a:ea typeface="Palatino" pitchFamily="2" charset="77"/>
              </a:rPr>
              <a:t>venció</a:t>
            </a:r>
            <a:r>
              <a:rPr lang="en-US" sz="2000" i="1" kern="1200" dirty="0">
                <a:solidFill>
                  <a:srgbClr val="000000"/>
                </a:solidFill>
                <a:latin typeface="Palatino" pitchFamily="2" charset="77"/>
                <a:ea typeface="Palatino" pitchFamily="2" charset="77"/>
              </a:rPr>
              <a:t> a los </a:t>
            </a:r>
            <a:r>
              <a:rPr lang="en-US" sz="2000" i="1" kern="1200" dirty="0" err="1">
                <a:solidFill>
                  <a:srgbClr val="000000"/>
                </a:solidFill>
                <a:latin typeface="Palatino" pitchFamily="2" charset="77"/>
                <a:ea typeface="Palatino" pitchFamily="2" charset="77"/>
              </a:rPr>
              <a:t>mejores</a:t>
            </a:r>
            <a:r>
              <a:rPr lang="en-US" sz="2000" i="1" kern="1200" dirty="0">
                <a:solidFill>
                  <a:srgbClr val="000000"/>
                </a:solidFill>
                <a:latin typeface="Palatino" pitchFamily="2" charset="77"/>
                <a:ea typeface="Palatino" pitchFamily="2" charset="77"/>
              </a:rPr>
              <a:t> </a:t>
            </a:r>
            <a:r>
              <a:rPr lang="en-US" sz="2000" i="1" kern="1200" dirty="0" err="1">
                <a:solidFill>
                  <a:srgbClr val="000000"/>
                </a:solidFill>
                <a:latin typeface="Palatino" pitchFamily="2" charset="77"/>
                <a:ea typeface="Palatino" pitchFamily="2" charset="77"/>
              </a:rPr>
              <a:t>jugadores</a:t>
            </a:r>
            <a:r>
              <a:rPr lang="en-US" sz="2000" i="1" kern="1200" dirty="0">
                <a:solidFill>
                  <a:srgbClr val="000000"/>
                </a:solidFill>
                <a:latin typeface="Palatino" pitchFamily="2" charset="77"/>
                <a:ea typeface="Palatino" pitchFamily="2" charset="77"/>
              </a:rPr>
              <a:t> de Jeopardy.</a:t>
            </a:r>
          </a:p>
        </p:txBody>
      </p:sp>
      <p:sp>
        <p:nvSpPr>
          <p:cNvPr id="4" name="Rectángulo 3">
            <a:extLst>
              <a:ext uri="{FF2B5EF4-FFF2-40B4-BE49-F238E27FC236}">
                <a16:creationId xmlns:a16="http://schemas.microsoft.com/office/drawing/2014/main" id="{17A1644C-814D-9F4A-9CD0-698C1BCEC521}"/>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35603577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A8E516-8C15-DA4B-9790-60B24D79FBAB}"/>
              </a:ext>
            </a:extLst>
          </p:cNvPr>
          <p:cNvSpPr>
            <a:spLocks noGrp="1"/>
          </p:cNvSpPr>
          <p:nvPr>
            <p:ph type="title"/>
          </p:nvPr>
        </p:nvSpPr>
        <p:spPr>
          <a:xfrm>
            <a:off x="1143000" y="2245810"/>
            <a:ext cx="6858000" cy="1355750"/>
          </a:xfrm>
        </p:spPr>
        <p:txBody>
          <a:bodyPr vert="horz" lIns="91440" tIns="45720" rIns="91440" bIns="45720" rtlCol="0" anchor="b">
            <a:normAutofit/>
          </a:bodyPr>
          <a:lstStyle/>
          <a:p>
            <a:pPr defTabSz="914400"/>
            <a:r>
              <a:rPr lang="en-US" sz="4700" kern="1200">
                <a:solidFill>
                  <a:schemeClr val="tx1"/>
                </a:solidFill>
                <a:latin typeface="+mj-lt"/>
                <a:ea typeface="+mj-ea"/>
                <a:cs typeface="+mj-cs"/>
              </a:rPr>
              <a:t>2016</a:t>
            </a:r>
          </a:p>
        </p:txBody>
      </p:sp>
      <p:sp>
        <p:nvSpPr>
          <p:cNvPr id="3" name="Marcador de contenido 2">
            <a:extLst>
              <a:ext uri="{FF2B5EF4-FFF2-40B4-BE49-F238E27FC236}">
                <a16:creationId xmlns:a16="http://schemas.microsoft.com/office/drawing/2014/main" id="{273237B3-5EFD-AA4F-97F9-921845BA651B}"/>
              </a:ext>
            </a:extLst>
          </p:cNvPr>
          <p:cNvSpPr>
            <a:spLocks noGrp="1"/>
          </p:cNvSpPr>
          <p:nvPr>
            <p:ph idx="1"/>
          </p:nvPr>
        </p:nvSpPr>
        <p:spPr>
          <a:xfrm>
            <a:off x="1143000" y="3608516"/>
            <a:ext cx="6858000" cy="911117"/>
          </a:xfrm>
        </p:spPr>
        <p:txBody>
          <a:bodyPr vert="horz" lIns="91440" tIns="45720" rIns="91440" bIns="45720" rtlCol="0">
            <a:normAutofit/>
          </a:bodyPr>
          <a:lstStyle/>
          <a:p>
            <a:pPr marL="0" indent="0" defTabSz="914400">
              <a:spcBef>
                <a:spcPts val="1000"/>
              </a:spcBef>
              <a:buNone/>
            </a:pPr>
            <a:r>
              <a:rPr lang="es-ES_tradnl" sz="2800" kern="1200" dirty="0" err="1">
                <a:solidFill>
                  <a:schemeClr val="tx1"/>
                </a:solidFill>
                <a:latin typeface="+mn-lt"/>
                <a:ea typeface="+mn-ea"/>
                <a:cs typeface="+mn-cs"/>
              </a:rPr>
              <a:t>DeepMind</a:t>
            </a:r>
            <a:r>
              <a:rPr lang="es-ES_tradnl" sz="2800" kern="1200" dirty="0">
                <a:solidFill>
                  <a:schemeClr val="tx1"/>
                </a:solidFill>
                <a:latin typeface="+mn-lt"/>
                <a:ea typeface="+mn-ea"/>
                <a:cs typeface="+mn-cs"/>
              </a:rPr>
              <a:t> de Google venció al mejor jugador de </a:t>
            </a:r>
            <a:r>
              <a:rPr lang="es-ES_tradnl" sz="2800" kern="1200" dirty="0" err="1">
                <a:solidFill>
                  <a:schemeClr val="tx1"/>
                </a:solidFill>
                <a:latin typeface="+mn-lt"/>
                <a:ea typeface="+mn-ea"/>
                <a:cs typeface="+mn-cs"/>
              </a:rPr>
              <a:t>Go</a:t>
            </a:r>
            <a:r>
              <a:rPr lang="es-ES_tradnl" sz="2800" kern="1200" dirty="0">
                <a:solidFill>
                  <a:schemeClr val="tx1"/>
                </a:solidFill>
                <a:latin typeface="+mn-lt"/>
                <a:ea typeface="+mn-ea"/>
                <a:cs typeface="+mn-cs"/>
              </a:rPr>
              <a:t> en el mundo.</a:t>
            </a:r>
          </a:p>
        </p:txBody>
      </p:sp>
      <p:pic>
        <p:nvPicPr>
          <p:cNvPr id="7" name="Imagen 6" descr="Imagen que contiene electrónica&#10;&#10;Descripción generada automáticamente">
            <a:extLst>
              <a:ext uri="{FF2B5EF4-FFF2-40B4-BE49-F238E27FC236}">
                <a16:creationId xmlns:a16="http://schemas.microsoft.com/office/drawing/2014/main" id="{55A4CA10-C2AC-704E-8DF5-F344D25FC6D9}"/>
              </a:ext>
            </a:extLst>
          </p:cNvPr>
          <p:cNvPicPr>
            <a:picLocks noChangeAspect="1"/>
          </p:cNvPicPr>
          <p:nvPr/>
        </p:nvPicPr>
        <p:blipFill rotWithShape="1">
          <a:blip r:embed="rId3">
            <a:extLst>
              <a:ext uri="{28A0092B-C50C-407E-A947-70E740481C1C}">
                <a14:useLocalDpi xmlns:a14="http://schemas.microsoft.com/office/drawing/2010/main" val="0"/>
              </a:ext>
            </a:extLst>
          </a:blip>
          <a:srcRect t="22376" r="-1" b="27654"/>
          <a:stretch/>
        </p:blipFill>
        <p:spPr>
          <a:xfrm>
            <a:off x="2736988" y="10"/>
            <a:ext cx="6407012" cy="2130463"/>
          </a:xfrm>
          <a:custGeom>
            <a:avLst/>
            <a:gdLst>
              <a:gd name="connsiteX0" fmla="*/ 986689 w 8542682"/>
              <a:gd name="connsiteY0" fmla="*/ 0 h 2130473"/>
              <a:gd name="connsiteX1" fmla="*/ 8542682 w 8542682"/>
              <a:gd name="connsiteY1" fmla="*/ 0 h 2130473"/>
              <a:gd name="connsiteX2" fmla="*/ 8542682 w 8542682"/>
              <a:gd name="connsiteY2" fmla="*/ 2130473 h 2130473"/>
              <a:gd name="connsiteX3" fmla="*/ 0 w 8542682"/>
              <a:gd name="connsiteY3" fmla="*/ 2130473 h 2130473"/>
            </a:gdLst>
            <a:ahLst/>
            <a:cxnLst>
              <a:cxn ang="0">
                <a:pos x="connsiteX0" y="connsiteY0"/>
              </a:cxn>
              <a:cxn ang="0">
                <a:pos x="connsiteX1" y="connsiteY1"/>
              </a:cxn>
              <a:cxn ang="0">
                <a:pos x="connsiteX2" y="connsiteY2"/>
              </a:cxn>
              <a:cxn ang="0">
                <a:pos x="connsiteX3" y="connsiteY3"/>
              </a:cxn>
            </a:cxnLst>
            <a:rect l="l" t="t" r="r" b="b"/>
            <a:pathLst>
              <a:path w="8542682" h="2130473">
                <a:moveTo>
                  <a:pt x="986689" y="0"/>
                </a:moveTo>
                <a:lnTo>
                  <a:pt x="8542682" y="0"/>
                </a:lnTo>
                <a:lnTo>
                  <a:pt x="8542682" y="2130473"/>
                </a:lnTo>
                <a:lnTo>
                  <a:pt x="0" y="2130473"/>
                </a:lnTo>
                <a:close/>
              </a:path>
            </a:pathLst>
          </a:custGeom>
        </p:spPr>
      </p:pic>
      <p:pic>
        <p:nvPicPr>
          <p:cNvPr id="5" name="Imagen 4" descr="Imagen que contiene naturaleza&#10;&#10;Descripción generada automáticamente">
            <a:extLst>
              <a:ext uri="{FF2B5EF4-FFF2-40B4-BE49-F238E27FC236}">
                <a16:creationId xmlns:a16="http://schemas.microsoft.com/office/drawing/2014/main" id="{1498B124-0F36-BB42-848B-32AEB2DE9799}"/>
              </a:ext>
            </a:extLst>
          </p:cNvPr>
          <p:cNvPicPr>
            <a:picLocks noChangeAspect="1"/>
          </p:cNvPicPr>
          <p:nvPr/>
        </p:nvPicPr>
        <p:blipFill rotWithShape="1">
          <a:blip r:embed="rId4">
            <a:extLst>
              <a:ext uri="{28A0092B-C50C-407E-A947-70E740481C1C}">
                <a14:useLocalDpi xmlns:a14="http://schemas.microsoft.com/office/drawing/2010/main" val="0"/>
              </a:ext>
            </a:extLst>
          </a:blip>
          <a:srcRect t="18210" r="2" b="14056"/>
          <a:stretch/>
        </p:blipFill>
        <p:spPr>
          <a:xfrm>
            <a:off x="20" y="4682840"/>
            <a:ext cx="6422512" cy="2175160"/>
          </a:xfrm>
          <a:custGeom>
            <a:avLst/>
            <a:gdLst>
              <a:gd name="connsiteX0" fmla="*/ 0 w 8563376"/>
              <a:gd name="connsiteY0" fmla="*/ 0 h 2175160"/>
              <a:gd name="connsiteX1" fmla="*/ 8563376 w 8563376"/>
              <a:gd name="connsiteY1" fmla="*/ 0 h 2175160"/>
              <a:gd name="connsiteX2" fmla="*/ 7555992 w 8563376"/>
              <a:gd name="connsiteY2" fmla="*/ 2175160 h 2175160"/>
              <a:gd name="connsiteX3" fmla="*/ 0 w 8563376"/>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8563376" h="2175160">
                <a:moveTo>
                  <a:pt x="0" y="0"/>
                </a:moveTo>
                <a:lnTo>
                  <a:pt x="8563376" y="0"/>
                </a:lnTo>
                <a:lnTo>
                  <a:pt x="7555992" y="2175160"/>
                </a:lnTo>
                <a:lnTo>
                  <a:pt x="0" y="2175160"/>
                </a:lnTo>
                <a:close/>
              </a:path>
            </a:pathLst>
          </a:custGeom>
        </p:spPr>
      </p:pic>
      <p:pic>
        <p:nvPicPr>
          <p:cNvPr id="8" name="Imagen 7">
            <a:extLst>
              <a:ext uri="{FF2B5EF4-FFF2-40B4-BE49-F238E27FC236}">
                <a16:creationId xmlns:a16="http://schemas.microsoft.com/office/drawing/2014/main" id="{5B37E3A4-B5C2-9C4C-8E5E-51AB04A441AC}"/>
              </a:ext>
            </a:extLst>
          </p:cNvPr>
          <p:cNvPicPr>
            <a:picLocks noChangeAspect="1"/>
          </p:cNvPicPr>
          <p:nvPr/>
        </p:nvPicPr>
        <p:blipFill>
          <a:blip r:embed="rId5"/>
          <a:stretch>
            <a:fillRect/>
          </a:stretch>
        </p:blipFill>
        <p:spPr>
          <a:xfrm>
            <a:off x="0" y="0"/>
            <a:ext cx="9144000" cy="6858000"/>
          </a:xfrm>
          <a:prstGeom prst="rect">
            <a:avLst/>
          </a:prstGeom>
        </p:spPr>
      </p:pic>
      <p:sp>
        <p:nvSpPr>
          <p:cNvPr id="4" name="Rectángulo 3">
            <a:extLst>
              <a:ext uri="{FF2B5EF4-FFF2-40B4-BE49-F238E27FC236}">
                <a16:creationId xmlns:a16="http://schemas.microsoft.com/office/drawing/2014/main" id="{5B478156-89C3-F746-AE80-EC014B950708}"/>
              </a:ext>
            </a:extLst>
          </p:cNvPr>
          <p:cNvSpPr/>
          <p:nvPr/>
        </p:nvSpPr>
        <p:spPr>
          <a:xfrm>
            <a:off x="5960115" y="648865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6">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7008368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8D2C29-EFF7-BA40-8A83-9095F11AB236}"/>
              </a:ext>
            </a:extLst>
          </p:cNvPr>
          <p:cNvSpPr>
            <a:spLocks noGrp="1"/>
          </p:cNvSpPr>
          <p:nvPr>
            <p:ph type="title"/>
          </p:nvPr>
        </p:nvSpPr>
        <p:spPr>
          <a:xfrm>
            <a:off x="491490" y="365125"/>
            <a:ext cx="3840085" cy="1692794"/>
          </a:xfrm>
        </p:spPr>
        <p:txBody>
          <a:bodyPr>
            <a:normAutofit/>
          </a:bodyPr>
          <a:lstStyle/>
          <a:p>
            <a:r>
              <a:rPr lang="es-ES_tradnl" dirty="0"/>
              <a:t>2017</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144034C-7678-D746-8F9C-12AF229600D1}"/>
              </a:ext>
            </a:extLst>
          </p:cNvPr>
          <p:cNvSpPr>
            <a:spLocks noGrp="1"/>
          </p:cNvSpPr>
          <p:nvPr>
            <p:ph idx="1"/>
          </p:nvPr>
        </p:nvSpPr>
        <p:spPr>
          <a:xfrm>
            <a:off x="491490" y="2575033"/>
            <a:ext cx="3840085" cy="3917831"/>
          </a:xfrm>
        </p:spPr>
        <p:txBody>
          <a:bodyPr>
            <a:normAutofit/>
          </a:bodyPr>
          <a:lstStyle/>
          <a:p>
            <a:pPr marL="0" indent="0">
              <a:buNone/>
            </a:pPr>
            <a:r>
              <a:rPr lang="es-ES_tradnl" sz="2000" i="1" dirty="0" err="1">
                <a:latin typeface="Palatino" pitchFamily="2" charset="77"/>
                <a:ea typeface="Palatino" pitchFamily="2" charset="77"/>
              </a:rPr>
              <a:t>AlphaGo</a:t>
            </a:r>
            <a:r>
              <a:rPr lang="es-ES_tradnl" sz="2000" i="1" dirty="0">
                <a:latin typeface="Palatino" pitchFamily="2" charset="77"/>
                <a:ea typeface="Palatino" pitchFamily="2" charset="77"/>
              </a:rPr>
              <a:t> Zero, desarrollado por Deep </a:t>
            </a:r>
            <a:r>
              <a:rPr lang="es-ES_tradnl" sz="2000" i="1" dirty="0" err="1">
                <a:latin typeface="Palatino" pitchFamily="2" charset="77"/>
                <a:ea typeface="Palatino" pitchFamily="2" charset="77"/>
              </a:rPr>
              <a:t>Mind</a:t>
            </a:r>
            <a:r>
              <a:rPr lang="es-ES_tradnl" sz="2000" i="1" dirty="0">
                <a:latin typeface="Palatino" pitchFamily="2" charset="77"/>
                <a:ea typeface="Palatino" pitchFamily="2" charset="77"/>
              </a:rPr>
              <a:t>, alcanzó el nivel más alto de </a:t>
            </a:r>
            <a:r>
              <a:rPr lang="es-ES_tradnl" sz="2000" i="1" dirty="0" err="1">
                <a:latin typeface="Palatino" pitchFamily="2" charset="77"/>
                <a:ea typeface="Palatino" pitchFamily="2" charset="77"/>
              </a:rPr>
              <a:t>Go</a:t>
            </a:r>
            <a:r>
              <a:rPr lang="es-ES_tradnl" sz="2000" i="1" dirty="0">
                <a:latin typeface="Palatino" pitchFamily="2" charset="77"/>
                <a:ea typeface="Palatino" pitchFamily="2" charset="77"/>
              </a:rPr>
              <a:t> sin la introducción de ningún dato humano, simplemente se enseñó a sí mismo a jugar.</a:t>
            </a:r>
          </a:p>
        </p:txBody>
      </p:sp>
      <p:pic>
        <p:nvPicPr>
          <p:cNvPr id="5" name="Imagen 4">
            <a:extLst>
              <a:ext uri="{FF2B5EF4-FFF2-40B4-BE49-F238E27FC236}">
                <a16:creationId xmlns:a16="http://schemas.microsoft.com/office/drawing/2014/main" id="{A663A04A-1D8F-AE4B-8B3D-2CAFEAA13261}"/>
              </a:ext>
            </a:extLst>
          </p:cNvPr>
          <p:cNvPicPr>
            <a:picLocks noChangeAspect="1"/>
          </p:cNvPicPr>
          <p:nvPr/>
        </p:nvPicPr>
        <p:blipFill rotWithShape="1">
          <a:blip r:embed="rId2">
            <a:extLst>
              <a:ext uri="{28A0092B-C50C-407E-A947-70E740481C1C}">
                <a14:useLocalDpi xmlns:a14="http://schemas.microsoft.com/office/drawing/2010/main" val="0"/>
              </a:ext>
            </a:extLst>
          </a:blip>
          <a:srcRect l="31183" r="2998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5DA6FF96-B137-DB40-835C-4AA54D383233}"/>
              </a:ext>
            </a:extLst>
          </p:cNvPr>
          <p:cNvSpPr/>
          <p:nvPr/>
        </p:nvSpPr>
        <p:spPr>
          <a:xfrm>
            <a:off x="104654" y="655437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7619823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30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02A2EDB-D223-4D40-A8D5-2F6BF463061B}"/>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2017</a:t>
            </a:r>
          </a:p>
        </p:txBody>
      </p:sp>
      <p:pic>
        <p:nvPicPr>
          <p:cNvPr id="5" name="Imagen 4" descr="Imagen que contiene persona, interior, mesa&#10;&#10;Descripción generada automáticamente">
            <a:extLst>
              <a:ext uri="{FF2B5EF4-FFF2-40B4-BE49-F238E27FC236}">
                <a16:creationId xmlns:a16="http://schemas.microsoft.com/office/drawing/2014/main" id="{D717CDF2-6A52-F244-9500-D958D882E309}"/>
              </a:ext>
            </a:extLst>
          </p:cNvPr>
          <p:cNvPicPr>
            <a:picLocks noChangeAspect="1"/>
          </p:cNvPicPr>
          <p:nvPr/>
        </p:nvPicPr>
        <p:blipFill rotWithShape="1">
          <a:blip r:embed="rId3">
            <a:extLst>
              <a:ext uri="{28A0092B-C50C-407E-A947-70E740481C1C}">
                <a14:useLocalDpi xmlns:a14="http://schemas.microsoft.com/office/drawing/2010/main" val="0"/>
              </a:ext>
            </a:extLst>
          </a:blip>
          <a:srcRect l="3338" r="-2" b="-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FC699E16-E68B-9D4F-8D0A-85D010DEA7CA}"/>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err="1">
                <a:solidFill>
                  <a:srgbClr val="FFFFFF"/>
                </a:solidFill>
                <a:latin typeface="Palatino" pitchFamily="2" charset="77"/>
                <a:ea typeface="Palatino" pitchFamily="2" charset="77"/>
              </a:rPr>
              <a:t>Libratus</a:t>
            </a:r>
            <a:r>
              <a:rPr lang="es-ES_tradnl" sz="2000" i="1" dirty="0">
                <a:solidFill>
                  <a:srgbClr val="FFFFFF"/>
                </a:solidFill>
                <a:latin typeface="Palatino" pitchFamily="2" charset="77"/>
                <a:ea typeface="Palatino" pitchFamily="2" charset="77"/>
              </a:rPr>
              <a:t>, programa de inteligencia artificial desarrollado por la Universidad de </a:t>
            </a:r>
            <a:r>
              <a:rPr lang="es-ES_tradnl" sz="2000" i="1" dirty="0" err="1">
                <a:solidFill>
                  <a:srgbClr val="FFFFFF"/>
                </a:solidFill>
                <a:latin typeface="Palatino" pitchFamily="2" charset="77"/>
                <a:ea typeface="Palatino" pitchFamily="2" charset="77"/>
              </a:rPr>
              <a:t>Carnagie</a:t>
            </a:r>
            <a:r>
              <a:rPr lang="es-ES_tradnl" sz="2000" i="1" dirty="0">
                <a:solidFill>
                  <a:srgbClr val="FFFFFF"/>
                </a:solidFill>
                <a:latin typeface="Palatino" pitchFamily="2" charset="77"/>
                <a:ea typeface="Palatino" pitchFamily="2" charset="77"/>
              </a:rPr>
              <a:t> </a:t>
            </a:r>
            <a:r>
              <a:rPr lang="es-ES_tradnl" sz="2000" i="1" dirty="0" err="1">
                <a:solidFill>
                  <a:srgbClr val="FFFFFF"/>
                </a:solidFill>
                <a:latin typeface="Palatino" pitchFamily="2" charset="77"/>
                <a:ea typeface="Palatino" pitchFamily="2" charset="77"/>
              </a:rPr>
              <a:t>Melon</a:t>
            </a:r>
            <a:r>
              <a:rPr lang="es-ES_tradnl" sz="2000" i="1" dirty="0">
                <a:solidFill>
                  <a:srgbClr val="FFFFFF"/>
                </a:solidFill>
                <a:latin typeface="Palatino" pitchFamily="2" charset="77"/>
                <a:ea typeface="Palatino" pitchFamily="2" charset="77"/>
              </a:rPr>
              <a:t>, venció a los mejores jugadores de Póker en el mundo.</a:t>
            </a:r>
          </a:p>
        </p:txBody>
      </p:sp>
      <p:sp>
        <p:nvSpPr>
          <p:cNvPr id="4" name="Rectángulo 3">
            <a:extLst>
              <a:ext uri="{FF2B5EF4-FFF2-40B4-BE49-F238E27FC236}">
                <a16:creationId xmlns:a16="http://schemas.microsoft.com/office/drawing/2014/main" id="{BA6475D6-8374-9041-BE35-C4DABF6339B0}"/>
              </a:ext>
            </a:extLst>
          </p:cNvPr>
          <p:cNvSpPr/>
          <p:nvPr/>
        </p:nvSpPr>
        <p:spPr>
          <a:xfrm>
            <a:off x="159739" y="653626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75017935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2419859" y="842501"/>
            <a:ext cx="3886936" cy="1961074"/>
          </a:xfrm>
        </p:spPr>
        <p:txBody>
          <a:bodyPr anchor="ctr">
            <a:normAutofit/>
          </a:bodyPr>
          <a:lstStyle/>
          <a:p>
            <a:pPr marL="0" indent="0">
              <a:buNone/>
            </a:pPr>
            <a:r>
              <a:rPr lang="es-ES" sz="2800" i="1" dirty="0">
                <a:latin typeface="Palatino" pitchFamily="2" charset="77"/>
                <a:ea typeface="Palatino" pitchFamily="2" charset="77"/>
              </a:rPr>
              <a:t>... </a:t>
            </a:r>
            <a:r>
              <a:rPr lang="es-ES" sz="2800" b="1" i="1" dirty="0">
                <a:latin typeface="Palatino" pitchFamily="2" charset="77"/>
                <a:ea typeface="Palatino" pitchFamily="2" charset="77"/>
              </a:rPr>
              <a:t>Algo interesante está sucediendo".</a:t>
            </a:r>
          </a:p>
          <a:p>
            <a:pPr marL="0" indent="0">
              <a:buNone/>
            </a:pPr>
            <a:r>
              <a:rPr lang="es-ES" sz="2800" i="1" dirty="0">
                <a:latin typeface="Palatino" pitchFamily="2" charset="77"/>
                <a:ea typeface="Palatino" pitchFamily="2" charset="77"/>
              </a:rPr>
              <a:t>Tim </a:t>
            </a:r>
            <a:r>
              <a:rPr lang="es-ES" sz="2800" i="1" dirty="0" err="1">
                <a:latin typeface="Palatino" pitchFamily="2" charset="77"/>
                <a:ea typeface="Palatino" pitchFamily="2" charset="77"/>
              </a:rPr>
              <a:t>Havers</a:t>
            </a:r>
            <a:r>
              <a:rPr lang="es-ES" sz="2800" i="1" dirty="0">
                <a:latin typeface="Palatino" pitchFamily="2" charset="77"/>
                <a:ea typeface="Palatino" pitchFamily="2" charset="77"/>
              </a:rPr>
              <a:t>, </a:t>
            </a:r>
            <a:r>
              <a:rPr lang="es-ES" sz="2800" i="1" dirty="0" err="1">
                <a:latin typeface="Palatino" pitchFamily="2" charset="77"/>
                <a:ea typeface="Palatino" pitchFamily="2" charset="77"/>
              </a:rPr>
              <a:t>TechCrunch</a:t>
            </a:r>
            <a:r>
              <a:rPr lang="es-ES" sz="2800" i="1" dirty="0">
                <a:latin typeface="Palatino" pitchFamily="2" charset="77"/>
                <a:ea typeface="Palatino" pitchFamily="2" charset="77"/>
              </a:rPr>
              <a:t>.</a:t>
            </a:r>
            <a:endParaRPr lang="es-EC" sz="2800" i="1" dirty="0">
              <a:latin typeface="Palatino" pitchFamily="2" charset="77"/>
              <a:ea typeface="Palatino" pitchFamily="2" charset="77"/>
            </a:endParaRPr>
          </a:p>
          <a:p>
            <a:pPr>
              <a:buFont typeface="Wingdings 3" charset="2"/>
              <a:buNone/>
            </a:pPr>
            <a:endParaRPr lang="en" sz="1575" b="1" i="1" dirty="0">
              <a:latin typeface="UD Digi Kyokasho N-B" panose="02020700000000000000" pitchFamily="49" charset="-128"/>
              <a:ea typeface="UD Digi Kyokasho N-B" panose="02020700000000000000" pitchFamily="49" charset="-128"/>
            </a:endParaRPr>
          </a:p>
        </p:txBody>
      </p:sp>
      <p:sp>
        <p:nvSpPr>
          <p:cNvPr id="2" name="Rectángulo 1">
            <a:extLst>
              <a:ext uri="{FF2B5EF4-FFF2-40B4-BE49-F238E27FC236}">
                <a16:creationId xmlns:a16="http://schemas.microsoft.com/office/drawing/2014/main" id="{CDA4BB7D-3006-5E41-948B-37F83EA2AEE2}"/>
              </a:ext>
            </a:extLst>
          </p:cNvPr>
          <p:cNvSpPr/>
          <p:nvPr/>
        </p:nvSpPr>
        <p:spPr>
          <a:xfrm>
            <a:off x="5960114"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86485048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2A37BB-F18F-DE4E-B976-F6C76CEFB3CD}"/>
              </a:ext>
            </a:extLst>
          </p:cNvPr>
          <p:cNvSpPr>
            <a:spLocks noGrp="1"/>
          </p:cNvSpPr>
          <p:nvPr>
            <p:ph type="title"/>
          </p:nvPr>
        </p:nvSpPr>
        <p:spPr>
          <a:xfrm>
            <a:off x="4976979" y="1459467"/>
            <a:ext cx="3733482" cy="1090538"/>
          </a:xfrm>
        </p:spPr>
        <p:txBody>
          <a:bodyPr>
            <a:normAutofit/>
          </a:bodyPr>
          <a:lstStyle/>
          <a:p>
            <a:r>
              <a:rPr lang="es-ES_tradnl">
                <a:solidFill>
                  <a:srgbClr val="000000"/>
                </a:solidFill>
              </a:rPr>
              <a:t>Tecnologías de frontera</a:t>
            </a:r>
          </a:p>
        </p:txBody>
      </p:sp>
      <p:pic>
        <p:nvPicPr>
          <p:cNvPr id="5" name="Imagen 4">
            <a:extLst>
              <a:ext uri="{FF2B5EF4-FFF2-40B4-BE49-F238E27FC236}">
                <a16:creationId xmlns:a16="http://schemas.microsoft.com/office/drawing/2014/main" id="{9D4DC346-42D2-8445-8F6E-4854B80F14AF}"/>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256" r="34325"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20AC6A4C-BDD0-0E46-A41F-A1148150AA81}"/>
              </a:ext>
            </a:extLst>
          </p:cNvPr>
          <p:cNvSpPr>
            <a:spLocks noGrp="1"/>
          </p:cNvSpPr>
          <p:nvPr>
            <p:ph idx="1"/>
          </p:nvPr>
        </p:nvSpPr>
        <p:spPr>
          <a:xfrm>
            <a:off x="4974330" y="2673512"/>
            <a:ext cx="3733184" cy="272946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Integración entre Impresión 3D, robótica, Internet de las cosas, nanotecnologías, biométrica, vehículos autónomos, computación cuántica, Inteligencia Artificial</a:t>
            </a:r>
          </a:p>
        </p:txBody>
      </p:sp>
      <p:sp>
        <p:nvSpPr>
          <p:cNvPr id="4" name="Rectángulo 3">
            <a:extLst>
              <a:ext uri="{FF2B5EF4-FFF2-40B4-BE49-F238E27FC236}">
                <a16:creationId xmlns:a16="http://schemas.microsoft.com/office/drawing/2014/main" id="{D9B1450C-75D4-AB4C-B1DC-FA0DBB844811}"/>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7864153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75BDA2A-737C-BC45-BFB6-F27E2DABE9CB}"/>
              </a:ext>
            </a:extLst>
          </p:cNvPr>
          <p:cNvPicPr>
            <a:picLocks noChangeAspect="1"/>
          </p:cNvPicPr>
          <p:nvPr/>
        </p:nvPicPr>
        <p:blipFill rotWithShape="1">
          <a:blip r:embed="rId2">
            <a:extLst>
              <a:ext uri="{28A0092B-C50C-407E-A947-70E740481C1C}">
                <a14:useLocalDpi xmlns:a14="http://schemas.microsoft.com/office/drawing/2010/main" val="0"/>
              </a:ext>
            </a:extLst>
          </a:blip>
          <a:srcRect l="27426" r="3240"/>
          <a:stretch/>
        </p:blipFill>
        <p:spPr>
          <a:xfrm>
            <a:off x="-1" y="10"/>
            <a:ext cx="9144000" cy="6857990"/>
          </a:xfrm>
          <a:prstGeom prst="rect">
            <a:avLst/>
          </a:prstGeom>
        </p:spPr>
      </p:pic>
      <p:sp>
        <p:nvSpPr>
          <p:cNvPr id="2" name="Título 1">
            <a:extLst>
              <a:ext uri="{FF2B5EF4-FFF2-40B4-BE49-F238E27FC236}">
                <a16:creationId xmlns:a16="http://schemas.microsoft.com/office/drawing/2014/main" id="{0AA813BE-CE9C-CD48-B857-5200D6A39E8D}"/>
              </a:ext>
            </a:extLst>
          </p:cNvPr>
          <p:cNvSpPr>
            <a:spLocks noGrp="1"/>
          </p:cNvSpPr>
          <p:nvPr>
            <p:ph type="title"/>
          </p:nvPr>
        </p:nvSpPr>
        <p:spPr>
          <a:xfrm>
            <a:off x="568370" y="3149961"/>
            <a:ext cx="3153103" cy="1007066"/>
          </a:xfrm>
        </p:spPr>
        <p:txBody>
          <a:bodyPr>
            <a:normAutofit/>
          </a:bodyPr>
          <a:lstStyle/>
          <a:p>
            <a:pPr algn="ctr"/>
            <a:endParaRPr lang="es-ES_tradnl" sz="3150" dirty="0"/>
          </a:p>
        </p:txBody>
      </p:sp>
      <p:sp>
        <p:nvSpPr>
          <p:cNvPr id="3" name="Marcador de contenido 2">
            <a:extLst>
              <a:ext uri="{FF2B5EF4-FFF2-40B4-BE49-F238E27FC236}">
                <a16:creationId xmlns:a16="http://schemas.microsoft.com/office/drawing/2014/main" id="{8922A22D-A35E-F740-95D9-46AAC17E3C99}"/>
              </a:ext>
            </a:extLst>
          </p:cNvPr>
          <p:cNvSpPr>
            <a:spLocks noGrp="1"/>
          </p:cNvSpPr>
          <p:nvPr>
            <p:ph idx="1"/>
          </p:nvPr>
        </p:nvSpPr>
        <p:spPr>
          <a:xfrm>
            <a:off x="6217527" y="3026393"/>
            <a:ext cx="2669059" cy="1964879"/>
          </a:xfrm>
        </p:spPr>
        <p:txBody>
          <a:bodyPr anchor="ctr">
            <a:noAutofit/>
          </a:bodyPr>
          <a:lstStyle/>
          <a:p>
            <a:pPr marL="0" indent="0">
              <a:buNone/>
            </a:pPr>
            <a:r>
              <a:rPr lang="es-ES_tradnl" sz="2000" i="1" dirty="0">
                <a:solidFill>
                  <a:schemeClr val="bg1"/>
                </a:solidFill>
                <a:latin typeface="Palatino" pitchFamily="2" charset="77"/>
                <a:ea typeface="Palatino" pitchFamily="2" charset="77"/>
              </a:rPr>
              <a:t>La Inteligencia Artificial (IA) es la capacidad de las máquinas para usar algoritmos, aprender de los datos y usar lo aprendido en la toma de decisiones.</a:t>
            </a:r>
          </a:p>
        </p:txBody>
      </p:sp>
      <p:sp>
        <p:nvSpPr>
          <p:cNvPr id="4" name="Rectángulo 3">
            <a:extLst>
              <a:ext uri="{FF2B5EF4-FFF2-40B4-BE49-F238E27FC236}">
                <a16:creationId xmlns:a16="http://schemas.microsoft.com/office/drawing/2014/main" id="{6040A66D-9961-BC4D-BBBF-83FAADF923FE}"/>
              </a:ext>
            </a:extLst>
          </p:cNvPr>
          <p:cNvSpPr/>
          <p:nvPr/>
        </p:nvSpPr>
        <p:spPr>
          <a:xfrm>
            <a:off x="5960115" y="648865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18687614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BDF9187-F062-F142-AA1D-9770A906A8C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4890" r="23067" b="2"/>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4252D575-8881-F44E-B05C-687EE16604F3}"/>
              </a:ext>
            </a:extLst>
          </p:cNvPr>
          <p:cNvSpPr>
            <a:spLocks noGrp="1"/>
          </p:cNvSpPr>
          <p:nvPr>
            <p:ph type="title"/>
          </p:nvPr>
        </p:nvSpPr>
        <p:spPr>
          <a:xfrm>
            <a:off x="603749" y="806450"/>
            <a:ext cx="3602727" cy="1633382"/>
          </a:xfrm>
        </p:spPr>
        <p:txBody>
          <a:bodyPr>
            <a:normAutofit/>
          </a:bodyPr>
          <a:lstStyle/>
          <a:p>
            <a:r>
              <a:rPr lang="es-ES_tradnl" dirty="0">
                <a:solidFill>
                  <a:srgbClr val="000000"/>
                </a:solidFill>
              </a:rPr>
              <a:t>IA</a:t>
            </a:r>
          </a:p>
        </p:txBody>
      </p:sp>
      <p:sp>
        <p:nvSpPr>
          <p:cNvPr id="3" name="Marcador de contenido 2">
            <a:extLst>
              <a:ext uri="{FF2B5EF4-FFF2-40B4-BE49-F238E27FC236}">
                <a16:creationId xmlns:a16="http://schemas.microsoft.com/office/drawing/2014/main" id="{53B7CE7E-FBB1-7B4E-9F4D-1201A94B2335}"/>
              </a:ext>
            </a:extLst>
          </p:cNvPr>
          <p:cNvSpPr>
            <a:spLocks noGrp="1"/>
          </p:cNvSpPr>
          <p:nvPr>
            <p:ph idx="1"/>
          </p:nvPr>
        </p:nvSpPr>
        <p:spPr>
          <a:xfrm>
            <a:off x="603748" y="2561357"/>
            <a:ext cx="3602726" cy="3045693"/>
          </a:xfrm>
        </p:spPr>
        <p:txBody>
          <a:bodyPr anchor="ctr">
            <a:normAutofit/>
          </a:bodyPr>
          <a:lstStyle/>
          <a:p>
            <a:pPr marL="0" indent="0">
              <a:buNone/>
            </a:pPr>
            <a:r>
              <a:rPr lang="es-ES_tradnl" sz="2000" i="1" dirty="0">
                <a:solidFill>
                  <a:srgbClr val="000000"/>
                </a:solidFill>
              </a:rPr>
              <a:t>La inteligencia artificial (IA) transformará cada sector e industria. actuales. La forma como operan las empresas cambiará para siempre.</a:t>
            </a:r>
          </a:p>
        </p:txBody>
      </p:sp>
      <p:sp>
        <p:nvSpPr>
          <p:cNvPr id="4" name="Rectángulo 3">
            <a:extLst>
              <a:ext uri="{FF2B5EF4-FFF2-40B4-BE49-F238E27FC236}">
                <a16:creationId xmlns:a16="http://schemas.microsoft.com/office/drawing/2014/main" id="{8D45832F-C2FB-2348-91D8-10ADD34BB081}"/>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6509087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2B78BA-544F-0845-B7C4-75FA150A93EA}"/>
              </a:ext>
            </a:extLst>
          </p:cNvPr>
          <p:cNvSpPr>
            <a:spLocks noGrp="1"/>
          </p:cNvSpPr>
          <p:nvPr>
            <p:ph type="title"/>
          </p:nvPr>
        </p:nvSpPr>
        <p:spPr>
          <a:xfrm>
            <a:off x="4976979" y="1459467"/>
            <a:ext cx="3733482" cy="1090538"/>
          </a:xfrm>
        </p:spPr>
        <p:txBody>
          <a:bodyPr>
            <a:normAutofit/>
          </a:bodyPr>
          <a:lstStyle/>
          <a:p>
            <a:r>
              <a:rPr lang="es-ES_tradnl" sz="4000" dirty="0">
                <a:solidFill>
                  <a:srgbClr val="000000"/>
                </a:solidFill>
              </a:rPr>
              <a:t>Niveles de IA</a:t>
            </a:r>
          </a:p>
        </p:txBody>
      </p:sp>
      <p:pic>
        <p:nvPicPr>
          <p:cNvPr id="7" name="Imagen 6" descr="Imagen que contiene objeto&#10;&#10;Descripción generada automáticamente">
            <a:extLst>
              <a:ext uri="{FF2B5EF4-FFF2-40B4-BE49-F238E27FC236}">
                <a16:creationId xmlns:a16="http://schemas.microsoft.com/office/drawing/2014/main" id="{1CD1B480-CD06-7945-80BB-599DF87E7FC6}"/>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9185" r="27236"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E3E019F7-88AC-B749-AF92-9818122AE111}"/>
              </a:ext>
            </a:extLst>
          </p:cNvPr>
          <p:cNvSpPr>
            <a:spLocks noGrp="1"/>
          </p:cNvSpPr>
          <p:nvPr>
            <p:ph idx="1"/>
          </p:nvPr>
        </p:nvSpPr>
        <p:spPr>
          <a:xfrm>
            <a:off x="4530111" y="2550005"/>
            <a:ext cx="4180350" cy="3310024"/>
          </a:xfrm>
        </p:spPr>
        <p:txBody>
          <a:bodyPr anchor="ctr">
            <a:normAutofit fontScale="85000" lnSpcReduction="20000"/>
          </a:bodyPr>
          <a:lstStyle/>
          <a:p>
            <a:pPr marL="0" indent="0">
              <a:lnSpc>
                <a:spcPct val="120000"/>
              </a:lnSpc>
              <a:spcBef>
                <a:spcPts val="0"/>
              </a:spcBef>
              <a:buNone/>
            </a:pPr>
            <a:endParaRPr lang="es-ES_tradnl" sz="2800" dirty="0">
              <a:solidFill>
                <a:srgbClr val="000000"/>
              </a:solidFill>
            </a:endParaRP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a).- Débil: la actual. Aplicaciones básicas, recomendaciones de productos, automóviles autónomos.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b).- General. No se ha alcanzado, máquinas pensantes.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c). </a:t>
            </a:r>
            <a:r>
              <a:rPr lang="es-ES_tradnl" sz="2600" i="1" dirty="0" err="1">
                <a:solidFill>
                  <a:srgbClr val="000000"/>
                </a:solidFill>
                <a:latin typeface="Palatino" pitchFamily="2" charset="77"/>
                <a:ea typeface="Palatino" pitchFamily="2" charset="77"/>
              </a:rPr>
              <a:t>Súperinteligencia</a:t>
            </a:r>
            <a:r>
              <a:rPr lang="es-ES_tradnl" sz="2600" i="1" dirty="0">
                <a:solidFill>
                  <a:srgbClr val="000000"/>
                </a:solidFill>
                <a:latin typeface="Palatino" pitchFamily="2" charset="77"/>
                <a:ea typeface="Palatino" pitchFamily="2" charset="77"/>
              </a:rPr>
              <a:t> artificial. Máquinas más inteligentes que el hombre</a:t>
            </a:r>
            <a:r>
              <a:rPr lang="es-ES_tradnl" sz="2600" dirty="0">
                <a:solidFill>
                  <a:srgbClr val="000000"/>
                </a:solidFill>
                <a:latin typeface="Palatino" pitchFamily="2" charset="77"/>
                <a:ea typeface="Palatino" pitchFamily="2" charset="77"/>
              </a:rPr>
              <a:t>.</a:t>
            </a:r>
          </a:p>
        </p:txBody>
      </p:sp>
      <p:sp>
        <p:nvSpPr>
          <p:cNvPr id="4" name="Rectángulo 3">
            <a:extLst>
              <a:ext uri="{FF2B5EF4-FFF2-40B4-BE49-F238E27FC236}">
                <a16:creationId xmlns:a16="http://schemas.microsoft.com/office/drawing/2014/main" id="{9F477779-6879-D945-839C-FC89B6779D01}"/>
              </a:ext>
            </a:extLst>
          </p:cNvPr>
          <p:cNvSpPr/>
          <p:nvPr/>
        </p:nvSpPr>
        <p:spPr>
          <a:xfrm>
            <a:off x="5547504"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575534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mesa, interior, comida, persona&#10;&#10;Descripción generada automáticamente">
            <a:extLst>
              <a:ext uri="{FF2B5EF4-FFF2-40B4-BE49-F238E27FC236}">
                <a16:creationId xmlns:a16="http://schemas.microsoft.com/office/drawing/2014/main" id="{2E581278-5BBD-AE4B-8CB6-C1676549AEAE}"/>
              </a:ext>
            </a:extLst>
          </p:cNvPr>
          <p:cNvPicPr>
            <a:picLocks noChangeAspect="1"/>
          </p:cNvPicPr>
          <p:nvPr/>
        </p:nvPicPr>
        <p:blipFill rotWithShape="1">
          <a:blip r:embed="rId2">
            <a:extLst>
              <a:ext uri="{28A0092B-C50C-407E-A947-70E740481C1C}">
                <a14:useLocalDpi xmlns:a14="http://schemas.microsoft.com/office/drawing/2010/main" val="0"/>
              </a:ext>
            </a:extLst>
          </a:blip>
          <a:srcRect l="514" r="1522" b="2"/>
          <a:stretch/>
        </p:blipFill>
        <p:spPr>
          <a:xfrm>
            <a:off x="20" y="10"/>
            <a:ext cx="9143980" cy="4666928"/>
          </a:xfrm>
          <a:prstGeom prst="rect">
            <a:avLst/>
          </a:prstGeom>
        </p:spPr>
      </p:pic>
      <p:sp>
        <p:nvSpPr>
          <p:cNvPr id="2" name="Título 1">
            <a:extLst>
              <a:ext uri="{FF2B5EF4-FFF2-40B4-BE49-F238E27FC236}">
                <a16:creationId xmlns:a16="http://schemas.microsoft.com/office/drawing/2014/main" id="{46CAF062-8B39-3B49-AA4D-F7BE0168207C}"/>
              </a:ext>
            </a:extLst>
          </p:cNvPr>
          <p:cNvSpPr>
            <a:spLocks noGrp="1"/>
          </p:cNvSpPr>
          <p:nvPr>
            <p:ph type="title"/>
          </p:nvPr>
        </p:nvSpPr>
        <p:spPr>
          <a:xfrm>
            <a:off x="805663" y="5070021"/>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A812F175-E77A-0D41-88A8-8C93A584735C}"/>
              </a:ext>
            </a:extLst>
          </p:cNvPr>
          <p:cNvSpPr>
            <a:spLocks noGrp="1"/>
          </p:cNvSpPr>
          <p:nvPr>
            <p:ph idx="1"/>
          </p:nvPr>
        </p:nvSpPr>
        <p:spPr>
          <a:xfrm>
            <a:off x="4909638" y="4822835"/>
            <a:ext cx="3694808" cy="1509935"/>
          </a:xfrm>
        </p:spPr>
        <p:txBody>
          <a:bodyPr anchor="ctr">
            <a:normAutofit/>
          </a:bodyPr>
          <a:lstStyle/>
          <a:p>
            <a:pPr marL="0" lvl="0" indent="0">
              <a:buNone/>
            </a:pPr>
            <a:r>
              <a:rPr lang="es-ES_tradnl" sz="2000" i="1" dirty="0">
                <a:solidFill>
                  <a:srgbClr val="000000"/>
                </a:solidFill>
                <a:latin typeface="Palatino" pitchFamily="2" charset="77"/>
                <a:ea typeface="Palatino" pitchFamily="2" charset="77"/>
              </a:rPr>
              <a:t>En un futuro próximo, las máquinas harán las tareas y trabajos que anteriormente eran exclusivas del hombre.</a:t>
            </a:r>
          </a:p>
        </p:txBody>
      </p:sp>
      <p:sp>
        <p:nvSpPr>
          <p:cNvPr id="4" name="Rectángulo 3">
            <a:extLst>
              <a:ext uri="{FF2B5EF4-FFF2-40B4-BE49-F238E27FC236}">
                <a16:creationId xmlns:a16="http://schemas.microsoft.com/office/drawing/2014/main" id="{2A05CA53-290A-624E-A997-972A82A1BE86}"/>
              </a:ext>
            </a:extLst>
          </p:cNvPr>
          <p:cNvSpPr/>
          <p:nvPr/>
        </p:nvSpPr>
        <p:spPr>
          <a:xfrm>
            <a:off x="578504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7689399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0B2634-53FF-DC43-947A-8F34E7B4BC2D}"/>
              </a:ext>
            </a:extLst>
          </p:cNvPr>
          <p:cNvSpPr>
            <a:spLocks noGrp="1"/>
          </p:cNvSpPr>
          <p:nvPr>
            <p:ph type="title"/>
          </p:nvPr>
        </p:nvSpPr>
        <p:spPr>
          <a:xfrm>
            <a:off x="491490" y="365125"/>
            <a:ext cx="3840085" cy="1692794"/>
          </a:xfrm>
        </p:spPr>
        <p:txBody>
          <a:bodyPr>
            <a:normAutofit/>
          </a:bodyPr>
          <a:lstStyle/>
          <a:p>
            <a:r>
              <a:rPr lang="es-ES_tradnl" dirty="0"/>
              <a:t>IA General </a:t>
            </a:r>
          </a:p>
        </p:txBody>
      </p:sp>
      <p:sp>
        <p:nvSpPr>
          <p:cNvPr id="3" name="Marcador de contenido 2">
            <a:extLst>
              <a:ext uri="{FF2B5EF4-FFF2-40B4-BE49-F238E27FC236}">
                <a16:creationId xmlns:a16="http://schemas.microsoft.com/office/drawing/2014/main" id="{A19A6D20-C24E-8F4F-8A0B-0844284B6EB8}"/>
              </a:ext>
            </a:extLst>
          </p:cNvPr>
          <p:cNvSpPr>
            <a:spLocks noGrp="1"/>
          </p:cNvSpPr>
          <p:nvPr>
            <p:ph idx="1"/>
          </p:nvPr>
        </p:nvSpPr>
        <p:spPr>
          <a:xfrm>
            <a:off x="491490" y="2174789"/>
            <a:ext cx="3840085" cy="3862473"/>
          </a:xfrm>
        </p:spPr>
        <p:txBody>
          <a:bodyPr>
            <a:noAutofit/>
          </a:bodyPr>
          <a:lstStyle/>
          <a:p>
            <a:pPr>
              <a:buFont typeface="Wingdings" pitchFamily="2" charset="2"/>
              <a:buChar char="ü"/>
            </a:pPr>
            <a:r>
              <a:rPr lang="es-ES_tradnl" sz="2000" i="1" dirty="0">
                <a:latin typeface="Palatino" pitchFamily="2" charset="77"/>
                <a:ea typeface="Palatino" pitchFamily="2" charset="77"/>
              </a:rPr>
              <a:t> Mejor servicio al cliente.</a:t>
            </a:r>
          </a:p>
          <a:p>
            <a:pPr>
              <a:buFont typeface="Wingdings" pitchFamily="2" charset="2"/>
              <a:buChar char="ü"/>
            </a:pPr>
            <a:r>
              <a:rPr lang="es-ES_tradnl" sz="2000" i="1" dirty="0">
                <a:latin typeface="Palatino" pitchFamily="2" charset="77"/>
                <a:ea typeface="Palatino" pitchFamily="2" charset="77"/>
              </a:rPr>
              <a:t> Servicios financieros e inversiones.</a:t>
            </a:r>
          </a:p>
          <a:p>
            <a:pPr>
              <a:buFont typeface="Wingdings" pitchFamily="2" charset="2"/>
              <a:buChar char="ü"/>
            </a:pPr>
            <a:r>
              <a:rPr lang="es-ES_tradnl" sz="2000" i="1" dirty="0">
                <a:latin typeface="Palatino" pitchFamily="2" charset="77"/>
                <a:ea typeface="Palatino" pitchFamily="2" charset="77"/>
              </a:rPr>
              <a:t> Educación.</a:t>
            </a:r>
          </a:p>
          <a:p>
            <a:pPr>
              <a:buFont typeface="Wingdings" pitchFamily="2" charset="2"/>
              <a:buChar char="ü"/>
            </a:pP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Telemercadeo</a:t>
            </a:r>
            <a:r>
              <a:rPr lang="es-ES_tradnl" sz="2000" i="1" dirty="0">
                <a:latin typeface="Palatino" pitchFamily="2" charset="77"/>
                <a:ea typeface="Palatino" pitchFamily="2" charset="77"/>
              </a:rPr>
              <a:t>.</a:t>
            </a:r>
          </a:p>
          <a:p>
            <a:pPr>
              <a:buFont typeface="Wingdings" pitchFamily="2" charset="2"/>
              <a:buChar char="ü"/>
            </a:pPr>
            <a:r>
              <a:rPr lang="es-ES_tradnl" sz="2000" i="1" dirty="0">
                <a:latin typeface="Palatino" pitchFamily="2" charset="77"/>
                <a:ea typeface="Palatino" pitchFamily="2" charset="77"/>
              </a:rPr>
              <a:t> Turismo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en agencias de viajes, asistentes virtuales en hoteles.</a:t>
            </a:r>
          </a:p>
          <a:p>
            <a:pPr>
              <a:buFont typeface="Wingdings" pitchFamily="2" charset="2"/>
              <a:buChar char="ü"/>
            </a:pPr>
            <a:r>
              <a:rPr lang="es-ES_tradnl" sz="2000" i="1" dirty="0">
                <a:latin typeface="Palatino" pitchFamily="2" charset="77"/>
                <a:ea typeface="Palatino" pitchFamily="2" charset="77"/>
              </a:rPr>
              <a:t> Salud. Diagnóstico y tratamiento de enfermedades.</a:t>
            </a:r>
          </a:p>
        </p:txBody>
      </p:sp>
      <p:pic>
        <p:nvPicPr>
          <p:cNvPr id="5" name="Imagen 4" descr="Imagen que contiene pared, interior, persona&#10;&#10;Descripción generada automáticamente">
            <a:extLst>
              <a:ext uri="{FF2B5EF4-FFF2-40B4-BE49-F238E27FC236}">
                <a16:creationId xmlns:a16="http://schemas.microsoft.com/office/drawing/2014/main" id="{66734238-4244-8248-8FB2-DE855F5D4DE8}"/>
              </a:ext>
            </a:extLst>
          </p:cNvPr>
          <p:cNvPicPr>
            <a:picLocks noChangeAspect="1"/>
          </p:cNvPicPr>
          <p:nvPr/>
        </p:nvPicPr>
        <p:blipFill rotWithShape="1">
          <a:blip r:embed="rId2">
            <a:extLst>
              <a:ext uri="{28A0092B-C50C-407E-A947-70E740481C1C}">
                <a14:useLocalDpi xmlns:a14="http://schemas.microsoft.com/office/drawing/2010/main" val="0"/>
              </a:ext>
            </a:extLst>
          </a:blip>
          <a:srcRect l="22126" r="2208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ángulo 3">
            <a:extLst>
              <a:ext uri="{FF2B5EF4-FFF2-40B4-BE49-F238E27FC236}">
                <a16:creationId xmlns:a16="http://schemas.microsoft.com/office/drawing/2014/main" id="{3F578C5F-76F5-E74A-8995-30BBD52539ED}"/>
              </a:ext>
            </a:extLst>
          </p:cNvPr>
          <p:cNvSpPr/>
          <p:nvPr/>
        </p:nvSpPr>
        <p:spPr>
          <a:xfrm>
            <a:off x="0" y="6492875"/>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48493855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suelo, interior, pared&#10;&#10;Descripción generada automáticamente">
            <a:extLst>
              <a:ext uri="{FF2B5EF4-FFF2-40B4-BE49-F238E27FC236}">
                <a16:creationId xmlns:a16="http://schemas.microsoft.com/office/drawing/2014/main" id="{63A57CDA-5311-AB47-94D6-2108D81DDF39}"/>
              </a:ext>
            </a:extLst>
          </p:cNvPr>
          <p:cNvPicPr>
            <a:picLocks noChangeAspect="1"/>
          </p:cNvPicPr>
          <p:nvPr/>
        </p:nvPicPr>
        <p:blipFill rotWithShape="1">
          <a:blip r:embed="rId2">
            <a:extLst>
              <a:ext uri="{28A0092B-C50C-407E-A947-70E740481C1C}">
                <a14:useLocalDpi xmlns:a14="http://schemas.microsoft.com/office/drawing/2010/main" val="0"/>
              </a:ext>
            </a:extLst>
          </a:blip>
          <a:srcRect t="5485"/>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812489-4449-534C-968B-0B1B24BE5B2F}"/>
              </a:ext>
            </a:extLst>
          </p:cNvPr>
          <p:cNvSpPr>
            <a:spLocks noGrp="1"/>
          </p:cNvSpPr>
          <p:nvPr>
            <p:ph type="title"/>
          </p:nvPr>
        </p:nvSpPr>
        <p:spPr>
          <a:xfrm>
            <a:off x="603748" y="4551037"/>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BD01AF7E-DE28-B34E-A8F1-C296A30AFA7F}"/>
              </a:ext>
            </a:extLst>
          </p:cNvPr>
          <p:cNvSpPr>
            <a:spLocks noGrp="1"/>
          </p:cNvSpPr>
          <p:nvPr>
            <p:ph idx="1"/>
          </p:nvPr>
        </p:nvSpPr>
        <p:spPr>
          <a:xfrm>
            <a:off x="4773917" y="4822835"/>
            <a:ext cx="3694808" cy="1509935"/>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Cirugía asistida por robot.</a:t>
            </a:r>
          </a:p>
          <a:p>
            <a:pPr marL="0" indent="0">
              <a:buNone/>
            </a:pPr>
            <a:r>
              <a:rPr lang="es-ES_tradnl" sz="2000" i="1" dirty="0">
                <a:solidFill>
                  <a:srgbClr val="000000"/>
                </a:solidFill>
                <a:latin typeface="Palatino" pitchFamily="2" charset="77"/>
                <a:ea typeface="Palatino" pitchFamily="2" charset="77"/>
              </a:rPr>
              <a:t>Asistentes de enfermería virtuales.</a:t>
            </a:r>
          </a:p>
          <a:p>
            <a:pPr marL="0" indent="0">
              <a:buNone/>
            </a:pPr>
            <a:r>
              <a:rPr lang="es-ES_tradnl" sz="2000" i="1" dirty="0">
                <a:solidFill>
                  <a:srgbClr val="000000"/>
                </a:solidFill>
                <a:latin typeface="Palatino" pitchFamily="2" charset="77"/>
                <a:ea typeface="Palatino" pitchFamily="2" charset="77"/>
              </a:rPr>
              <a:t>Trabajo administrativo, seguridad, limpieza.</a:t>
            </a:r>
          </a:p>
        </p:txBody>
      </p:sp>
      <p:sp>
        <p:nvSpPr>
          <p:cNvPr id="4" name="Rectángulo 3">
            <a:extLst>
              <a:ext uri="{FF2B5EF4-FFF2-40B4-BE49-F238E27FC236}">
                <a16:creationId xmlns:a16="http://schemas.microsoft.com/office/drawing/2014/main" id="{B8BD7544-A552-EA44-9355-3915C86BD64B}"/>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924106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queño, persona&#10;&#10;Descripción generada automáticamente">
            <a:extLst>
              <a:ext uri="{FF2B5EF4-FFF2-40B4-BE49-F238E27FC236}">
                <a16:creationId xmlns:a16="http://schemas.microsoft.com/office/drawing/2014/main" id="{62D9056C-7698-5141-96F1-52ABFBE04BA4}"/>
              </a:ext>
            </a:extLst>
          </p:cNvPr>
          <p:cNvPicPr>
            <a:picLocks noChangeAspect="1"/>
          </p:cNvPicPr>
          <p:nvPr/>
        </p:nvPicPr>
        <p:blipFill rotWithShape="1">
          <a:blip r:embed="rId2">
            <a:extLst>
              <a:ext uri="{28A0092B-C50C-407E-A947-70E740481C1C}">
                <a14:useLocalDpi xmlns:a14="http://schemas.microsoft.com/office/drawing/2010/main" val="0"/>
              </a:ext>
            </a:extLst>
          </a:blip>
          <a:srcRect t="17011"/>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928A6087-EB0B-C04B-8244-8BBDF40E1854}"/>
              </a:ext>
            </a:extLst>
          </p:cNvPr>
          <p:cNvSpPr>
            <a:spLocks noGrp="1"/>
          </p:cNvSpPr>
          <p:nvPr>
            <p:ph idx="1"/>
          </p:nvPr>
        </p:nvSpPr>
        <p:spPr>
          <a:xfrm>
            <a:off x="603748" y="4551037"/>
            <a:ext cx="7949597" cy="1764171"/>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Los coches serán autónomos y no necesitarán conductor. </a:t>
            </a:r>
          </a:p>
          <a:p>
            <a:pPr marL="0" indent="0">
              <a:buNone/>
            </a:pPr>
            <a:r>
              <a:rPr lang="es-ES_tradnl" sz="2000" i="1" dirty="0">
                <a:solidFill>
                  <a:srgbClr val="000000"/>
                </a:solidFill>
                <a:latin typeface="Palatino" pitchFamily="2" charset="77"/>
                <a:ea typeface="Palatino" pitchFamily="2" charset="77"/>
              </a:rPr>
              <a:t>Esta nueva realidad cambiará por siempre la forma como nos desplazamos en las ciudades.</a:t>
            </a:r>
          </a:p>
        </p:txBody>
      </p:sp>
      <p:sp>
        <p:nvSpPr>
          <p:cNvPr id="2" name="Rectángulo 1">
            <a:extLst>
              <a:ext uri="{FF2B5EF4-FFF2-40B4-BE49-F238E27FC236}">
                <a16:creationId xmlns:a16="http://schemas.microsoft.com/office/drawing/2014/main" id="{10C5068F-23A4-9E44-A3A5-71C729520B9F}"/>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548981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E7304E-F5CB-4E42-AB0A-ADEBC4B5F322}"/>
              </a:ext>
            </a:extLst>
          </p:cNvPr>
          <p:cNvSpPr>
            <a:spLocks noGrp="1"/>
          </p:cNvSpPr>
          <p:nvPr>
            <p:ph type="title"/>
          </p:nvPr>
        </p:nvSpPr>
        <p:spPr/>
        <p:txBody>
          <a:bodyPr/>
          <a:lstStyle/>
          <a:p>
            <a:r>
              <a:rPr lang="es-ES_tradnl" dirty="0"/>
              <a:t>Tienda Amazon</a:t>
            </a:r>
          </a:p>
        </p:txBody>
      </p:sp>
      <p:pic>
        <p:nvPicPr>
          <p:cNvPr id="5" name="Marcador de contenido 4" descr="Imagen que contiene interior, suelo, edificio, mesa&#10;&#10;Descripción generada automáticamente">
            <a:extLst>
              <a:ext uri="{FF2B5EF4-FFF2-40B4-BE49-F238E27FC236}">
                <a16:creationId xmlns:a16="http://schemas.microsoft.com/office/drawing/2014/main" id="{80640D0D-66D2-BA4A-BDBE-CE60B7BA98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7050" y="1536700"/>
            <a:ext cx="6159500" cy="3784600"/>
          </a:xfrm>
        </p:spPr>
      </p:pic>
      <p:sp>
        <p:nvSpPr>
          <p:cNvPr id="6" name="Rectángulo 5">
            <a:extLst>
              <a:ext uri="{FF2B5EF4-FFF2-40B4-BE49-F238E27FC236}">
                <a16:creationId xmlns:a16="http://schemas.microsoft.com/office/drawing/2014/main" id="{894B3921-C355-7E49-900D-801AC3BFE0FE}"/>
              </a:ext>
            </a:extLst>
          </p:cNvPr>
          <p:cNvSpPr/>
          <p:nvPr/>
        </p:nvSpPr>
        <p:spPr>
          <a:xfrm>
            <a:off x="2393092" y="5553144"/>
            <a:ext cx="4572000" cy="707886"/>
          </a:xfrm>
          <a:prstGeom prst="rect">
            <a:avLst/>
          </a:prstGeom>
        </p:spPr>
        <p:txBody>
          <a:bodyPr>
            <a:spAutoFit/>
          </a:bodyPr>
          <a:lstStyle/>
          <a:p>
            <a:r>
              <a:rPr lang="es-ES_tradnl" sz="2000" i="1" dirty="0">
                <a:latin typeface="Palatino" pitchFamily="2" charset="77"/>
                <a:ea typeface="Palatino" pitchFamily="2" charset="77"/>
              </a:rPr>
              <a:t>Sin cajeros, sin personal. </a:t>
            </a:r>
          </a:p>
          <a:p>
            <a:r>
              <a:rPr lang="es-ES_tradnl" sz="2000" i="1" dirty="0">
                <a:latin typeface="Palatino" pitchFamily="2" charset="77"/>
                <a:ea typeface="Palatino" pitchFamily="2" charset="77"/>
              </a:rPr>
              <a:t>Pago automático con tarjeta de crédito.</a:t>
            </a:r>
          </a:p>
        </p:txBody>
      </p:sp>
      <p:sp>
        <p:nvSpPr>
          <p:cNvPr id="3" name="Rectángulo 2">
            <a:extLst>
              <a:ext uri="{FF2B5EF4-FFF2-40B4-BE49-F238E27FC236}">
                <a16:creationId xmlns:a16="http://schemas.microsoft.com/office/drawing/2014/main" id="{9ADEF060-CD58-7546-BA60-918781B7CD73}"/>
              </a:ext>
            </a:extLst>
          </p:cNvPr>
          <p:cNvSpPr/>
          <p:nvPr/>
        </p:nvSpPr>
        <p:spPr>
          <a:xfrm>
            <a:off x="5960115" y="6492874"/>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6887402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7940B-CBB5-0B47-A61E-55ED5644E158}"/>
              </a:ext>
            </a:extLst>
          </p:cNvPr>
          <p:cNvSpPr>
            <a:spLocks noGrp="1"/>
          </p:cNvSpPr>
          <p:nvPr>
            <p:ph type="title"/>
          </p:nvPr>
        </p:nvSpPr>
        <p:spPr>
          <a:xfrm>
            <a:off x="324852" y="5091762"/>
            <a:ext cx="5875644" cy="1264588"/>
          </a:xfrm>
        </p:spPr>
        <p:txBody>
          <a:bodyPr vert="horz" lIns="91440" tIns="45720" rIns="91440" bIns="45720" rtlCol="0" anchor="ctr">
            <a:normAutofit/>
          </a:bodyPr>
          <a:lstStyle/>
          <a:p>
            <a:pPr algn="r" defTabSz="914400"/>
            <a:r>
              <a:rPr lang="en-US" sz="6000" dirty="0"/>
              <a:t>GLN</a:t>
            </a:r>
          </a:p>
        </p:txBody>
      </p:sp>
      <p:sp>
        <p:nvSpPr>
          <p:cNvPr id="3" name="Marcador de contenido 2">
            <a:extLst>
              <a:ext uri="{FF2B5EF4-FFF2-40B4-BE49-F238E27FC236}">
                <a16:creationId xmlns:a16="http://schemas.microsoft.com/office/drawing/2014/main" id="{063F5862-A72C-B243-B485-AE7D2369893C}"/>
              </a:ext>
            </a:extLst>
          </p:cNvPr>
          <p:cNvSpPr>
            <a:spLocks noGrp="1"/>
          </p:cNvSpPr>
          <p:nvPr>
            <p:ph idx="1"/>
          </p:nvPr>
        </p:nvSpPr>
        <p:spPr>
          <a:xfrm>
            <a:off x="6374330" y="5091763"/>
            <a:ext cx="2230655" cy="1264587"/>
          </a:xfrm>
        </p:spPr>
        <p:txBody>
          <a:bodyPr vert="horz" lIns="91440" tIns="45720" rIns="91440" bIns="45720" rtlCol="0" anchor="ctr">
            <a:normAutofit/>
          </a:bodyPr>
          <a:lstStyle/>
          <a:p>
            <a:pPr marL="0" indent="0" defTabSz="914400">
              <a:spcBef>
                <a:spcPts val="1000"/>
              </a:spcBef>
              <a:buNone/>
            </a:pPr>
            <a:r>
              <a:rPr lang="en-US" sz="1700" i="1" dirty="0" err="1"/>
              <a:t>Puede</a:t>
            </a:r>
            <a:r>
              <a:rPr lang="en-US" sz="1700" i="1" dirty="0"/>
              <a:t> </a:t>
            </a:r>
            <a:r>
              <a:rPr lang="en-US" sz="1700" i="1" dirty="0" err="1"/>
              <a:t>transformar</a:t>
            </a:r>
            <a:r>
              <a:rPr lang="en-US" sz="1700" i="1" dirty="0"/>
              <a:t> </a:t>
            </a:r>
            <a:r>
              <a:rPr lang="en-US" sz="1700" i="1" dirty="0" err="1"/>
              <a:t>fragmentos</a:t>
            </a:r>
            <a:r>
              <a:rPr lang="en-US" sz="1700" i="1" dirty="0"/>
              <a:t> de </a:t>
            </a:r>
            <a:r>
              <a:rPr lang="en-US" sz="1700" i="1" dirty="0" err="1"/>
              <a:t>datos</a:t>
            </a:r>
            <a:r>
              <a:rPr lang="en-US" sz="1700" i="1" dirty="0"/>
              <a:t> </a:t>
            </a:r>
            <a:r>
              <a:rPr lang="en-US" sz="1700" i="1" dirty="0" err="1"/>
              <a:t>en</a:t>
            </a:r>
            <a:r>
              <a:rPr lang="en-US" sz="1700" i="1" dirty="0"/>
              <a:t> </a:t>
            </a:r>
            <a:r>
              <a:rPr lang="en-US" sz="1700" i="1" dirty="0" err="1"/>
              <a:t>textos</a:t>
            </a:r>
            <a:r>
              <a:rPr lang="en-US" sz="1700" i="1" dirty="0"/>
              <a:t> </a:t>
            </a:r>
            <a:r>
              <a:rPr lang="en-US" sz="1700" i="1" dirty="0" err="1"/>
              <a:t>legibles</a:t>
            </a:r>
            <a:endParaRPr lang="en-US" sz="1700" i="1" dirty="0"/>
          </a:p>
        </p:txBody>
      </p:sp>
      <p:pic>
        <p:nvPicPr>
          <p:cNvPr id="5" name="Imagen 4" descr="Imagen que contiene mesa, objeto, interior, sentado&#10;&#10;Descripción generada automáticamente">
            <a:extLst>
              <a:ext uri="{FF2B5EF4-FFF2-40B4-BE49-F238E27FC236}">
                <a16:creationId xmlns:a16="http://schemas.microsoft.com/office/drawing/2014/main" id="{6608CB75-2A22-4144-9480-DFA36407FC47}"/>
              </a:ext>
            </a:extLst>
          </p:cNvPr>
          <p:cNvPicPr>
            <a:picLocks noChangeAspect="1"/>
          </p:cNvPicPr>
          <p:nvPr/>
        </p:nvPicPr>
        <p:blipFill rotWithShape="1">
          <a:blip r:embed="rId2">
            <a:extLst>
              <a:ext uri="{28A0092B-C50C-407E-A947-70E740481C1C}">
                <a14:useLocalDpi xmlns:a14="http://schemas.microsoft.com/office/drawing/2010/main" val="0"/>
              </a:ext>
            </a:extLst>
          </a:blip>
          <a:srcRect t="5535" r="-2" b="5534"/>
          <a:stretch/>
        </p:blipFill>
        <p:spPr>
          <a:xfrm>
            <a:off x="-2987" y="10"/>
            <a:ext cx="9143999" cy="4571990"/>
          </a:xfrm>
          <a:prstGeom prst="rect">
            <a:avLst/>
          </a:prstGeom>
        </p:spPr>
      </p:pic>
      <p:cxnSp>
        <p:nvCxnSpPr>
          <p:cNvPr id="10" name="Straight Connector 9">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EDB44EB5-2151-CD46-9C07-7F229ED485E3}"/>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9026379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F7D788E-2C1B-4EF4-8719-12613771F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45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A19823-6D82-A54F-BB72-66D530ECA647}"/>
              </a:ext>
            </a:extLst>
          </p:cNvPr>
          <p:cNvSpPr>
            <a:spLocks noGrp="1"/>
          </p:cNvSpPr>
          <p:nvPr>
            <p:ph type="title"/>
          </p:nvPr>
        </p:nvSpPr>
        <p:spPr>
          <a:xfrm>
            <a:off x="573711" y="3499076"/>
            <a:ext cx="4540169" cy="2424774"/>
          </a:xfrm>
        </p:spPr>
        <p:txBody>
          <a:bodyPr vert="horz" lIns="91440" tIns="45720" rIns="91440" bIns="45720" rtlCol="0" anchor="ctr">
            <a:normAutofit/>
          </a:bodyPr>
          <a:lstStyle/>
          <a:p>
            <a:pPr defTabSz="914400"/>
            <a:r>
              <a:rPr lang="en-US" sz="4400" kern="1200" dirty="0">
                <a:solidFill>
                  <a:srgbClr val="FFFFFF"/>
                </a:solidFill>
                <a:latin typeface="+mj-lt"/>
                <a:ea typeface="+mj-ea"/>
                <a:cs typeface="+mj-cs"/>
              </a:rPr>
              <a:t>e-learning</a:t>
            </a:r>
          </a:p>
        </p:txBody>
      </p:sp>
      <p:sp>
        <p:nvSpPr>
          <p:cNvPr id="24" name="Freeform: Shape 23">
            <a:extLst>
              <a:ext uri="{FF2B5EF4-FFF2-40B4-BE49-F238E27FC236}">
                <a16:creationId xmlns:a16="http://schemas.microsoft.com/office/drawing/2014/main" id="{7C54E824-C0F4-480B-BC88-689F50C45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7149" y="548"/>
            <a:ext cx="3262314"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58DEA6A1-FC5C-4E6E-BBBF-7E472949B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0319" y="1421356"/>
            <a:ext cx="340368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96AAAC3B-1954-46B7-BBAC-27DFF5B52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29546" y="0"/>
            <a:ext cx="3017520" cy="298024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Content Placeholder 16">
            <a:extLst>
              <a:ext uri="{FF2B5EF4-FFF2-40B4-BE49-F238E27FC236}">
                <a16:creationId xmlns:a16="http://schemas.microsoft.com/office/drawing/2014/main" id="{8D8CDFFA-236F-4BDA-83B4-1B67FBB37ACA}"/>
              </a:ext>
            </a:extLst>
          </p:cNvPr>
          <p:cNvSpPr>
            <a:spLocks noGrp="1"/>
          </p:cNvSpPr>
          <p:nvPr>
            <p:ph idx="1"/>
          </p:nvPr>
        </p:nvSpPr>
        <p:spPr>
          <a:xfrm>
            <a:off x="3161370" y="356187"/>
            <a:ext cx="2158807" cy="1792281"/>
          </a:xfrm>
        </p:spPr>
        <p:txBody>
          <a:bodyPr vert="horz" lIns="91440" tIns="45720" rIns="91440" bIns="45720" rtlCol="0" anchor="ctr">
            <a:normAutofit/>
          </a:bodyPr>
          <a:lstStyle/>
          <a:p>
            <a:pPr marL="0" indent="-228600" defTabSz="914400">
              <a:spcBef>
                <a:spcPts val="1000"/>
              </a:spcBef>
            </a:pPr>
            <a:r>
              <a:rPr lang="es-ES_tradnl" sz="2000" i="1" dirty="0">
                <a:latin typeface="Palatino" pitchFamily="2" charset="77"/>
                <a:ea typeface="Palatino" pitchFamily="2" charset="77"/>
              </a:rPr>
              <a:t>Tutores  IA personalizados</a:t>
            </a:r>
          </a:p>
        </p:txBody>
      </p:sp>
      <p:sp>
        <p:nvSpPr>
          <p:cNvPr id="30" name="Freeform: Shape 29">
            <a:extLst>
              <a:ext uri="{FF2B5EF4-FFF2-40B4-BE49-F238E27FC236}">
                <a16:creationId xmlns:a16="http://schemas.microsoft.com/office/drawing/2014/main" id="{A5AD6500-BB62-4AAC-9D2F-C10DDC90C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672" y="1584494"/>
            <a:ext cx="3281329"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38E9E88-DE12-1F48-8A0B-06F05848E017}"/>
              </a:ext>
            </a:extLst>
          </p:cNvPr>
          <p:cNvSpPr txBox="1"/>
          <p:nvPr/>
        </p:nvSpPr>
        <p:spPr>
          <a:xfrm>
            <a:off x="6289604" y="3143438"/>
            <a:ext cx="2605966" cy="2780412"/>
          </a:xfrm>
          <a:prstGeom prst="rect">
            <a:avLst/>
          </a:prstGeom>
        </p:spPr>
        <p:txBody>
          <a:bodyPr vert="horz" lIns="91440" tIns="45720" rIns="91440" bIns="45720" rtlCol="0" anchor="ctr">
            <a:noAutofit/>
          </a:bodyPr>
          <a:lstStyle/>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Tutores e-</a:t>
            </a:r>
            <a:r>
              <a:rPr lang="es-ES_tradnl" sz="2000" i="1" dirty="0" err="1">
                <a:latin typeface="Palatino" pitchFamily="2" charset="77"/>
                <a:ea typeface="Palatino" pitchFamily="2" charset="77"/>
              </a:rPr>
              <a:t>learning</a:t>
            </a:r>
            <a:r>
              <a:rPr lang="es-ES_tradnl" sz="2000" i="1" dirty="0">
                <a:latin typeface="Palatino" pitchFamily="2" charset="77"/>
                <a:ea typeface="Palatino" pitchFamily="2" charset="77"/>
              </a:rPr>
              <a:t> personalizados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Experiencias de aprendizaje más agradables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Juegos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Sistemas de reconocimiento facial para identificar el grado de participación de los alumnos.</a:t>
            </a:r>
          </a:p>
        </p:txBody>
      </p:sp>
      <p:sp>
        <p:nvSpPr>
          <p:cNvPr id="3" name="Rectángulo 2">
            <a:extLst>
              <a:ext uri="{FF2B5EF4-FFF2-40B4-BE49-F238E27FC236}">
                <a16:creationId xmlns:a16="http://schemas.microsoft.com/office/drawing/2014/main" id="{5C9B0EC6-39DE-AD47-B6B6-8A54A99B6017}"/>
              </a:ext>
            </a:extLst>
          </p:cNvPr>
          <p:cNvSpPr/>
          <p:nvPr/>
        </p:nvSpPr>
        <p:spPr>
          <a:xfrm>
            <a:off x="68555"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2">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90548602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hierba, exterior, árbol, cielo&#10;&#10;Descripción generada automáticamente">
            <a:extLst>
              <a:ext uri="{FF2B5EF4-FFF2-40B4-BE49-F238E27FC236}">
                <a16:creationId xmlns:a16="http://schemas.microsoft.com/office/drawing/2014/main" id="{637C2680-8A81-CA46-850B-508239D03DB8}"/>
              </a:ext>
            </a:extLst>
          </p:cNvPr>
          <p:cNvPicPr>
            <a:picLocks noChangeAspect="1"/>
          </p:cNvPicPr>
          <p:nvPr/>
        </p:nvPicPr>
        <p:blipFill rotWithShape="1">
          <a:blip r:embed="rId2">
            <a:extLst>
              <a:ext uri="{28A0092B-C50C-407E-A947-70E740481C1C}">
                <a14:useLocalDpi xmlns:a14="http://schemas.microsoft.com/office/drawing/2010/main" val="0"/>
              </a:ext>
            </a:extLst>
          </a:blip>
          <a:srcRect t="6912" b="15757"/>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AB52BEBE-E450-894B-9D37-5BA285B931FF}"/>
              </a:ext>
            </a:extLst>
          </p:cNvPr>
          <p:cNvSpPr>
            <a:spLocks noGrp="1"/>
          </p:cNvSpPr>
          <p:nvPr>
            <p:ph idx="1"/>
          </p:nvPr>
        </p:nvSpPr>
        <p:spPr>
          <a:xfrm>
            <a:off x="4065373" y="5029200"/>
            <a:ext cx="4920985" cy="146071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El 70% del agua dulce se utiliza para la agricultura.</a:t>
            </a:r>
          </a:p>
          <a:p>
            <a:pPr marL="0" indent="0">
              <a:buNone/>
            </a:pPr>
            <a:r>
              <a:rPr lang="es-ES_tradnl" sz="2000" i="1" dirty="0">
                <a:solidFill>
                  <a:srgbClr val="000000"/>
                </a:solidFill>
                <a:latin typeface="Palatino" pitchFamily="2" charset="77"/>
                <a:ea typeface="Palatino" pitchFamily="2" charset="77"/>
              </a:rPr>
              <a:t>Tractores autónomos.</a:t>
            </a:r>
          </a:p>
          <a:p>
            <a:pPr marL="0" indent="0">
              <a:buNone/>
            </a:pPr>
            <a:r>
              <a:rPr lang="es-ES_tradnl" sz="2000" i="1" dirty="0">
                <a:solidFill>
                  <a:srgbClr val="000000"/>
                </a:solidFill>
                <a:latin typeface="Palatino" pitchFamily="2" charset="77"/>
                <a:ea typeface="Palatino" pitchFamily="2" charset="77"/>
              </a:rPr>
              <a:t>Agricultura vertical con IA.</a:t>
            </a:r>
          </a:p>
        </p:txBody>
      </p:sp>
      <p:sp>
        <p:nvSpPr>
          <p:cNvPr id="2" name="Rectángulo 1">
            <a:extLst>
              <a:ext uri="{FF2B5EF4-FFF2-40B4-BE49-F238E27FC236}">
                <a16:creationId xmlns:a16="http://schemas.microsoft.com/office/drawing/2014/main" id="{6F6637D4-149F-434C-8117-885AA8381762}"/>
              </a:ext>
            </a:extLst>
          </p:cNvPr>
          <p:cNvSpPr/>
          <p:nvPr/>
        </p:nvSpPr>
        <p:spPr>
          <a:xfrm>
            <a:off x="542973" y="5624319"/>
            <a:ext cx="3420295" cy="584775"/>
          </a:xfrm>
          <a:prstGeom prst="rect">
            <a:avLst/>
          </a:prstGeom>
        </p:spPr>
        <p:txBody>
          <a:bodyPr wrap="none">
            <a:spAutoFit/>
          </a:bodyPr>
          <a:lstStyle/>
          <a:p>
            <a:r>
              <a:rPr lang="es-ES_tradnl" sz="3200" dirty="0">
                <a:solidFill>
                  <a:srgbClr val="000000"/>
                </a:solidFill>
                <a:latin typeface="Palatino" pitchFamily="2" charset="77"/>
                <a:ea typeface="Palatino" pitchFamily="2" charset="77"/>
              </a:rPr>
              <a:t>Drones agrícolas </a:t>
            </a:r>
          </a:p>
        </p:txBody>
      </p:sp>
      <p:sp>
        <p:nvSpPr>
          <p:cNvPr id="6" name="Rectángulo 5">
            <a:extLst>
              <a:ext uri="{FF2B5EF4-FFF2-40B4-BE49-F238E27FC236}">
                <a16:creationId xmlns:a16="http://schemas.microsoft.com/office/drawing/2014/main" id="{F8E1342C-A746-E142-9619-16CA976B43B2}"/>
              </a:ext>
            </a:extLst>
          </p:cNvPr>
          <p:cNvSpPr/>
          <p:nvPr/>
        </p:nvSpPr>
        <p:spPr>
          <a:xfrm>
            <a:off x="5960115" y="6510180"/>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4629392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655C8A-8751-3940-BFA2-E85643B9F214}"/>
              </a:ext>
            </a:extLst>
          </p:cNvPr>
          <p:cNvSpPr>
            <a:spLocks noGrp="1"/>
          </p:cNvSpPr>
          <p:nvPr>
            <p:ph type="title"/>
          </p:nvPr>
        </p:nvSpPr>
        <p:spPr>
          <a:xfrm>
            <a:off x="431801" y="1339093"/>
            <a:ext cx="3985902" cy="1144007"/>
          </a:xfrm>
        </p:spPr>
        <p:txBody>
          <a:bodyPr>
            <a:normAutofit/>
          </a:bodyPr>
          <a:lstStyle/>
          <a:p>
            <a:r>
              <a:rPr lang="es-ES_tradnl" dirty="0"/>
              <a:t>Aprendizaje profundo</a:t>
            </a:r>
          </a:p>
        </p:txBody>
      </p:sp>
      <p:sp>
        <p:nvSpPr>
          <p:cNvPr id="3" name="Marcador de contenido 2">
            <a:extLst>
              <a:ext uri="{FF2B5EF4-FFF2-40B4-BE49-F238E27FC236}">
                <a16:creationId xmlns:a16="http://schemas.microsoft.com/office/drawing/2014/main" id="{B8A28198-B0F8-244E-BFFF-3851A9D981C7}"/>
              </a:ext>
            </a:extLst>
          </p:cNvPr>
          <p:cNvSpPr>
            <a:spLocks noGrp="1"/>
          </p:cNvSpPr>
          <p:nvPr>
            <p:ph idx="1"/>
          </p:nvPr>
        </p:nvSpPr>
        <p:spPr>
          <a:xfrm>
            <a:off x="561750" y="3026631"/>
            <a:ext cx="3985907" cy="2913536"/>
          </a:xfrm>
        </p:spPr>
        <p:txBody>
          <a:bodyPr anchor="t">
            <a:normAutofit/>
          </a:bodyPr>
          <a:lstStyle/>
          <a:p>
            <a:pPr>
              <a:buFont typeface="Wingdings" pitchFamily="2" charset="2"/>
              <a:buChar char="ü"/>
            </a:pPr>
            <a:r>
              <a:rPr lang="es-ES_tradnl" sz="2000" i="1" dirty="0">
                <a:latin typeface="Palatino" pitchFamily="2" charset="77"/>
                <a:ea typeface="Palatino" pitchFamily="2" charset="77"/>
              </a:rPr>
              <a:t>Grandes cantidades de datos. </a:t>
            </a:r>
            <a:br>
              <a:rPr lang="es-ES_tradnl" sz="2000" i="1" dirty="0">
                <a:latin typeface="Palatino" pitchFamily="2" charset="77"/>
                <a:ea typeface="Palatino" pitchFamily="2" charset="77"/>
              </a:rPr>
            </a:br>
            <a:r>
              <a:rPr lang="es-ES_tradnl" sz="2000" i="1" dirty="0">
                <a:latin typeface="Palatino" pitchFamily="2" charset="77"/>
                <a:ea typeface="Palatino" pitchFamily="2" charset="77"/>
              </a:rPr>
              <a:t>Resolver problemas muy complejos.</a:t>
            </a:r>
          </a:p>
          <a:p>
            <a:pPr>
              <a:buFont typeface="Wingdings" pitchFamily="2" charset="2"/>
              <a:buChar char="ü"/>
            </a:pPr>
            <a:r>
              <a:rPr lang="es-ES_tradnl" sz="2000" i="1" dirty="0">
                <a:latin typeface="Palatino" pitchFamily="2" charset="77"/>
                <a:ea typeface="Palatino" pitchFamily="2" charset="77"/>
              </a:rPr>
              <a:t>Facebook, 4,500 millones de traducciones diarias.</a:t>
            </a:r>
          </a:p>
        </p:txBody>
      </p:sp>
      <p:pic>
        <p:nvPicPr>
          <p:cNvPr id="5" name="Imagen 4" descr="Imagen que contiene objeto, telescopio&#10;&#10;Descripción generada automáticamente">
            <a:extLst>
              <a:ext uri="{FF2B5EF4-FFF2-40B4-BE49-F238E27FC236}">
                <a16:creationId xmlns:a16="http://schemas.microsoft.com/office/drawing/2014/main" id="{01D4A841-AD45-EF44-AD5A-159193CE5209}"/>
              </a:ext>
            </a:extLst>
          </p:cNvPr>
          <p:cNvPicPr>
            <a:picLocks noChangeAspect="1"/>
          </p:cNvPicPr>
          <p:nvPr/>
        </p:nvPicPr>
        <p:blipFill rotWithShape="1">
          <a:blip r:embed="rId2">
            <a:extLst>
              <a:ext uri="{28A0092B-C50C-407E-A947-70E740481C1C}">
                <a14:useLocalDpi xmlns:a14="http://schemas.microsoft.com/office/drawing/2010/main" val="0"/>
              </a:ext>
            </a:extLst>
          </a:blip>
          <a:srcRect l="27777" r="28717"/>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Rectángulo 3">
            <a:extLst>
              <a:ext uri="{FF2B5EF4-FFF2-40B4-BE49-F238E27FC236}">
                <a16:creationId xmlns:a16="http://schemas.microsoft.com/office/drawing/2014/main" id="{110A34C9-6DF5-7341-892A-C840F8B15F8A}"/>
              </a:ext>
            </a:extLst>
          </p:cNvPr>
          <p:cNvSpPr/>
          <p:nvPr/>
        </p:nvSpPr>
        <p:spPr>
          <a:xfrm>
            <a:off x="5960115" y="648716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7127525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interior, hombre&#10;&#10;Descripción generada automáticamente">
            <a:extLst>
              <a:ext uri="{FF2B5EF4-FFF2-40B4-BE49-F238E27FC236}">
                <a16:creationId xmlns:a16="http://schemas.microsoft.com/office/drawing/2014/main" id="{89891041-7B1E-6F40-A2A4-3959B42A059C}"/>
              </a:ext>
            </a:extLst>
          </p:cNvPr>
          <p:cNvPicPr>
            <a:picLocks noChangeAspect="1"/>
          </p:cNvPicPr>
          <p:nvPr/>
        </p:nvPicPr>
        <p:blipFill rotWithShape="1">
          <a:blip r:embed="rId2">
            <a:extLst>
              <a:ext uri="{28A0092B-C50C-407E-A947-70E740481C1C}">
                <a14:useLocalDpi xmlns:a14="http://schemas.microsoft.com/office/drawing/2010/main" val="0"/>
              </a:ext>
            </a:extLst>
          </a:blip>
          <a:srcRect l="26853" r="22479"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457F9F4E-30F8-854D-9F00-F7325C629D0F}"/>
              </a:ext>
            </a:extLst>
          </p:cNvPr>
          <p:cNvSpPr>
            <a:spLocks noGrp="1"/>
          </p:cNvSpPr>
          <p:nvPr>
            <p:ph type="title"/>
          </p:nvPr>
        </p:nvSpPr>
        <p:spPr>
          <a:xfrm>
            <a:off x="568370" y="3149961"/>
            <a:ext cx="3153103" cy="1007066"/>
          </a:xfrm>
        </p:spPr>
        <p:txBody>
          <a:bodyPr>
            <a:normAutofit/>
          </a:bodyPr>
          <a:lstStyle/>
          <a:p>
            <a:pPr algn="ctr"/>
            <a:r>
              <a:rPr lang="es-ES_tradnl" sz="4000" dirty="0"/>
              <a:t>IA</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8EAB870-8BD4-B64B-A0EA-3F7B71217B4A}"/>
              </a:ext>
            </a:extLst>
          </p:cNvPr>
          <p:cNvSpPr>
            <a:spLocks noGrp="1"/>
          </p:cNvSpPr>
          <p:nvPr>
            <p:ph idx="1"/>
          </p:nvPr>
        </p:nvSpPr>
        <p:spPr>
          <a:xfrm>
            <a:off x="430421" y="4277679"/>
            <a:ext cx="3444766" cy="1964879"/>
          </a:xfrm>
        </p:spPr>
        <p:txBody>
          <a:bodyPr anchor="ctr">
            <a:normAutofit/>
          </a:bodyPr>
          <a:lstStyle/>
          <a:p>
            <a:pPr marL="0" indent="0">
              <a:buNone/>
            </a:pPr>
            <a:r>
              <a:rPr lang="es-ES_tradnl" sz="2000" i="1" dirty="0">
                <a:latin typeface="Palatino" pitchFamily="2" charset="77"/>
                <a:ea typeface="Palatino" pitchFamily="2" charset="77"/>
              </a:rPr>
              <a:t>Tendrán mejores ventajas competitivas las empresas e instituciones que reparen en la necesidad de incorporar IA y aplicarla.</a:t>
            </a:r>
          </a:p>
        </p:txBody>
      </p:sp>
      <p:sp>
        <p:nvSpPr>
          <p:cNvPr id="4" name="Rectángulo 3">
            <a:extLst>
              <a:ext uri="{FF2B5EF4-FFF2-40B4-BE49-F238E27FC236}">
                <a16:creationId xmlns:a16="http://schemas.microsoft.com/office/drawing/2014/main" id="{E186E746-63A2-984B-BC28-0A0426DE04F8}"/>
              </a:ext>
            </a:extLst>
          </p:cNvPr>
          <p:cNvSpPr/>
          <p:nvPr/>
        </p:nvSpPr>
        <p:spPr>
          <a:xfrm>
            <a:off x="5960115"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37931861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interior, pared, blanco, electrónica&#10;&#10;Descripción generada automáticamente">
            <a:extLst>
              <a:ext uri="{FF2B5EF4-FFF2-40B4-BE49-F238E27FC236}">
                <a16:creationId xmlns:a16="http://schemas.microsoft.com/office/drawing/2014/main" id="{B7B7506C-32BA-0E47-A30C-4BAA2A3E68C2}"/>
              </a:ext>
            </a:extLst>
          </p:cNvPr>
          <p:cNvPicPr>
            <a:picLocks noChangeAspect="1"/>
          </p:cNvPicPr>
          <p:nvPr/>
        </p:nvPicPr>
        <p:blipFill rotWithShape="1">
          <a:blip r:embed="rId2">
            <a:extLst>
              <a:ext uri="{28A0092B-C50C-407E-A947-70E740481C1C}">
                <a14:useLocalDpi xmlns:a14="http://schemas.microsoft.com/office/drawing/2010/main" val="0"/>
              </a:ext>
            </a:extLst>
          </a:blip>
          <a:srcRect t="25001" r="-2" b="-2"/>
          <a:stretch/>
        </p:blipFill>
        <p:spPr>
          <a:xfrm>
            <a:off x="0" y="10"/>
            <a:ext cx="9144000" cy="6857990"/>
          </a:xfrm>
          <a:prstGeom prst="rect">
            <a:avLst/>
          </a:prstGeom>
        </p:spPr>
      </p:pic>
      <p:sp>
        <p:nvSpPr>
          <p:cNvPr id="2" name="Título 1">
            <a:extLst>
              <a:ext uri="{FF2B5EF4-FFF2-40B4-BE49-F238E27FC236}">
                <a16:creationId xmlns:a16="http://schemas.microsoft.com/office/drawing/2014/main" id="{3EF45F75-7230-7A43-8A90-D554B9BF925C}"/>
              </a:ext>
            </a:extLst>
          </p:cNvPr>
          <p:cNvSpPr>
            <a:spLocks noGrp="1"/>
          </p:cNvSpPr>
          <p:nvPr>
            <p:ph type="title"/>
          </p:nvPr>
        </p:nvSpPr>
        <p:spPr>
          <a:xfrm>
            <a:off x="430421" y="1859806"/>
            <a:ext cx="3153103" cy="1007066"/>
          </a:xfrm>
        </p:spPr>
        <p:txBody>
          <a:bodyPr>
            <a:noAutofit/>
          </a:bodyPr>
          <a:lstStyle/>
          <a:p>
            <a:pPr algn="ctr"/>
            <a:r>
              <a:rPr lang="es-ES_tradnl" sz="3600" dirty="0">
                <a:latin typeface="Palatino" pitchFamily="2" charset="77"/>
                <a:ea typeface="Palatino" pitchFamily="2" charset="77"/>
              </a:rPr>
              <a:t>Asistentes personales virtuales inteligentes y parlantes inteligentes</a:t>
            </a:r>
          </a:p>
        </p:txBody>
      </p:sp>
      <p:sp>
        <p:nvSpPr>
          <p:cNvPr id="3" name="Marcador de contenido 2">
            <a:extLst>
              <a:ext uri="{FF2B5EF4-FFF2-40B4-BE49-F238E27FC236}">
                <a16:creationId xmlns:a16="http://schemas.microsoft.com/office/drawing/2014/main" id="{00FD3BAB-0941-8D41-8E7C-5D7E2BCC02A4}"/>
              </a:ext>
            </a:extLst>
          </p:cNvPr>
          <p:cNvSpPr>
            <a:spLocks noGrp="1"/>
          </p:cNvSpPr>
          <p:nvPr>
            <p:ph idx="1"/>
          </p:nvPr>
        </p:nvSpPr>
        <p:spPr>
          <a:xfrm>
            <a:off x="430421" y="4277679"/>
            <a:ext cx="3444766" cy="1964879"/>
          </a:xfrm>
        </p:spPr>
        <p:txBody>
          <a:bodyPr anchor="ctr">
            <a:normAutofit/>
          </a:bodyPr>
          <a:lstStyle/>
          <a:p>
            <a:pPr>
              <a:buFont typeface="Wingdings" pitchFamily="2" charset="2"/>
              <a:buChar char="ü"/>
            </a:pPr>
            <a:r>
              <a:rPr lang="es-ES_tradnl" sz="2000" dirty="0">
                <a:latin typeface="Palatino" pitchFamily="2" charset="77"/>
                <a:ea typeface="Palatino" pitchFamily="2" charset="77"/>
              </a:rPr>
              <a:t> </a:t>
            </a:r>
            <a:r>
              <a:rPr lang="es-ES_tradnl" sz="2000" i="1" dirty="0" err="1">
                <a:latin typeface="Palatino" pitchFamily="2" charset="77"/>
                <a:ea typeface="Palatino" pitchFamily="2" charset="77"/>
              </a:rPr>
              <a:t>Siri</a:t>
            </a:r>
            <a:r>
              <a:rPr lang="es-ES_tradnl" sz="2000" i="1" dirty="0">
                <a:latin typeface="Palatino" pitchFamily="2" charset="77"/>
                <a:ea typeface="Palatino" pitchFamily="2" charset="77"/>
              </a:rPr>
              <a:t>, Apple</a:t>
            </a:r>
          </a:p>
          <a:p>
            <a:pPr>
              <a:buFont typeface="Wingdings" pitchFamily="2" charset="2"/>
              <a:buChar char="ü"/>
            </a:pPr>
            <a:r>
              <a:rPr lang="es-ES_tradnl" sz="2000" i="1" dirty="0">
                <a:latin typeface="Palatino" pitchFamily="2" charset="77"/>
                <a:ea typeface="Palatino" pitchFamily="2" charset="77"/>
              </a:rPr>
              <a:t> Cortana, Microsoft</a:t>
            </a:r>
          </a:p>
          <a:p>
            <a:pPr>
              <a:buFont typeface="Wingdings" pitchFamily="2" charset="2"/>
              <a:buChar char="ü"/>
            </a:pPr>
            <a:r>
              <a:rPr lang="es-ES_tradnl" sz="2000" i="1" dirty="0">
                <a:latin typeface="Palatino" pitchFamily="2" charset="77"/>
                <a:ea typeface="Palatino" pitchFamily="2" charset="77"/>
              </a:rPr>
              <a:t> Alexa, Amazon</a:t>
            </a:r>
          </a:p>
          <a:p>
            <a:pPr>
              <a:buFont typeface="Wingdings" pitchFamily="2" charset="2"/>
              <a:buChar char="ü"/>
            </a:pPr>
            <a:r>
              <a:rPr lang="es-ES_tradnl" sz="2000" i="1" dirty="0">
                <a:latin typeface="Palatino" pitchFamily="2" charset="77"/>
                <a:ea typeface="Palatino" pitchFamily="2" charset="77"/>
              </a:rPr>
              <a:t> Google Home</a:t>
            </a:r>
          </a:p>
        </p:txBody>
      </p:sp>
      <p:sp>
        <p:nvSpPr>
          <p:cNvPr id="4" name="Rectángulo 3">
            <a:extLst>
              <a:ext uri="{FF2B5EF4-FFF2-40B4-BE49-F238E27FC236}">
                <a16:creationId xmlns:a16="http://schemas.microsoft.com/office/drawing/2014/main" id="{490DC8BC-B372-4A4C-B06F-81D4878D1BC0}"/>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3165896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33"/>
            <a:ext cx="6483094" cy="685427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25000"/>
          <a:stretch/>
        </p:blipFill>
        <p:spPr>
          <a:xfrm>
            <a:off x="-1" y="1"/>
            <a:ext cx="9144000" cy="6858000"/>
          </a:xfrm>
          <a:prstGeom prst="rect">
            <a:avLst/>
          </a:prstGeom>
        </p:spPr>
      </p:pic>
      <p:sp>
        <p:nvSpPr>
          <p:cNvPr id="16"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5428" y="4444"/>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Imagen que contiene texto&#10;&#10;Descripción generada automáticamente">
            <a:extLst>
              <a:ext uri="{FF2B5EF4-FFF2-40B4-BE49-F238E27FC236}">
                <a16:creationId xmlns:a16="http://schemas.microsoft.com/office/drawing/2014/main" id="{D10113EC-B0D0-5041-A9A6-24948A5E3078}"/>
              </a:ext>
            </a:extLst>
          </p:cNvPr>
          <p:cNvPicPr>
            <a:picLocks noChangeAspect="1"/>
          </p:cNvPicPr>
          <p:nvPr/>
        </p:nvPicPr>
        <p:blipFill rotWithShape="1">
          <a:blip r:embed="rId3">
            <a:extLst>
              <a:ext uri="{28A0092B-C50C-407E-A947-70E740481C1C}">
                <a14:useLocalDpi xmlns:a14="http://schemas.microsoft.com/office/drawing/2010/main" val="0"/>
              </a:ext>
            </a:extLst>
          </a:blip>
          <a:srcRect l="33876" r="2" b="2"/>
          <a:stretch/>
        </p:blipFill>
        <p:spPr>
          <a:xfrm>
            <a:off x="2418941" y="80930"/>
            <a:ext cx="2613961" cy="1498725"/>
          </a:xfrm>
          <a:prstGeom prst="rect">
            <a:avLst/>
          </a:prstGeom>
        </p:spPr>
      </p:pic>
      <p:sp>
        <p:nvSpPr>
          <p:cNvPr id="18"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90"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Imagen 6">
            <a:extLst>
              <a:ext uri="{FF2B5EF4-FFF2-40B4-BE49-F238E27FC236}">
                <a16:creationId xmlns:a16="http://schemas.microsoft.com/office/drawing/2014/main" id="{143CED28-30B9-6B41-A53F-3638CD79773B}"/>
              </a:ext>
            </a:extLst>
          </p:cNvPr>
          <p:cNvPicPr>
            <a:picLocks noChangeAspect="1"/>
          </p:cNvPicPr>
          <p:nvPr/>
        </p:nvPicPr>
        <p:blipFill rotWithShape="1">
          <a:blip r:embed="rId4">
            <a:extLst>
              <a:ext uri="{28A0092B-C50C-407E-A947-70E740481C1C}">
                <a14:useLocalDpi xmlns:a14="http://schemas.microsoft.com/office/drawing/2010/main" val="0"/>
              </a:ext>
            </a:extLst>
          </a:blip>
          <a:srcRect l="8231" r="-2" b="-2"/>
          <a:stretch/>
        </p:blipFill>
        <p:spPr>
          <a:xfrm>
            <a:off x="544165" y="3953379"/>
            <a:ext cx="3384728" cy="2670429"/>
          </a:xfrm>
          <a:prstGeom prst="rect">
            <a:avLst/>
          </a:prstGeom>
        </p:spPr>
      </p:pic>
      <p:sp>
        <p:nvSpPr>
          <p:cNvPr id="3" name="Marcador de contenido 2">
            <a:extLst>
              <a:ext uri="{FF2B5EF4-FFF2-40B4-BE49-F238E27FC236}">
                <a16:creationId xmlns:a16="http://schemas.microsoft.com/office/drawing/2014/main" id="{35D7DC76-0882-BE47-A01F-9880135EA9DA}"/>
              </a:ext>
            </a:extLst>
          </p:cNvPr>
          <p:cNvSpPr>
            <a:spLocks noGrp="1"/>
          </p:cNvSpPr>
          <p:nvPr>
            <p:ph idx="1"/>
          </p:nvPr>
        </p:nvSpPr>
        <p:spPr>
          <a:xfrm>
            <a:off x="4965328" y="2674509"/>
            <a:ext cx="3733184" cy="2729467"/>
          </a:xfrm>
        </p:spPr>
        <p:txBody>
          <a:bodyPr anchor="ctr">
            <a:normAutofit/>
          </a:bodyPr>
          <a:lstStyle/>
          <a:p>
            <a:pPr marL="0" indent="0">
              <a:lnSpc>
                <a:spcPct val="100000"/>
              </a:lnSpc>
              <a:spcBef>
                <a:spcPts val="0"/>
              </a:spcBef>
              <a:buNone/>
            </a:pPr>
            <a:r>
              <a:rPr lang="es-ES_tradnl" sz="2000" i="1" dirty="0">
                <a:solidFill>
                  <a:srgbClr val="000000"/>
                </a:solidFill>
                <a:latin typeface="Palatino" pitchFamily="2" charset="77"/>
                <a:ea typeface="Palatino" pitchFamily="2" charset="77"/>
              </a:rPr>
              <a:t>IA es prioridad de las grandes empresas tecnológicas como Google, Facebook, Amazon, Apple, Microsoft, IBM.</a:t>
            </a:r>
          </a:p>
        </p:txBody>
      </p:sp>
      <p:sp>
        <p:nvSpPr>
          <p:cNvPr id="2" name="Rectángulo 1">
            <a:extLst>
              <a:ext uri="{FF2B5EF4-FFF2-40B4-BE49-F238E27FC236}">
                <a16:creationId xmlns:a16="http://schemas.microsoft.com/office/drawing/2014/main" id="{21BF654E-B073-4E4E-A9C8-C4C1560CCAAB}"/>
              </a:ext>
            </a:extLst>
          </p:cNvPr>
          <p:cNvSpPr/>
          <p:nvPr/>
        </p:nvSpPr>
        <p:spPr>
          <a:xfrm>
            <a:off x="5960114" y="648587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79477415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72955" y="1122302"/>
            <a:ext cx="5370815" cy="5735697"/>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0325"/>
          <a:stretch/>
        </p:blipFill>
        <p:spPr>
          <a:xfrm flipH="1">
            <a:off x="0" y="1122301"/>
            <a:ext cx="9144000" cy="5750526"/>
          </a:xfrm>
          <a:prstGeom prst="rect">
            <a:avLst/>
          </a:prstGeom>
        </p:spPr>
      </p:pic>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1134704" y="1302815"/>
            <a:ext cx="3604497" cy="972836"/>
          </a:xfrm>
        </p:spPr>
        <p:txBody>
          <a:bodyPr vert="horz" lIns="91440" tIns="45720" rIns="91440" bIns="45720" rtlCol="0" anchor="t">
            <a:normAutofit/>
          </a:bodyPr>
          <a:lstStyle/>
          <a:p>
            <a:pPr defTabSz="914400"/>
            <a:r>
              <a:rPr lang="en-US" sz="4400" kern="1200" dirty="0">
                <a:solidFill>
                  <a:srgbClr val="000000"/>
                </a:solidFill>
                <a:latin typeface="+mj-lt"/>
                <a:ea typeface="+mj-ea"/>
                <a:cs typeface="+mj-cs"/>
              </a:rPr>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307030" y="3429000"/>
            <a:ext cx="3604268" cy="629123"/>
          </a:xfrm>
        </p:spPr>
        <p:txBody>
          <a:bodyPr vert="horz" lIns="91440" tIns="45720" rIns="91440" bIns="45720" rtlCol="0" anchor="b">
            <a:noAutofit/>
          </a:bodyPr>
          <a:lstStyle/>
          <a:p>
            <a:pPr marL="0" indent="0" defTabSz="914400">
              <a:spcBef>
                <a:spcPts val="1000"/>
              </a:spcBef>
              <a:buNone/>
            </a:pPr>
            <a:r>
              <a:rPr lang="es-ES_tradnl" sz="2000" i="1" kern="1200" dirty="0">
                <a:solidFill>
                  <a:srgbClr val="000000"/>
                </a:solidFill>
                <a:latin typeface="Palatino" pitchFamily="2" charset="77"/>
                <a:ea typeface="Palatino" pitchFamily="2" charset="77"/>
              </a:rPr>
              <a:t>Las empresas más poderosas en el mundo son las que tienen acceso a la mayor cantidad de datos.</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441" y="1608355"/>
            <a:ext cx="4570559" cy="5249645"/>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29239159-B710-084A-A60B-424A31589993}"/>
              </a:ext>
            </a:extLst>
          </p:cNvPr>
          <p:cNvPicPr>
            <a:picLocks noChangeAspect="1"/>
          </p:cNvPicPr>
          <p:nvPr/>
        </p:nvPicPr>
        <p:blipFill rotWithShape="1">
          <a:blip r:embed="rId3">
            <a:extLst>
              <a:ext uri="{28A0092B-C50C-407E-A947-70E740481C1C}">
                <a14:useLocalDpi xmlns:a14="http://schemas.microsoft.com/office/drawing/2010/main" val="0"/>
              </a:ext>
            </a:extLst>
          </a:blip>
          <a:srcRect l="20111" r="25230" b="-2"/>
          <a:stretch/>
        </p:blipFill>
        <p:spPr>
          <a:xfrm>
            <a:off x="5565779" y="2609425"/>
            <a:ext cx="3181770" cy="3661418"/>
          </a:xfrm>
          <a:prstGeom prst="rect">
            <a:avLst/>
          </a:prstGeom>
        </p:spPr>
      </p:pic>
      <p:sp>
        <p:nvSpPr>
          <p:cNvPr id="4" name="Rectángulo 3">
            <a:extLst>
              <a:ext uri="{FF2B5EF4-FFF2-40B4-BE49-F238E27FC236}">
                <a16:creationId xmlns:a16="http://schemas.microsoft.com/office/drawing/2014/main" id="{3383DF6E-57F4-6D4C-816B-8DCD66715A44}"/>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85935319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E6C4D0-6EAE-BB4A-BA12-5B021C678801}"/>
              </a:ext>
            </a:extLst>
          </p:cNvPr>
          <p:cNvSpPr>
            <a:spLocks noGrp="1"/>
          </p:cNvSpPr>
          <p:nvPr>
            <p:ph type="title"/>
          </p:nvPr>
        </p:nvSpPr>
        <p:spPr/>
        <p:txBody>
          <a:bodyPr/>
          <a:lstStyle/>
          <a:p>
            <a:r>
              <a:rPr lang="es-ES_tradnl" dirty="0" err="1">
                <a:latin typeface="Palatino" pitchFamily="2" charset="77"/>
                <a:ea typeface="Palatino" pitchFamily="2" charset="77"/>
              </a:rPr>
              <a:t>Duplex</a:t>
            </a:r>
            <a:endParaRPr lang="es-ES_tradnl" dirty="0">
              <a:latin typeface="Palatino" pitchFamily="2" charset="77"/>
              <a:ea typeface="Palatino" pitchFamily="2" charset="77"/>
            </a:endParaRPr>
          </a:p>
        </p:txBody>
      </p:sp>
      <p:pic>
        <p:nvPicPr>
          <p:cNvPr id="4" name="Elementos multimedia en línea 3" descr="Así agendará Google tus citas usando el asistente virtual.mov">
            <a:hlinkClick r:id="" action="ppaction://media"/>
            <a:extLst>
              <a:ext uri="{FF2B5EF4-FFF2-40B4-BE49-F238E27FC236}">
                <a16:creationId xmlns:a16="http://schemas.microsoft.com/office/drawing/2014/main" id="{E30E19B6-2DF6-6249-862E-7A3ADDDF469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479458" y="0"/>
            <a:ext cx="6206835" cy="6206836"/>
          </a:xfrm>
        </p:spPr>
      </p:pic>
      <p:sp>
        <p:nvSpPr>
          <p:cNvPr id="3" name="Rectángulo 2">
            <a:extLst>
              <a:ext uri="{FF2B5EF4-FFF2-40B4-BE49-F238E27FC236}">
                <a16:creationId xmlns:a16="http://schemas.microsoft.com/office/drawing/2014/main" id="{2FD8F9F7-555A-E04D-8E93-3A79C4DE408A}"/>
              </a:ext>
            </a:extLst>
          </p:cNvPr>
          <p:cNvSpPr/>
          <p:nvPr/>
        </p:nvSpPr>
        <p:spPr>
          <a:xfrm>
            <a:off x="125646"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963129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6A8A04-3CEE-7C48-9AC5-666AB607E29A}"/>
              </a:ext>
            </a:extLst>
          </p:cNvPr>
          <p:cNvSpPr>
            <a:spLocks noGrp="1"/>
          </p:cNvSpPr>
          <p:nvPr>
            <p:ph idx="1"/>
          </p:nvPr>
        </p:nvSpPr>
        <p:spPr>
          <a:xfrm>
            <a:off x="604157" y="2871982"/>
            <a:ext cx="3754752" cy="3181684"/>
          </a:xfrm>
        </p:spPr>
        <p:txBody>
          <a:bodyPr anchor="t">
            <a:normAutofit/>
          </a:bodyPr>
          <a:lstStyle/>
          <a:p>
            <a:pPr marL="0" indent="0">
              <a:buNone/>
            </a:pPr>
            <a:r>
              <a:rPr lang="es-ES_tradnl" sz="2000" i="1" dirty="0">
                <a:latin typeface="Palatino" pitchFamily="2" charset="77"/>
                <a:ea typeface="Palatino" pitchFamily="2" charset="77"/>
              </a:rPr>
              <a:t>Exigir a las grandes empresas que compartan la gran cantidad de datos que tienen, indispensables para el desarrollo de un nuevo tipo de políticas públicas. </a:t>
            </a:r>
          </a:p>
        </p:txBody>
      </p:sp>
      <p:pic>
        <p:nvPicPr>
          <p:cNvPr id="5" name="Imagen 4">
            <a:extLst>
              <a:ext uri="{FF2B5EF4-FFF2-40B4-BE49-F238E27FC236}">
                <a16:creationId xmlns:a16="http://schemas.microsoft.com/office/drawing/2014/main" id="{F5EC3E96-8AF2-424E-B6E0-2325E736B1E1}"/>
              </a:ext>
            </a:extLst>
          </p:cNvPr>
          <p:cNvPicPr>
            <a:picLocks noChangeAspect="1"/>
          </p:cNvPicPr>
          <p:nvPr/>
        </p:nvPicPr>
        <p:blipFill rotWithShape="1">
          <a:blip r:embed="rId2">
            <a:extLst>
              <a:ext uri="{28A0092B-C50C-407E-A947-70E740481C1C}">
                <a14:useLocalDpi xmlns:a14="http://schemas.microsoft.com/office/drawing/2010/main" val="0"/>
              </a:ext>
            </a:extLst>
          </a:blip>
          <a:srcRect l="18687" r="15725"/>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4" name="Rectángulo 3">
            <a:extLst>
              <a:ext uri="{FF2B5EF4-FFF2-40B4-BE49-F238E27FC236}">
                <a16:creationId xmlns:a16="http://schemas.microsoft.com/office/drawing/2014/main" id="{4BD97F47-7F8D-A64D-BB8A-9D0E5695D480}"/>
              </a:ext>
            </a:extLst>
          </p:cNvPr>
          <p:cNvSpPr/>
          <p:nvPr/>
        </p:nvSpPr>
        <p:spPr>
          <a:xfrm>
            <a:off x="125647"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24875041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431801" y="1339093"/>
            <a:ext cx="3985902" cy="1144007"/>
          </a:xfrm>
        </p:spPr>
        <p:txBody>
          <a:bodyPr>
            <a:normAutofit/>
          </a:bodyPr>
          <a:lstStyle/>
          <a:p>
            <a:r>
              <a:rPr lang="es-ES_tradnl" sz="4400" dirty="0"/>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431801" y="2445864"/>
            <a:ext cx="3985907" cy="2913536"/>
          </a:xfrm>
        </p:spPr>
        <p:txBody>
          <a:bodyPr anchor="t">
            <a:normAutofit/>
          </a:bodyPr>
          <a:lstStyle/>
          <a:p>
            <a:pPr marL="0" indent="0">
              <a:buNone/>
            </a:pPr>
            <a:r>
              <a:rPr lang="es-ES_tradnl" sz="2000" dirty="0">
                <a:latin typeface="Palatino" pitchFamily="2" charset="77"/>
                <a:ea typeface="Palatino" pitchFamily="2" charset="77"/>
              </a:rPr>
              <a:t>Todas las organizaciones tienen un gran volumen de datos e información, el gran problema radica en que no están estructurados</a:t>
            </a:r>
          </a:p>
        </p:txBody>
      </p:sp>
      <p:pic>
        <p:nvPicPr>
          <p:cNvPr id="6" name="Imagen 5" descr="Imagen que contiene texto&#10;&#10;Descripción generada automáticamente">
            <a:extLst>
              <a:ext uri="{FF2B5EF4-FFF2-40B4-BE49-F238E27FC236}">
                <a16:creationId xmlns:a16="http://schemas.microsoft.com/office/drawing/2014/main" id="{0BDD7865-BEAE-F240-BE99-D1F8134EBB76}"/>
              </a:ext>
            </a:extLst>
          </p:cNvPr>
          <p:cNvPicPr>
            <a:picLocks noChangeAspect="1"/>
          </p:cNvPicPr>
          <p:nvPr/>
        </p:nvPicPr>
        <p:blipFill rotWithShape="1">
          <a:blip r:embed="rId2">
            <a:extLst>
              <a:ext uri="{28A0092B-C50C-407E-A947-70E740481C1C}">
                <a14:useLocalDpi xmlns:a14="http://schemas.microsoft.com/office/drawing/2010/main" val="0"/>
              </a:ext>
            </a:extLst>
          </a:blip>
          <a:srcRect l="25642" r="8065"/>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Rectángulo 3">
            <a:extLst>
              <a:ext uri="{FF2B5EF4-FFF2-40B4-BE49-F238E27FC236}">
                <a16:creationId xmlns:a16="http://schemas.microsoft.com/office/drawing/2014/main" id="{81103B65-AB18-7B48-8829-9124197D4973}"/>
              </a:ext>
            </a:extLst>
          </p:cNvPr>
          <p:cNvSpPr/>
          <p:nvPr/>
        </p:nvSpPr>
        <p:spPr>
          <a:xfrm>
            <a:off x="5871538" y="648716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397061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10;&#10;Descripción generada automáticamente">
            <a:extLst>
              <a:ext uri="{FF2B5EF4-FFF2-40B4-BE49-F238E27FC236}">
                <a16:creationId xmlns:a16="http://schemas.microsoft.com/office/drawing/2014/main" id="{0F323E7D-13E3-D041-8911-A52128823472}"/>
              </a:ext>
            </a:extLst>
          </p:cNvPr>
          <p:cNvPicPr>
            <a:picLocks noChangeAspect="1"/>
          </p:cNvPicPr>
          <p:nvPr/>
        </p:nvPicPr>
        <p:blipFill rotWithShape="1">
          <a:blip r:embed="rId2">
            <a:extLst>
              <a:ext uri="{28A0092B-C50C-407E-A947-70E740481C1C}">
                <a14:useLocalDpi xmlns:a14="http://schemas.microsoft.com/office/drawing/2010/main" val="0"/>
              </a:ext>
            </a:extLst>
          </a:blip>
          <a:srcRect t="11168" b="11168"/>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4F24704A-692F-CF40-9BA8-8F8128608ACC}"/>
              </a:ext>
            </a:extLst>
          </p:cNvPr>
          <p:cNvSpPr>
            <a:spLocks noGrp="1"/>
          </p:cNvSpPr>
          <p:nvPr>
            <p:ph idx="1"/>
          </p:nvPr>
        </p:nvSpPr>
        <p:spPr>
          <a:xfrm>
            <a:off x="360759" y="3865418"/>
            <a:ext cx="8422482" cy="2715491"/>
          </a:xfrm>
        </p:spPr>
        <p:txBody>
          <a:bodyPr anchor="ctr">
            <a:noAutofit/>
          </a:bodyPr>
          <a:lstStyle/>
          <a:p>
            <a:pPr marL="0" indent="0">
              <a:buNone/>
            </a:pPr>
            <a:r>
              <a:rPr lang="es-ES_tradnl" sz="2000" i="1" dirty="0">
                <a:latin typeface="Palatino" pitchFamily="2" charset="77"/>
                <a:ea typeface="Palatino" pitchFamily="2" charset="77"/>
              </a:rPr>
              <a:t>Información detallada de los competencia.</a:t>
            </a:r>
          </a:p>
          <a:p>
            <a:pPr marL="0" indent="0">
              <a:buNone/>
            </a:pPr>
            <a:r>
              <a:rPr lang="es-ES_tradnl" sz="2000" i="1" dirty="0">
                <a:latin typeface="Palatino" pitchFamily="2" charset="77"/>
                <a:ea typeface="Palatino" pitchFamily="2" charset="77"/>
              </a:rPr>
              <a:t>Información y datos predictivos de los consumidores (Google </a:t>
            </a:r>
            <a:r>
              <a:rPr lang="es-ES_tradnl" sz="2000" i="1" dirty="0" err="1">
                <a:latin typeface="Palatino" pitchFamily="2" charset="77"/>
                <a:ea typeface="Palatino" pitchFamily="2" charset="77"/>
              </a:rPr>
              <a:t>Trends</a:t>
            </a:r>
            <a:r>
              <a:rPr lang="es-ES_tradnl" sz="2000" i="1" dirty="0">
                <a:latin typeface="Palatino" pitchFamily="2" charset="77"/>
                <a:ea typeface="Palatino" pitchFamily="2" charset="77"/>
              </a:rPr>
              <a:t>, Facebook </a:t>
            </a:r>
            <a:r>
              <a:rPr lang="es-ES_tradnl" sz="2000" i="1" dirty="0" err="1">
                <a:latin typeface="Palatino" pitchFamily="2" charset="77"/>
                <a:ea typeface="Palatino" pitchFamily="2" charset="77"/>
              </a:rPr>
              <a:t>Audience</a:t>
            </a: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Insight</a:t>
            </a:r>
            <a:r>
              <a:rPr lang="es-ES_tradnl" sz="2000" i="1" dirty="0">
                <a:latin typeface="Palatino" pitchFamily="2" charset="77"/>
                <a:ea typeface="Palatino" pitchFamily="2" charset="77"/>
              </a:rPr>
              <a:t>).</a:t>
            </a:r>
          </a:p>
          <a:p>
            <a:pPr marL="0" indent="0">
              <a:buNone/>
            </a:pPr>
            <a:r>
              <a:rPr lang="es-ES_tradnl" sz="2000" i="1" dirty="0">
                <a:latin typeface="Palatino" pitchFamily="2" charset="77"/>
                <a:ea typeface="Palatino" pitchFamily="2" charset="77"/>
              </a:rPr>
              <a:t>Personalización de productos.</a:t>
            </a:r>
          </a:p>
          <a:p>
            <a:pPr marL="0" indent="0">
              <a:buNone/>
            </a:pPr>
            <a:r>
              <a:rPr lang="es-ES_tradnl" sz="2000" i="1" dirty="0">
                <a:latin typeface="Palatino" pitchFamily="2" charset="77"/>
                <a:ea typeface="Palatino" pitchFamily="2" charset="77"/>
              </a:rPr>
              <a:t>Canales y tiempos que más influyen en los consumidores.</a:t>
            </a:r>
          </a:p>
          <a:p>
            <a:pPr marL="0" indent="0">
              <a:buNone/>
            </a:pPr>
            <a:r>
              <a:rPr lang="es-ES_tradnl" sz="2000" i="1" dirty="0">
                <a:latin typeface="Palatino" pitchFamily="2" charset="77"/>
                <a:ea typeface="Palatino" pitchFamily="2" charset="77"/>
              </a:rPr>
              <a:t>Estudios de mercado instantáneos.</a:t>
            </a:r>
          </a:p>
          <a:p>
            <a:pPr marL="0" indent="0">
              <a:buNone/>
            </a:pPr>
            <a:r>
              <a:rPr lang="es-ES_tradnl" sz="2000" i="1" dirty="0">
                <a:latin typeface="Palatino" pitchFamily="2" charset="77"/>
                <a:ea typeface="Palatino" pitchFamily="2" charset="77"/>
              </a:rPr>
              <a:t>Mayor certeza en la definición del consumidor ideal.</a:t>
            </a:r>
          </a:p>
        </p:txBody>
      </p:sp>
      <p:sp>
        <p:nvSpPr>
          <p:cNvPr id="4" name="Rectángulo 3">
            <a:extLst>
              <a:ext uri="{FF2B5EF4-FFF2-40B4-BE49-F238E27FC236}">
                <a16:creationId xmlns:a16="http://schemas.microsoft.com/office/drawing/2014/main" id="{69D28E73-3094-D44F-B546-9325A7E73CF0}"/>
              </a:ext>
            </a:extLst>
          </p:cNvPr>
          <p:cNvSpPr/>
          <p:nvPr/>
        </p:nvSpPr>
        <p:spPr>
          <a:xfrm>
            <a:off x="5960115" y="6580909"/>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2404524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pared, persona, interior, sujetando&#10;&#10;Descripción generada automáticamente">
            <a:extLst>
              <a:ext uri="{FF2B5EF4-FFF2-40B4-BE49-F238E27FC236}">
                <a16:creationId xmlns:a16="http://schemas.microsoft.com/office/drawing/2014/main" id="{39D933D4-3820-F14C-A3B1-346E3AA0D6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600" y="1128713"/>
            <a:ext cx="8178799" cy="4600574"/>
          </a:xfrm>
          <a:prstGeom prst="rect">
            <a:avLst/>
          </a:prstGeom>
        </p:spPr>
      </p:pic>
      <p:sp>
        <p:nvSpPr>
          <p:cNvPr id="2" name="Rectángulo 1">
            <a:extLst>
              <a:ext uri="{FF2B5EF4-FFF2-40B4-BE49-F238E27FC236}">
                <a16:creationId xmlns:a16="http://schemas.microsoft.com/office/drawing/2014/main" id="{7D3D254D-74B4-6643-8228-9F1F295A9A80}"/>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83807023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53DB99-B2B5-7A42-978F-CBA4A1947B22}"/>
              </a:ext>
            </a:extLst>
          </p:cNvPr>
          <p:cNvSpPr>
            <a:spLocks noGrp="1"/>
          </p:cNvSpPr>
          <p:nvPr>
            <p:ph type="title"/>
          </p:nvPr>
        </p:nvSpPr>
        <p:spPr/>
        <p:txBody>
          <a:bodyPr/>
          <a:lstStyle/>
          <a:p>
            <a:endParaRPr lang="es-ES_tradnl" dirty="0"/>
          </a:p>
        </p:txBody>
      </p:sp>
      <p:pic>
        <p:nvPicPr>
          <p:cNvPr id="4" name="Elementos multimedia en línea 3" descr="Robot Sofia Ya Camina">
            <a:hlinkClick r:id="" action="ppaction://media"/>
            <a:extLst>
              <a:ext uri="{FF2B5EF4-FFF2-40B4-BE49-F238E27FC236}">
                <a16:creationId xmlns:a16="http://schemas.microsoft.com/office/drawing/2014/main" id="{49C1B7F7-7FB4-CC46-AA24-E44B1310C77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323" y="1027907"/>
            <a:ext cx="8699354" cy="4893276"/>
          </a:xfrm>
        </p:spPr>
      </p:pic>
      <p:sp>
        <p:nvSpPr>
          <p:cNvPr id="3" name="Rectángulo 2">
            <a:extLst>
              <a:ext uri="{FF2B5EF4-FFF2-40B4-BE49-F238E27FC236}">
                <a16:creationId xmlns:a16="http://schemas.microsoft.com/office/drawing/2014/main" id="{6E00F9E4-D6D4-EB44-8F2D-F0881322F356}"/>
              </a:ext>
            </a:extLst>
          </p:cNvPr>
          <p:cNvSpPr/>
          <p:nvPr/>
        </p:nvSpPr>
        <p:spPr>
          <a:xfrm>
            <a:off x="5737792" y="6583964"/>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0395192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9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6433A-875E-D847-A60B-9B92EECEED35}"/>
              </a:ext>
            </a:extLst>
          </p:cNvPr>
          <p:cNvSpPr>
            <a:spLocks noGrp="1"/>
          </p:cNvSpPr>
          <p:nvPr>
            <p:ph type="title"/>
          </p:nvPr>
        </p:nvSpPr>
        <p:spPr>
          <a:xfrm>
            <a:off x="628650" y="365125"/>
            <a:ext cx="7886700" cy="1325563"/>
          </a:xfrm>
        </p:spPr>
        <p:txBody>
          <a:bodyPr>
            <a:normAutofit/>
          </a:bodyPr>
          <a:lstStyle/>
          <a:p>
            <a:r>
              <a:rPr lang="es-ES_tradnl" dirty="0" err="1"/>
              <a:t>Chatbots</a:t>
            </a:r>
            <a:endParaRPr lang="es-ES_tradnl" dirty="0"/>
          </a:p>
        </p:txBody>
      </p:sp>
      <p:sp>
        <p:nvSpPr>
          <p:cNvPr id="3" name="Marcador de contenido 2">
            <a:extLst>
              <a:ext uri="{FF2B5EF4-FFF2-40B4-BE49-F238E27FC236}">
                <a16:creationId xmlns:a16="http://schemas.microsoft.com/office/drawing/2014/main" id="{E8D963BF-6665-6C46-B57C-16F69E062957}"/>
              </a:ext>
            </a:extLst>
          </p:cNvPr>
          <p:cNvSpPr>
            <a:spLocks noGrp="1"/>
          </p:cNvSpPr>
          <p:nvPr>
            <p:ph idx="1"/>
          </p:nvPr>
        </p:nvSpPr>
        <p:spPr>
          <a:xfrm>
            <a:off x="628650" y="1825625"/>
            <a:ext cx="2848355" cy="4351338"/>
          </a:xfrm>
        </p:spPr>
        <p:txBody>
          <a:bodyPr>
            <a:normAutofit/>
          </a:bodyPr>
          <a:lstStyle/>
          <a:p>
            <a:pPr marL="0" indent="0">
              <a:buNone/>
            </a:pPr>
            <a:r>
              <a:rPr lang="es-ES_tradnl" sz="2000" i="1" dirty="0">
                <a:latin typeface="Palatino" pitchFamily="2" charset="77"/>
                <a:ea typeface="Palatino" pitchFamily="2" charset="77"/>
              </a:rPr>
              <a:t>Los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están revolucionando la comunicación en servicios ya que ofrecen respuestas rápidas y sencillas a las preguntas de los consumidores.</a:t>
            </a:r>
          </a:p>
        </p:txBody>
      </p:sp>
      <p:pic>
        <p:nvPicPr>
          <p:cNvPr id="5" name="Imagen 4" descr="Imagen que contiene electrónica&#10;&#10;Descripción generada automáticamente">
            <a:extLst>
              <a:ext uri="{FF2B5EF4-FFF2-40B4-BE49-F238E27FC236}">
                <a16:creationId xmlns:a16="http://schemas.microsoft.com/office/drawing/2014/main" id="{DFC7C603-6549-944D-ACD1-5FA5E15C35D5}"/>
              </a:ext>
            </a:extLst>
          </p:cNvPr>
          <p:cNvPicPr>
            <a:picLocks noChangeAspect="1"/>
          </p:cNvPicPr>
          <p:nvPr/>
        </p:nvPicPr>
        <p:blipFill rotWithShape="1">
          <a:blip r:embed="rId3">
            <a:extLst>
              <a:ext uri="{28A0092B-C50C-407E-A947-70E740481C1C}">
                <a14:useLocalDpi xmlns:a14="http://schemas.microsoft.com/office/drawing/2010/main" val="0"/>
              </a:ext>
            </a:extLst>
          </a:blip>
          <a:srcRect l="26924" r="11805" b="1"/>
          <a:stretch/>
        </p:blipFill>
        <p:spPr>
          <a:xfrm>
            <a:off x="3840480" y="1904281"/>
            <a:ext cx="4674870" cy="4272681"/>
          </a:xfrm>
          <a:prstGeom prst="rect">
            <a:avLst/>
          </a:prstGeom>
        </p:spPr>
      </p:pic>
      <p:sp>
        <p:nvSpPr>
          <p:cNvPr id="4" name="Rectángulo 3">
            <a:extLst>
              <a:ext uri="{FF2B5EF4-FFF2-40B4-BE49-F238E27FC236}">
                <a16:creationId xmlns:a16="http://schemas.microsoft.com/office/drawing/2014/main" id="{5841D07D-A20F-7949-AA2B-545D21272371}"/>
              </a:ext>
            </a:extLst>
          </p:cNvPr>
          <p:cNvSpPr/>
          <p:nvPr/>
        </p:nvSpPr>
        <p:spPr>
          <a:xfrm>
            <a:off x="5887519" y="6518959"/>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07241761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4E5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C591EE43-1C0C-7F4F-BB89-F062D33AAB8E}"/>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Retos</a:t>
            </a:r>
          </a:p>
        </p:txBody>
      </p:sp>
      <p:pic>
        <p:nvPicPr>
          <p:cNvPr id="5" name="Imagen 4">
            <a:extLst>
              <a:ext uri="{FF2B5EF4-FFF2-40B4-BE49-F238E27FC236}">
                <a16:creationId xmlns:a16="http://schemas.microsoft.com/office/drawing/2014/main" id="{01DE411B-C976-114F-8A64-81908CEF4531}"/>
              </a:ext>
            </a:extLst>
          </p:cNvPr>
          <p:cNvPicPr>
            <a:picLocks noChangeAspect="1"/>
          </p:cNvPicPr>
          <p:nvPr/>
        </p:nvPicPr>
        <p:blipFill rotWithShape="1">
          <a:blip r:embed="rId2">
            <a:extLst>
              <a:ext uri="{28A0092B-C50C-407E-A947-70E740481C1C}">
                <a14:useLocalDpi xmlns:a14="http://schemas.microsoft.com/office/drawing/2010/main" val="0"/>
              </a:ext>
            </a:extLst>
          </a:blip>
          <a:srcRect l="27825" r="1"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41A01B80-3535-D84A-A701-750547847451}"/>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a:solidFill>
                  <a:srgbClr val="FFFFFF"/>
                </a:solidFill>
                <a:latin typeface="Palatino" pitchFamily="2" charset="77"/>
                <a:ea typeface="Palatino" pitchFamily="2" charset="77"/>
              </a:rPr>
              <a:t>Millones de personas perderán sus empleos.</a:t>
            </a:r>
          </a:p>
          <a:p>
            <a:pPr marL="0" indent="0">
              <a:buNone/>
            </a:pPr>
            <a:r>
              <a:rPr lang="es-ES_tradnl" sz="2000" i="1" dirty="0">
                <a:solidFill>
                  <a:srgbClr val="FFFFFF"/>
                </a:solidFill>
                <a:latin typeface="Palatino" pitchFamily="2" charset="77"/>
                <a:ea typeface="Palatino" pitchFamily="2" charset="77"/>
              </a:rPr>
              <a:t>El uso ético y moral de IA.</a:t>
            </a:r>
          </a:p>
        </p:txBody>
      </p:sp>
      <p:sp>
        <p:nvSpPr>
          <p:cNvPr id="4" name="Rectángulo 3">
            <a:extLst>
              <a:ext uri="{FF2B5EF4-FFF2-40B4-BE49-F238E27FC236}">
                <a16:creationId xmlns:a16="http://schemas.microsoft.com/office/drawing/2014/main" id="{FF35760F-4EEA-C24A-9DE6-97184286196C}"/>
              </a:ext>
            </a:extLst>
          </p:cNvPr>
          <p:cNvSpPr/>
          <p:nvPr/>
        </p:nvSpPr>
        <p:spPr>
          <a:xfrm>
            <a:off x="5848699" y="6536266"/>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8572029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 suelo, techo&#10;&#10;Descripción generada automáticamente">
            <a:extLst>
              <a:ext uri="{FF2B5EF4-FFF2-40B4-BE49-F238E27FC236}">
                <a16:creationId xmlns:a16="http://schemas.microsoft.com/office/drawing/2014/main" id="{B0011E1E-F33D-4946-9665-2FC12842AAC9}"/>
              </a:ext>
            </a:extLst>
          </p:cNvPr>
          <p:cNvPicPr>
            <a:picLocks noChangeAspect="1"/>
          </p:cNvPicPr>
          <p:nvPr/>
        </p:nvPicPr>
        <p:blipFill rotWithShape="1">
          <a:blip r:embed="rId2">
            <a:extLst>
              <a:ext uri="{28A0092B-C50C-407E-A947-70E740481C1C}">
                <a14:useLocalDpi xmlns:a14="http://schemas.microsoft.com/office/drawing/2010/main" val="0"/>
              </a:ext>
            </a:extLst>
          </a:blip>
          <a:srcRect t="17664" b="5586"/>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0F995B-2E93-5243-9A6A-5D639B662EAF}"/>
              </a:ext>
            </a:extLst>
          </p:cNvPr>
          <p:cNvSpPr>
            <a:spLocks noGrp="1"/>
          </p:cNvSpPr>
          <p:nvPr>
            <p:ph type="title"/>
          </p:nvPr>
        </p:nvSpPr>
        <p:spPr>
          <a:xfrm>
            <a:off x="603748" y="4551037"/>
            <a:ext cx="3766337" cy="1509931"/>
          </a:xfrm>
        </p:spPr>
        <p:txBody>
          <a:bodyPr>
            <a:normAutofit/>
          </a:bodyPr>
          <a:lstStyle/>
          <a:p>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FCE0A328-6549-8345-8F99-BD825FF4FF49}"/>
              </a:ext>
            </a:extLst>
          </p:cNvPr>
          <p:cNvSpPr>
            <a:spLocks noGrp="1"/>
          </p:cNvSpPr>
          <p:nvPr>
            <p:ph idx="1"/>
          </p:nvPr>
        </p:nvSpPr>
        <p:spPr>
          <a:xfrm>
            <a:off x="4845444" y="5082378"/>
            <a:ext cx="3694808" cy="1509935"/>
          </a:xfrm>
        </p:spPr>
        <p:txBody>
          <a:bodyPr anchor="ctr">
            <a:normAutofit/>
          </a:bodyPr>
          <a:lstStyle/>
          <a:p>
            <a:pPr marL="0" indent="0">
              <a:buNone/>
            </a:pPr>
            <a:r>
              <a:rPr lang="es-ES_tradnl" sz="2800" i="1" dirty="0">
                <a:solidFill>
                  <a:srgbClr val="000000"/>
                </a:solidFill>
              </a:rPr>
              <a:t>Nuevos empleos</a:t>
            </a:r>
          </a:p>
        </p:txBody>
      </p:sp>
      <p:sp>
        <p:nvSpPr>
          <p:cNvPr id="4" name="Rectángulo 3">
            <a:extLst>
              <a:ext uri="{FF2B5EF4-FFF2-40B4-BE49-F238E27FC236}">
                <a16:creationId xmlns:a16="http://schemas.microsoft.com/office/drawing/2014/main" id="{78F0C18C-2C6A-184B-9E4F-2CF8A658DD72}"/>
              </a:ext>
            </a:extLst>
          </p:cNvPr>
          <p:cNvSpPr/>
          <p:nvPr/>
        </p:nvSpPr>
        <p:spPr>
          <a:xfrm>
            <a:off x="5831726"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1452082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frente, sujetando&#10;&#10;Descripción generada automáticamente">
            <a:extLst>
              <a:ext uri="{FF2B5EF4-FFF2-40B4-BE49-F238E27FC236}">
                <a16:creationId xmlns:a16="http://schemas.microsoft.com/office/drawing/2014/main" id="{4C4AF5FF-F2A2-194E-9216-A4166A9E5537}"/>
              </a:ext>
            </a:extLst>
          </p:cNvPr>
          <p:cNvPicPr>
            <a:picLocks noChangeAspect="1"/>
          </p:cNvPicPr>
          <p:nvPr/>
        </p:nvPicPr>
        <p:blipFill rotWithShape="1">
          <a:blip r:embed="rId2">
            <a:extLst>
              <a:ext uri="{28A0092B-C50C-407E-A947-70E740481C1C}">
                <a14:useLocalDpi xmlns:a14="http://schemas.microsoft.com/office/drawing/2010/main" val="0"/>
              </a:ext>
            </a:extLst>
          </a:blip>
          <a:srcRect l="2034" r="2" b="2"/>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F40BDE5-132E-3E46-8BDE-54764BCAD310}"/>
              </a:ext>
            </a:extLst>
          </p:cNvPr>
          <p:cNvSpPr>
            <a:spLocks noGrp="1"/>
          </p:cNvSpPr>
          <p:nvPr>
            <p:ph type="title"/>
          </p:nvPr>
        </p:nvSpPr>
        <p:spPr>
          <a:xfrm>
            <a:off x="603748" y="4551037"/>
            <a:ext cx="3766337" cy="1509931"/>
          </a:xfrm>
        </p:spPr>
        <p:txBody>
          <a:bodyPr>
            <a:normAutofit/>
          </a:bodyPr>
          <a:lstStyle/>
          <a:p>
            <a:r>
              <a:rPr lang="es-ES_tradnl" sz="3500" dirty="0" err="1">
                <a:solidFill>
                  <a:srgbClr val="000000"/>
                </a:solidFill>
              </a:rPr>
              <a:t>Transhumanismo</a:t>
            </a:r>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B9F38CF2-8406-634E-BE23-C07FD07FC06C}"/>
              </a:ext>
            </a:extLst>
          </p:cNvPr>
          <p:cNvSpPr>
            <a:spLocks noGrp="1"/>
          </p:cNvSpPr>
          <p:nvPr>
            <p:ph idx="1"/>
          </p:nvPr>
        </p:nvSpPr>
        <p:spPr>
          <a:xfrm>
            <a:off x="4852684" y="4205048"/>
            <a:ext cx="3766336" cy="2801233"/>
          </a:xfrm>
        </p:spPr>
        <p:txBody>
          <a:bodyPr anchor="ctr">
            <a:normAutofit/>
          </a:bodyPr>
          <a:lstStyle/>
          <a:p>
            <a:pPr marL="0" indent="0">
              <a:buNone/>
            </a:pPr>
            <a:r>
              <a:rPr lang="es-ES_tradnl" sz="2000" i="1" dirty="0">
                <a:solidFill>
                  <a:srgbClr val="000000"/>
                </a:solidFill>
                <a:latin typeface="Palatino" pitchFamily="2" charset="77"/>
                <a:ea typeface="Palatino" pitchFamily="2" charset="77"/>
              </a:rPr>
              <a:t>La simbiosis entre el cerebro humano y la inteligencia artificial (IA), anticipada por la ciencia ficción, parecía muy remota. Sin embargo, en julio de 2019, </a:t>
            </a:r>
            <a:r>
              <a:rPr lang="es-ES_tradnl" sz="2000" i="1" dirty="0" err="1">
                <a:solidFill>
                  <a:srgbClr val="000000"/>
                </a:solidFill>
                <a:latin typeface="Palatino" pitchFamily="2" charset="77"/>
                <a:ea typeface="Palatino" pitchFamily="2" charset="77"/>
              </a:rPr>
              <a:t>Elon</a:t>
            </a:r>
            <a:r>
              <a:rPr lang="es-ES_tradnl" sz="2000" i="1" dirty="0">
                <a:solidFill>
                  <a:srgbClr val="000000"/>
                </a:solidFill>
                <a:latin typeface="Palatino" pitchFamily="2" charset="77"/>
                <a:ea typeface="Palatino" pitchFamily="2" charset="77"/>
              </a:rPr>
              <a:t> </a:t>
            </a:r>
            <a:r>
              <a:rPr lang="es-ES_tradnl" sz="2000" i="1" dirty="0" err="1">
                <a:solidFill>
                  <a:srgbClr val="000000"/>
                </a:solidFill>
                <a:latin typeface="Palatino" pitchFamily="2" charset="77"/>
                <a:ea typeface="Palatino" pitchFamily="2" charset="77"/>
              </a:rPr>
              <a:t>Musk</a:t>
            </a:r>
            <a:r>
              <a:rPr lang="es-ES_tradnl" sz="2000" i="1" dirty="0">
                <a:solidFill>
                  <a:srgbClr val="000000"/>
                </a:solidFill>
                <a:latin typeface="Palatino" pitchFamily="2" charset="77"/>
                <a:ea typeface="Palatino" pitchFamily="2" charset="77"/>
              </a:rPr>
              <a:t>, formidable tecno utopista, presentó la tecnología que lo posibilita.</a:t>
            </a:r>
            <a:endParaRPr lang="es-EC" sz="2000" i="1" dirty="0">
              <a:solidFill>
                <a:srgbClr val="000000"/>
              </a:solidFill>
              <a:latin typeface="Palatino" pitchFamily="2" charset="77"/>
              <a:ea typeface="Palatino" pitchFamily="2" charset="77"/>
            </a:endParaRPr>
          </a:p>
          <a:p>
            <a:pPr marL="0" indent="0">
              <a:buNone/>
            </a:pPr>
            <a:endParaRPr lang="es-ES_tradnl" sz="1600" dirty="0">
              <a:solidFill>
                <a:srgbClr val="000000"/>
              </a:solidFill>
            </a:endParaRPr>
          </a:p>
        </p:txBody>
      </p:sp>
      <p:sp>
        <p:nvSpPr>
          <p:cNvPr id="7" name="Rectángulo 6">
            <a:extLst>
              <a:ext uri="{FF2B5EF4-FFF2-40B4-BE49-F238E27FC236}">
                <a16:creationId xmlns:a16="http://schemas.microsoft.com/office/drawing/2014/main" id="{1640B0A4-190C-6B41-B396-29F2D6BFCDC9}"/>
              </a:ext>
            </a:extLst>
          </p:cNvPr>
          <p:cNvSpPr/>
          <p:nvPr/>
        </p:nvSpPr>
        <p:spPr>
          <a:xfrm>
            <a:off x="45906" y="651617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4134992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DAD3FD-4A25-4647-9EC9-0500BC8BDE0F}"/>
              </a:ext>
            </a:extLst>
          </p:cNvPr>
          <p:cNvSpPr>
            <a:spLocks noGrp="1"/>
          </p:cNvSpPr>
          <p:nvPr>
            <p:ph type="title"/>
          </p:nvPr>
        </p:nvSpPr>
        <p:spPr>
          <a:xfrm>
            <a:off x="491490" y="365125"/>
            <a:ext cx="3840085" cy="1692794"/>
          </a:xfrm>
        </p:spPr>
        <p:txBody>
          <a:bodyPr>
            <a:normAutofit/>
          </a:bodyPr>
          <a:lstStyle/>
          <a:p>
            <a:r>
              <a:rPr lang="es-ES_tradnl" dirty="0"/>
              <a:t>Inteligencia </a:t>
            </a:r>
            <a:r>
              <a:rPr lang="es-ES_tradnl" dirty="0" err="1"/>
              <a:t>superhumana</a:t>
            </a:r>
            <a:endParaRPr lang="es-ES_tradnl" dirty="0"/>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FF9D815-E111-4741-B090-E562415CEF8D}"/>
              </a:ext>
            </a:extLst>
          </p:cNvPr>
          <p:cNvSpPr>
            <a:spLocks noGrp="1"/>
          </p:cNvSpPr>
          <p:nvPr>
            <p:ph idx="1"/>
          </p:nvPr>
        </p:nvSpPr>
        <p:spPr>
          <a:xfrm>
            <a:off x="491490" y="2575034"/>
            <a:ext cx="3840085" cy="3462228"/>
          </a:xfrm>
        </p:spPr>
        <p:txBody>
          <a:bodyPr>
            <a:normAutofit/>
          </a:bodyPr>
          <a:lstStyle/>
          <a:p>
            <a:pPr marL="0" indent="0">
              <a:buNone/>
            </a:pPr>
            <a:r>
              <a:rPr lang="es-ES_tradnl" sz="1600" i="1">
                <a:latin typeface="Palatino" pitchFamily="2" charset="77"/>
                <a:ea typeface="Palatino" pitchFamily="2" charset="77"/>
              </a:rPr>
              <a:t>Neuralink, la empresa dedicada a la exploración de la neurotecnología que fundó Musk con 8 socios hace apenas tres años, </a:t>
            </a:r>
            <a:r>
              <a:rPr lang="es-EC" sz="1600" i="1">
                <a:latin typeface="Palatino" pitchFamily="2" charset="77"/>
                <a:ea typeface="Palatino" pitchFamily="2" charset="77"/>
              </a:rPr>
              <a:t>ha desarrollado los primeros dispositivos para sentar las bases de una inteligencia superhumana.</a:t>
            </a:r>
          </a:p>
          <a:p>
            <a:pPr marL="0" indent="0">
              <a:buNone/>
            </a:pPr>
            <a:endParaRPr lang="es-ES_tradnl" sz="1600"/>
          </a:p>
        </p:txBody>
      </p:sp>
      <p:pic>
        <p:nvPicPr>
          <p:cNvPr id="5" name="Imagen 4">
            <a:extLst>
              <a:ext uri="{FF2B5EF4-FFF2-40B4-BE49-F238E27FC236}">
                <a16:creationId xmlns:a16="http://schemas.microsoft.com/office/drawing/2014/main" id="{DAA08A0D-EFC1-804A-B620-CD9D717584F0}"/>
              </a:ext>
            </a:extLst>
          </p:cNvPr>
          <p:cNvPicPr>
            <a:picLocks noChangeAspect="1"/>
          </p:cNvPicPr>
          <p:nvPr/>
        </p:nvPicPr>
        <p:blipFill rotWithShape="1">
          <a:blip r:embed="rId2">
            <a:extLst>
              <a:ext uri="{28A0092B-C50C-407E-A947-70E740481C1C}">
                <a14:useLocalDpi xmlns:a14="http://schemas.microsoft.com/office/drawing/2010/main" val="0"/>
              </a:ext>
            </a:extLst>
          </a:blip>
          <a:srcRect l="18347" r="42817"/>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D27C8B4D-8F6E-FA44-B866-D93F3422EFCD}"/>
              </a:ext>
            </a:extLst>
          </p:cNvPr>
          <p:cNvSpPr/>
          <p:nvPr/>
        </p:nvSpPr>
        <p:spPr>
          <a:xfrm>
            <a:off x="100933" y="6492875"/>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84197934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pared, sujetando&#10;&#10;Descripción generada automáticamente">
            <a:extLst>
              <a:ext uri="{FF2B5EF4-FFF2-40B4-BE49-F238E27FC236}">
                <a16:creationId xmlns:a16="http://schemas.microsoft.com/office/drawing/2014/main" id="{8BC99EC8-CFB4-C74D-A297-A27316773C54}"/>
              </a:ext>
            </a:extLst>
          </p:cNvPr>
          <p:cNvPicPr>
            <a:picLocks noChangeAspect="1"/>
          </p:cNvPicPr>
          <p:nvPr/>
        </p:nvPicPr>
        <p:blipFill rotWithShape="1">
          <a:blip r:embed="rId2">
            <a:extLst>
              <a:ext uri="{28A0092B-C50C-407E-A947-70E740481C1C}">
                <a14:useLocalDpi xmlns:a14="http://schemas.microsoft.com/office/drawing/2010/main" val="0"/>
              </a:ext>
            </a:extLst>
          </a:blip>
          <a:srcRect b="10459"/>
          <a:stretch/>
        </p:blipFill>
        <p:spPr>
          <a:xfrm>
            <a:off x="20" y="10"/>
            <a:ext cx="9143980" cy="4666928"/>
          </a:xfrm>
          <a:prstGeom prst="rect">
            <a:avLst/>
          </a:prstGeom>
        </p:spPr>
      </p:pic>
      <p:pic>
        <p:nvPicPr>
          <p:cNvPr id="11" name="Picture 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Oval 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689AD1D-4CB9-414D-9502-74FD6F4C7299}"/>
              </a:ext>
            </a:extLst>
          </p:cNvPr>
          <p:cNvSpPr>
            <a:spLocks noGrp="1"/>
          </p:cNvSpPr>
          <p:nvPr>
            <p:ph idx="1"/>
          </p:nvPr>
        </p:nvSpPr>
        <p:spPr>
          <a:xfrm>
            <a:off x="790833" y="4128801"/>
            <a:ext cx="7786490" cy="2729189"/>
          </a:xfrm>
        </p:spPr>
        <p:txBody>
          <a:bodyPr anchor="ctr">
            <a:normAutofit/>
          </a:bodyPr>
          <a:lstStyle/>
          <a:p>
            <a:pPr marL="0" indent="0">
              <a:buNone/>
            </a:pPr>
            <a:r>
              <a:rPr lang="es-EC" sz="2000" i="1" dirty="0">
                <a:solidFill>
                  <a:srgbClr val="000000"/>
                </a:solidFill>
                <a:latin typeface="Palatino" pitchFamily="2" charset="77"/>
                <a:ea typeface="Palatino" pitchFamily="2" charset="77"/>
              </a:rPr>
              <a:t>La simbiosis cerebro humano-inteligencia artificial podrá ser factible mediante “hilos flexibles” que serían implantados en el cerebro humano, los cuales permitirían la transferencia de grandes cantidades de datos. Un robot implantador se encargará de implantar los hilos, y un circuito integrado descifrará la información, refinando y amplificando las señales cerebrales.</a:t>
            </a:r>
          </a:p>
          <a:p>
            <a:pPr marL="0" indent="0">
              <a:buNone/>
            </a:pPr>
            <a:endParaRPr lang="es-ES_tradnl" sz="1200" dirty="0">
              <a:solidFill>
                <a:srgbClr val="000000"/>
              </a:solidFill>
            </a:endParaRPr>
          </a:p>
        </p:txBody>
      </p:sp>
      <p:sp>
        <p:nvSpPr>
          <p:cNvPr id="6" name="Rectángulo 5">
            <a:extLst>
              <a:ext uri="{FF2B5EF4-FFF2-40B4-BE49-F238E27FC236}">
                <a16:creationId xmlns:a16="http://schemas.microsoft.com/office/drawing/2014/main" id="{D9B583D2-A000-6A4D-9FBA-38FCFB7E7523}"/>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801049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DA327-0D18-754A-830E-15DA3132197B}"/>
              </a:ext>
            </a:extLst>
          </p:cNvPr>
          <p:cNvSpPr>
            <a:spLocks noGrp="1"/>
          </p:cNvSpPr>
          <p:nvPr>
            <p:ph type="title"/>
          </p:nvPr>
        </p:nvSpPr>
        <p:spPr>
          <a:xfrm>
            <a:off x="628650" y="365125"/>
            <a:ext cx="7886700" cy="1325563"/>
          </a:xfrm>
        </p:spPr>
        <p:txBody>
          <a:bodyPr>
            <a:normAutofit/>
          </a:bodyPr>
          <a:lstStyle/>
          <a:p>
            <a:r>
              <a:rPr lang="es-ES_tradnl"/>
              <a:t>El cerebro: complejo sistema de información</a:t>
            </a:r>
          </a:p>
        </p:txBody>
      </p:sp>
      <p:sp>
        <p:nvSpPr>
          <p:cNvPr id="3" name="Marcador de contenido 2">
            <a:extLst>
              <a:ext uri="{FF2B5EF4-FFF2-40B4-BE49-F238E27FC236}">
                <a16:creationId xmlns:a16="http://schemas.microsoft.com/office/drawing/2014/main" id="{8EBD84F6-511C-F84C-9796-C89FF6500561}"/>
              </a:ext>
            </a:extLst>
          </p:cNvPr>
          <p:cNvSpPr>
            <a:spLocks noGrp="1"/>
          </p:cNvSpPr>
          <p:nvPr>
            <p:ph idx="1"/>
          </p:nvPr>
        </p:nvSpPr>
        <p:spPr>
          <a:xfrm>
            <a:off x="584711" y="1491992"/>
            <a:ext cx="3805552" cy="4684969"/>
          </a:xfrm>
        </p:spPr>
        <p:txBody>
          <a:bodyPr>
            <a:noAutofit/>
          </a:bodyPr>
          <a:lstStyle/>
          <a:p>
            <a:pPr marL="0" indent="0">
              <a:buNone/>
            </a:pPr>
            <a:r>
              <a:rPr lang="es-EC" sz="1800" dirty="0">
                <a:latin typeface="Palatino" pitchFamily="2" charset="77"/>
                <a:ea typeface="Palatino" pitchFamily="2" charset="77"/>
              </a:rPr>
              <a:t>Nuestro cerebro es un complejo sistema de información. Las neuronas, señalan Facundo Manes y Mateo Niro, en el libro </a:t>
            </a:r>
            <a:r>
              <a:rPr lang="es-EC" sz="1800" i="1" dirty="0">
                <a:latin typeface="Palatino" pitchFamily="2" charset="77"/>
                <a:ea typeface="Palatino" pitchFamily="2" charset="77"/>
              </a:rPr>
              <a:t>El cerebro del futuro:</a:t>
            </a:r>
            <a:r>
              <a:rPr lang="es-EC" sz="1800" dirty="0">
                <a:latin typeface="Palatino" pitchFamily="2" charset="77"/>
                <a:ea typeface="Palatino" pitchFamily="2" charset="77"/>
              </a:rPr>
              <a:t> “Son unidades independientes que transforman los estímulos que provienen del entorno en impulsos eléctricos conduciéndolos a través del organismo; además existen los neurotransmisores que posibilitan la comunicación entre ellas (…) Se estiman 85 mil millones de neuronas que originan impulsos eléctricos. Cada una puede tener hasta 1000 conexiones, lo que resulta una cuenta de 1000 x 85 mil millones de sinapsis”. </a:t>
            </a:r>
            <a:endParaRPr lang="es-ES_tradnl" sz="1800" dirty="0">
              <a:latin typeface="Palatino" pitchFamily="2" charset="77"/>
              <a:ea typeface="Palatino" pitchFamily="2" charset="77"/>
            </a:endParaRPr>
          </a:p>
        </p:txBody>
      </p:sp>
      <p:pic>
        <p:nvPicPr>
          <p:cNvPr id="8" name="Imagen 7" descr="Imagen que contiene hombre, corbata, ropa, persona&#10;&#10;Descripción generada automáticamente">
            <a:extLst>
              <a:ext uri="{FF2B5EF4-FFF2-40B4-BE49-F238E27FC236}">
                <a16:creationId xmlns:a16="http://schemas.microsoft.com/office/drawing/2014/main" id="{1EC07760-3BDE-E648-96E2-7F868E9458A7}"/>
              </a:ext>
            </a:extLst>
          </p:cNvPr>
          <p:cNvPicPr>
            <a:picLocks noChangeAspect="1"/>
          </p:cNvPicPr>
          <p:nvPr/>
        </p:nvPicPr>
        <p:blipFill rotWithShape="1">
          <a:blip r:embed="rId2">
            <a:extLst>
              <a:ext uri="{28A0092B-C50C-407E-A947-70E740481C1C}">
                <a14:useLocalDpi xmlns:a14="http://schemas.microsoft.com/office/drawing/2010/main" val="0"/>
              </a:ext>
            </a:extLst>
          </a:blip>
          <a:srcRect l="12603" r="37353" b="1"/>
          <a:stretch/>
        </p:blipFill>
        <p:spPr>
          <a:xfrm>
            <a:off x="4753737" y="1904281"/>
            <a:ext cx="3805552" cy="4272681"/>
          </a:xfrm>
          <a:prstGeom prst="rect">
            <a:avLst/>
          </a:prstGeom>
        </p:spPr>
      </p:pic>
      <p:sp>
        <p:nvSpPr>
          <p:cNvPr id="4" name="Rectángulo 3">
            <a:extLst>
              <a:ext uri="{FF2B5EF4-FFF2-40B4-BE49-F238E27FC236}">
                <a16:creationId xmlns:a16="http://schemas.microsoft.com/office/drawing/2014/main" id="{5BD4B606-ABB8-C847-9A00-A778954007D6}"/>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3133642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electrónica, circuito&#10;&#10;Descripción generada automáticamente">
            <a:extLst>
              <a:ext uri="{FF2B5EF4-FFF2-40B4-BE49-F238E27FC236}">
                <a16:creationId xmlns:a16="http://schemas.microsoft.com/office/drawing/2014/main" id="{9FE89936-5ADE-B544-909A-C07A0B8CF25B}"/>
              </a:ext>
            </a:extLst>
          </p:cNvPr>
          <p:cNvPicPr>
            <a:picLocks noChangeAspect="1"/>
          </p:cNvPicPr>
          <p:nvPr/>
        </p:nvPicPr>
        <p:blipFill rotWithShape="1">
          <a:blip r:embed="rId2">
            <a:extLst>
              <a:ext uri="{28A0092B-C50C-407E-A947-70E740481C1C}">
                <a14:useLocalDpi xmlns:a14="http://schemas.microsoft.com/office/drawing/2010/main" val="0"/>
              </a:ext>
            </a:extLst>
          </a:blip>
          <a:srcRect l="23057" r="47666" b="-1"/>
          <a:stretch/>
        </p:blipFill>
        <p:spPr>
          <a:xfrm>
            <a:off x="20" y="10"/>
            <a:ext cx="3476673"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47E9FF"/>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DB80585-980C-3148-8E8C-81B239D6BC43}"/>
              </a:ext>
            </a:extLst>
          </p:cNvPr>
          <p:cNvSpPr>
            <a:spLocks noGrp="1"/>
          </p:cNvSpPr>
          <p:nvPr>
            <p:ph idx="1"/>
          </p:nvPr>
        </p:nvSpPr>
        <p:spPr>
          <a:xfrm>
            <a:off x="3724073" y="2438400"/>
            <a:ext cx="4939867" cy="3785419"/>
          </a:xfrm>
        </p:spPr>
        <p:txBody>
          <a:bodyPr>
            <a:normAutofit/>
          </a:bodyPr>
          <a:lstStyle/>
          <a:p>
            <a:pPr marL="0" indent="0">
              <a:buNone/>
            </a:pPr>
            <a:r>
              <a:rPr lang="es-EC" sz="2000" i="1" dirty="0">
                <a:latin typeface="Palatino" pitchFamily="2" charset="77"/>
                <a:ea typeface="Palatino" pitchFamily="2" charset="77"/>
              </a:rPr>
              <a:t>Max Hodak, director de Neauralink, quien participó con Musk en la presentación del referido desarrollo tecnológico </a:t>
            </a:r>
            <a:r>
              <a:rPr lang="es-ES_tradnl" sz="2000" i="1" dirty="0">
                <a:latin typeface="Palatino" pitchFamily="2" charset="77"/>
                <a:ea typeface="Palatino" pitchFamily="2" charset="77"/>
              </a:rPr>
              <a:t>-que puede ser consultada en </a:t>
            </a:r>
            <a:r>
              <a:rPr lang="es-EC" sz="2000" i="1" u="sng" dirty="0">
                <a:latin typeface="Palatino" pitchFamily="2" charset="77"/>
                <a:ea typeface="Palatino" pitchFamily="2" charset="77"/>
                <a:hlinkClick r:id="rId3"/>
              </a:rPr>
              <a:t>https://www.youtube.com/watch?v=r-vbh3t7WVI&amp;feature=youtu.be-</a:t>
            </a:r>
            <a:r>
              <a:rPr lang="es-EC" sz="2000" i="1" dirty="0">
                <a:latin typeface="Palatino" pitchFamily="2" charset="77"/>
                <a:ea typeface="Palatino" pitchFamily="2" charset="77"/>
              </a:rPr>
              <a:t> afirmó que la aplicación incluso podrá ser controlada con una aplicación de iPhone. </a:t>
            </a:r>
          </a:p>
          <a:p>
            <a:pPr marL="0" indent="0">
              <a:buNone/>
            </a:pPr>
            <a:endParaRPr lang="es-EC" sz="2000" i="1" dirty="0">
              <a:latin typeface="Palatino" pitchFamily="2" charset="77"/>
              <a:ea typeface="Palatino" pitchFamily="2" charset="77"/>
            </a:endParaRPr>
          </a:p>
          <a:p>
            <a:pPr marL="0" indent="0">
              <a:buNone/>
            </a:pPr>
            <a:r>
              <a:rPr lang="es-EC" sz="2000" i="1" dirty="0">
                <a:latin typeface="Palatino" pitchFamily="2" charset="77"/>
                <a:ea typeface="Palatino" pitchFamily="2" charset="77"/>
              </a:rPr>
              <a:t>Las pruebas para implantar esta tecnología en cerebros humanos empezarán en el segundo trimestre de 2020.</a:t>
            </a:r>
          </a:p>
          <a:p>
            <a:endParaRPr lang="es-ES_tradnl" sz="1700" dirty="0"/>
          </a:p>
        </p:txBody>
      </p:sp>
      <p:sp>
        <p:nvSpPr>
          <p:cNvPr id="6" name="Rectángulo 5">
            <a:extLst>
              <a:ext uri="{FF2B5EF4-FFF2-40B4-BE49-F238E27FC236}">
                <a16:creationId xmlns:a16="http://schemas.microsoft.com/office/drawing/2014/main" id="{6F833F0E-1AC0-9A4E-93D7-EC1FD605B7A8}"/>
              </a:ext>
            </a:extLst>
          </p:cNvPr>
          <p:cNvSpPr/>
          <p:nvPr/>
        </p:nvSpPr>
        <p:spPr>
          <a:xfrm>
            <a:off x="596009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275161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E82D67E-A49E-4648-AF63-27A10C4510BC}"/>
              </a:ext>
            </a:extLst>
          </p:cNvPr>
          <p:cNvSpPr>
            <a:spLocks noGrp="1"/>
          </p:cNvSpPr>
          <p:nvPr>
            <p:ph idx="1"/>
          </p:nvPr>
        </p:nvSpPr>
        <p:spPr>
          <a:xfrm>
            <a:off x="491490" y="2575034"/>
            <a:ext cx="3840085" cy="3462228"/>
          </a:xfrm>
        </p:spPr>
        <p:txBody>
          <a:bodyPr>
            <a:normAutofit/>
          </a:bodyPr>
          <a:lstStyle/>
          <a:p>
            <a:pPr marL="0" indent="0">
              <a:buNone/>
            </a:pPr>
            <a:r>
              <a:rPr lang="es-EC" sz="2000" dirty="0"/>
              <a:t>Las aplicaciones de la tecnología desarrollada por Neuralink son tan amplias como complejas. Permitirán a las personas con parálisis controlar computadoras y teléfonos. Por otra parte, el Departamento de Defensa pretende que sea posible controlar objetos ajenos al cuerpo solo con el cerebro.</a:t>
            </a:r>
          </a:p>
          <a:p>
            <a:endParaRPr lang="es-ES_tradnl" sz="1600" dirty="0"/>
          </a:p>
        </p:txBody>
      </p:sp>
      <p:pic>
        <p:nvPicPr>
          <p:cNvPr id="5" name="Imagen 4" descr="Imagen que contiene exterior, cielo, árbol, esquí&#10;&#10;Descripción generada automáticamente">
            <a:extLst>
              <a:ext uri="{FF2B5EF4-FFF2-40B4-BE49-F238E27FC236}">
                <a16:creationId xmlns:a16="http://schemas.microsoft.com/office/drawing/2014/main" id="{4D4B141E-D49A-3B49-8223-D37C45688EBF}"/>
              </a:ext>
            </a:extLst>
          </p:cNvPr>
          <p:cNvPicPr>
            <a:picLocks noChangeAspect="1"/>
          </p:cNvPicPr>
          <p:nvPr/>
        </p:nvPicPr>
        <p:blipFill rotWithShape="1">
          <a:blip r:embed="rId2">
            <a:extLst>
              <a:ext uri="{28A0092B-C50C-407E-A947-70E740481C1C}">
                <a14:useLocalDpi xmlns:a14="http://schemas.microsoft.com/office/drawing/2010/main" val="0"/>
              </a:ext>
            </a:extLst>
          </a:blip>
          <a:srcRect l="4140" r="5702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5FAC3D81-7AD8-8B4E-8421-37BFD0683247}"/>
              </a:ext>
            </a:extLst>
          </p:cNvPr>
          <p:cNvSpPr/>
          <p:nvPr/>
        </p:nvSpPr>
        <p:spPr>
          <a:xfrm>
            <a:off x="671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09751574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25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A72F0B11-284C-4A49-A64B-8C30195C7A8F}"/>
              </a:ext>
            </a:extLst>
          </p:cNvPr>
          <p:cNvSpPr>
            <a:spLocks noGrp="1"/>
          </p:cNvSpPr>
          <p:nvPr>
            <p:ph type="title"/>
          </p:nvPr>
        </p:nvSpPr>
        <p:spPr>
          <a:xfrm>
            <a:off x="393192" y="4767072"/>
            <a:ext cx="4945641" cy="1625210"/>
          </a:xfrm>
        </p:spPr>
        <p:txBody>
          <a:bodyPr>
            <a:normAutofit/>
          </a:bodyPr>
          <a:lstStyle/>
          <a:p>
            <a:pPr algn="r"/>
            <a:r>
              <a:rPr lang="es-ES_tradnl" dirty="0" err="1">
                <a:solidFill>
                  <a:srgbClr val="FFFFFF"/>
                </a:solidFill>
              </a:rPr>
              <a:t>Matrix</a:t>
            </a:r>
            <a:endParaRPr lang="es-ES_tradnl" dirty="0">
              <a:solidFill>
                <a:srgbClr val="FFFFFF"/>
              </a:solidFill>
            </a:endParaRPr>
          </a:p>
        </p:txBody>
      </p:sp>
      <p:pic>
        <p:nvPicPr>
          <p:cNvPr id="6" name="Imagen 5">
            <a:extLst>
              <a:ext uri="{FF2B5EF4-FFF2-40B4-BE49-F238E27FC236}">
                <a16:creationId xmlns:a16="http://schemas.microsoft.com/office/drawing/2014/main" id="{470C78FD-E215-D64D-87F8-5166BD0CE97C}"/>
              </a:ext>
            </a:extLst>
          </p:cNvPr>
          <p:cNvPicPr>
            <a:picLocks noChangeAspect="1"/>
          </p:cNvPicPr>
          <p:nvPr/>
        </p:nvPicPr>
        <p:blipFill rotWithShape="1">
          <a:blip r:embed="rId2">
            <a:extLst>
              <a:ext uri="{28A0092B-C50C-407E-A947-70E740481C1C}">
                <a14:useLocalDpi xmlns:a14="http://schemas.microsoft.com/office/drawing/2010/main" val="0"/>
              </a:ext>
            </a:extLst>
          </a:blip>
          <a:srcRect l="18412" r="9414" b="1"/>
          <a:stretch/>
        </p:blipFill>
        <p:spPr>
          <a:xfrm>
            <a:off x="245660" y="321733"/>
            <a:ext cx="5293729"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81A5B42-A398-B44B-91B2-3326754E93F2}"/>
              </a:ext>
            </a:extLst>
          </p:cNvPr>
          <p:cNvSpPr>
            <a:spLocks noGrp="1"/>
          </p:cNvSpPr>
          <p:nvPr>
            <p:ph idx="1"/>
          </p:nvPr>
        </p:nvSpPr>
        <p:spPr>
          <a:xfrm>
            <a:off x="5992569" y="1090720"/>
            <a:ext cx="2568554" cy="4852362"/>
          </a:xfrm>
        </p:spPr>
        <p:txBody>
          <a:bodyPr anchor="ctr">
            <a:normAutofit/>
          </a:bodyPr>
          <a:lstStyle/>
          <a:p>
            <a:pPr marL="0" indent="0">
              <a:buNone/>
            </a:pPr>
            <a:r>
              <a:rPr lang="es-EC" sz="2000" dirty="0">
                <a:solidFill>
                  <a:srgbClr val="FFFFFF"/>
                </a:solidFill>
                <a:latin typeface="Palatino" pitchFamily="2" charset="77"/>
                <a:ea typeface="Palatino" pitchFamily="2" charset="77"/>
              </a:rPr>
              <a:t>Hodak afirmó la viabilidad de poder escribir solo con la mente, mover un cursor por la pantalla solo pensando, descargar un nuevo lenguaje directamente en nuestro cerebro e intercambiar pensamientos con otra persona sin hablar. Todo ello le fue inspirado por la cinta Matrix cuando fue niño.</a:t>
            </a:r>
          </a:p>
          <a:p>
            <a:pPr marL="0" indent="0">
              <a:buNone/>
            </a:pPr>
            <a:endParaRPr lang="es-ES_tradnl" sz="1700" dirty="0">
              <a:solidFill>
                <a:srgbClr val="FFFFFF"/>
              </a:solidFill>
            </a:endParaRPr>
          </a:p>
        </p:txBody>
      </p:sp>
      <p:sp>
        <p:nvSpPr>
          <p:cNvPr id="4" name="Rectángulo 3">
            <a:extLst>
              <a:ext uri="{FF2B5EF4-FFF2-40B4-BE49-F238E27FC236}">
                <a16:creationId xmlns:a16="http://schemas.microsoft.com/office/drawing/2014/main" id="{10BB53D5-EE05-7E4B-9F48-8EBEEED01EB4}"/>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11304620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exterior, hombre&#10;&#10;Descripción generada automáticamente">
            <a:extLst>
              <a:ext uri="{FF2B5EF4-FFF2-40B4-BE49-F238E27FC236}">
                <a16:creationId xmlns:a16="http://schemas.microsoft.com/office/drawing/2014/main" id="{4C40342D-2154-2445-9D6C-24AA33E38E52}"/>
              </a:ext>
            </a:extLst>
          </p:cNvPr>
          <p:cNvPicPr>
            <a:picLocks noChangeAspect="1"/>
          </p:cNvPicPr>
          <p:nvPr/>
        </p:nvPicPr>
        <p:blipFill rotWithShape="1">
          <a:blip r:embed="rId2">
            <a:extLst>
              <a:ext uri="{28A0092B-C50C-407E-A947-70E740481C1C}">
                <a14:useLocalDpi xmlns:a14="http://schemas.microsoft.com/office/drawing/2010/main" val="0"/>
              </a:ext>
            </a:extLst>
          </a:blip>
          <a:srcRect t="6272" b="16690"/>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EF57D2A-067C-3945-BE79-E9AACC9FB76E}"/>
              </a:ext>
            </a:extLst>
          </p:cNvPr>
          <p:cNvSpPr>
            <a:spLocks noGrp="1"/>
          </p:cNvSpPr>
          <p:nvPr>
            <p:ph type="title"/>
          </p:nvPr>
        </p:nvSpPr>
        <p:spPr>
          <a:xfrm>
            <a:off x="603748" y="4551037"/>
            <a:ext cx="3766337" cy="1509931"/>
          </a:xfrm>
        </p:spPr>
        <p:txBody>
          <a:bodyPr>
            <a:normAutofit/>
          </a:bodyPr>
          <a:lstStyle/>
          <a:p>
            <a:endParaRPr lang="es-ES_tradnl" sz="3500">
              <a:solidFill>
                <a:srgbClr val="000000"/>
              </a:solidFill>
            </a:endParaRPr>
          </a:p>
        </p:txBody>
      </p:sp>
      <p:sp>
        <p:nvSpPr>
          <p:cNvPr id="3" name="Marcador de contenido 2">
            <a:extLst>
              <a:ext uri="{FF2B5EF4-FFF2-40B4-BE49-F238E27FC236}">
                <a16:creationId xmlns:a16="http://schemas.microsoft.com/office/drawing/2014/main" id="{10666113-1B04-5E43-88F4-1051EC582F02}"/>
              </a:ext>
            </a:extLst>
          </p:cNvPr>
          <p:cNvSpPr>
            <a:spLocks noGrp="1"/>
          </p:cNvSpPr>
          <p:nvPr>
            <p:ph idx="1"/>
          </p:nvPr>
        </p:nvSpPr>
        <p:spPr>
          <a:xfrm>
            <a:off x="1049891" y="4526114"/>
            <a:ext cx="7448052" cy="2191052"/>
          </a:xfrm>
        </p:spPr>
        <p:txBody>
          <a:bodyPr anchor="ctr">
            <a:normAutofit/>
          </a:bodyPr>
          <a:lstStyle/>
          <a:p>
            <a:pPr marL="0" indent="0">
              <a:buNone/>
            </a:pPr>
            <a:r>
              <a:rPr lang="es-EC" sz="2000" dirty="0">
                <a:solidFill>
                  <a:srgbClr val="000000"/>
                </a:solidFill>
                <a:latin typeface="Palatino" pitchFamily="2" charset="77"/>
                <a:ea typeface="Palatino" pitchFamily="2" charset="77"/>
              </a:rPr>
              <a:t>Elon Musk es un entusiasta promotor del transhumanismo, y sostiene que los vínculos que permitirían unir nuestras mentes con las máquinas -que hoy ya pueden ser una realidad-, podrían ser determinantes para impedir que los seres humanos sean desbordados por el desarrollo de la superinteligencia artificial, que definitivamente podría instalar el estado de servidumbre en la nueva condición humana.  </a:t>
            </a:r>
          </a:p>
          <a:p>
            <a:endParaRPr lang="es-ES_tradnl" sz="1100" dirty="0">
              <a:solidFill>
                <a:srgbClr val="000000"/>
              </a:solidFill>
            </a:endParaRPr>
          </a:p>
        </p:txBody>
      </p:sp>
      <p:sp>
        <p:nvSpPr>
          <p:cNvPr id="6" name="Rectángulo 5">
            <a:extLst>
              <a:ext uri="{FF2B5EF4-FFF2-40B4-BE49-F238E27FC236}">
                <a16:creationId xmlns:a16="http://schemas.microsoft.com/office/drawing/2014/main" id="{B6673C91-FC25-9147-9FEC-84536DDBE891}"/>
              </a:ext>
            </a:extLst>
          </p:cNvPr>
          <p:cNvSpPr/>
          <p:nvPr/>
        </p:nvSpPr>
        <p:spPr>
          <a:xfrm>
            <a:off x="585905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1659754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F816D-3C3B-DC4B-8CA3-FB407E3D5411}"/>
              </a:ext>
            </a:extLst>
          </p:cNvPr>
          <p:cNvSpPr>
            <a:spLocks noGrp="1"/>
          </p:cNvSpPr>
          <p:nvPr>
            <p:ph type="title"/>
          </p:nvPr>
        </p:nvSpPr>
        <p:spPr/>
        <p:txBody>
          <a:bodyPr/>
          <a:lstStyle/>
          <a:p>
            <a:r>
              <a:rPr lang="es-ES_tradnl" dirty="0"/>
              <a:t>Nietzsche y </a:t>
            </a:r>
            <a:r>
              <a:rPr lang="es-ES_tradnl" dirty="0" err="1"/>
              <a:t>McLuhan</a:t>
            </a:r>
            <a:endParaRPr lang="es-ES_tradnl" dirty="0"/>
          </a:p>
        </p:txBody>
      </p:sp>
      <p:pic>
        <p:nvPicPr>
          <p:cNvPr id="6" name="Marcador de contenido 5" descr="Imagen que contiene persona, hombre, interior, pared&#10;&#10;Descripción generada automáticamente">
            <a:extLst>
              <a:ext uri="{FF2B5EF4-FFF2-40B4-BE49-F238E27FC236}">
                <a16:creationId xmlns:a16="http://schemas.microsoft.com/office/drawing/2014/main" id="{6D52E0D9-3FC9-9D4C-A594-87BC3463C2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19523" y="3457574"/>
            <a:ext cx="3365500" cy="3035300"/>
          </a:xfrm>
        </p:spPr>
      </p:pic>
      <p:sp>
        <p:nvSpPr>
          <p:cNvPr id="4" name="Rectángulo 3">
            <a:extLst>
              <a:ext uri="{FF2B5EF4-FFF2-40B4-BE49-F238E27FC236}">
                <a16:creationId xmlns:a16="http://schemas.microsoft.com/office/drawing/2014/main" id="{3D871A85-2DB9-3F4B-96B1-CD1EF7D60085}"/>
              </a:ext>
            </a:extLst>
          </p:cNvPr>
          <p:cNvSpPr/>
          <p:nvPr/>
        </p:nvSpPr>
        <p:spPr>
          <a:xfrm>
            <a:off x="628650" y="1786242"/>
            <a:ext cx="4572000" cy="3285515"/>
          </a:xfrm>
          <a:prstGeom prst="rect">
            <a:avLst/>
          </a:prstGeom>
        </p:spPr>
        <p:txBody>
          <a:bodyPr>
            <a:spAutoFit/>
          </a:bodyPr>
          <a:lstStyle/>
          <a:p>
            <a:pPr algn="just">
              <a:lnSpc>
                <a:spcPct val="150000"/>
              </a:lnSpc>
              <a:spcAft>
                <a:spcPts val="0"/>
              </a:spcAft>
            </a:pPr>
            <a:r>
              <a:rPr lang="es-EC" sz="2000" dirty="0">
                <a:solidFill>
                  <a:srgbClr val="000000"/>
                </a:solidFill>
                <a:latin typeface="Palatino" pitchFamily="2" charset="77"/>
                <a:ea typeface="Palatino" pitchFamily="2" charset="77"/>
              </a:rPr>
              <a:t>El superhombre que Federico Nietzsche anticipó podría convertirse en realidad desde la perspectiva del hombre extendido por la tecnología, como había afirmado un célebre profesor canadiense -Marshall McLuhan- en la década de 1960.</a:t>
            </a:r>
            <a:endParaRPr lang="es-EC" sz="2000" dirty="0">
              <a:latin typeface="Palatino" pitchFamily="2" charset="77"/>
              <a:ea typeface="Palatino" pitchFamily="2" charset="77"/>
            </a:endParaRPr>
          </a:p>
        </p:txBody>
      </p:sp>
      <p:pic>
        <p:nvPicPr>
          <p:cNvPr id="8" name="Imagen 7" descr="Imagen que contiene hombre, persona, pared, interior&#10;&#10;Descripción generada automáticamente">
            <a:extLst>
              <a:ext uri="{FF2B5EF4-FFF2-40B4-BE49-F238E27FC236}">
                <a16:creationId xmlns:a16="http://schemas.microsoft.com/office/drawing/2014/main" id="{E1DCCB7E-AFD2-6F44-9EAF-269D3D6F5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7523" y="1164899"/>
            <a:ext cx="2349500" cy="1752600"/>
          </a:xfrm>
          <a:prstGeom prst="rect">
            <a:avLst/>
          </a:prstGeom>
        </p:spPr>
      </p:pic>
      <p:sp>
        <p:nvSpPr>
          <p:cNvPr id="9" name="Rectángulo 8">
            <a:extLst>
              <a:ext uri="{FF2B5EF4-FFF2-40B4-BE49-F238E27FC236}">
                <a16:creationId xmlns:a16="http://schemas.microsoft.com/office/drawing/2014/main" id="{16E265BA-1A0B-6342-9464-556724D1E9A0}"/>
              </a:ext>
            </a:extLst>
          </p:cNvPr>
          <p:cNvSpPr/>
          <p:nvPr/>
        </p:nvSpPr>
        <p:spPr>
          <a:xfrm>
            <a:off x="113290" y="6492874"/>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1606507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interior, persona, hombre, sujetando&#10;&#10;&#10;&#10;Descripción generada automáticamente">
            <a:extLst>
              <a:ext uri="{FF2B5EF4-FFF2-40B4-BE49-F238E27FC236}">
                <a16:creationId xmlns:a16="http://schemas.microsoft.com/office/drawing/2014/main" id="{74D055CE-6FBE-4746-BADD-86D86405114C}"/>
              </a:ext>
            </a:extLst>
          </p:cNvPr>
          <p:cNvPicPr>
            <a:picLocks noGrp="1" noChangeAspect="1"/>
          </p:cNvPicPr>
          <p:nvPr>
            <p:ph idx="1"/>
          </p:nvPr>
        </p:nvPicPr>
        <p:blipFill rotWithShape="1">
          <a:blip r:embed="rId3"/>
          <a:srcRect l="18240" r="11762" b="3"/>
          <a:stretch/>
        </p:blipFill>
        <p:spPr>
          <a:xfrm>
            <a:off x="857950" y="643467"/>
            <a:ext cx="7428100" cy="5571066"/>
          </a:xfrm>
          <a:prstGeom prst="rect">
            <a:avLst/>
          </a:prstGeom>
        </p:spPr>
      </p:pic>
    </p:spTree>
    <p:extLst>
      <p:ext uri="{BB962C8B-B14F-4D97-AF65-F5344CB8AC3E}">
        <p14:creationId xmlns:p14="http://schemas.microsoft.com/office/powerpoint/2010/main" val="21135576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TotalTime>
  <Words>2054</Words>
  <Application>Microsoft Macintosh PowerPoint</Application>
  <PresentationFormat>Presentación en pantalla (4:3)</PresentationFormat>
  <Paragraphs>166</Paragraphs>
  <Slides>47</Slides>
  <Notes>7</Notes>
  <HiddenSlides>0</HiddenSlides>
  <MMClips>2</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47</vt:i4>
      </vt:variant>
    </vt:vector>
  </HeadingPairs>
  <TitlesOfParts>
    <vt:vector size="57" baseType="lpstr">
      <vt:lpstr>UD Digi Kyokasho N-B</vt:lpstr>
      <vt:lpstr>Arial</vt:lpstr>
      <vt:lpstr>Calibri</vt:lpstr>
      <vt:lpstr>Calibri Light</vt:lpstr>
      <vt:lpstr>Freestyle Script</vt:lpstr>
      <vt:lpstr>Palatino</vt:lpstr>
      <vt:lpstr>Tw Cen MT</vt:lpstr>
      <vt:lpstr>Wingdings</vt:lpstr>
      <vt:lpstr>Wingdings 3</vt:lpstr>
      <vt:lpstr>Tema de Office</vt:lpstr>
      <vt:lpstr>Doctorado en Ciencias Sociales Seminario General II Semestre II, 2019   Reflexionar la Inteligencia Artificial desde la Ecología de los Medios </vt:lpstr>
      <vt:lpstr>Alan Turing</vt:lpstr>
      <vt:lpstr>Alan Turing</vt:lpstr>
      <vt:lpstr>Norbert Winer</vt:lpstr>
      <vt:lpstr>1996</vt:lpstr>
      <vt:lpstr>Presentación de PowerPoint</vt:lpstr>
      <vt:lpstr>2011</vt:lpstr>
      <vt:lpstr>2016</vt:lpstr>
      <vt:lpstr>2017</vt:lpstr>
      <vt:lpstr>2017</vt:lpstr>
      <vt:lpstr>Presentación de PowerPoint</vt:lpstr>
      <vt:lpstr>Tecnologías de frontera</vt:lpstr>
      <vt:lpstr>Presentación de PowerPoint</vt:lpstr>
      <vt:lpstr>IA</vt:lpstr>
      <vt:lpstr>Niveles de IA</vt:lpstr>
      <vt:lpstr>IA General</vt:lpstr>
      <vt:lpstr>IA General </vt:lpstr>
      <vt:lpstr>IA General</vt:lpstr>
      <vt:lpstr>Presentación de PowerPoint</vt:lpstr>
      <vt:lpstr>Tienda Amazon</vt:lpstr>
      <vt:lpstr>GLN</vt:lpstr>
      <vt:lpstr>e-learning</vt:lpstr>
      <vt:lpstr>Presentación de PowerPoint</vt:lpstr>
      <vt:lpstr>Aprendizaje profundo</vt:lpstr>
      <vt:lpstr>IA</vt:lpstr>
      <vt:lpstr>Asistentes personales virtuales inteligentes y parlantes inteligentes</vt:lpstr>
      <vt:lpstr>Presentación de PowerPoint</vt:lpstr>
      <vt:lpstr>IA</vt:lpstr>
      <vt:lpstr>Duplex</vt:lpstr>
      <vt:lpstr>Presentación de PowerPoint</vt:lpstr>
      <vt:lpstr>IA</vt:lpstr>
      <vt:lpstr>Presentación de PowerPoint</vt:lpstr>
      <vt:lpstr>Presentación de PowerPoint</vt:lpstr>
      <vt:lpstr>Presentación de PowerPoint</vt:lpstr>
      <vt:lpstr>Chatbots</vt:lpstr>
      <vt:lpstr>Retos</vt:lpstr>
      <vt:lpstr>Presentación de PowerPoint</vt:lpstr>
      <vt:lpstr>Transhumanismo</vt:lpstr>
      <vt:lpstr>Inteligencia superhumana</vt:lpstr>
      <vt:lpstr>Presentación de PowerPoint</vt:lpstr>
      <vt:lpstr>El cerebro: complejo sistema de información</vt:lpstr>
      <vt:lpstr>Presentación de PowerPoint</vt:lpstr>
      <vt:lpstr>Presentación de PowerPoint</vt:lpstr>
      <vt:lpstr>Matrix</vt:lpstr>
      <vt:lpstr>Presentación de PowerPoint</vt:lpstr>
      <vt:lpstr>Nietzsche y McLuhan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Doctorado en Ciencias Sociales Seminario General II Semestre II, 2019   Reflexionar la Inteligencia Artificial desde la Ecología de los Medios </dc:title>
  <dc:creator>Microsoft Office User</dc:creator>
  <cp:lastModifiedBy>Microsoft Office User</cp:lastModifiedBy>
  <cp:revision>1</cp:revision>
  <dcterms:created xsi:type="dcterms:W3CDTF">2019-07-21T00:50:40Z</dcterms:created>
  <dcterms:modified xsi:type="dcterms:W3CDTF">2019-07-21T00:55:56Z</dcterms:modified>
</cp:coreProperties>
</file>