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1"/>
  </p:sldMasterIdLst>
  <p:sldIdLst>
    <p:sldId id="286" r:id="rId2"/>
    <p:sldId id="257" r:id="rId3"/>
    <p:sldId id="258" r:id="rId4"/>
    <p:sldId id="259" r:id="rId5"/>
    <p:sldId id="260" r:id="rId6"/>
    <p:sldId id="261" r:id="rId7"/>
    <p:sldId id="262" r:id="rId8"/>
    <p:sldId id="263" r:id="rId9"/>
    <p:sldId id="264" r:id="rId10"/>
    <p:sldId id="265" r:id="rId11"/>
    <p:sldId id="284" r:id="rId12"/>
    <p:sldId id="266" r:id="rId13"/>
    <p:sldId id="285" r:id="rId14"/>
    <p:sldId id="271" r:id="rId15"/>
    <p:sldId id="273" r:id="rId16"/>
    <p:sldId id="274" r:id="rId17"/>
    <p:sldId id="275" r:id="rId18"/>
    <p:sldId id="276" r:id="rId19"/>
    <p:sldId id="296" r:id="rId20"/>
    <p:sldId id="278" r:id="rId21"/>
    <p:sldId id="279" r:id="rId22"/>
    <p:sldId id="287" r:id="rId23"/>
    <p:sldId id="280" r:id="rId24"/>
    <p:sldId id="282" r:id="rId25"/>
    <p:sldId id="289" r:id="rId26"/>
    <p:sldId id="283" r:id="rId27"/>
    <p:sldId id="291" r:id="rId28"/>
    <p:sldId id="297" r:id="rId29"/>
    <p:sldId id="298" r:id="rId30"/>
    <p:sldId id="288" r:id="rId31"/>
    <p:sldId id="290" r:id="rId32"/>
    <p:sldId id="292" r:id="rId33"/>
    <p:sldId id="293" r:id="rId34"/>
    <p:sldId id="294" r:id="rId35"/>
    <p:sldId id="295"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69" d="100"/>
          <a:sy n="69" d="100"/>
        </p:scale>
        <p:origin x="4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3AFC7-47CC-4504-AE94-5E8298CA29A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C"/>
        </a:p>
      </dgm:t>
    </dgm:pt>
    <dgm:pt modelId="{22003179-C184-401D-AA58-90E0993B1FE0}">
      <dgm:prSet phldrT="[Texto]" custT="1"/>
      <dgm:spPr>
        <a:solidFill>
          <a:srgbClr val="002060"/>
        </a:solidFill>
        <a:ln>
          <a:solidFill>
            <a:srgbClr val="FF0000"/>
          </a:solidFill>
        </a:ln>
      </dgm:spPr>
      <dgm:t>
        <a:bodyPr/>
        <a:lstStyle/>
        <a:p>
          <a:r>
            <a:rPr lang="es-ES" sz="2400" dirty="0"/>
            <a:t>Vestimenta</a:t>
          </a:r>
          <a:endParaRPr lang="es-EC" sz="2400" dirty="0"/>
        </a:p>
      </dgm:t>
    </dgm:pt>
    <dgm:pt modelId="{F023D2BB-3C56-4732-AF0A-7B3EF49B26A2}" type="parTrans" cxnId="{F025BA9D-EFCC-4C61-B76E-52BBDF536C30}">
      <dgm:prSet/>
      <dgm:spPr/>
      <dgm:t>
        <a:bodyPr/>
        <a:lstStyle/>
        <a:p>
          <a:endParaRPr lang="es-EC"/>
        </a:p>
      </dgm:t>
    </dgm:pt>
    <dgm:pt modelId="{98692606-B580-44FB-B2EA-599BF98DAD7B}" type="sibTrans" cxnId="{F025BA9D-EFCC-4C61-B76E-52BBDF536C30}">
      <dgm:prSet/>
      <dgm:spPr/>
      <dgm:t>
        <a:bodyPr/>
        <a:lstStyle/>
        <a:p>
          <a:endParaRPr lang="es-EC"/>
        </a:p>
      </dgm:t>
    </dgm:pt>
    <dgm:pt modelId="{A199D72D-06A5-4CDE-B49C-E551E0247D73}">
      <dgm:prSet phldrT="[Texto]" custT="1"/>
      <dgm:spPr>
        <a:solidFill>
          <a:srgbClr val="002060"/>
        </a:solidFill>
        <a:ln>
          <a:solidFill>
            <a:srgbClr val="FF0000"/>
          </a:solidFill>
        </a:ln>
      </dgm:spPr>
      <dgm:t>
        <a:bodyPr/>
        <a:lstStyle/>
        <a:p>
          <a:r>
            <a:rPr lang="es-ES" sz="2400" dirty="0"/>
            <a:t>Joyas</a:t>
          </a:r>
          <a:endParaRPr lang="es-EC" sz="2400" dirty="0"/>
        </a:p>
      </dgm:t>
    </dgm:pt>
    <dgm:pt modelId="{37073FB2-9323-4BFE-9E61-FBF75864F792}" type="parTrans" cxnId="{D2839F45-2921-4C27-808A-2454F2A6ECC5}">
      <dgm:prSet/>
      <dgm:spPr/>
      <dgm:t>
        <a:bodyPr/>
        <a:lstStyle/>
        <a:p>
          <a:endParaRPr lang="es-EC"/>
        </a:p>
      </dgm:t>
    </dgm:pt>
    <dgm:pt modelId="{BE3B7A35-DF06-4AED-9D06-08C2119C878C}" type="sibTrans" cxnId="{D2839F45-2921-4C27-808A-2454F2A6ECC5}">
      <dgm:prSet/>
      <dgm:spPr/>
      <dgm:t>
        <a:bodyPr/>
        <a:lstStyle/>
        <a:p>
          <a:endParaRPr lang="es-EC"/>
        </a:p>
      </dgm:t>
    </dgm:pt>
    <dgm:pt modelId="{0A048A35-84D1-4876-9FB9-6C1D9E327BAD}">
      <dgm:prSet phldrT="[Texto]" custT="1"/>
      <dgm:spPr>
        <a:solidFill>
          <a:srgbClr val="002060"/>
        </a:solidFill>
        <a:ln>
          <a:solidFill>
            <a:srgbClr val="FF0000"/>
          </a:solidFill>
        </a:ln>
      </dgm:spPr>
      <dgm:t>
        <a:bodyPr/>
        <a:lstStyle/>
        <a:p>
          <a:r>
            <a:rPr lang="es-ES" sz="2400" dirty="0"/>
            <a:t>Vehículos</a:t>
          </a:r>
          <a:r>
            <a:rPr lang="es-ES" sz="4600" dirty="0"/>
            <a:t> </a:t>
          </a:r>
          <a:endParaRPr lang="es-EC" sz="4600" dirty="0"/>
        </a:p>
      </dgm:t>
    </dgm:pt>
    <dgm:pt modelId="{5D2A7F49-B0BF-47D6-A258-577A0D7DAB11}" type="parTrans" cxnId="{C3688741-4228-4E7A-9C89-AE7C1AA4632F}">
      <dgm:prSet/>
      <dgm:spPr/>
      <dgm:t>
        <a:bodyPr/>
        <a:lstStyle/>
        <a:p>
          <a:endParaRPr lang="es-EC"/>
        </a:p>
      </dgm:t>
    </dgm:pt>
    <dgm:pt modelId="{C7448861-97BF-4EE5-AEBC-FBEF3A314F7B}" type="sibTrans" cxnId="{C3688741-4228-4E7A-9C89-AE7C1AA4632F}">
      <dgm:prSet/>
      <dgm:spPr/>
      <dgm:t>
        <a:bodyPr/>
        <a:lstStyle/>
        <a:p>
          <a:endParaRPr lang="es-EC"/>
        </a:p>
      </dgm:t>
    </dgm:pt>
    <dgm:pt modelId="{FA714949-847D-47A5-B884-9F5C27DFA1E6}">
      <dgm:prSet phldrT="[Texto]" custT="1"/>
      <dgm:spPr>
        <a:solidFill>
          <a:srgbClr val="002060"/>
        </a:solidFill>
        <a:ln>
          <a:solidFill>
            <a:srgbClr val="FF0000"/>
          </a:solidFill>
        </a:ln>
      </dgm:spPr>
      <dgm:t>
        <a:bodyPr/>
        <a:lstStyle/>
        <a:p>
          <a:r>
            <a:rPr lang="es-ES" sz="2400" dirty="0"/>
            <a:t>Lujos</a:t>
          </a:r>
          <a:endParaRPr lang="es-EC" sz="2400" dirty="0"/>
        </a:p>
      </dgm:t>
    </dgm:pt>
    <dgm:pt modelId="{E2AA1ACE-716A-4621-9875-D57FE08DA59C}" type="parTrans" cxnId="{28496BBC-869A-4648-AF6E-6421859D5A3E}">
      <dgm:prSet/>
      <dgm:spPr/>
      <dgm:t>
        <a:bodyPr/>
        <a:lstStyle/>
        <a:p>
          <a:endParaRPr lang="es-EC"/>
        </a:p>
      </dgm:t>
    </dgm:pt>
    <dgm:pt modelId="{1EFC23B5-4207-47A8-9804-882557EC1933}" type="sibTrans" cxnId="{28496BBC-869A-4648-AF6E-6421859D5A3E}">
      <dgm:prSet/>
      <dgm:spPr/>
      <dgm:t>
        <a:bodyPr/>
        <a:lstStyle/>
        <a:p>
          <a:endParaRPr lang="es-EC"/>
        </a:p>
      </dgm:t>
    </dgm:pt>
    <dgm:pt modelId="{66C36914-AEEC-41E3-B6B5-13F8C578E351}">
      <dgm:prSet phldrT="[Texto]" custT="1"/>
      <dgm:spPr>
        <a:solidFill>
          <a:srgbClr val="002060"/>
        </a:solidFill>
        <a:ln>
          <a:solidFill>
            <a:srgbClr val="FF0000"/>
          </a:solidFill>
        </a:ln>
      </dgm:spPr>
      <dgm:t>
        <a:bodyPr/>
        <a:lstStyle/>
        <a:p>
          <a:r>
            <a:rPr lang="es-ES" sz="2400" dirty="0"/>
            <a:t>Cuidado personal</a:t>
          </a:r>
          <a:endParaRPr lang="es-EC" sz="2400" dirty="0"/>
        </a:p>
      </dgm:t>
    </dgm:pt>
    <dgm:pt modelId="{F28C1218-7F1A-447F-958A-10CC7A6B1D97}" type="parTrans" cxnId="{9958CC40-0089-47FF-9C20-FF25EEDC5D5C}">
      <dgm:prSet/>
      <dgm:spPr/>
      <dgm:t>
        <a:bodyPr/>
        <a:lstStyle/>
        <a:p>
          <a:endParaRPr lang="es-EC"/>
        </a:p>
      </dgm:t>
    </dgm:pt>
    <dgm:pt modelId="{365AC73C-01DE-4036-86C1-14C25A6A957F}" type="sibTrans" cxnId="{9958CC40-0089-47FF-9C20-FF25EEDC5D5C}">
      <dgm:prSet/>
      <dgm:spPr/>
      <dgm:t>
        <a:bodyPr/>
        <a:lstStyle/>
        <a:p>
          <a:endParaRPr lang="es-EC"/>
        </a:p>
      </dgm:t>
    </dgm:pt>
    <dgm:pt modelId="{EE39DBB5-3977-4F13-8CBC-74DB36092BD5}">
      <dgm:prSet custT="1"/>
      <dgm:spPr>
        <a:solidFill>
          <a:srgbClr val="002060"/>
        </a:solidFill>
        <a:ln>
          <a:solidFill>
            <a:srgbClr val="FF0000"/>
          </a:solidFill>
        </a:ln>
      </dgm:spPr>
      <dgm:t>
        <a:bodyPr/>
        <a:lstStyle/>
        <a:p>
          <a:r>
            <a:rPr lang="es-ES" sz="2400" dirty="0"/>
            <a:t>Ventas al por mayor</a:t>
          </a:r>
          <a:endParaRPr lang="es-EC" sz="2400" dirty="0"/>
        </a:p>
      </dgm:t>
    </dgm:pt>
    <dgm:pt modelId="{70A0DD03-A4FC-4096-BBBD-E3C5F9AE3984}" type="parTrans" cxnId="{6608F2FC-AF6D-4B94-B5FA-9011FCD6A0F7}">
      <dgm:prSet/>
      <dgm:spPr/>
      <dgm:t>
        <a:bodyPr/>
        <a:lstStyle/>
        <a:p>
          <a:endParaRPr lang="es-EC"/>
        </a:p>
      </dgm:t>
    </dgm:pt>
    <dgm:pt modelId="{FB4BC3E2-A697-4A5C-8E46-6FD69D17C533}" type="sibTrans" cxnId="{6608F2FC-AF6D-4B94-B5FA-9011FCD6A0F7}">
      <dgm:prSet/>
      <dgm:spPr/>
      <dgm:t>
        <a:bodyPr/>
        <a:lstStyle/>
        <a:p>
          <a:endParaRPr lang="es-EC"/>
        </a:p>
      </dgm:t>
    </dgm:pt>
    <dgm:pt modelId="{B3CC9112-0E45-4006-B9D2-A95A9BF1CF04}" type="pres">
      <dgm:prSet presAssocID="{A6B3AFC7-47CC-4504-AE94-5E8298CA29A3}" presName="diagram" presStyleCnt="0">
        <dgm:presLayoutVars>
          <dgm:dir/>
          <dgm:resizeHandles val="exact"/>
        </dgm:presLayoutVars>
      </dgm:prSet>
      <dgm:spPr/>
    </dgm:pt>
    <dgm:pt modelId="{82F74F1E-6EBD-4A79-869D-92E4A73FAB93}" type="pres">
      <dgm:prSet presAssocID="{22003179-C184-401D-AA58-90E0993B1FE0}" presName="node" presStyleLbl="node1" presStyleIdx="0" presStyleCnt="6">
        <dgm:presLayoutVars>
          <dgm:bulletEnabled val="1"/>
        </dgm:presLayoutVars>
      </dgm:prSet>
      <dgm:spPr/>
    </dgm:pt>
    <dgm:pt modelId="{5E3BF416-D485-4B79-B559-782EFD987AE3}" type="pres">
      <dgm:prSet presAssocID="{98692606-B580-44FB-B2EA-599BF98DAD7B}" presName="sibTrans" presStyleCnt="0"/>
      <dgm:spPr/>
    </dgm:pt>
    <dgm:pt modelId="{9DB6D9E3-FCB6-4DD0-8BAF-A315399521E5}" type="pres">
      <dgm:prSet presAssocID="{A199D72D-06A5-4CDE-B49C-E551E0247D73}" presName="node" presStyleLbl="node1" presStyleIdx="1" presStyleCnt="6">
        <dgm:presLayoutVars>
          <dgm:bulletEnabled val="1"/>
        </dgm:presLayoutVars>
      </dgm:prSet>
      <dgm:spPr/>
    </dgm:pt>
    <dgm:pt modelId="{4351FBAD-1BBC-499B-B58F-BD6E3B236740}" type="pres">
      <dgm:prSet presAssocID="{BE3B7A35-DF06-4AED-9D06-08C2119C878C}" presName="sibTrans" presStyleCnt="0"/>
      <dgm:spPr/>
    </dgm:pt>
    <dgm:pt modelId="{BD04DB0F-E4DD-4567-9DBC-474EDB9B090B}" type="pres">
      <dgm:prSet presAssocID="{0A048A35-84D1-4876-9FB9-6C1D9E327BAD}" presName="node" presStyleLbl="node1" presStyleIdx="2" presStyleCnt="6">
        <dgm:presLayoutVars>
          <dgm:bulletEnabled val="1"/>
        </dgm:presLayoutVars>
      </dgm:prSet>
      <dgm:spPr/>
    </dgm:pt>
    <dgm:pt modelId="{1011BBDD-EC4A-490B-A387-81337797687B}" type="pres">
      <dgm:prSet presAssocID="{C7448861-97BF-4EE5-AEBC-FBEF3A314F7B}" presName="sibTrans" presStyleCnt="0"/>
      <dgm:spPr/>
    </dgm:pt>
    <dgm:pt modelId="{C50FB5D5-1FD8-4653-A037-6E6450809EC2}" type="pres">
      <dgm:prSet presAssocID="{FA714949-847D-47A5-B884-9F5C27DFA1E6}" presName="node" presStyleLbl="node1" presStyleIdx="3" presStyleCnt="6">
        <dgm:presLayoutVars>
          <dgm:bulletEnabled val="1"/>
        </dgm:presLayoutVars>
      </dgm:prSet>
      <dgm:spPr/>
    </dgm:pt>
    <dgm:pt modelId="{432CF614-A0EB-4F04-9376-1420F48FC9B9}" type="pres">
      <dgm:prSet presAssocID="{1EFC23B5-4207-47A8-9804-882557EC1933}" presName="sibTrans" presStyleCnt="0"/>
      <dgm:spPr/>
    </dgm:pt>
    <dgm:pt modelId="{08DE6483-3D91-495E-AE08-D35BC5254EB3}" type="pres">
      <dgm:prSet presAssocID="{66C36914-AEEC-41E3-B6B5-13F8C578E351}" presName="node" presStyleLbl="node1" presStyleIdx="4" presStyleCnt="6">
        <dgm:presLayoutVars>
          <dgm:bulletEnabled val="1"/>
        </dgm:presLayoutVars>
      </dgm:prSet>
      <dgm:spPr/>
    </dgm:pt>
    <dgm:pt modelId="{19269B7F-28CE-4E31-A97C-9F1B573E6662}" type="pres">
      <dgm:prSet presAssocID="{365AC73C-01DE-4036-86C1-14C25A6A957F}" presName="sibTrans" presStyleCnt="0"/>
      <dgm:spPr/>
    </dgm:pt>
    <dgm:pt modelId="{D24552F1-98E9-448F-84C7-EFE6B016B243}" type="pres">
      <dgm:prSet presAssocID="{EE39DBB5-3977-4F13-8CBC-74DB36092BD5}" presName="node" presStyleLbl="node1" presStyleIdx="5" presStyleCnt="6">
        <dgm:presLayoutVars>
          <dgm:bulletEnabled val="1"/>
        </dgm:presLayoutVars>
      </dgm:prSet>
      <dgm:spPr/>
    </dgm:pt>
  </dgm:ptLst>
  <dgm:cxnLst>
    <dgm:cxn modelId="{9958CC40-0089-47FF-9C20-FF25EEDC5D5C}" srcId="{A6B3AFC7-47CC-4504-AE94-5E8298CA29A3}" destId="{66C36914-AEEC-41E3-B6B5-13F8C578E351}" srcOrd="4" destOrd="0" parTransId="{F28C1218-7F1A-447F-958A-10CC7A6B1D97}" sibTransId="{365AC73C-01DE-4036-86C1-14C25A6A957F}"/>
    <dgm:cxn modelId="{DAAF5D61-3C72-46D4-954B-AF005CE40E80}" type="presOf" srcId="{EE39DBB5-3977-4F13-8CBC-74DB36092BD5}" destId="{D24552F1-98E9-448F-84C7-EFE6B016B243}" srcOrd="0" destOrd="0" presId="urn:microsoft.com/office/officeart/2005/8/layout/default"/>
    <dgm:cxn modelId="{FF9F6F61-D5EF-407F-8BAC-99A9A867EB1F}" type="presOf" srcId="{FA714949-847D-47A5-B884-9F5C27DFA1E6}" destId="{C50FB5D5-1FD8-4653-A037-6E6450809EC2}" srcOrd="0" destOrd="0" presId="urn:microsoft.com/office/officeart/2005/8/layout/default"/>
    <dgm:cxn modelId="{C3688741-4228-4E7A-9C89-AE7C1AA4632F}" srcId="{A6B3AFC7-47CC-4504-AE94-5E8298CA29A3}" destId="{0A048A35-84D1-4876-9FB9-6C1D9E327BAD}" srcOrd="2" destOrd="0" parTransId="{5D2A7F49-B0BF-47D6-A258-577A0D7DAB11}" sibTransId="{C7448861-97BF-4EE5-AEBC-FBEF3A314F7B}"/>
    <dgm:cxn modelId="{D2839F45-2921-4C27-808A-2454F2A6ECC5}" srcId="{A6B3AFC7-47CC-4504-AE94-5E8298CA29A3}" destId="{A199D72D-06A5-4CDE-B49C-E551E0247D73}" srcOrd="1" destOrd="0" parTransId="{37073FB2-9323-4BFE-9E61-FBF75864F792}" sibTransId="{BE3B7A35-DF06-4AED-9D06-08C2119C878C}"/>
    <dgm:cxn modelId="{47D7F057-3C72-4761-914D-643E81A3FFB7}" type="presOf" srcId="{0A048A35-84D1-4876-9FB9-6C1D9E327BAD}" destId="{BD04DB0F-E4DD-4567-9DBC-474EDB9B090B}" srcOrd="0" destOrd="0" presId="urn:microsoft.com/office/officeart/2005/8/layout/default"/>
    <dgm:cxn modelId="{F025BA9D-EFCC-4C61-B76E-52BBDF536C30}" srcId="{A6B3AFC7-47CC-4504-AE94-5E8298CA29A3}" destId="{22003179-C184-401D-AA58-90E0993B1FE0}" srcOrd="0" destOrd="0" parTransId="{F023D2BB-3C56-4732-AF0A-7B3EF49B26A2}" sibTransId="{98692606-B580-44FB-B2EA-599BF98DAD7B}"/>
    <dgm:cxn modelId="{FFBCC9A0-4542-4C70-8771-E1169950E070}" type="presOf" srcId="{A199D72D-06A5-4CDE-B49C-E551E0247D73}" destId="{9DB6D9E3-FCB6-4DD0-8BAF-A315399521E5}" srcOrd="0" destOrd="0" presId="urn:microsoft.com/office/officeart/2005/8/layout/default"/>
    <dgm:cxn modelId="{726EB9A5-A077-470C-A7E1-1F2ABD9AA2CE}" type="presOf" srcId="{66C36914-AEEC-41E3-B6B5-13F8C578E351}" destId="{08DE6483-3D91-495E-AE08-D35BC5254EB3}" srcOrd="0" destOrd="0" presId="urn:microsoft.com/office/officeart/2005/8/layout/default"/>
    <dgm:cxn modelId="{28496BBC-869A-4648-AF6E-6421859D5A3E}" srcId="{A6B3AFC7-47CC-4504-AE94-5E8298CA29A3}" destId="{FA714949-847D-47A5-B884-9F5C27DFA1E6}" srcOrd="3" destOrd="0" parTransId="{E2AA1ACE-716A-4621-9875-D57FE08DA59C}" sibTransId="{1EFC23B5-4207-47A8-9804-882557EC1933}"/>
    <dgm:cxn modelId="{2120E0D1-633B-4E5A-954B-77F782FB8350}" type="presOf" srcId="{A6B3AFC7-47CC-4504-AE94-5E8298CA29A3}" destId="{B3CC9112-0E45-4006-B9D2-A95A9BF1CF04}" srcOrd="0" destOrd="0" presId="urn:microsoft.com/office/officeart/2005/8/layout/default"/>
    <dgm:cxn modelId="{780D88DD-1828-4F9E-A1E6-F8E18585CE0E}" type="presOf" srcId="{22003179-C184-401D-AA58-90E0993B1FE0}" destId="{82F74F1E-6EBD-4A79-869D-92E4A73FAB93}" srcOrd="0" destOrd="0" presId="urn:microsoft.com/office/officeart/2005/8/layout/default"/>
    <dgm:cxn modelId="{6608F2FC-AF6D-4B94-B5FA-9011FCD6A0F7}" srcId="{A6B3AFC7-47CC-4504-AE94-5E8298CA29A3}" destId="{EE39DBB5-3977-4F13-8CBC-74DB36092BD5}" srcOrd="5" destOrd="0" parTransId="{70A0DD03-A4FC-4096-BBBD-E3C5F9AE3984}" sibTransId="{FB4BC3E2-A697-4A5C-8E46-6FD69D17C533}"/>
    <dgm:cxn modelId="{11BE8F85-505C-456E-9D0E-79DAD72E589B}" type="presParOf" srcId="{B3CC9112-0E45-4006-B9D2-A95A9BF1CF04}" destId="{82F74F1E-6EBD-4A79-869D-92E4A73FAB93}" srcOrd="0" destOrd="0" presId="urn:microsoft.com/office/officeart/2005/8/layout/default"/>
    <dgm:cxn modelId="{444DA8A6-F3D8-4EC5-9377-38DAA2FF9ECD}" type="presParOf" srcId="{B3CC9112-0E45-4006-B9D2-A95A9BF1CF04}" destId="{5E3BF416-D485-4B79-B559-782EFD987AE3}" srcOrd="1" destOrd="0" presId="urn:microsoft.com/office/officeart/2005/8/layout/default"/>
    <dgm:cxn modelId="{75F2C996-DA57-4C32-922F-C460C05B4260}" type="presParOf" srcId="{B3CC9112-0E45-4006-B9D2-A95A9BF1CF04}" destId="{9DB6D9E3-FCB6-4DD0-8BAF-A315399521E5}" srcOrd="2" destOrd="0" presId="urn:microsoft.com/office/officeart/2005/8/layout/default"/>
    <dgm:cxn modelId="{C52807F8-BE51-4A47-93D7-78603C02A096}" type="presParOf" srcId="{B3CC9112-0E45-4006-B9D2-A95A9BF1CF04}" destId="{4351FBAD-1BBC-499B-B58F-BD6E3B236740}" srcOrd="3" destOrd="0" presId="urn:microsoft.com/office/officeart/2005/8/layout/default"/>
    <dgm:cxn modelId="{DAB2DAF1-B632-4669-BC5D-B6127625AC47}" type="presParOf" srcId="{B3CC9112-0E45-4006-B9D2-A95A9BF1CF04}" destId="{BD04DB0F-E4DD-4567-9DBC-474EDB9B090B}" srcOrd="4" destOrd="0" presId="urn:microsoft.com/office/officeart/2005/8/layout/default"/>
    <dgm:cxn modelId="{7E1E79C4-C796-459C-9593-FBBF4D06000B}" type="presParOf" srcId="{B3CC9112-0E45-4006-B9D2-A95A9BF1CF04}" destId="{1011BBDD-EC4A-490B-A387-81337797687B}" srcOrd="5" destOrd="0" presId="urn:microsoft.com/office/officeart/2005/8/layout/default"/>
    <dgm:cxn modelId="{47281652-4E42-440B-B583-DCD8E574973A}" type="presParOf" srcId="{B3CC9112-0E45-4006-B9D2-A95A9BF1CF04}" destId="{C50FB5D5-1FD8-4653-A037-6E6450809EC2}" srcOrd="6" destOrd="0" presId="urn:microsoft.com/office/officeart/2005/8/layout/default"/>
    <dgm:cxn modelId="{120D5769-6296-4E94-AAA6-ED6E3FBEF118}" type="presParOf" srcId="{B3CC9112-0E45-4006-B9D2-A95A9BF1CF04}" destId="{432CF614-A0EB-4F04-9376-1420F48FC9B9}" srcOrd="7" destOrd="0" presId="urn:microsoft.com/office/officeart/2005/8/layout/default"/>
    <dgm:cxn modelId="{000BB16F-4002-497D-AD86-03F55AFEACE6}" type="presParOf" srcId="{B3CC9112-0E45-4006-B9D2-A95A9BF1CF04}" destId="{08DE6483-3D91-495E-AE08-D35BC5254EB3}" srcOrd="8" destOrd="0" presId="urn:microsoft.com/office/officeart/2005/8/layout/default"/>
    <dgm:cxn modelId="{EAAAC583-9345-4A20-A700-53C5BD0BD5DF}" type="presParOf" srcId="{B3CC9112-0E45-4006-B9D2-A95A9BF1CF04}" destId="{19269B7F-28CE-4E31-A97C-9F1B573E6662}" srcOrd="9" destOrd="0" presId="urn:microsoft.com/office/officeart/2005/8/layout/default"/>
    <dgm:cxn modelId="{7BBC7B13-EDF4-4236-BFA4-25FA67B34AD0}" type="presParOf" srcId="{B3CC9112-0E45-4006-B9D2-A95A9BF1CF04}" destId="{D24552F1-98E9-448F-84C7-EFE6B016B24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C94F21-D13E-49CD-8B8A-94316803827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C"/>
        </a:p>
      </dgm:t>
    </dgm:pt>
    <dgm:pt modelId="{38A70294-7247-4024-B499-572C255C3433}">
      <dgm:prSet phldrT="[Texto]" custT="1"/>
      <dgm:spPr>
        <a:solidFill>
          <a:srgbClr val="002060"/>
        </a:solidFill>
        <a:ln>
          <a:solidFill>
            <a:srgbClr val="FF0000"/>
          </a:solidFill>
        </a:ln>
      </dgm:spPr>
      <dgm:t>
        <a:bodyPr/>
        <a:lstStyle/>
        <a:p>
          <a:r>
            <a:rPr lang="es-ES" sz="2400" dirty="0"/>
            <a:t>Tendencia de la moda</a:t>
          </a:r>
          <a:endParaRPr lang="es-EC" sz="2400" dirty="0"/>
        </a:p>
      </dgm:t>
    </dgm:pt>
    <dgm:pt modelId="{797D495C-15EE-4A8E-8C3B-B6353B693FA7}" type="parTrans" cxnId="{4DE7C043-66F9-42C5-9482-8C059AD267E2}">
      <dgm:prSet/>
      <dgm:spPr/>
      <dgm:t>
        <a:bodyPr/>
        <a:lstStyle/>
        <a:p>
          <a:endParaRPr lang="es-EC"/>
        </a:p>
      </dgm:t>
    </dgm:pt>
    <dgm:pt modelId="{CD8E0924-589B-4ABD-B32F-BCEB59E39B96}" type="sibTrans" cxnId="{4DE7C043-66F9-42C5-9482-8C059AD267E2}">
      <dgm:prSet/>
      <dgm:spPr/>
      <dgm:t>
        <a:bodyPr/>
        <a:lstStyle/>
        <a:p>
          <a:endParaRPr lang="es-EC"/>
        </a:p>
      </dgm:t>
    </dgm:pt>
    <dgm:pt modelId="{127C7F19-BF67-4259-AC86-7646A0E48EF5}">
      <dgm:prSet phldrT="[Texto]" custT="1"/>
      <dgm:spPr>
        <a:solidFill>
          <a:srgbClr val="002060"/>
        </a:solidFill>
        <a:ln>
          <a:solidFill>
            <a:srgbClr val="FF0000"/>
          </a:solidFill>
        </a:ln>
      </dgm:spPr>
      <dgm:t>
        <a:bodyPr/>
        <a:lstStyle/>
        <a:p>
          <a:r>
            <a:rPr lang="es-ES" sz="2400" dirty="0"/>
            <a:t>Innovación en comercio electrónico</a:t>
          </a:r>
          <a:endParaRPr lang="es-EC" sz="2400" dirty="0"/>
        </a:p>
      </dgm:t>
    </dgm:pt>
    <dgm:pt modelId="{063E52C8-7FE9-49E1-AB4D-13664DA2FC36}" type="parTrans" cxnId="{DA68E248-4992-4C4A-BD79-45D665B43672}">
      <dgm:prSet/>
      <dgm:spPr/>
      <dgm:t>
        <a:bodyPr/>
        <a:lstStyle/>
        <a:p>
          <a:endParaRPr lang="es-EC"/>
        </a:p>
      </dgm:t>
    </dgm:pt>
    <dgm:pt modelId="{915A05BC-983F-423F-ACBF-1199F3485689}" type="sibTrans" cxnId="{DA68E248-4992-4C4A-BD79-45D665B43672}">
      <dgm:prSet/>
      <dgm:spPr/>
      <dgm:t>
        <a:bodyPr/>
        <a:lstStyle/>
        <a:p>
          <a:endParaRPr lang="es-EC"/>
        </a:p>
      </dgm:t>
    </dgm:pt>
    <dgm:pt modelId="{1BBE3708-76D0-4E62-BEB1-1798E75384DA}">
      <dgm:prSet phldrT="[Texto]" custT="1"/>
      <dgm:spPr>
        <a:solidFill>
          <a:srgbClr val="002060"/>
        </a:solidFill>
        <a:ln>
          <a:solidFill>
            <a:srgbClr val="FF0000"/>
          </a:solidFill>
        </a:ln>
      </dgm:spPr>
      <dgm:t>
        <a:bodyPr/>
        <a:lstStyle/>
        <a:p>
          <a:r>
            <a:rPr lang="es-ES" sz="2400" dirty="0"/>
            <a:t>Mujeres y finanzas</a:t>
          </a:r>
          <a:endParaRPr lang="es-EC" sz="2400" dirty="0"/>
        </a:p>
      </dgm:t>
    </dgm:pt>
    <dgm:pt modelId="{A00BC405-44D0-4945-BC85-386A3FCC4D46}" type="parTrans" cxnId="{4B04CA9E-8095-40B2-8892-17F8CE8C8045}">
      <dgm:prSet/>
      <dgm:spPr/>
      <dgm:t>
        <a:bodyPr/>
        <a:lstStyle/>
        <a:p>
          <a:endParaRPr lang="es-EC"/>
        </a:p>
      </dgm:t>
    </dgm:pt>
    <dgm:pt modelId="{3B69F787-CE49-4174-9FA5-730C13491463}" type="sibTrans" cxnId="{4B04CA9E-8095-40B2-8892-17F8CE8C8045}">
      <dgm:prSet/>
      <dgm:spPr/>
      <dgm:t>
        <a:bodyPr/>
        <a:lstStyle/>
        <a:p>
          <a:endParaRPr lang="es-EC"/>
        </a:p>
      </dgm:t>
    </dgm:pt>
    <dgm:pt modelId="{674C2BCD-57A4-46F1-84D2-5FD0F6095EEF}">
      <dgm:prSet phldrT="[Texto]" custT="1"/>
      <dgm:spPr>
        <a:solidFill>
          <a:srgbClr val="002060"/>
        </a:solidFill>
        <a:ln>
          <a:solidFill>
            <a:srgbClr val="FF0000"/>
          </a:solidFill>
        </a:ln>
      </dgm:spPr>
      <dgm:t>
        <a:bodyPr/>
        <a:lstStyle/>
        <a:p>
          <a:r>
            <a:rPr lang="es-ES" sz="2400" dirty="0"/>
            <a:t>Consultorías</a:t>
          </a:r>
          <a:r>
            <a:rPr lang="es-ES" sz="4300" dirty="0"/>
            <a:t> </a:t>
          </a:r>
          <a:endParaRPr lang="es-EC" sz="4300" dirty="0"/>
        </a:p>
      </dgm:t>
    </dgm:pt>
    <dgm:pt modelId="{056683C8-0FD9-4B99-B785-14E1E2499E0B}" type="parTrans" cxnId="{C0143606-EAE0-4B4A-8038-1B7C4E06EE82}">
      <dgm:prSet/>
      <dgm:spPr/>
      <dgm:t>
        <a:bodyPr/>
        <a:lstStyle/>
        <a:p>
          <a:endParaRPr lang="es-EC"/>
        </a:p>
      </dgm:t>
    </dgm:pt>
    <dgm:pt modelId="{327F2C7D-2290-4190-9BD5-FBFF10D2A824}" type="sibTrans" cxnId="{C0143606-EAE0-4B4A-8038-1B7C4E06EE82}">
      <dgm:prSet/>
      <dgm:spPr/>
      <dgm:t>
        <a:bodyPr/>
        <a:lstStyle/>
        <a:p>
          <a:endParaRPr lang="es-EC"/>
        </a:p>
      </dgm:t>
    </dgm:pt>
    <dgm:pt modelId="{D03172A8-17EB-4168-92D8-CFDE25E55CFE}" type="pres">
      <dgm:prSet presAssocID="{E1C94F21-D13E-49CD-8B8A-943168038273}" presName="diagram" presStyleCnt="0">
        <dgm:presLayoutVars>
          <dgm:dir/>
          <dgm:resizeHandles val="exact"/>
        </dgm:presLayoutVars>
      </dgm:prSet>
      <dgm:spPr/>
    </dgm:pt>
    <dgm:pt modelId="{785CB4DD-F779-4951-B9BA-35568608EF67}" type="pres">
      <dgm:prSet presAssocID="{38A70294-7247-4024-B499-572C255C3433}" presName="node" presStyleLbl="node1" presStyleIdx="0" presStyleCnt="4">
        <dgm:presLayoutVars>
          <dgm:bulletEnabled val="1"/>
        </dgm:presLayoutVars>
      </dgm:prSet>
      <dgm:spPr/>
    </dgm:pt>
    <dgm:pt modelId="{23E65043-AE45-40E9-B3BA-9666D72F47C7}" type="pres">
      <dgm:prSet presAssocID="{CD8E0924-589B-4ABD-B32F-BCEB59E39B96}" presName="sibTrans" presStyleCnt="0"/>
      <dgm:spPr/>
    </dgm:pt>
    <dgm:pt modelId="{B96D2A66-4541-4DDC-AA7C-18E96312D837}" type="pres">
      <dgm:prSet presAssocID="{127C7F19-BF67-4259-AC86-7646A0E48EF5}" presName="node" presStyleLbl="node1" presStyleIdx="1" presStyleCnt="4">
        <dgm:presLayoutVars>
          <dgm:bulletEnabled val="1"/>
        </dgm:presLayoutVars>
      </dgm:prSet>
      <dgm:spPr/>
    </dgm:pt>
    <dgm:pt modelId="{5C2B0236-8E8B-43BF-93FB-E3208DD5FF97}" type="pres">
      <dgm:prSet presAssocID="{915A05BC-983F-423F-ACBF-1199F3485689}" presName="sibTrans" presStyleCnt="0"/>
      <dgm:spPr/>
    </dgm:pt>
    <dgm:pt modelId="{A82036C0-E5FD-4A2C-BFB4-8D293CA62521}" type="pres">
      <dgm:prSet presAssocID="{1BBE3708-76D0-4E62-BEB1-1798E75384DA}" presName="node" presStyleLbl="node1" presStyleIdx="2" presStyleCnt="4">
        <dgm:presLayoutVars>
          <dgm:bulletEnabled val="1"/>
        </dgm:presLayoutVars>
      </dgm:prSet>
      <dgm:spPr/>
    </dgm:pt>
    <dgm:pt modelId="{C561B427-08AB-4805-9961-2818D3FCA855}" type="pres">
      <dgm:prSet presAssocID="{3B69F787-CE49-4174-9FA5-730C13491463}" presName="sibTrans" presStyleCnt="0"/>
      <dgm:spPr/>
    </dgm:pt>
    <dgm:pt modelId="{2F2ACC34-F16E-4D44-BC56-F2A3F8D4AA49}" type="pres">
      <dgm:prSet presAssocID="{674C2BCD-57A4-46F1-84D2-5FD0F6095EEF}" presName="node" presStyleLbl="node1" presStyleIdx="3" presStyleCnt="4">
        <dgm:presLayoutVars>
          <dgm:bulletEnabled val="1"/>
        </dgm:presLayoutVars>
      </dgm:prSet>
      <dgm:spPr/>
    </dgm:pt>
  </dgm:ptLst>
  <dgm:cxnLst>
    <dgm:cxn modelId="{C0143606-EAE0-4B4A-8038-1B7C4E06EE82}" srcId="{E1C94F21-D13E-49CD-8B8A-943168038273}" destId="{674C2BCD-57A4-46F1-84D2-5FD0F6095EEF}" srcOrd="3" destOrd="0" parTransId="{056683C8-0FD9-4B99-B785-14E1E2499E0B}" sibTransId="{327F2C7D-2290-4190-9BD5-FBFF10D2A824}"/>
    <dgm:cxn modelId="{D6C49D0B-4BA1-42B6-80A4-07BDD5488040}" type="presOf" srcId="{38A70294-7247-4024-B499-572C255C3433}" destId="{785CB4DD-F779-4951-B9BA-35568608EF67}" srcOrd="0" destOrd="0" presId="urn:microsoft.com/office/officeart/2005/8/layout/default"/>
    <dgm:cxn modelId="{9BB10541-E1D8-4B6F-AFA2-EB6B8020ADFC}" type="presOf" srcId="{E1C94F21-D13E-49CD-8B8A-943168038273}" destId="{D03172A8-17EB-4168-92D8-CFDE25E55CFE}" srcOrd="0" destOrd="0" presId="urn:microsoft.com/office/officeart/2005/8/layout/default"/>
    <dgm:cxn modelId="{4DE7C043-66F9-42C5-9482-8C059AD267E2}" srcId="{E1C94F21-D13E-49CD-8B8A-943168038273}" destId="{38A70294-7247-4024-B499-572C255C3433}" srcOrd="0" destOrd="0" parTransId="{797D495C-15EE-4A8E-8C3B-B6353B693FA7}" sibTransId="{CD8E0924-589B-4ABD-B32F-BCEB59E39B96}"/>
    <dgm:cxn modelId="{DA68E248-4992-4C4A-BD79-45D665B43672}" srcId="{E1C94F21-D13E-49CD-8B8A-943168038273}" destId="{127C7F19-BF67-4259-AC86-7646A0E48EF5}" srcOrd="1" destOrd="0" parTransId="{063E52C8-7FE9-49E1-AB4D-13664DA2FC36}" sibTransId="{915A05BC-983F-423F-ACBF-1199F3485689}"/>
    <dgm:cxn modelId="{925E3F56-3B3B-464C-B6D8-BA5AFDA592F1}" type="presOf" srcId="{127C7F19-BF67-4259-AC86-7646A0E48EF5}" destId="{B96D2A66-4541-4DDC-AA7C-18E96312D837}" srcOrd="0" destOrd="0" presId="urn:microsoft.com/office/officeart/2005/8/layout/default"/>
    <dgm:cxn modelId="{5E3AFC7B-E8BB-4D50-99E0-126C4B7E48D2}" type="presOf" srcId="{1BBE3708-76D0-4E62-BEB1-1798E75384DA}" destId="{A82036C0-E5FD-4A2C-BFB4-8D293CA62521}" srcOrd="0" destOrd="0" presId="urn:microsoft.com/office/officeart/2005/8/layout/default"/>
    <dgm:cxn modelId="{4B04CA9E-8095-40B2-8892-17F8CE8C8045}" srcId="{E1C94F21-D13E-49CD-8B8A-943168038273}" destId="{1BBE3708-76D0-4E62-BEB1-1798E75384DA}" srcOrd="2" destOrd="0" parTransId="{A00BC405-44D0-4945-BC85-386A3FCC4D46}" sibTransId="{3B69F787-CE49-4174-9FA5-730C13491463}"/>
    <dgm:cxn modelId="{43CF4DCF-C56A-4377-AE7E-D4F4342F62CC}" type="presOf" srcId="{674C2BCD-57A4-46F1-84D2-5FD0F6095EEF}" destId="{2F2ACC34-F16E-4D44-BC56-F2A3F8D4AA49}" srcOrd="0" destOrd="0" presId="urn:microsoft.com/office/officeart/2005/8/layout/default"/>
    <dgm:cxn modelId="{580B8440-30C8-4C6D-97CA-B2C0941A3858}" type="presParOf" srcId="{D03172A8-17EB-4168-92D8-CFDE25E55CFE}" destId="{785CB4DD-F779-4951-B9BA-35568608EF67}" srcOrd="0" destOrd="0" presId="urn:microsoft.com/office/officeart/2005/8/layout/default"/>
    <dgm:cxn modelId="{DB9E9ED8-657C-4FD6-A8CA-AB7F8E79BA3D}" type="presParOf" srcId="{D03172A8-17EB-4168-92D8-CFDE25E55CFE}" destId="{23E65043-AE45-40E9-B3BA-9666D72F47C7}" srcOrd="1" destOrd="0" presId="urn:microsoft.com/office/officeart/2005/8/layout/default"/>
    <dgm:cxn modelId="{C66C7E2D-ADFB-4FCC-9AA3-64E9BCFBE182}" type="presParOf" srcId="{D03172A8-17EB-4168-92D8-CFDE25E55CFE}" destId="{B96D2A66-4541-4DDC-AA7C-18E96312D837}" srcOrd="2" destOrd="0" presId="urn:microsoft.com/office/officeart/2005/8/layout/default"/>
    <dgm:cxn modelId="{8D7CFECA-9040-4CD7-ADDE-52FF80974947}" type="presParOf" srcId="{D03172A8-17EB-4168-92D8-CFDE25E55CFE}" destId="{5C2B0236-8E8B-43BF-93FB-E3208DD5FF97}" srcOrd="3" destOrd="0" presId="urn:microsoft.com/office/officeart/2005/8/layout/default"/>
    <dgm:cxn modelId="{40679D26-267E-440D-8079-7953EF9EC08B}" type="presParOf" srcId="{D03172A8-17EB-4168-92D8-CFDE25E55CFE}" destId="{A82036C0-E5FD-4A2C-BFB4-8D293CA62521}" srcOrd="4" destOrd="0" presId="urn:microsoft.com/office/officeart/2005/8/layout/default"/>
    <dgm:cxn modelId="{C23939D6-E640-40AD-8C06-F151E4EDDE50}" type="presParOf" srcId="{D03172A8-17EB-4168-92D8-CFDE25E55CFE}" destId="{C561B427-08AB-4805-9961-2818D3FCA855}" srcOrd="5" destOrd="0" presId="urn:microsoft.com/office/officeart/2005/8/layout/default"/>
    <dgm:cxn modelId="{AC5D053F-D688-47CE-BB60-27E226FF9C1C}" type="presParOf" srcId="{D03172A8-17EB-4168-92D8-CFDE25E55CFE}" destId="{2F2ACC34-F16E-4D44-BC56-F2A3F8D4AA4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0BA153-AEE7-46FE-8CDD-A6863221304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C"/>
        </a:p>
      </dgm:t>
    </dgm:pt>
    <dgm:pt modelId="{2B0AE587-F6EC-4208-AE2F-AB1B7EDD16F2}">
      <dgm:prSet phldrT="[Texto]" custT="1"/>
      <dgm:spPr>
        <a:solidFill>
          <a:srgbClr val="002060"/>
        </a:solidFill>
        <a:ln>
          <a:solidFill>
            <a:srgbClr val="FF0000"/>
          </a:solidFill>
        </a:ln>
      </dgm:spPr>
      <dgm:t>
        <a:bodyPr/>
        <a:lstStyle/>
        <a:p>
          <a:r>
            <a:rPr lang="es-ES" sz="2400" dirty="0"/>
            <a:t>Cerveza</a:t>
          </a:r>
          <a:endParaRPr lang="es-EC" sz="2400" dirty="0"/>
        </a:p>
      </dgm:t>
    </dgm:pt>
    <dgm:pt modelId="{7877C9C4-9AF8-42B5-8DAD-7826D829293E}" type="parTrans" cxnId="{5F5718D7-F605-4926-AC87-EE566F036FF6}">
      <dgm:prSet/>
      <dgm:spPr/>
      <dgm:t>
        <a:bodyPr/>
        <a:lstStyle/>
        <a:p>
          <a:endParaRPr lang="es-EC"/>
        </a:p>
      </dgm:t>
    </dgm:pt>
    <dgm:pt modelId="{E579DBAD-4C0D-4204-9DA2-87585408B90E}" type="sibTrans" cxnId="{5F5718D7-F605-4926-AC87-EE566F036FF6}">
      <dgm:prSet/>
      <dgm:spPr/>
      <dgm:t>
        <a:bodyPr/>
        <a:lstStyle/>
        <a:p>
          <a:endParaRPr lang="es-EC"/>
        </a:p>
      </dgm:t>
    </dgm:pt>
    <dgm:pt modelId="{74443CCE-CDD5-46DB-907A-D7E587732C81}">
      <dgm:prSet phldrT="[Texto]" custT="1"/>
      <dgm:spPr>
        <a:solidFill>
          <a:srgbClr val="002060"/>
        </a:solidFill>
        <a:ln>
          <a:solidFill>
            <a:srgbClr val="FF0000"/>
          </a:solidFill>
        </a:ln>
      </dgm:spPr>
      <dgm:t>
        <a:bodyPr/>
        <a:lstStyle/>
        <a:p>
          <a:r>
            <a:rPr lang="es-ES" sz="2400" dirty="0"/>
            <a:t>Comida rápida </a:t>
          </a:r>
          <a:endParaRPr lang="es-EC" sz="2400" dirty="0"/>
        </a:p>
      </dgm:t>
    </dgm:pt>
    <dgm:pt modelId="{E3DDCF97-4F83-466D-9B9E-671F23E4A0F6}" type="parTrans" cxnId="{2366685A-F6B6-4943-940C-1A3DE1E4CA7B}">
      <dgm:prSet/>
      <dgm:spPr/>
      <dgm:t>
        <a:bodyPr/>
        <a:lstStyle/>
        <a:p>
          <a:endParaRPr lang="es-EC"/>
        </a:p>
      </dgm:t>
    </dgm:pt>
    <dgm:pt modelId="{3BAE9DB0-4B5A-441D-8684-886E60AD91DB}" type="sibTrans" cxnId="{2366685A-F6B6-4943-940C-1A3DE1E4CA7B}">
      <dgm:prSet/>
      <dgm:spPr/>
      <dgm:t>
        <a:bodyPr/>
        <a:lstStyle/>
        <a:p>
          <a:endParaRPr lang="es-EC"/>
        </a:p>
      </dgm:t>
    </dgm:pt>
    <dgm:pt modelId="{48EBD640-0019-4AFA-A907-D3772A9C7404}">
      <dgm:prSet phldrT="[Texto]" custT="1"/>
      <dgm:spPr>
        <a:solidFill>
          <a:srgbClr val="002060"/>
        </a:solidFill>
        <a:ln>
          <a:solidFill>
            <a:srgbClr val="FF0000"/>
          </a:solidFill>
        </a:ln>
      </dgm:spPr>
      <dgm:t>
        <a:bodyPr/>
        <a:lstStyle/>
        <a:p>
          <a:r>
            <a:rPr lang="es-ES" sz="2400" dirty="0"/>
            <a:t>Refresco</a:t>
          </a:r>
          <a:endParaRPr lang="es-EC" sz="2400" dirty="0"/>
        </a:p>
      </dgm:t>
    </dgm:pt>
    <dgm:pt modelId="{DE769EAA-46F7-49FD-B875-0DE14DF83BBC}" type="parTrans" cxnId="{2F98D4B4-19DC-470F-BE71-9128D2B3E603}">
      <dgm:prSet/>
      <dgm:spPr/>
      <dgm:t>
        <a:bodyPr/>
        <a:lstStyle/>
        <a:p>
          <a:endParaRPr lang="es-EC"/>
        </a:p>
      </dgm:t>
    </dgm:pt>
    <dgm:pt modelId="{7EF57A30-6334-49FC-9AFE-4E3220F13538}" type="sibTrans" cxnId="{2F98D4B4-19DC-470F-BE71-9128D2B3E603}">
      <dgm:prSet/>
      <dgm:spPr/>
      <dgm:t>
        <a:bodyPr/>
        <a:lstStyle/>
        <a:p>
          <a:endParaRPr lang="es-EC"/>
        </a:p>
      </dgm:t>
    </dgm:pt>
    <dgm:pt modelId="{B65FC519-9405-47C1-B21F-13B428D1D167}" type="pres">
      <dgm:prSet presAssocID="{100BA153-AEE7-46FE-8CDD-A68632213046}" presName="diagram" presStyleCnt="0">
        <dgm:presLayoutVars>
          <dgm:dir/>
          <dgm:resizeHandles val="exact"/>
        </dgm:presLayoutVars>
      </dgm:prSet>
      <dgm:spPr/>
    </dgm:pt>
    <dgm:pt modelId="{0D80E674-2B0C-4FD4-8C49-A4FB7DA936DA}" type="pres">
      <dgm:prSet presAssocID="{2B0AE587-F6EC-4208-AE2F-AB1B7EDD16F2}" presName="node" presStyleLbl="node1" presStyleIdx="0" presStyleCnt="3">
        <dgm:presLayoutVars>
          <dgm:bulletEnabled val="1"/>
        </dgm:presLayoutVars>
      </dgm:prSet>
      <dgm:spPr/>
    </dgm:pt>
    <dgm:pt modelId="{838C84D1-32A7-40C5-8499-533E93BF31F6}" type="pres">
      <dgm:prSet presAssocID="{E579DBAD-4C0D-4204-9DA2-87585408B90E}" presName="sibTrans" presStyleCnt="0"/>
      <dgm:spPr/>
    </dgm:pt>
    <dgm:pt modelId="{99EA0FAE-4A14-4FC8-ADB8-D55CAF9903F5}" type="pres">
      <dgm:prSet presAssocID="{74443CCE-CDD5-46DB-907A-D7E587732C81}" presName="node" presStyleLbl="node1" presStyleIdx="1" presStyleCnt="3">
        <dgm:presLayoutVars>
          <dgm:bulletEnabled val="1"/>
        </dgm:presLayoutVars>
      </dgm:prSet>
      <dgm:spPr/>
    </dgm:pt>
    <dgm:pt modelId="{1A66E2B5-EF2F-4297-ABE1-E8E9EAB10AEB}" type="pres">
      <dgm:prSet presAssocID="{3BAE9DB0-4B5A-441D-8684-886E60AD91DB}" presName="sibTrans" presStyleCnt="0"/>
      <dgm:spPr/>
    </dgm:pt>
    <dgm:pt modelId="{5D021E7A-DBA5-49A9-91E0-9A92A80D43E4}" type="pres">
      <dgm:prSet presAssocID="{48EBD640-0019-4AFA-A907-D3772A9C7404}" presName="node" presStyleLbl="node1" presStyleIdx="2" presStyleCnt="3">
        <dgm:presLayoutVars>
          <dgm:bulletEnabled val="1"/>
        </dgm:presLayoutVars>
      </dgm:prSet>
      <dgm:spPr/>
    </dgm:pt>
  </dgm:ptLst>
  <dgm:cxnLst>
    <dgm:cxn modelId="{2366685A-F6B6-4943-940C-1A3DE1E4CA7B}" srcId="{100BA153-AEE7-46FE-8CDD-A68632213046}" destId="{74443CCE-CDD5-46DB-907A-D7E587732C81}" srcOrd="1" destOrd="0" parTransId="{E3DDCF97-4F83-466D-9B9E-671F23E4A0F6}" sibTransId="{3BAE9DB0-4B5A-441D-8684-886E60AD91DB}"/>
    <dgm:cxn modelId="{DA36CF7B-EE4A-4A6D-B4EC-7DC6EAC3D50E}" type="presOf" srcId="{100BA153-AEE7-46FE-8CDD-A68632213046}" destId="{B65FC519-9405-47C1-B21F-13B428D1D167}" srcOrd="0" destOrd="0" presId="urn:microsoft.com/office/officeart/2005/8/layout/default"/>
    <dgm:cxn modelId="{87E1EB9F-945D-4E8C-9A8A-67276965A535}" type="presOf" srcId="{48EBD640-0019-4AFA-A907-D3772A9C7404}" destId="{5D021E7A-DBA5-49A9-91E0-9A92A80D43E4}" srcOrd="0" destOrd="0" presId="urn:microsoft.com/office/officeart/2005/8/layout/default"/>
    <dgm:cxn modelId="{282183A8-C808-41E3-982F-6596F3A6B80C}" type="presOf" srcId="{2B0AE587-F6EC-4208-AE2F-AB1B7EDD16F2}" destId="{0D80E674-2B0C-4FD4-8C49-A4FB7DA936DA}" srcOrd="0" destOrd="0" presId="urn:microsoft.com/office/officeart/2005/8/layout/default"/>
    <dgm:cxn modelId="{2F98D4B4-19DC-470F-BE71-9128D2B3E603}" srcId="{100BA153-AEE7-46FE-8CDD-A68632213046}" destId="{48EBD640-0019-4AFA-A907-D3772A9C7404}" srcOrd="2" destOrd="0" parTransId="{DE769EAA-46F7-49FD-B875-0DE14DF83BBC}" sibTransId="{7EF57A30-6334-49FC-9AFE-4E3220F13538}"/>
    <dgm:cxn modelId="{6968B2C1-D904-474F-8086-C65509EBC733}" type="presOf" srcId="{74443CCE-CDD5-46DB-907A-D7E587732C81}" destId="{99EA0FAE-4A14-4FC8-ADB8-D55CAF9903F5}" srcOrd="0" destOrd="0" presId="urn:microsoft.com/office/officeart/2005/8/layout/default"/>
    <dgm:cxn modelId="{5F5718D7-F605-4926-AC87-EE566F036FF6}" srcId="{100BA153-AEE7-46FE-8CDD-A68632213046}" destId="{2B0AE587-F6EC-4208-AE2F-AB1B7EDD16F2}" srcOrd="0" destOrd="0" parTransId="{7877C9C4-9AF8-42B5-8DAD-7826D829293E}" sibTransId="{E579DBAD-4C0D-4204-9DA2-87585408B90E}"/>
    <dgm:cxn modelId="{8569E0C6-A1BA-4581-80B7-51BF938A9F9F}" type="presParOf" srcId="{B65FC519-9405-47C1-B21F-13B428D1D167}" destId="{0D80E674-2B0C-4FD4-8C49-A4FB7DA936DA}" srcOrd="0" destOrd="0" presId="urn:microsoft.com/office/officeart/2005/8/layout/default"/>
    <dgm:cxn modelId="{293527D8-4015-4B0C-8DEF-69B48D524D2E}" type="presParOf" srcId="{B65FC519-9405-47C1-B21F-13B428D1D167}" destId="{838C84D1-32A7-40C5-8499-533E93BF31F6}" srcOrd="1" destOrd="0" presId="urn:microsoft.com/office/officeart/2005/8/layout/default"/>
    <dgm:cxn modelId="{D420BEBD-160B-4C2D-A48B-8367AB246ADB}" type="presParOf" srcId="{B65FC519-9405-47C1-B21F-13B428D1D167}" destId="{99EA0FAE-4A14-4FC8-ADB8-D55CAF9903F5}" srcOrd="2" destOrd="0" presId="urn:microsoft.com/office/officeart/2005/8/layout/default"/>
    <dgm:cxn modelId="{5B070A68-59E9-476E-A0ED-7C6FC87185CE}" type="presParOf" srcId="{B65FC519-9405-47C1-B21F-13B428D1D167}" destId="{1A66E2B5-EF2F-4297-ABE1-E8E9EAB10AEB}" srcOrd="3" destOrd="0" presId="urn:microsoft.com/office/officeart/2005/8/layout/default"/>
    <dgm:cxn modelId="{3AD97DAC-F8D2-49F7-AB96-E3FCD4E5B192}" type="presParOf" srcId="{B65FC519-9405-47C1-B21F-13B428D1D167}" destId="{5D021E7A-DBA5-49A9-91E0-9A92A80D43E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9CDC39-599B-447D-8B35-F49E0B002C9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C"/>
        </a:p>
      </dgm:t>
    </dgm:pt>
    <dgm:pt modelId="{D5C6E930-78C3-48EE-8FF2-29D02399794F}">
      <dgm:prSet phldrT="[Texto]" custT="1"/>
      <dgm:spPr>
        <a:solidFill>
          <a:srgbClr val="002060"/>
        </a:solidFill>
        <a:ln>
          <a:solidFill>
            <a:srgbClr val="FF0000"/>
          </a:solidFill>
        </a:ln>
      </dgm:spPr>
      <dgm:t>
        <a:bodyPr/>
        <a:lstStyle/>
        <a:p>
          <a:r>
            <a:rPr lang="es-ES" sz="2400" dirty="0"/>
            <a:t>Bancos globales</a:t>
          </a:r>
          <a:endParaRPr lang="es-EC" sz="2400" dirty="0"/>
        </a:p>
      </dgm:t>
    </dgm:pt>
    <dgm:pt modelId="{FE38256E-9126-4BD3-9236-CA27181F3824}" type="parTrans" cxnId="{1C3F2B15-214A-4762-AC8E-AC0A1730501E}">
      <dgm:prSet/>
      <dgm:spPr/>
      <dgm:t>
        <a:bodyPr/>
        <a:lstStyle/>
        <a:p>
          <a:endParaRPr lang="es-EC"/>
        </a:p>
      </dgm:t>
    </dgm:pt>
    <dgm:pt modelId="{AA12ACAF-966A-4355-859D-E18947A3690F}" type="sibTrans" cxnId="{1C3F2B15-214A-4762-AC8E-AC0A1730501E}">
      <dgm:prSet/>
      <dgm:spPr/>
      <dgm:t>
        <a:bodyPr/>
        <a:lstStyle/>
        <a:p>
          <a:endParaRPr lang="es-EC"/>
        </a:p>
      </dgm:t>
    </dgm:pt>
    <dgm:pt modelId="{F9BAE105-513A-4C66-8DF2-09EFF83B603A}">
      <dgm:prSet phldrT="[Texto]" custT="1"/>
      <dgm:spPr>
        <a:solidFill>
          <a:srgbClr val="002060"/>
        </a:solidFill>
        <a:ln>
          <a:solidFill>
            <a:srgbClr val="FF0000"/>
          </a:solidFill>
        </a:ln>
      </dgm:spPr>
      <dgm:t>
        <a:bodyPr/>
        <a:lstStyle/>
        <a:p>
          <a:r>
            <a:rPr lang="es-ES" sz="2400" dirty="0"/>
            <a:t>Bancos regionales</a:t>
          </a:r>
          <a:endParaRPr lang="es-EC" sz="2400" dirty="0"/>
        </a:p>
      </dgm:t>
    </dgm:pt>
    <dgm:pt modelId="{8183CEC5-C163-4182-8931-A6106ECF1E22}" type="parTrans" cxnId="{DFF481B4-25DE-4647-AA58-EC0B24CE7E40}">
      <dgm:prSet/>
      <dgm:spPr/>
      <dgm:t>
        <a:bodyPr/>
        <a:lstStyle/>
        <a:p>
          <a:endParaRPr lang="es-EC"/>
        </a:p>
      </dgm:t>
    </dgm:pt>
    <dgm:pt modelId="{780DEA3F-2F9A-4B2B-83B4-9BB9DFFA89A1}" type="sibTrans" cxnId="{DFF481B4-25DE-4647-AA58-EC0B24CE7E40}">
      <dgm:prSet/>
      <dgm:spPr/>
      <dgm:t>
        <a:bodyPr/>
        <a:lstStyle/>
        <a:p>
          <a:endParaRPr lang="es-EC"/>
        </a:p>
      </dgm:t>
    </dgm:pt>
    <dgm:pt modelId="{63DA1287-5021-4E89-96D5-BFCE6D7D7FCD}">
      <dgm:prSet phldrT="[Texto]" custT="1"/>
      <dgm:spPr>
        <a:solidFill>
          <a:srgbClr val="002060"/>
        </a:solidFill>
        <a:ln>
          <a:solidFill>
            <a:srgbClr val="FF0000"/>
          </a:solidFill>
        </a:ln>
      </dgm:spPr>
      <dgm:t>
        <a:bodyPr/>
        <a:lstStyle/>
        <a:p>
          <a:r>
            <a:rPr lang="es-ES" sz="2400" dirty="0"/>
            <a:t>Aseguradoras</a:t>
          </a:r>
          <a:endParaRPr lang="es-EC" sz="2400" dirty="0"/>
        </a:p>
      </dgm:t>
    </dgm:pt>
    <dgm:pt modelId="{7FEEEFAB-E2C5-487B-9367-DC201390925D}" type="parTrans" cxnId="{B3A03105-8758-4604-9BC0-277085DE65B7}">
      <dgm:prSet/>
      <dgm:spPr/>
      <dgm:t>
        <a:bodyPr/>
        <a:lstStyle/>
        <a:p>
          <a:endParaRPr lang="es-EC"/>
        </a:p>
      </dgm:t>
    </dgm:pt>
    <dgm:pt modelId="{0826A0A3-1182-4FCE-9845-C0A433DA7D9B}" type="sibTrans" cxnId="{B3A03105-8758-4604-9BC0-277085DE65B7}">
      <dgm:prSet/>
      <dgm:spPr/>
      <dgm:t>
        <a:bodyPr/>
        <a:lstStyle/>
        <a:p>
          <a:endParaRPr lang="es-EC"/>
        </a:p>
      </dgm:t>
    </dgm:pt>
    <dgm:pt modelId="{A51809BE-A928-4F31-95E2-B489610392CA}" type="pres">
      <dgm:prSet presAssocID="{919CDC39-599B-447D-8B35-F49E0B002C99}" presName="diagram" presStyleCnt="0">
        <dgm:presLayoutVars>
          <dgm:dir/>
          <dgm:resizeHandles val="exact"/>
        </dgm:presLayoutVars>
      </dgm:prSet>
      <dgm:spPr/>
    </dgm:pt>
    <dgm:pt modelId="{F5E2ABA0-75F7-4D85-970B-756B9D76F370}" type="pres">
      <dgm:prSet presAssocID="{D5C6E930-78C3-48EE-8FF2-29D02399794F}" presName="node" presStyleLbl="node1" presStyleIdx="0" presStyleCnt="3" custLinFactNeighborX="-418">
        <dgm:presLayoutVars>
          <dgm:bulletEnabled val="1"/>
        </dgm:presLayoutVars>
      </dgm:prSet>
      <dgm:spPr/>
    </dgm:pt>
    <dgm:pt modelId="{A40DA5F9-300A-49C2-8837-23293849909C}" type="pres">
      <dgm:prSet presAssocID="{AA12ACAF-966A-4355-859D-E18947A3690F}" presName="sibTrans" presStyleCnt="0"/>
      <dgm:spPr/>
    </dgm:pt>
    <dgm:pt modelId="{31D34591-D070-4649-8390-D98035B82D14}" type="pres">
      <dgm:prSet presAssocID="{F9BAE105-513A-4C66-8DF2-09EFF83B603A}" presName="node" presStyleLbl="node1" presStyleIdx="1" presStyleCnt="3">
        <dgm:presLayoutVars>
          <dgm:bulletEnabled val="1"/>
        </dgm:presLayoutVars>
      </dgm:prSet>
      <dgm:spPr/>
    </dgm:pt>
    <dgm:pt modelId="{BCAAEBF2-F6EC-40F7-8709-A88205C2A589}" type="pres">
      <dgm:prSet presAssocID="{780DEA3F-2F9A-4B2B-83B4-9BB9DFFA89A1}" presName="sibTrans" presStyleCnt="0"/>
      <dgm:spPr/>
    </dgm:pt>
    <dgm:pt modelId="{D0355338-50A7-49C9-A597-93613BB74343}" type="pres">
      <dgm:prSet presAssocID="{63DA1287-5021-4E89-96D5-BFCE6D7D7FCD}" presName="node" presStyleLbl="node1" presStyleIdx="2" presStyleCnt="3">
        <dgm:presLayoutVars>
          <dgm:bulletEnabled val="1"/>
        </dgm:presLayoutVars>
      </dgm:prSet>
      <dgm:spPr/>
    </dgm:pt>
  </dgm:ptLst>
  <dgm:cxnLst>
    <dgm:cxn modelId="{B3A03105-8758-4604-9BC0-277085DE65B7}" srcId="{919CDC39-599B-447D-8B35-F49E0B002C99}" destId="{63DA1287-5021-4E89-96D5-BFCE6D7D7FCD}" srcOrd="2" destOrd="0" parTransId="{7FEEEFAB-E2C5-487B-9367-DC201390925D}" sibTransId="{0826A0A3-1182-4FCE-9845-C0A433DA7D9B}"/>
    <dgm:cxn modelId="{1C3F2B15-214A-4762-AC8E-AC0A1730501E}" srcId="{919CDC39-599B-447D-8B35-F49E0B002C99}" destId="{D5C6E930-78C3-48EE-8FF2-29D02399794F}" srcOrd="0" destOrd="0" parTransId="{FE38256E-9126-4BD3-9236-CA27181F3824}" sibTransId="{AA12ACAF-966A-4355-859D-E18947A3690F}"/>
    <dgm:cxn modelId="{DAB6F662-7A93-42D1-9C98-A08E6D174E9E}" type="presOf" srcId="{F9BAE105-513A-4C66-8DF2-09EFF83B603A}" destId="{31D34591-D070-4649-8390-D98035B82D14}" srcOrd="0" destOrd="0" presId="urn:microsoft.com/office/officeart/2005/8/layout/default"/>
    <dgm:cxn modelId="{2E787871-670E-440A-90B7-FFDDAB085481}" type="presOf" srcId="{63DA1287-5021-4E89-96D5-BFCE6D7D7FCD}" destId="{D0355338-50A7-49C9-A597-93613BB74343}" srcOrd="0" destOrd="0" presId="urn:microsoft.com/office/officeart/2005/8/layout/default"/>
    <dgm:cxn modelId="{7040AC56-39A1-4BAD-8004-AD20A4C53E06}" type="presOf" srcId="{D5C6E930-78C3-48EE-8FF2-29D02399794F}" destId="{F5E2ABA0-75F7-4D85-970B-756B9D76F370}" srcOrd="0" destOrd="0" presId="urn:microsoft.com/office/officeart/2005/8/layout/default"/>
    <dgm:cxn modelId="{DFF481B4-25DE-4647-AA58-EC0B24CE7E40}" srcId="{919CDC39-599B-447D-8B35-F49E0B002C99}" destId="{F9BAE105-513A-4C66-8DF2-09EFF83B603A}" srcOrd="1" destOrd="0" parTransId="{8183CEC5-C163-4182-8931-A6106ECF1E22}" sibTransId="{780DEA3F-2F9A-4B2B-83B4-9BB9DFFA89A1}"/>
    <dgm:cxn modelId="{941975F9-EBD2-4EFA-B58D-75D04A397B56}" type="presOf" srcId="{919CDC39-599B-447D-8B35-F49E0B002C99}" destId="{A51809BE-A928-4F31-95E2-B489610392CA}" srcOrd="0" destOrd="0" presId="urn:microsoft.com/office/officeart/2005/8/layout/default"/>
    <dgm:cxn modelId="{48C5C9BC-D80C-4780-95A5-0061452C265F}" type="presParOf" srcId="{A51809BE-A928-4F31-95E2-B489610392CA}" destId="{F5E2ABA0-75F7-4D85-970B-756B9D76F370}" srcOrd="0" destOrd="0" presId="urn:microsoft.com/office/officeart/2005/8/layout/default"/>
    <dgm:cxn modelId="{3D5B82F3-F020-4376-9AB4-A6243C3533CB}" type="presParOf" srcId="{A51809BE-A928-4F31-95E2-B489610392CA}" destId="{A40DA5F9-300A-49C2-8837-23293849909C}" srcOrd="1" destOrd="0" presId="urn:microsoft.com/office/officeart/2005/8/layout/default"/>
    <dgm:cxn modelId="{FAABA9A6-5B12-41F9-BFF2-544513CAD5B9}" type="presParOf" srcId="{A51809BE-A928-4F31-95E2-B489610392CA}" destId="{31D34591-D070-4649-8390-D98035B82D14}" srcOrd="2" destOrd="0" presId="urn:microsoft.com/office/officeart/2005/8/layout/default"/>
    <dgm:cxn modelId="{7332FF97-B032-4DD3-B792-8CB02D32BD01}" type="presParOf" srcId="{A51809BE-A928-4F31-95E2-B489610392CA}" destId="{BCAAEBF2-F6EC-40F7-8709-A88205C2A589}" srcOrd="3" destOrd="0" presId="urn:microsoft.com/office/officeart/2005/8/layout/default"/>
    <dgm:cxn modelId="{CE9F650E-8F84-49F8-A193-988BF1FEF235}" type="presParOf" srcId="{A51809BE-A928-4F31-95E2-B489610392CA}" destId="{D0355338-50A7-49C9-A597-93613BB74343}"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8B9BDF-049C-4F04-9142-E2E70A5FCAF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C"/>
        </a:p>
      </dgm:t>
    </dgm:pt>
    <dgm:pt modelId="{E985B778-F242-4D13-B22E-F0921849324F}">
      <dgm:prSet phldrT="[Texto]" custT="1"/>
      <dgm:spPr>
        <a:solidFill>
          <a:srgbClr val="002060"/>
        </a:solidFill>
        <a:ln>
          <a:solidFill>
            <a:srgbClr val="FF0000"/>
          </a:solidFill>
        </a:ln>
      </dgm:spPr>
      <dgm:t>
        <a:bodyPr/>
        <a:lstStyle/>
        <a:p>
          <a:r>
            <a:rPr lang="es-ES" sz="2400" dirty="0"/>
            <a:t>Aceite</a:t>
          </a:r>
          <a:endParaRPr lang="es-EC" sz="2400" dirty="0"/>
        </a:p>
      </dgm:t>
    </dgm:pt>
    <dgm:pt modelId="{DFA797FE-9A39-486A-945C-F7A2D7D7DF7C}" type="parTrans" cxnId="{39BD6FBA-B492-4308-BD9C-EC420F1CA4A7}">
      <dgm:prSet/>
      <dgm:spPr/>
      <dgm:t>
        <a:bodyPr/>
        <a:lstStyle/>
        <a:p>
          <a:endParaRPr lang="es-EC"/>
        </a:p>
      </dgm:t>
    </dgm:pt>
    <dgm:pt modelId="{8D7AED68-DC68-40E8-B184-8A235A73F5B8}" type="sibTrans" cxnId="{39BD6FBA-B492-4308-BD9C-EC420F1CA4A7}">
      <dgm:prSet/>
      <dgm:spPr/>
      <dgm:t>
        <a:bodyPr/>
        <a:lstStyle/>
        <a:p>
          <a:endParaRPr lang="es-EC"/>
        </a:p>
      </dgm:t>
    </dgm:pt>
    <dgm:pt modelId="{47547299-495F-42E3-8B3D-0EE66541AB41}">
      <dgm:prSet phldrT="[Texto]" custT="1"/>
      <dgm:spPr>
        <a:solidFill>
          <a:srgbClr val="002060"/>
        </a:solidFill>
        <a:ln>
          <a:solidFill>
            <a:srgbClr val="FF0000"/>
          </a:solidFill>
        </a:ln>
      </dgm:spPr>
      <dgm:t>
        <a:bodyPr/>
        <a:lstStyle/>
        <a:p>
          <a:r>
            <a:rPr lang="es-ES" sz="2400" dirty="0"/>
            <a:t>Gas</a:t>
          </a:r>
          <a:endParaRPr lang="es-EC" sz="2400" dirty="0"/>
        </a:p>
      </dgm:t>
    </dgm:pt>
    <dgm:pt modelId="{F1B96FE6-00FD-499A-BCB0-52F1237CCEBB}" type="parTrans" cxnId="{7740967D-5F89-4A83-9E71-DA85BF10863A}">
      <dgm:prSet/>
      <dgm:spPr/>
      <dgm:t>
        <a:bodyPr/>
        <a:lstStyle/>
        <a:p>
          <a:endParaRPr lang="es-EC"/>
        </a:p>
      </dgm:t>
    </dgm:pt>
    <dgm:pt modelId="{B0380BEE-BB4C-4326-B122-40AE5C3EBA5B}" type="sibTrans" cxnId="{7740967D-5F89-4A83-9E71-DA85BF10863A}">
      <dgm:prSet/>
      <dgm:spPr/>
      <dgm:t>
        <a:bodyPr/>
        <a:lstStyle/>
        <a:p>
          <a:endParaRPr lang="es-EC"/>
        </a:p>
      </dgm:t>
    </dgm:pt>
    <dgm:pt modelId="{7A54DEC8-4C7B-4A8E-8D56-22B3F9909433}" type="pres">
      <dgm:prSet presAssocID="{A48B9BDF-049C-4F04-9142-E2E70A5FCAF5}" presName="diagram" presStyleCnt="0">
        <dgm:presLayoutVars>
          <dgm:dir/>
          <dgm:resizeHandles val="exact"/>
        </dgm:presLayoutVars>
      </dgm:prSet>
      <dgm:spPr/>
    </dgm:pt>
    <dgm:pt modelId="{54D3F0EC-519A-4897-AAE4-1E455C27AF71}" type="pres">
      <dgm:prSet presAssocID="{E985B778-F242-4D13-B22E-F0921849324F}" presName="node" presStyleLbl="node1" presStyleIdx="0" presStyleCnt="2">
        <dgm:presLayoutVars>
          <dgm:bulletEnabled val="1"/>
        </dgm:presLayoutVars>
      </dgm:prSet>
      <dgm:spPr/>
    </dgm:pt>
    <dgm:pt modelId="{A9EE5ADE-D8C8-4A95-9357-CAA28E332F38}" type="pres">
      <dgm:prSet presAssocID="{8D7AED68-DC68-40E8-B184-8A235A73F5B8}" presName="sibTrans" presStyleCnt="0"/>
      <dgm:spPr/>
    </dgm:pt>
    <dgm:pt modelId="{95BDBB12-4AE5-42BE-A997-41F459CFCD90}" type="pres">
      <dgm:prSet presAssocID="{47547299-495F-42E3-8B3D-0EE66541AB41}" presName="node" presStyleLbl="node1" presStyleIdx="1" presStyleCnt="2">
        <dgm:presLayoutVars>
          <dgm:bulletEnabled val="1"/>
        </dgm:presLayoutVars>
      </dgm:prSet>
      <dgm:spPr/>
    </dgm:pt>
  </dgm:ptLst>
  <dgm:cxnLst>
    <dgm:cxn modelId="{B6E7D105-D2C6-4004-9B87-E47D84C632B4}" type="presOf" srcId="{47547299-495F-42E3-8B3D-0EE66541AB41}" destId="{95BDBB12-4AE5-42BE-A997-41F459CFCD90}" srcOrd="0" destOrd="0" presId="urn:microsoft.com/office/officeart/2005/8/layout/default"/>
    <dgm:cxn modelId="{7740967D-5F89-4A83-9E71-DA85BF10863A}" srcId="{A48B9BDF-049C-4F04-9142-E2E70A5FCAF5}" destId="{47547299-495F-42E3-8B3D-0EE66541AB41}" srcOrd="1" destOrd="0" parTransId="{F1B96FE6-00FD-499A-BCB0-52F1237CCEBB}" sibTransId="{B0380BEE-BB4C-4326-B122-40AE5C3EBA5B}"/>
    <dgm:cxn modelId="{DF0CD193-DC41-46B9-9F59-BA5CFDD9F5B4}" type="presOf" srcId="{A48B9BDF-049C-4F04-9142-E2E70A5FCAF5}" destId="{7A54DEC8-4C7B-4A8E-8D56-22B3F9909433}" srcOrd="0" destOrd="0" presId="urn:microsoft.com/office/officeart/2005/8/layout/default"/>
    <dgm:cxn modelId="{639D6CB3-6FCE-4DB5-87C4-62BE1AFE3EF8}" type="presOf" srcId="{E985B778-F242-4D13-B22E-F0921849324F}" destId="{54D3F0EC-519A-4897-AAE4-1E455C27AF71}" srcOrd="0" destOrd="0" presId="urn:microsoft.com/office/officeart/2005/8/layout/default"/>
    <dgm:cxn modelId="{39BD6FBA-B492-4308-BD9C-EC420F1CA4A7}" srcId="{A48B9BDF-049C-4F04-9142-E2E70A5FCAF5}" destId="{E985B778-F242-4D13-B22E-F0921849324F}" srcOrd="0" destOrd="0" parTransId="{DFA797FE-9A39-486A-945C-F7A2D7D7DF7C}" sibTransId="{8D7AED68-DC68-40E8-B184-8A235A73F5B8}"/>
    <dgm:cxn modelId="{BEBFF491-CC4D-470A-8508-194E644F524E}" type="presParOf" srcId="{7A54DEC8-4C7B-4A8E-8D56-22B3F9909433}" destId="{54D3F0EC-519A-4897-AAE4-1E455C27AF71}" srcOrd="0" destOrd="0" presId="urn:microsoft.com/office/officeart/2005/8/layout/default"/>
    <dgm:cxn modelId="{BD9872EE-83F0-4FFA-837C-51F8532971A1}" type="presParOf" srcId="{7A54DEC8-4C7B-4A8E-8D56-22B3F9909433}" destId="{A9EE5ADE-D8C8-4A95-9357-CAA28E332F38}" srcOrd="1" destOrd="0" presId="urn:microsoft.com/office/officeart/2005/8/layout/default"/>
    <dgm:cxn modelId="{DBA807E5-BB13-44B9-ACEA-2DED9DD16E41}" type="presParOf" srcId="{7A54DEC8-4C7B-4A8E-8D56-22B3F9909433}" destId="{95BDBB12-4AE5-42BE-A997-41F459CFCD90}"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BFCF1E-0945-4901-9D10-D4F7EEF1C0C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C"/>
        </a:p>
      </dgm:t>
    </dgm:pt>
    <dgm:pt modelId="{520DD72A-6824-40EE-9929-68E789D62E71}">
      <dgm:prSet phldrT="[Texto]" custT="1"/>
      <dgm:spPr>
        <a:solidFill>
          <a:srgbClr val="002060"/>
        </a:solidFill>
        <a:ln>
          <a:solidFill>
            <a:srgbClr val="FF0000"/>
          </a:solidFill>
        </a:ln>
      </dgm:spPr>
      <dgm:t>
        <a:bodyPr/>
        <a:lstStyle/>
        <a:p>
          <a:r>
            <a:rPr lang="es-ES" sz="2400" dirty="0"/>
            <a:t>Tecnologías</a:t>
          </a:r>
          <a:endParaRPr lang="es-EC" sz="2400" dirty="0"/>
        </a:p>
      </dgm:t>
    </dgm:pt>
    <dgm:pt modelId="{36B50303-A4D3-4402-92B6-66CB68EDBA98}" type="parTrans" cxnId="{65CED0CD-D891-46CB-929E-66CCA8B80E3A}">
      <dgm:prSet/>
      <dgm:spPr/>
      <dgm:t>
        <a:bodyPr/>
        <a:lstStyle/>
        <a:p>
          <a:endParaRPr lang="es-EC"/>
        </a:p>
      </dgm:t>
    </dgm:pt>
    <dgm:pt modelId="{2AF46040-ADDC-4910-A3FE-F0AE06D10E10}" type="sibTrans" cxnId="{65CED0CD-D891-46CB-929E-66CCA8B80E3A}">
      <dgm:prSet/>
      <dgm:spPr/>
      <dgm:t>
        <a:bodyPr/>
        <a:lstStyle/>
        <a:p>
          <a:endParaRPr lang="es-EC"/>
        </a:p>
      </dgm:t>
    </dgm:pt>
    <dgm:pt modelId="{41E48116-0955-4F7A-9002-09D5F0E75AAF}">
      <dgm:prSet phldrT="[Texto]" custT="1"/>
      <dgm:spPr>
        <a:solidFill>
          <a:srgbClr val="002060"/>
        </a:solidFill>
        <a:ln>
          <a:solidFill>
            <a:srgbClr val="FF0000"/>
          </a:solidFill>
        </a:ln>
      </dgm:spPr>
      <dgm:t>
        <a:bodyPr/>
        <a:lstStyle/>
        <a:p>
          <a:r>
            <a:rPr lang="es-ES" sz="2400" dirty="0"/>
            <a:t>Proveedores de servicios tecnológicos </a:t>
          </a:r>
          <a:endParaRPr lang="es-EC" sz="2400" dirty="0"/>
        </a:p>
      </dgm:t>
    </dgm:pt>
    <dgm:pt modelId="{95D007AC-8DF5-4360-BEBD-763382917D0E}" type="parTrans" cxnId="{32103935-0BDE-4E85-A409-A3BD035184BC}">
      <dgm:prSet/>
      <dgm:spPr/>
      <dgm:t>
        <a:bodyPr/>
        <a:lstStyle/>
        <a:p>
          <a:endParaRPr lang="es-EC"/>
        </a:p>
      </dgm:t>
    </dgm:pt>
    <dgm:pt modelId="{E545A6B7-FB6B-4E5B-B9FC-0C848E58E9E2}" type="sibTrans" cxnId="{32103935-0BDE-4E85-A409-A3BD035184BC}">
      <dgm:prSet/>
      <dgm:spPr/>
      <dgm:t>
        <a:bodyPr/>
        <a:lstStyle/>
        <a:p>
          <a:endParaRPr lang="es-EC"/>
        </a:p>
      </dgm:t>
    </dgm:pt>
    <dgm:pt modelId="{0DBE562E-E5E5-4BB8-B14E-F6028AEBB478}" type="pres">
      <dgm:prSet presAssocID="{ACBFCF1E-0945-4901-9D10-D4F7EEF1C0CC}" presName="diagram" presStyleCnt="0">
        <dgm:presLayoutVars>
          <dgm:dir/>
          <dgm:resizeHandles val="exact"/>
        </dgm:presLayoutVars>
      </dgm:prSet>
      <dgm:spPr/>
    </dgm:pt>
    <dgm:pt modelId="{F1410435-E546-482E-9698-7A8B79BFB8A1}" type="pres">
      <dgm:prSet presAssocID="{520DD72A-6824-40EE-9929-68E789D62E71}" presName="node" presStyleLbl="node1" presStyleIdx="0" presStyleCnt="2">
        <dgm:presLayoutVars>
          <dgm:bulletEnabled val="1"/>
        </dgm:presLayoutVars>
      </dgm:prSet>
      <dgm:spPr/>
    </dgm:pt>
    <dgm:pt modelId="{057029F3-64D2-4551-AAF6-E1874C3F3E26}" type="pres">
      <dgm:prSet presAssocID="{2AF46040-ADDC-4910-A3FE-F0AE06D10E10}" presName="sibTrans" presStyleCnt="0"/>
      <dgm:spPr/>
    </dgm:pt>
    <dgm:pt modelId="{C5198EAD-4149-4EB9-9C2A-A34E9FFA4F85}" type="pres">
      <dgm:prSet presAssocID="{41E48116-0955-4F7A-9002-09D5F0E75AAF}" presName="node" presStyleLbl="node1" presStyleIdx="1" presStyleCnt="2">
        <dgm:presLayoutVars>
          <dgm:bulletEnabled val="1"/>
        </dgm:presLayoutVars>
      </dgm:prSet>
      <dgm:spPr/>
    </dgm:pt>
  </dgm:ptLst>
  <dgm:cxnLst>
    <dgm:cxn modelId="{32103935-0BDE-4E85-A409-A3BD035184BC}" srcId="{ACBFCF1E-0945-4901-9D10-D4F7EEF1C0CC}" destId="{41E48116-0955-4F7A-9002-09D5F0E75AAF}" srcOrd="1" destOrd="0" parTransId="{95D007AC-8DF5-4360-BEBD-763382917D0E}" sibTransId="{E545A6B7-FB6B-4E5B-B9FC-0C848E58E9E2}"/>
    <dgm:cxn modelId="{057935BD-582B-4544-B998-23556D40A40E}" type="presOf" srcId="{41E48116-0955-4F7A-9002-09D5F0E75AAF}" destId="{C5198EAD-4149-4EB9-9C2A-A34E9FFA4F85}" srcOrd="0" destOrd="0" presId="urn:microsoft.com/office/officeart/2005/8/layout/default"/>
    <dgm:cxn modelId="{65CED0CD-D891-46CB-929E-66CCA8B80E3A}" srcId="{ACBFCF1E-0945-4901-9D10-D4F7EEF1C0CC}" destId="{520DD72A-6824-40EE-9929-68E789D62E71}" srcOrd="0" destOrd="0" parTransId="{36B50303-A4D3-4402-92B6-66CB68EDBA98}" sibTransId="{2AF46040-ADDC-4910-A3FE-F0AE06D10E10}"/>
    <dgm:cxn modelId="{9F27BAF6-0EE7-43F9-BF01-8A403886F10D}" type="presOf" srcId="{ACBFCF1E-0945-4901-9D10-D4F7EEF1C0CC}" destId="{0DBE562E-E5E5-4BB8-B14E-F6028AEBB478}" srcOrd="0" destOrd="0" presId="urn:microsoft.com/office/officeart/2005/8/layout/default"/>
    <dgm:cxn modelId="{B5C58CFF-34F0-4CDF-97FD-2F6F382C4C6C}" type="presOf" srcId="{520DD72A-6824-40EE-9929-68E789D62E71}" destId="{F1410435-E546-482E-9698-7A8B79BFB8A1}" srcOrd="0" destOrd="0" presId="urn:microsoft.com/office/officeart/2005/8/layout/default"/>
    <dgm:cxn modelId="{7BB37CF5-1009-453F-9C4D-8D08715D5561}" type="presParOf" srcId="{0DBE562E-E5E5-4BB8-B14E-F6028AEBB478}" destId="{F1410435-E546-482E-9698-7A8B79BFB8A1}" srcOrd="0" destOrd="0" presId="urn:microsoft.com/office/officeart/2005/8/layout/default"/>
    <dgm:cxn modelId="{DDFF970C-D574-4CCC-92CE-EDE13A60550D}" type="presParOf" srcId="{0DBE562E-E5E5-4BB8-B14E-F6028AEBB478}" destId="{057029F3-64D2-4551-AAF6-E1874C3F3E26}" srcOrd="1" destOrd="0" presId="urn:microsoft.com/office/officeart/2005/8/layout/default"/>
    <dgm:cxn modelId="{A885DB95-9F6B-4EB3-8441-3B1F8FFE1C14}" type="presParOf" srcId="{0DBE562E-E5E5-4BB8-B14E-F6028AEBB478}" destId="{C5198EAD-4149-4EB9-9C2A-A34E9FFA4F85}"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74F1E-6EBD-4A79-869D-92E4A73FAB93}">
      <dsp:nvSpPr>
        <dsp:cNvPr id="0" name=""/>
        <dsp:cNvSpPr/>
      </dsp:nvSpPr>
      <dsp:spPr>
        <a:xfrm>
          <a:off x="0" y="168082"/>
          <a:ext cx="2811318" cy="1686790"/>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Vestimenta</a:t>
          </a:r>
          <a:endParaRPr lang="es-EC" sz="2400" kern="1200" dirty="0"/>
        </a:p>
      </dsp:txBody>
      <dsp:txXfrm>
        <a:off x="0" y="168082"/>
        <a:ext cx="2811318" cy="1686790"/>
      </dsp:txXfrm>
    </dsp:sp>
    <dsp:sp modelId="{9DB6D9E3-FCB6-4DD0-8BAF-A315399521E5}">
      <dsp:nvSpPr>
        <dsp:cNvPr id="0" name=""/>
        <dsp:cNvSpPr/>
      </dsp:nvSpPr>
      <dsp:spPr>
        <a:xfrm>
          <a:off x="3092449" y="168082"/>
          <a:ext cx="2811318" cy="1686790"/>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Joyas</a:t>
          </a:r>
          <a:endParaRPr lang="es-EC" sz="2400" kern="1200" dirty="0"/>
        </a:p>
      </dsp:txBody>
      <dsp:txXfrm>
        <a:off x="3092449" y="168082"/>
        <a:ext cx="2811318" cy="1686790"/>
      </dsp:txXfrm>
    </dsp:sp>
    <dsp:sp modelId="{BD04DB0F-E4DD-4567-9DBC-474EDB9B090B}">
      <dsp:nvSpPr>
        <dsp:cNvPr id="0" name=""/>
        <dsp:cNvSpPr/>
      </dsp:nvSpPr>
      <dsp:spPr>
        <a:xfrm>
          <a:off x="6184899" y="168082"/>
          <a:ext cx="2811318" cy="1686790"/>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Vehículos</a:t>
          </a:r>
          <a:r>
            <a:rPr lang="es-ES" sz="4600" kern="1200" dirty="0"/>
            <a:t> </a:t>
          </a:r>
          <a:endParaRPr lang="es-EC" sz="4600" kern="1200" dirty="0"/>
        </a:p>
      </dsp:txBody>
      <dsp:txXfrm>
        <a:off x="6184899" y="168082"/>
        <a:ext cx="2811318" cy="1686790"/>
      </dsp:txXfrm>
    </dsp:sp>
    <dsp:sp modelId="{C50FB5D5-1FD8-4653-A037-6E6450809EC2}">
      <dsp:nvSpPr>
        <dsp:cNvPr id="0" name=""/>
        <dsp:cNvSpPr/>
      </dsp:nvSpPr>
      <dsp:spPr>
        <a:xfrm>
          <a:off x="0" y="2136004"/>
          <a:ext cx="2811318" cy="1686790"/>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Lujos</a:t>
          </a:r>
          <a:endParaRPr lang="es-EC" sz="2400" kern="1200" dirty="0"/>
        </a:p>
      </dsp:txBody>
      <dsp:txXfrm>
        <a:off x="0" y="2136004"/>
        <a:ext cx="2811318" cy="1686790"/>
      </dsp:txXfrm>
    </dsp:sp>
    <dsp:sp modelId="{08DE6483-3D91-495E-AE08-D35BC5254EB3}">
      <dsp:nvSpPr>
        <dsp:cNvPr id="0" name=""/>
        <dsp:cNvSpPr/>
      </dsp:nvSpPr>
      <dsp:spPr>
        <a:xfrm>
          <a:off x="3092449" y="2136004"/>
          <a:ext cx="2811318" cy="1686790"/>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Cuidado personal</a:t>
          </a:r>
          <a:endParaRPr lang="es-EC" sz="2400" kern="1200" dirty="0"/>
        </a:p>
      </dsp:txBody>
      <dsp:txXfrm>
        <a:off x="3092449" y="2136004"/>
        <a:ext cx="2811318" cy="1686790"/>
      </dsp:txXfrm>
    </dsp:sp>
    <dsp:sp modelId="{D24552F1-98E9-448F-84C7-EFE6B016B243}">
      <dsp:nvSpPr>
        <dsp:cNvPr id="0" name=""/>
        <dsp:cNvSpPr/>
      </dsp:nvSpPr>
      <dsp:spPr>
        <a:xfrm>
          <a:off x="6184899" y="2136004"/>
          <a:ext cx="2811318" cy="1686790"/>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Ventas al por mayor</a:t>
          </a:r>
          <a:endParaRPr lang="es-EC" sz="2400" kern="1200" dirty="0"/>
        </a:p>
      </dsp:txBody>
      <dsp:txXfrm>
        <a:off x="6184899" y="2136004"/>
        <a:ext cx="2811318" cy="16867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CB4DD-F779-4951-B9BA-35568608EF67}">
      <dsp:nvSpPr>
        <dsp:cNvPr id="0" name=""/>
        <dsp:cNvSpPr/>
      </dsp:nvSpPr>
      <dsp:spPr>
        <a:xfrm>
          <a:off x="186042" y="2108"/>
          <a:ext cx="3119246" cy="1871548"/>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Tendencia de la moda</a:t>
          </a:r>
          <a:endParaRPr lang="es-EC" sz="2400" kern="1200" dirty="0"/>
        </a:p>
      </dsp:txBody>
      <dsp:txXfrm>
        <a:off x="186042" y="2108"/>
        <a:ext cx="3119246" cy="1871548"/>
      </dsp:txXfrm>
    </dsp:sp>
    <dsp:sp modelId="{B96D2A66-4541-4DDC-AA7C-18E96312D837}">
      <dsp:nvSpPr>
        <dsp:cNvPr id="0" name=""/>
        <dsp:cNvSpPr/>
      </dsp:nvSpPr>
      <dsp:spPr>
        <a:xfrm>
          <a:off x="3617214" y="2108"/>
          <a:ext cx="3119246" cy="1871548"/>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Innovación en comercio electrónico</a:t>
          </a:r>
          <a:endParaRPr lang="es-EC" sz="2400" kern="1200" dirty="0"/>
        </a:p>
      </dsp:txBody>
      <dsp:txXfrm>
        <a:off x="3617214" y="2108"/>
        <a:ext cx="3119246" cy="1871548"/>
      </dsp:txXfrm>
    </dsp:sp>
    <dsp:sp modelId="{A82036C0-E5FD-4A2C-BFB4-8D293CA62521}">
      <dsp:nvSpPr>
        <dsp:cNvPr id="0" name=""/>
        <dsp:cNvSpPr/>
      </dsp:nvSpPr>
      <dsp:spPr>
        <a:xfrm>
          <a:off x="7048385" y="2108"/>
          <a:ext cx="3119246" cy="1871548"/>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Mujeres y finanzas</a:t>
          </a:r>
          <a:endParaRPr lang="es-EC" sz="2400" kern="1200" dirty="0"/>
        </a:p>
      </dsp:txBody>
      <dsp:txXfrm>
        <a:off x="7048385" y="2108"/>
        <a:ext cx="3119246" cy="1871548"/>
      </dsp:txXfrm>
    </dsp:sp>
    <dsp:sp modelId="{2F2ACC34-F16E-4D44-BC56-F2A3F8D4AA49}">
      <dsp:nvSpPr>
        <dsp:cNvPr id="0" name=""/>
        <dsp:cNvSpPr/>
      </dsp:nvSpPr>
      <dsp:spPr>
        <a:xfrm>
          <a:off x="3617214" y="2185580"/>
          <a:ext cx="3119246" cy="1871548"/>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Consultorías</a:t>
          </a:r>
          <a:r>
            <a:rPr lang="es-ES" sz="4300" kern="1200" dirty="0"/>
            <a:t> </a:t>
          </a:r>
          <a:endParaRPr lang="es-EC" sz="4300" kern="1200" dirty="0"/>
        </a:p>
      </dsp:txBody>
      <dsp:txXfrm>
        <a:off x="3617214" y="2185580"/>
        <a:ext cx="3119246" cy="18715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80E674-2B0C-4FD4-8C49-A4FB7DA936DA}">
      <dsp:nvSpPr>
        <dsp:cNvPr id="0" name=""/>
        <dsp:cNvSpPr/>
      </dsp:nvSpPr>
      <dsp:spPr>
        <a:xfrm>
          <a:off x="923009" y="656"/>
          <a:ext cx="2877064" cy="1726238"/>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Cerveza</a:t>
          </a:r>
          <a:endParaRPr lang="es-EC" sz="2400" kern="1200" dirty="0"/>
        </a:p>
      </dsp:txBody>
      <dsp:txXfrm>
        <a:off x="923009" y="656"/>
        <a:ext cx="2877064" cy="1726238"/>
      </dsp:txXfrm>
    </dsp:sp>
    <dsp:sp modelId="{99EA0FAE-4A14-4FC8-ADB8-D55CAF9903F5}">
      <dsp:nvSpPr>
        <dsp:cNvPr id="0" name=""/>
        <dsp:cNvSpPr/>
      </dsp:nvSpPr>
      <dsp:spPr>
        <a:xfrm>
          <a:off x="4087780" y="656"/>
          <a:ext cx="2877064" cy="1726238"/>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Comida rápida </a:t>
          </a:r>
          <a:endParaRPr lang="es-EC" sz="2400" kern="1200" dirty="0"/>
        </a:p>
      </dsp:txBody>
      <dsp:txXfrm>
        <a:off x="4087780" y="656"/>
        <a:ext cx="2877064" cy="1726238"/>
      </dsp:txXfrm>
    </dsp:sp>
    <dsp:sp modelId="{5D021E7A-DBA5-49A9-91E0-9A92A80D43E4}">
      <dsp:nvSpPr>
        <dsp:cNvPr id="0" name=""/>
        <dsp:cNvSpPr/>
      </dsp:nvSpPr>
      <dsp:spPr>
        <a:xfrm>
          <a:off x="2505395" y="2014601"/>
          <a:ext cx="2877064" cy="1726238"/>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Refresco</a:t>
          </a:r>
          <a:endParaRPr lang="es-EC" sz="2400" kern="1200" dirty="0"/>
        </a:p>
      </dsp:txBody>
      <dsp:txXfrm>
        <a:off x="2505395" y="2014601"/>
        <a:ext cx="2877064" cy="17262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E2ABA0-75F7-4D85-970B-756B9D76F370}">
      <dsp:nvSpPr>
        <dsp:cNvPr id="0" name=""/>
        <dsp:cNvSpPr/>
      </dsp:nvSpPr>
      <dsp:spPr>
        <a:xfrm>
          <a:off x="570222" y="1951"/>
          <a:ext cx="3312023" cy="1987214"/>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Bancos globales</a:t>
          </a:r>
          <a:endParaRPr lang="es-EC" sz="2400" kern="1200" dirty="0"/>
        </a:p>
      </dsp:txBody>
      <dsp:txXfrm>
        <a:off x="570222" y="1951"/>
        <a:ext cx="3312023" cy="1987214"/>
      </dsp:txXfrm>
    </dsp:sp>
    <dsp:sp modelId="{31D34591-D070-4649-8390-D98035B82D14}">
      <dsp:nvSpPr>
        <dsp:cNvPr id="0" name=""/>
        <dsp:cNvSpPr/>
      </dsp:nvSpPr>
      <dsp:spPr>
        <a:xfrm>
          <a:off x="4227292" y="1951"/>
          <a:ext cx="3312023" cy="1987214"/>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Bancos regionales</a:t>
          </a:r>
          <a:endParaRPr lang="es-EC" sz="2400" kern="1200" dirty="0"/>
        </a:p>
      </dsp:txBody>
      <dsp:txXfrm>
        <a:off x="4227292" y="1951"/>
        <a:ext cx="3312023" cy="1987214"/>
      </dsp:txXfrm>
    </dsp:sp>
    <dsp:sp modelId="{D0355338-50A7-49C9-A597-93613BB74343}">
      <dsp:nvSpPr>
        <dsp:cNvPr id="0" name=""/>
        <dsp:cNvSpPr/>
      </dsp:nvSpPr>
      <dsp:spPr>
        <a:xfrm>
          <a:off x="2405679" y="2320367"/>
          <a:ext cx="3312023" cy="1987214"/>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Aseguradoras</a:t>
          </a:r>
          <a:endParaRPr lang="es-EC" sz="2400" kern="1200" dirty="0"/>
        </a:p>
      </dsp:txBody>
      <dsp:txXfrm>
        <a:off x="2405679" y="2320367"/>
        <a:ext cx="3312023" cy="19872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3F0EC-519A-4897-AAE4-1E455C27AF71}">
      <dsp:nvSpPr>
        <dsp:cNvPr id="0" name=""/>
        <dsp:cNvSpPr/>
      </dsp:nvSpPr>
      <dsp:spPr>
        <a:xfrm>
          <a:off x="983" y="1018314"/>
          <a:ext cx="3834353" cy="2300612"/>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Aceite</a:t>
          </a:r>
          <a:endParaRPr lang="es-EC" sz="2400" kern="1200" dirty="0"/>
        </a:p>
      </dsp:txBody>
      <dsp:txXfrm>
        <a:off x="983" y="1018314"/>
        <a:ext cx="3834353" cy="2300612"/>
      </dsp:txXfrm>
    </dsp:sp>
    <dsp:sp modelId="{95BDBB12-4AE5-42BE-A997-41F459CFCD90}">
      <dsp:nvSpPr>
        <dsp:cNvPr id="0" name=""/>
        <dsp:cNvSpPr/>
      </dsp:nvSpPr>
      <dsp:spPr>
        <a:xfrm>
          <a:off x="4218772" y="1018314"/>
          <a:ext cx="3834353" cy="2300612"/>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Gas</a:t>
          </a:r>
          <a:endParaRPr lang="es-EC" sz="2400" kern="1200" dirty="0"/>
        </a:p>
      </dsp:txBody>
      <dsp:txXfrm>
        <a:off x="4218772" y="1018314"/>
        <a:ext cx="3834353" cy="23006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10435-E546-482E-9698-7A8B79BFB8A1}">
      <dsp:nvSpPr>
        <dsp:cNvPr id="0" name=""/>
        <dsp:cNvSpPr/>
      </dsp:nvSpPr>
      <dsp:spPr>
        <a:xfrm>
          <a:off x="952" y="908459"/>
          <a:ext cx="3715629" cy="2229377"/>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Tecnologías</a:t>
          </a:r>
          <a:endParaRPr lang="es-EC" sz="2400" kern="1200" dirty="0"/>
        </a:p>
      </dsp:txBody>
      <dsp:txXfrm>
        <a:off x="952" y="908459"/>
        <a:ext cx="3715629" cy="2229377"/>
      </dsp:txXfrm>
    </dsp:sp>
    <dsp:sp modelId="{C5198EAD-4149-4EB9-9C2A-A34E9FFA4F85}">
      <dsp:nvSpPr>
        <dsp:cNvPr id="0" name=""/>
        <dsp:cNvSpPr/>
      </dsp:nvSpPr>
      <dsp:spPr>
        <a:xfrm>
          <a:off x="4088144" y="908459"/>
          <a:ext cx="3715629" cy="2229377"/>
        </a:xfrm>
        <a:prstGeom prst="rect">
          <a:avLst/>
        </a:prstGeom>
        <a:solidFill>
          <a:srgbClr val="002060"/>
        </a:solidFill>
        <a:ln w="15875"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Proveedores de servicios tecnológicos </a:t>
          </a:r>
          <a:endParaRPr lang="es-EC" sz="2400" kern="1200" dirty="0"/>
        </a:p>
      </dsp:txBody>
      <dsp:txXfrm>
        <a:off x="4088144" y="908459"/>
        <a:ext cx="3715629" cy="222937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48FADA6-F6FA-43D8-972B-F005DCA82611}" type="datetimeFigureOut">
              <a:rPr lang="es-EC" smtClean="0"/>
              <a:t>25/6/2019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2037991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48FADA6-F6FA-43D8-972B-F005DCA82611}" type="datetimeFigureOut">
              <a:rPr lang="es-EC" smtClean="0"/>
              <a:t>25/6/2019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3563498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48FADA6-F6FA-43D8-972B-F005DCA82611}" type="datetimeFigureOut">
              <a:rPr lang="es-EC" smtClean="0"/>
              <a:t>25/6/2019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390403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48FADA6-F6FA-43D8-972B-F005DCA82611}" type="datetimeFigureOut">
              <a:rPr lang="es-EC" smtClean="0"/>
              <a:t>25/6/2019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168866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48FADA6-F6FA-43D8-972B-F005DCA82611}" type="datetimeFigureOut">
              <a:rPr lang="es-EC" smtClean="0"/>
              <a:t>25/6/2019</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4074363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48FADA6-F6FA-43D8-972B-F005DCA82611}" type="datetimeFigureOut">
              <a:rPr lang="es-EC" smtClean="0"/>
              <a:t>25/6/2019</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54682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ADA6-F6FA-43D8-972B-F005DCA82611}" type="datetimeFigureOut">
              <a:rPr lang="es-EC" smtClean="0"/>
              <a:t>25/6/2019</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1952601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48FADA6-F6FA-43D8-972B-F005DCA82611}" type="datetimeFigureOut">
              <a:rPr lang="es-EC" smtClean="0"/>
              <a:t>25/6/2019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2592397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48FADA6-F6FA-43D8-972B-F005DCA82611}" type="datetimeFigureOut">
              <a:rPr lang="es-EC" smtClean="0"/>
              <a:t>25/6/2019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1212597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48FADA6-F6FA-43D8-972B-F005DCA82611}" type="datetimeFigureOut">
              <a:rPr lang="es-EC" smtClean="0"/>
              <a:t>25/6/2019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3266794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48FADA6-F6FA-43D8-972B-F005DCA82611}" type="datetimeFigureOut">
              <a:rPr lang="es-EC" smtClean="0"/>
              <a:t>25/6/2019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3392043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48FADA6-F6FA-43D8-972B-F005DCA82611}" type="datetimeFigureOut">
              <a:rPr lang="es-EC" smtClean="0"/>
              <a:t>25/6/2019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B85233D-096A-4AEA-ABD1-D63C0D7863D1}" type="slidenum">
              <a:rPr lang="es-EC" smtClean="0"/>
              <a:t>‹Nº›</a:t>
            </a:fld>
            <a:endParaRPr lang="es-EC"/>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54561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48FADA6-F6FA-43D8-972B-F005DCA82611}" type="datetimeFigureOut">
              <a:rPr lang="es-EC" smtClean="0"/>
              <a:t>25/6/2019</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848557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648FADA6-F6FA-43D8-972B-F005DCA82611}" type="datetimeFigureOut">
              <a:rPr lang="es-EC" smtClean="0"/>
              <a:t>25/6/2019</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705405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648FADA6-F6FA-43D8-972B-F005DCA82611}" type="datetimeFigureOut">
              <a:rPr lang="es-EC" smtClean="0"/>
              <a:t>25/6/2019</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3616937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48FADA6-F6FA-43D8-972B-F005DCA82611}" type="datetimeFigureOut">
              <a:rPr lang="es-EC" smtClean="0"/>
              <a:t>25/6/2019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11414864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48FADA6-F6FA-43D8-972B-F005DCA82611}" type="datetimeFigureOut">
              <a:rPr lang="es-EC" smtClean="0"/>
              <a:t>25/6/2019</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B85233D-096A-4AEA-ABD1-D63C0D7863D1}" type="slidenum">
              <a:rPr lang="es-EC" smtClean="0"/>
              <a:t>‹Nº›</a:t>
            </a:fld>
            <a:endParaRPr lang="es-EC"/>
          </a:p>
        </p:txBody>
      </p:sp>
    </p:spTree>
    <p:extLst>
      <p:ext uri="{BB962C8B-B14F-4D97-AF65-F5344CB8AC3E}">
        <p14:creationId xmlns:p14="http://schemas.microsoft.com/office/powerpoint/2010/main" val="3782983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48FADA6-F6FA-43D8-972B-F005DCA82611}" type="datetimeFigureOut">
              <a:rPr lang="es-EC" smtClean="0"/>
              <a:t>25/6/2019</a:t>
            </a:fld>
            <a:endParaRPr lang="es-EC"/>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s-EC"/>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5B85233D-096A-4AEA-ABD1-D63C0D7863D1}" type="slidenum">
              <a:rPr lang="es-EC" smtClean="0"/>
              <a:t>‹Nº›</a:t>
            </a:fld>
            <a:endParaRPr lang="es-EC"/>
          </a:p>
        </p:txBody>
      </p:sp>
    </p:spTree>
    <p:extLst>
      <p:ext uri="{BB962C8B-B14F-4D97-AF65-F5344CB8AC3E}">
        <p14:creationId xmlns:p14="http://schemas.microsoft.com/office/powerpoint/2010/main" val="714344341"/>
      </p:ext>
    </p:extLst>
  </p:cSld>
  <p:clrMap bg1="dk1" tx1="lt1" bg2="dk2"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2" Type="http://schemas.openxmlformats.org/officeDocument/2006/relationships/hyperlink" Target="https://www.interbrand.com/es/best-brands/best-spanish-brands/methodolog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5" Type="http://schemas.openxmlformats.org/officeDocument/2006/relationships/hyperlink" Target="https://www.kantartns.io/" TargetMode="External"/><Relationship Id="rId4" Type="http://schemas.openxmlformats.org/officeDocument/2006/relationships/image" Target="../media/image18.emf"/></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shanghairanking.com/subject-survey/survey-methodology-2018.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scielo.org.mx/img/revistas/resu/v38n150/a7t3.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71A4F2-084C-4936-A9C0-FC09C5DCE9C0}"/>
              </a:ext>
            </a:extLst>
          </p:cNvPr>
          <p:cNvSpPr>
            <a:spLocks noGrp="1"/>
          </p:cNvSpPr>
          <p:nvPr>
            <p:ph type="title"/>
          </p:nvPr>
        </p:nvSpPr>
        <p:spPr>
          <a:xfrm>
            <a:off x="919119" y="2943775"/>
            <a:ext cx="10353762" cy="970450"/>
          </a:xfrm>
        </p:spPr>
        <p:txBody>
          <a:bodyPr>
            <a:noAutofit/>
          </a:bodyPr>
          <a:lstStyle/>
          <a:p>
            <a:r>
              <a:rPr lang="es-ES" sz="6000" b="1" i="1" dirty="0">
                <a:solidFill>
                  <a:srgbClr val="FF0000"/>
                </a:solidFill>
              </a:rPr>
              <a:t>MARCAS</a:t>
            </a:r>
            <a:endParaRPr lang="es-EC" sz="6000" b="1" i="1" dirty="0">
              <a:solidFill>
                <a:srgbClr val="FF0000"/>
              </a:solidFill>
            </a:endParaRPr>
          </a:p>
        </p:txBody>
      </p:sp>
      <p:sp>
        <p:nvSpPr>
          <p:cNvPr id="3" name="Título 1">
            <a:extLst>
              <a:ext uri="{FF2B5EF4-FFF2-40B4-BE49-F238E27FC236}">
                <a16:creationId xmlns:a16="http://schemas.microsoft.com/office/drawing/2014/main" id="{F1B5FFB1-5D3E-4F15-8367-7FF0792D4079}"/>
              </a:ext>
            </a:extLst>
          </p:cNvPr>
          <p:cNvSpPr txBox="1">
            <a:spLocks/>
          </p:cNvSpPr>
          <p:nvPr/>
        </p:nvSpPr>
        <p:spPr>
          <a:xfrm>
            <a:off x="808282" y="4876800"/>
            <a:ext cx="6174409" cy="1468582"/>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s-ES" sz="2000" b="1" i="1" dirty="0">
                <a:solidFill>
                  <a:srgbClr val="0070C0"/>
                </a:solidFill>
              </a:rPr>
              <a:t>Integrantes: </a:t>
            </a:r>
          </a:p>
          <a:p>
            <a:pPr algn="l"/>
            <a:r>
              <a:rPr lang="es-ES" sz="2000" b="1" i="1" dirty="0">
                <a:solidFill>
                  <a:srgbClr val="0070C0"/>
                </a:solidFill>
              </a:rPr>
              <a:t>Lupita Erazo</a:t>
            </a:r>
          </a:p>
          <a:p>
            <a:pPr algn="l"/>
            <a:r>
              <a:rPr lang="es-ES" sz="2000" b="1" i="1" dirty="0">
                <a:solidFill>
                  <a:srgbClr val="0070C0"/>
                </a:solidFill>
              </a:rPr>
              <a:t>Ana María Palacios</a:t>
            </a:r>
          </a:p>
          <a:p>
            <a:pPr algn="l"/>
            <a:r>
              <a:rPr lang="es-ES" sz="2000" b="1" i="1" dirty="0">
                <a:solidFill>
                  <a:srgbClr val="0070C0"/>
                </a:solidFill>
              </a:rPr>
              <a:t>Víctor Hugo Flores </a:t>
            </a:r>
            <a:endParaRPr lang="es-EC" sz="2000" b="1" i="1" dirty="0">
              <a:solidFill>
                <a:srgbClr val="0070C0"/>
              </a:solidFill>
            </a:endParaRPr>
          </a:p>
        </p:txBody>
      </p:sp>
    </p:spTree>
    <p:extLst>
      <p:ext uri="{BB962C8B-B14F-4D97-AF65-F5344CB8AC3E}">
        <p14:creationId xmlns:p14="http://schemas.microsoft.com/office/powerpoint/2010/main" val="2188009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17414B9-0682-4682-8E29-4A45918B2AFA}"/>
              </a:ext>
            </a:extLst>
          </p:cNvPr>
          <p:cNvPicPr>
            <a:picLocks noChangeAspect="1"/>
          </p:cNvPicPr>
          <p:nvPr/>
        </p:nvPicPr>
        <p:blipFill>
          <a:blip r:embed="rId2"/>
          <a:stretch>
            <a:fillRect/>
          </a:stretch>
        </p:blipFill>
        <p:spPr>
          <a:xfrm>
            <a:off x="1351470" y="2046750"/>
            <a:ext cx="3753277" cy="2764500"/>
          </a:xfrm>
          <a:prstGeom prst="rect">
            <a:avLst/>
          </a:prstGeom>
          <a:ln w="76200">
            <a:solidFill>
              <a:srgbClr val="FF0000"/>
            </a:solidFill>
          </a:ln>
        </p:spPr>
      </p:pic>
      <p:pic>
        <p:nvPicPr>
          <p:cNvPr id="6" name="Imagen 5">
            <a:extLst>
              <a:ext uri="{FF2B5EF4-FFF2-40B4-BE49-F238E27FC236}">
                <a16:creationId xmlns:a16="http://schemas.microsoft.com/office/drawing/2014/main" id="{41E13261-8283-42C9-B52F-D4B5F8AC430D}"/>
              </a:ext>
            </a:extLst>
          </p:cNvPr>
          <p:cNvPicPr>
            <a:picLocks noChangeAspect="1"/>
          </p:cNvPicPr>
          <p:nvPr/>
        </p:nvPicPr>
        <p:blipFill>
          <a:blip r:embed="rId3"/>
          <a:stretch>
            <a:fillRect/>
          </a:stretch>
        </p:blipFill>
        <p:spPr>
          <a:xfrm>
            <a:off x="7317990" y="2046750"/>
            <a:ext cx="3735145" cy="2764500"/>
          </a:xfrm>
          <a:prstGeom prst="rect">
            <a:avLst/>
          </a:prstGeom>
          <a:ln w="76200">
            <a:solidFill>
              <a:srgbClr val="FF0000"/>
            </a:solidFill>
          </a:ln>
        </p:spPr>
      </p:pic>
      <p:sp>
        <p:nvSpPr>
          <p:cNvPr id="7" name="Rectángulo 6">
            <a:extLst>
              <a:ext uri="{FF2B5EF4-FFF2-40B4-BE49-F238E27FC236}">
                <a16:creationId xmlns:a16="http://schemas.microsoft.com/office/drawing/2014/main" id="{7214CFB0-CFDC-47F2-9B2F-771B27AC70D6}"/>
              </a:ext>
            </a:extLst>
          </p:cNvPr>
          <p:cNvSpPr/>
          <p:nvPr/>
        </p:nvSpPr>
        <p:spPr>
          <a:xfrm>
            <a:off x="2969521" y="611970"/>
            <a:ext cx="6252958" cy="646331"/>
          </a:xfrm>
          <a:prstGeom prst="rect">
            <a:avLst/>
          </a:prstGeom>
        </p:spPr>
        <p:txBody>
          <a:bodyPr wrap="square">
            <a:spAutoFit/>
          </a:bodyPr>
          <a:lstStyle/>
          <a:p>
            <a:pPr algn="ctr"/>
            <a:r>
              <a:rPr lang="es-EC" sz="3600" dirty="0"/>
              <a:t>INTERBRANDZ TOP TEN</a:t>
            </a:r>
          </a:p>
        </p:txBody>
      </p:sp>
    </p:spTree>
    <p:extLst>
      <p:ext uri="{BB962C8B-B14F-4D97-AF65-F5344CB8AC3E}">
        <p14:creationId xmlns:p14="http://schemas.microsoft.com/office/powerpoint/2010/main" val="461442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81FF5E3F-580F-42CC-9491-431433D96DA0}"/>
              </a:ext>
            </a:extLst>
          </p:cNvPr>
          <p:cNvSpPr>
            <a:spLocks noGrp="1"/>
          </p:cNvSpPr>
          <p:nvPr>
            <p:ph type="title"/>
          </p:nvPr>
        </p:nvSpPr>
        <p:spPr>
          <a:xfrm>
            <a:off x="508101" y="637310"/>
            <a:ext cx="10353762" cy="970450"/>
          </a:xfrm>
        </p:spPr>
        <p:txBody>
          <a:bodyPr>
            <a:normAutofit/>
          </a:bodyPr>
          <a:lstStyle/>
          <a:p>
            <a:pPr algn="ctr"/>
            <a:r>
              <a:rPr lang="es-ES" sz="3600" dirty="0"/>
              <a:t>Categorías del consumidor </a:t>
            </a:r>
            <a:endParaRPr lang="es-EC" sz="3600" dirty="0"/>
          </a:p>
        </p:txBody>
      </p:sp>
      <p:graphicFrame>
        <p:nvGraphicFramePr>
          <p:cNvPr id="5" name="Diagrama 4">
            <a:extLst>
              <a:ext uri="{FF2B5EF4-FFF2-40B4-BE49-F238E27FC236}">
                <a16:creationId xmlns:a16="http://schemas.microsoft.com/office/drawing/2014/main" id="{2900E1D3-E386-4A60-A169-A130EEE84C96}"/>
              </a:ext>
            </a:extLst>
          </p:cNvPr>
          <p:cNvGraphicFramePr/>
          <p:nvPr>
            <p:extLst>
              <p:ext uri="{D42A27DB-BD31-4B8C-83A1-F6EECF244321}">
                <p14:modId xmlns:p14="http://schemas.microsoft.com/office/powerpoint/2010/main" val="4025934952"/>
              </p:ext>
            </p:extLst>
          </p:nvPr>
        </p:nvGraphicFramePr>
        <p:xfrm>
          <a:off x="1186873" y="2036618"/>
          <a:ext cx="8996218" cy="3990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7386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6CC24D-E07D-423E-9192-1C44F35DF49E}"/>
              </a:ext>
            </a:extLst>
          </p:cNvPr>
          <p:cNvSpPr>
            <a:spLocks noGrp="1"/>
          </p:cNvSpPr>
          <p:nvPr>
            <p:ph type="title"/>
          </p:nvPr>
        </p:nvSpPr>
        <p:spPr/>
        <p:txBody>
          <a:bodyPr>
            <a:normAutofit/>
          </a:bodyPr>
          <a:lstStyle/>
          <a:p>
            <a:r>
              <a:rPr lang="es-ES" sz="3600" dirty="0"/>
              <a:t>Liderazgo</a:t>
            </a:r>
            <a:endParaRPr lang="es-EC" sz="3600" dirty="0"/>
          </a:p>
        </p:txBody>
      </p:sp>
      <p:graphicFrame>
        <p:nvGraphicFramePr>
          <p:cNvPr id="6" name="Marcador de contenido 5">
            <a:extLst>
              <a:ext uri="{FF2B5EF4-FFF2-40B4-BE49-F238E27FC236}">
                <a16:creationId xmlns:a16="http://schemas.microsoft.com/office/drawing/2014/main" id="{D008C1D9-FCA0-4826-A6AB-489F980CC9FD}"/>
              </a:ext>
            </a:extLst>
          </p:cNvPr>
          <p:cNvGraphicFramePr>
            <a:graphicFrameLocks noGrp="1"/>
          </p:cNvGraphicFramePr>
          <p:nvPr>
            <p:ph idx="1"/>
            <p:extLst>
              <p:ext uri="{D42A27DB-BD31-4B8C-83A1-F6EECF244321}">
                <p14:modId xmlns:p14="http://schemas.microsoft.com/office/powerpoint/2010/main" val="1686456946"/>
              </p:ext>
            </p:extLst>
          </p:nvPr>
        </p:nvGraphicFramePr>
        <p:xfrm>
          <a:off x="914400" y="1731963"/>
          <a:ext cx="10353675" cy="4059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6573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D16BC6-B2C0-4DA8-9E0A-15D58D517FE1}"/>
              </a:ext>
            </a:extLst>
          </p:cNvPr>
          <p:cNvSpPr>
            <a:spLocks noGrp="1"/>
          </p:cNvSpPr>
          <p:nvPr>
            <p:ph type="title"/>
          </p:nvPr>
        </p:nvSpPr>
        <p:spPr>
          <a:xfrm>
            <a:off x="799046" y="498764"/>
            <a:ext cx="10353762" cy="970450"/>
          </a:xfrm>
        </p:spPr>
        <p:txBody>
          <a:bodyPr>
            <a:normAutofit/>
          </a:bodyPr>
          <a:lstStyle/>
          <a:p>
            <a:r>
              <a:rPr lang="es-ES" sz="3600" dirty="0"/>
              <a:t>Categoría de comida y bebida </a:t>
            </a:r>
            <a:endParaRPr lang="es-EC" sz="3600" dirty="0"/>
          </a:p>
        </p:txBody>
      </p:sp>
      <p:graphicFrame>
        <p:nvGraphicFramePr>
          <p:cNvPr id="4" name="Diagrama 3">
            <a:extLst>
              <a:ext uri="{FF2B5EF4-FFF2-40B4-BE49-F238E27FC236}">
                <a16:creationId xmlns:a16="http://schemas.microsoft.com/office/drawing/2014/main" id="{AA46386D-714D-4CCF-8EF5-BAD07E2C1E2D}"/>
              </a:ext>
            </a:extLst>
          </p:cNvPr>
          <p:cNvGraphicFramePr/>
          <p:nvPr>
            <p:extLst>
              <p:ext uri="{D42A27DB-BD31-4B8C-83A1-F6EECF244321}">
                <p14:modId xmlns:p14="http://schemas.microsoft.com/office/powerpoint/2010/main" val="777282619"/>
              </p:ext>
            </p:extLst>
          </p:nvPr>
        </p:nvGraphicFramePr>
        <p:xfrm>
          <a:off x="2032000" y="2396836"/>
          <a:ext cx="7887855" cy="37414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3339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B582DB-D5A9-40FE-A0E7-F849B670B3A8}"/>
              </a:ext>
            </a:extLst>
          </p:cNvPr>
          <p:cNvSpPr>
            <a:spLocks noGrp="1"/>
          </p:cNvSpPr>
          <p:nvPr>
            <p:ph type="title"/>
          </p:nvPr>
        </p:nvSpPr>
        <p:spPr/>
        <p:txBody>
          <a:bodyPr>
            <a:normAutofit/>
          </a:bodyPr>
          <a:lstStyle/>
          <a:p>
            <a:r>
              <a:rPr lang="es-ES" sz="3600" dirty="0"/>
              <a:t>Categorías financieras</a:t>
            </a:r>
            <a:endParaRPr lang="es-EC" sz="3600" dirty="0"/>
          </a:p>
        </p:txBody>
      </p:sp>
      <p:graphicFrame>
        <p:nvGraphicFramePr>
          <p:cNvPr id="4" name="Diagrama 3">
            <a:extLst>
              <a:ext uri="{FF2B5EF4-FFF2-40B4-BE49-F238E27FC236}">
                <a16:creationId xmlns:a16="http://schemas.microsoft.com/office/drawing/2014/main" id="{0467D2D6-8747-41B6-852D-C5088D1D380B}"/>
              </a:ext>
            </a:extLst>
          </p:cNvPr>
          <p:cNvGraphicFramePr/>
          <p:nvPr>
            <p:extLst>
              <p:ext uri="{D42A27DB-BD31-4B8C-83A1-F6EECF244321}">
                <p14:modId xmlns:p14="http://schemas.microsoft.com/office/powerpoint/2010/main" val="4199352595"/>
              </p:ext>
            </p:extLst>
          </p:nvPr>
        </p:nvGraphicFramePr>
        <p:xfrm>
          <a:off x="2032000" y="1828800"/>
          <a:ext cx="8123382" cy="4309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2592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AA0E13-C6A2-4BF8-ACF3-B79023C491D1}"/>
              </a:ext>
            </a:extLst>
          </p:cNvPr>
          <p:cNvSpPr>
            <a:spLocks noGrp="1"/>
          </p:cNvSpPr>
          <p:nvPr>
            <p:ph type="title"/>
          </p:nvPr>
        </p:nvSpPr>
        <p:spPr/>
        <p:txBody>
          <a:bodyPr>
            <a:normAutofit/>
          </a:bodyPr>
          <a:lstStyle/>
          <a:p>
            <a:r>
              <a:rPr lang="es-ES" sz="3600" dirty="0"/>
              <a:t>Categorías de mercadería</a:t>
            </a:r>
            <a:endParaRPr lang="es-EC" sz="3600" dirty="0"/>
          </a:p>
        </p:txBody>
      </p:sp>
      <p:graphicFrame>
        <p:nvGraphicFramePr>
          <p:cNvPr id="5" name="Diagrama 4">
            <a:extLst>
              <a:ext uri="{FF2B5EF4-FFF2-40B4-BE49-F238E27FC236}">
                <a16:creationId xmlns:a16="http://schemas.microsoft.com/office/drawing/2014/main" id="{FF512552-3E9D-44FB-82EB-13C82867AE2C}"/>
              </a:ext>
            </a:extLst>
          </p:cNvPr>
          <p:cNvGraphicFramePr/>
          <p:nvPr>
            <p:extLst>
              <p:ext uri="{D42A27DB-BD31-4B8C-83A1-F6EECF244321}">
                <p14:modId xmlns:p14="http://schemas.microsoft.com/office/powerpoint/2010/main" val="1287177310"/>
              </p:ext>
            </p:extLst>
          </p:nvPr>
        </p:nvGraphicFramePr>
        <p:xfrm>
          <a:off x="2032000" y="1801091"/>
          <a:ext cx="8054109" cy="4337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7773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DAC8F3-8C73-414C-9EBE-28E789F5E33D}"/>
              </a:ext>
            </a:extLst>
          </p:cNvPr>
          <p:cNvSpPr>
            <a:spLocks noGrp="1"/>
          </p:cNvSpPr>
          <p:nvPr>
            <p:ph type="title"/>
          </p:nvPr>
        </p:nvSpPr>
        <p:spPr>
          <a:xfrm>
            <a:off x="919118" y="609600"/>
            <a:ext cx="10353762" cy="970450"/>
          </a:xfrm>
        </p:spPr>
        <p:txBody>
          <a:bodyPr/>
          <a:lstStyle/>
          <a:p>
            <a:r>
              <a:rPr lang="es-ES" dirty="0"/>
              <a:t>Categorías tecnológicas</a:t>
            </a:r>
            <a:endParaRPr lang="es-EC" dirty="0"/>
          </a:p>
        </p:txBody>
      </p:sp>
      <p:graphicFrame>
        <p:nvGraphicFramePr>
          <p:cNvPr id="6" name="Diagrama 5">
            <a:extLst>
              <a:ext uri="{FF2B5EF4-FFF2-40B4-BE49-F238E27FC236}">
                <a16:creationId xmlns:a16="http://schemas.microsoft.com/office/drawing/2014/main" id="{6290A87F-86D2-46F5-BA69-D4934814CAAF}"/>
              </a:ext>
            </a:extLst>
          </p:cNvPr>
          <p:cNvGraphicFramePr/>
          <p:nvPr>
            <p:extLst>
              <p:ext uri="{D42A27DB-BD31-4B8C-83A1-F6EECF244321}">
                <p14:modId xmlns:p14="http://schemas.microsoft.com/office/powerpoint/2010/main" val="3245493435"/>
              </p:ext>
            </p:extLst>
          </p:nvPr>
        </p:nvGraphicFramePr>
        <p:xfrm>
          <a:off x="2193636" y="2092036"/>
          <a:ext cx="7804727" cy="4046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8896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726514-9DBF-434A-B20F-EA97981F5C1A}"/>
              </a:ext>
            </a:extLst>
          </p:cNvPr>
          <p:cNvSpPr>
            <a:spLocks noGrp="1"/>
          </p:cNvSpPr>
          <p:nvPr>
            <p:ph type="title"/>
          </p:nvPr>
        </p:nvSpPr>
        <p:spPr>
          <a:xfrm>
            <a:off x="913795" y="609600"/>
            <a:ext cx="10353762" cy="970450"/>
          </a:xfrm>
        </p:spPr>
        <p:txBody>
          <a:bodyPr>
            <a:normAutofit/>
          </a:bodyPr>
          <a:lstStyle/>
          <a:p>
            <a:r>
              <a:rPr lang="es-ES" sz="3600" dirty="0"/>
              <a:t>Metodología</a:t>
            </a:r>
            <a:endParaRPr lang="es-EC" sz="3600" dirty="0"/>
          </a:p>
        </p:txBody>
      </p:sp>
      <p:sp>
        <p:nvSpPr>
          <p:cNvPr id="5" name="Título 1">
            <a:extLst>
              <a:ext uri="{FF2B5EF4-FFF2-40B4-BE49-F238E27FC236}">
                <a16:creationId xmlns:a16="http://schemas.microsoft.com/office/drawing/2014/main" id="{67A76A3E-8787-4979-80C6-390A535803B4}"/>
              </a:ext>
            </a:extLst>
          </p:cNvPr>
          <p:cNvSpPr txBox="1">
            <a:spLocks/>
          </p:cNvSpPr>
          <p:nvPr/>
        </p:nvSpPr>
        <p:spPr>
          <a:xfrm>
            <a:off x="913795" y="1856508"/>
            <a:ext cx="10353762" cy="4391891"/>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s-EC" sz="3600" dirty="0"/>
          </a:p>
        </p:txBody>
      </p:sp>
      <p:sp>
        <p:nvSpPr>
          <p:cNvPr id="6" name="Rectángulo 5">
            <a:extLst>
              <a:ext uri="{FF2B5EF4-FFF2-40B4-BE49-F238E27FC236}">
                <a16:creationId xmlns:a16="http://schemas.microsoft.com/office/drawing/2014/main" id="{89F7C588-8BDC-45A0-8C77-D0BF3023FE3B}"/>
              </a:ext>
            </a:extLst>
          </p:cNvPr>
          <p:cNvSpPr/>
          <p:nvPr/>
        </p:nvSpPr>
        <p:spPr>
          <a:xfrm>
            <a:off x="924443" y="1856508"/>
            <a:ext cx="10353762" cy="830997"/>
          </a:xfrm>
          <a:prstGeom prst="rect">
            <a:avLst/>
          </a:prstGeom>
        </p:spPr>
        <p:txBody>
          <a:bodyPr wrap="square">
            <a:spAutoFit/>
          </a:bodyPr>
          <a:lstStyle/>
          <a:p>
            <a:pPr algn="ctr"/>
            <a:r>
              <a:rPr lang="es-ES" sz="2400" dirty="0"/>
              <a:t>Este ranking está basado en tres componentes clave que contribuyen al valor acumulado de una marca</a:t>
            </a:r>
            <a:r>
              <a:rPr lang="es-ES" dirty="0"/>
              <a:t>:</a:t>
            </a:r>
            <a:endParaRPr lang="es-EC" dirty="0"/>
          </a:p>
        </p:txBody>
      </p:sp>
      <p:sp>
        <p:nvSpPr>
          <p:cNvPr id="7" name="Rectángulo 6">
            <a:extLst>
              <a:ext uri="{FF2B5EF4-FFF2-40B4-BE49-F238E27FC236}">
                <a16:creationId xmlns:a16="http://schemas.microsoft.com/office/drawing/2014/main" id="{CE425D70-BB53-439B-BCED-560FC75432C5}"/>
              </a:ext>
            </a:extLst>
          </p:cNvPr>
          <p:cNvSpPr/>
          <p:nvPr/>
        </p:nvSpPr>
        <p:spPr>
          <a:xfrm>
            <a:off x="924443" y="3428999"/>
            <a:ext cx="2927121" cy="1015663"/>
          </a:xfrm>
          <a:prstGeom prst="rect">
            <a:avLst/>
          </a:prstGeom>
          <a:solidFill>
            <a:srgbClr val="002060"/>
          </a:solidFill>
          <a:ln>
            <a:solidFill>
              <a:srgbClr val="FF0000"/>
            </a:solidFill>
          </a:ln>
        </p:spPr>
        <p:txBody>
          <a:bodyPr wrap="square">
            <a:spAutoFit/>
          </a:bodyPr>
          <a:lstStyle/>
          <a:p>
            <a:r>
              <a:rPr lang="es-ES" sz="2000" dirty="0"/>
              <a:t>El desempeño financiero de los productos y servicios de marca</a:t>
            </a:r>
            <a:endParaRPr lang="es-EC" sz="2000" dirty="0"/>
          </a:p>
        </p:txBody>
      </p:sp>
      <p:sp>
        <p:nvSpPr>
          <p:cNvPr id="8" name="Rectángulo 7">
            <a:extLst>
              <a:ext uri="{FF2B5EF4-FFF2-40B4-BE49-F238E27FC236}">
                <a16:creationId xmlns:a16="http://schemas.microsoft.com/office/drawing/2014/main" id="{F3E8ECFC-C3AD-48B9-A5B0-C702E573B7C7}"/>
              </a:ext>
            </a:extLst>
          </p:cNvPr>
          <p:cNvSpPr/>
          <p:nvPr/>
        </p:nvSpPr>
        <p:spPr>
          <a:xfrm>
            <a:off x="4445555" y="3385665"/>
            <a:ext cx="3326846" cy="1015663"/>
          </a:xfrm>
          <a:prstGeom prst="rect">
            <a:avLst/>
          </a:prstGeom>
          <a:solidFill>
            <a:srgbClr val="002060"/>
          </a:solidFill>
          <a:ln>
            <a:solidFill>
              <a:srgbClr val="FF0000"/>
            </a:solidFill>
          </a:ln>
        </p:spPr>
        <p:txBody>
          <a:bodyPr wrap="square">
            <a:spAutoFit/>
          </a:bodyPr>
          <a:lstStyle/>
          <a:p>
            <a:r>
              <a:rPr lang="es-ES" sz="2000" dirty="0"/>
              <a:t>El papel que desempeña la marca para influir en la elección del cliente</a:t>
            </a:r>
            <a:endParaRPr lang="es-EC" sz="2000" dirty="0"/>
          </a:p>
        </p:txBody>
      </p:sp>
      <p:sp>
        <p:nvSpPr>
          <p:cNvPr id="9" name="Rectángulo 8">
            <a:extLst>
              <a:ext uri="{FF2B5EF4-FFF2-40B4-BE49-F238E27FC236}">
                <a16:creationId xmlns:a16="http://schemas.microsoft.com/office/drawing/2014/main" id="{4E53A020-0516-46AA-8418-B38EF4AE828D}"/>
              </a:ext>
            </a:extLst>
          </p:cNvPr>
          <p:cNvSpPr/>
          <p:nvPr/>
        </p:nvSpPr>
        <p:spPr>
          <a:xfrm>
            <a:off x="8340436" y="3385666"/>
            <a:ext cx="2927121" cy="1631216"/>
          </a:xfrm>
          <a:prstGeom prst="rect">
            <a:avLst/>
          </a:prstGeom>
          <a:solidFill>
            <a:srgbClr val="002060"/>
          </a:solidFill>
          <a:ln>
            <a:solidFill>
              <a:srgbClr val="FF0000"/>
            </a:solidFill>
          </a:ln>
        </p:spPr>
        <p:txBody>
          <a:bodyPr wrap="square">
            <a:spAutoFit/>
          </a:bodyPr>
          <a:lstStyle/>
          <a:p>
            <a:r>
              <a:rPr lang="es-ES" sz="2000" dirty="0"/>
              <a:t>La fuerza que la marca tiene para imponer un precio premium o asegurar ganancias a la empresa</a:t>
            </a:r>
            <a:endParaRPr lang="es-EC" sz="2000" dirty="0"/>
          </a:p>
        </p:txBody>
      </p:sp>
      <p:sp>
        <p:nvSpPr>
          <p:cNvPr id="10" name="Rectángulo 9">
            <a:extLst>
              <a:ext uri="{FF2B5EF4-FFF2-40B4-BE49-F238E27FC236}">
                <a16:creationId xmlns:a16="http://schemas.microsoft.com/office/drawing/2014/main" id="{9E152393-39E3-4528-B081-13457A22F987}"/>
              </a:ext>
            </a:extLst>
          </p:cNvPr>
          <p:cNvSpPr/>
          <p:nvPr/>
        </p:nvSpPr>
        <p:spPr>
          <a:xfrm>
            <a:off x="937421" y="5689816"/>
            <a:ext cx="10343113" cy="954107"/>
          </a:xfrm>
          <a:prstGeom prst="rect">
            <a:avLst/>
          </a:prstGeom>
        </p:spPr>
        <p:txBody>
          <a:bodyPr wrap="square">
            <a:spAutoFit/>
          </a:bodyPr>
          <a:lstStyle/>
          <a:p>
            <a:pPr algn="just"/>
            <a:r>
              <a:rPr lang="es-ES" sz="1400" dirty="0"/>
              <a:t>La 19ª edición del informe anual de Inter Brand lleva por título </a:t>
            </a:r>
            <a:r>
              <a:rPr lang="es-ES" sz="1400" dirty="0" err="1"/>
              <a:t>Activating</a:t>
            </a:r>
            <a:r>
              <a:rPr lang="es-ES" sz="1400" dirty="0"/>
              <a:t> </a:t>
            </a:r>
            <a:r>
              <a:rPr lang="es-ES" sz="1400" dirty="0" err="1"/>
              <a:t>Brave</a:t>
            </a:r>
            <a:r>
              <a:rPr lang="es-ES" sz="1400" dirty="0"/>
              <a:t> y analiza cómo las </a:t>
            </a:r>
            <a:r>
              <a:rPr lang="es-ES" sz="1400" dirty="0" err="1"/>
              <a:t>Best</a:t>
            </a:r>
            <a:r>
              <a:rPr lang="es-ES" sz="1400" dirty="0"/>
              <a:t> Global </a:t>
            </a:r>
            <a:r>
              <a:rPr lang="es-ES" sz="1400" dirty="0" err="1"/>
              <a:t>Brands</a:t>
            </a:r>
            <a:r>
              <a:rPr lang="es-ES" sz="1400" dirty="0"/>
              <a:t> han logrado transformarse impulsando a su vez de forma duradera su valor económico a través de la fuerza de marca. Las tendencias que se extraen del informe son: foco en el cliente, utilidad en el día a día, el alza del lujo y el éxito de los modelos de negocio basados en la suscripción. </a:t>
            </a:r>
            <a:r>
              <a:rPr lang="es-EC" sz="1400" dirty="0">
                <a:hlinkClick r:id="rId2"/>
              </a:rPr>
              <a:t>https://www.interbrand.com/es/best-brands/best-spanish-brands/methodology/</a:t>
            </a:r>
            <a:endParaRPr lang="es-EC" sz="1400" dirty="0"/>
          </a:p>
        </p:txBody>
      </p:sp>
    </p:spTree>
    <p:extLst>
      <p:ext uri="{BB962C8B-B14F-4D97-AF65-F5344CB8AC3E}">
        <p14:creationId xmlns:p14="http://schemas.microsoft.com/office/powerpoint/2010/main" val="3936976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F3F2E7-E34B-4646-9CEC-07C0804E7B7E}"/>
              </a:ext>
            </a:extLst>
          </p:cNvPr>
          <p:cNvSpPr>
            <a:spLocks noGrp="1"/>
          </p:cNvSpPr>
          <p:nvPr>
            <p:ph type="title"/>
          </p:nvPr>
        </p:nvSpPr>
        <p:spPr/>
        <p:txBody>
          <a:bodyPr>
            <a:normAutofit/>
          </a:bodyPr>
          <a:lstStyle/>
          <a:p>
            <a:pPr algn="ctr"/>
            <a:r>
              <a:rPr lang="es-ES" sz="3600" dirty="0"/>
              <a:t>FORBES TOP TEN</a:t>
            </a:r>
            <a:endParaRPr lang="es-EC" sz="3600" dirty="0"/>
          </a:p>
        </p:txBody>
      </p:sp>
      <p:pic>
        <p:nvPicPr>
          <p:cNvPr id="5" name="Imagen 4">
            <a:extLst>
              <a:ext uri="{FF2B5EF4-FFF2-40B4-BE49-F238E27FC236}">
                <a16:creationId xmlns:a16="http://schemas.microsoft.com/office/drawing/2014/main" id="{F2A9F022-3806-44F4-81F9-7C3CD0623753}"/>
              </a:ext>
            </a:extLst>
          </p:cNvPr>
          <p:cNvPicPr>
            <a:picLocks noChangeAspect="1"/>
          </p:cNvPicPr>
          <p:nvPr/>
        </p:nvPicPr>
        <p:blipFill>
          <a:blip r:embed="rId2"/>
          <a:stretch>
            <a:fillRect/>
          </a:stretch>
        </p:blipFill>
        <p:spPr>
          <a:xfrm>
            <a:off x="6547994" y="2156760"/>
            <a:ext cx="2393394" cy="3883031"/>
          </a:xfrm>
          <a:prstGeom prst="rect">
            <a:avLst/>
          </a:prstGeom>
          <a:ln w="76200">
            <a:solidFill>
              <a:srgbClr val="FFFF00"/>
            </a:solidFill>
          </a:ln>
        </p:spPr>
      </p:pic>
      <p:pic>
        <p:nvPicPr>
          <p:cNvPr id="6" name="Marcador de contenido 5">
            <a:extLst>
              <a:ext uri="{FF2B5EF4-FFF2-40B4-BE49-F238E27FC236}">
                <a16:creationId xmlns:a16="http://schemas.microsoft.com/office/drawing/2014/main" id="{C5CFBD90-C3F3-4AF3-B33E-C09F2178905D}"/>
              </a:ext>
            </a:extLst>
          </p:cNvPr>
          <p:cNvPicPr>
            <a:picLocks noGrp="1" noChangeAspect="1"/>
          </p:cNvPicPr>
          <p:nvPr>
            <p:ph idx="1"/>
          </p:nvPr>
        </p:nvPicPr>
        <p:blipFill>
          <a:blip r:embed="rId3"/>
          <a:stretch>
            <a:fillRect/>
          </a:stretch>
        </p:blipFill>
        <p:spPr>
          <a:xfrm>
            <a:off x="2538501" y="2156760"/>
            <a:ext cx="2597734" cy="3883031"/>
          </a:xfrm>
          <a:prstGeom prst="rect">
            <a:avLst/>
          </a:prstGeom>
          <a:ln w="76200">
            <a:solidFill>
              <a:srgbClr val="FFFF00"/>
            </a:solidFill>
          </a:ln>
        </p:spPr>
      </p:pic>
    </p:spTree>
    <p:extLst>
      <p:ext uri="{BB962C8B-B14F-4D97-AF65-F5344CB8AC3E}">
        <p14:creationId xmlns:p14="http://schemas.microsoft.com/office/powerpoint/2010/main" val="428969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28615D-C20B-4E09-8037-774581608552}"/>
              </a:ext>
            </a:extLst>
          </p:cNvPr>
          <p:cNvSpPr>
            <a:spLocks noGrp="1"/>
          </p:cNvSpPr>
          <p:nvPr>
            <p:ph type="title"/>
          </p:nvPr>
        </p:nvSpPr>
        <p:spPr/>
        <p:txBody>
          <a:bodyPr>
            <a:normAutofit/>
          </a:bodyPr>
          <a:lstStyle/>
          <a:p>
            <a:r>
              <a:rPr lang="es-ES" sz="3600" dirty="0"/>
              <a:t>Metodología </a:t>
            </a:r>
            <a:endParaRPr lang="es-EC" sz="3600" dirty="0"/>
          </a:p>
        </p:txBody>
      </p:sp>
      <p:sp>
        <p:nvSpPr>
          <p:cNvPr id="3" name="Marcador de contenido 2">
            <a:extLst>
              <a:ext uri="{FF2B5EF4-FFF2-40B4-BE49-F238E27FC236}">
                <a16:creationId xmlns:a16="http://schemas.microsoft.com/office/drawing/2014/main" id="{CF6663E3-9B01-45C2-B6EC-A352E39BD339}"/>
              </a:ext>
            </a:extLst>
          </p:cNvPr>
          <p:cNvSpPr>
            <a:spLocks noGrp="1"/>
          </p:cNvSpPr>
          <p:nvPr>
            <p:ph idx="1"/>
          </p:nvPr>
        </p:nvSpPr>
        <p:spPr>
          <a:xfrm>
            <a:off x="913795" y="1884218"/>
            <a:ext cx="3353405" cy="4364182"/>
          </a:xfrm>
          <a:solidFill>
            <a:srgbClr val="0070C0"/>
          </a:solidFill>
          <a:ln w="28575">
            <a:solidFill>
              <a:srgbClr val="FFFF00"/>
            </a:solidFill>
          </a:ln>
        </p:spPr>
        <p:txBody>
          <a:bodyPr/>
          <a:lstStyle/>
          <a:p>
            <a:pPr marL="36900" indent="0">
              <a:buNone/>
            </a:pPr>
            <a:r>
              <a:rPr lang="es-ES" b="1" dirty="0" err="1"/>
              <a:t>DesignThinking</a:t>
            </a:r>
            <a:r>
              <a:rPr lang="es-ES" b="1" dirty="0"/>
              <a:t>.</a:t>
            </a:r>
            <a:r>
              <a:rPr lang="es-ES" dirty="0"/>
              <a:t> Identificar las necesidades y deseos que tienen los usuarios/clientes. Esta metodología de resolución de problemas invita a pensar primero en las personas. Sirve para empatizar con el usuario y buscar resolver su problema</a:t>
            </a:r>
            <a:endParaRPr lang="es-EC" dirty="0"/>
          </a:p>
        </p:txBody>
      </p:sp>
      <p:sp>
        <p:nvSpPr>
          <p:cNvPr id="4" name="Marcador de contenido 2">
            <a:extLst>
              <a:ext uri="{FF2B5EF4-FFF2-40B4-BE49-F238E27FC236}">
                <a16:creationId xmlns:a16="http://schemas.microsoft.com/office/drawing/2014/main" id="{22ED6733-941C-491F-9321-FA089F4C9B7D}"/>
              </a:ext>
            </a:extLst>
          </p:cNvPr>
          <p:cNvSpPr txBox="1">
            <a:spLocks/>
          </p:cNvSpPr>
          <p:nvPr/>
        </p:nvSpPr>
        <p:spPr>
          <a:xfrm>
            <a:off x="4571397" y="1884218"/>
            <a:ext cx="3353405" cy="4364182"/>
          </a:xfrm>
          <a:prstGeom prst="rect">
            <a:avLst/>
          </a:prstGeom>
          <a:solidFill>
            <a:srgbClr val="0070C0"/>
          </a:solidFill>
          <a:ln w="28575">
            <a:solidFill>
              <a:srgbClr val="FFFF00"/>
            </a:solidFill>
          </a:ln>
          <a:effectLst>
            <a:outerShdw blurRad="25400" dir="17880000">
              <a:srgbClr val="000000">
                <a:alpha val="46000"/>
              </a:srgbClr>
            </a:outerShdw>
          </a:effectLst>
        </p:spPr>
        <p:txBody>
          <a:bodyPr vert="horz" lIns="91440" tIns="45720" rIns="91440" bIns="45720" rtlCol="0" anchor="t">
            <a:normAutofit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s-ES" b="1" dirty="0">
                <a:effectLst/>
              </a:rPr>
              <a:t>Lean UX y Agile</a:t>
            </a:r>
            <a:r>
              <a:rPr lang="es-ES" dirty="0">
                <a:effectLst/>
              </a:rPr>
              <a:t>. Generar propuestas de valor para resolver las necesidades identificadas: Una vez que se conoce el problema del usuario que se quiere resolver. Antes de lanzarse a construir un producto que tarda años en desarrollarse porque se piensa que ésta es la solución adecuada para el problema identificado, es importante probar si hay mercado para eso. </a:t>
            </a:r>
            <a:endParaRPr lang="es-EC" dirty="0">
              <a:effectLst/>
            </a:endParaRPr>
          </a:p>
          <a:p>
            <a:pPr marL="36900" indent="0">
              <a:buFont typeface="Wingdings 2" charset="2"/>
              <a:buNone/>
            </a:pPr>
            <a:endParaRPr lang="es-EC" dirty="0"/>
          </a:p>
        </p:txBody>
      </p:sp>
      <p:sp>
        <p:nvSpPr>
          <p:cNvPr id="5" name="Marcador de contenido 2">
            <a:extLst>
              <a:ext uri="{FF2B5EF4-FFF2-40B4-BE49-F238E27FC236}">
                <a16:creationId xmlns:a16="http://schemas.microsoft.com/office/drawing/2014/main" id="{D63D642D-8DC5-497F-AF95-ED0477FC4E25}"/>
              </a:ext>
            </a:extLst>
          </p:cNvPr>
          <p:cNvSpPr txBox="1">
            <a:spLocks/>
          </p:cNvSpPr>
          <p:nvPr/>
        </p:nvSpPr>
        <p:spPr>
          <a:xfrm>
            <a:off x="8228999" y="1884218"/>
            <a:ext cx="3353405" cy="4364182"/>
          </a:xfrm>
          <a:prstGeom prst="rect">
            <a:avLst/>
          </a:prstGeom>
          <a:solidFill>
            <a:srgbClr val="0070C0"/>
          </a:solidFill>
          <a:ln w="28575">
            <a:solidFill>
              <a:srgbClr val="FFFF00"/>
            </a:solidFill>
          </a:ln>
          <a:effectLst>
            <a:outerShdw blurRad="25400" dir="17880000">
              <a:srgbClr val="000000">
                <a:alpha val="46000"/>
              </a:srgbClr>
            </a:outerShdw>
          </a:effectLst>
        </p:spPr>
        <p:txBody>
          <a:bodyPr vert="horz" lIns="91440" tIns="45720" rIns="91440" bIns="45720" rtlCol="0" anchor="t">
            <a:normAutofit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s-ES" b="1" i="1" dirty="0">
                <a:effectLst/>
              </a:rPr>
              <a:t>Growth Hacking</a:t>
            </a:r>
            <a:r>
              <a:rPr lang="es-ES" dirty="0">
                <a:effectLst/>
              </a:rPr>
              <a:t>. Optimizar y escalar la iniciativa: Cuando se alcanza el </a:t>
            </a:r>
            <a:r>
              <a:rPr lang="es-ES" i="1" dirty="0" err="1">
                <a:effectLst/>
              </a:rPr>
              <a:t>product-market</a:t>
            </a:r>
            <a:r>
              <a:rPr lang="es-ES" i="1" dirty="0">
                <a:effectLst/>
              </a:rPr>
              <a:t> </a:t>
            </a:r>
            <a:r>
              <a:rPr lang="es-ES" i="1" dirty="0" err="1">
                <a:effectLst/>
              </a:rPr>
              <a:t>fit</a:t>
            </a:r>
            <a:r>
              <a:rPr lang="es-ES" dirty="0">
                <a:effectLst/>
              </a:rPr>
              <a:t>, y ya hay evidencia de que el producto responde a las necesidades del usuario, se implementan herramientas que impulsan el rápido crecimiento del producto. Growth Hacking es un proceso de experimentación rápida que permite identificar la forma más efectiva de hacer crecer el negocio.</a:t>
            </a:r>
            <a:endParaRPr lang="es-EC" dirty="0">
              <a:effectLst/>
            </a:endParaRPr>
          </a:p>
          <a:p>
            <a:pPr marL="36900" indent="0">
              <a:buFont typeface="Wingdings 2" charset="2"/>
              <a:buNone/>
            </a:pPr>
            <a:endParaRPr lang="es-EC" dirty="0"/>
          </a:p>
        </p:txBody>
      </p:sp>
    </p:spTree>
    <p:extLst>
      <p:ext uri="{BB962C8B-B14F-4D97-AF65-F5344CB8AC3E}">
        <p14:creationId xmlns:p14="http://schemas.microsoft.com/office/powerpoint/2010/main" val="179278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944DB201-ACDE-4ED4-A852-A5DF31FBF097}"/>
              </a:ext>
            </a:extLst>
          </p:cNvPr>
          <p:cNvPicPr>
            <a:picLocks noGrp="1" noChangeAspect="1"/>
          </p:cNvPicPr>
          <p:nvPr>
            <p:ph idx="1"/>
          </p:nvPr>
        </p:nvPicPr>
        <p:blipFill>
          <a:blip r:embed="rId2"/>
          <a:stretch>
            <a:fillRect/>
          </a:stretch>
        </p:blipFill>
        <p:spPr>
          <a:xfrm>
            <a:off x="1510145" y="561908"/>
            <a:ext cx="9171709" cy="5734184"/>
          </a:xfrm>
          <a:prstGeom prst="rect">
            <a:avLst/>
          </a:prstGeom>
          <a:ln w="28575">
            <a:solidFill>
              <a:srgbClr val="7030A0"/>
            </a:solidFill>
          </a:ln>
        </p:spPr>
      </p:pic>
    </p:spTree>
    <p:extLst>
      <p:ext uri="{BB962C8B-B14F-4D97-AF65-F5344CB8AC3E}">
        <p14:creationId xmlns:p14="http://schemas.microsoft.com/office/powerpoint/2010/main" val="1084417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F45C45CF-0FFE-4386-B7C3-0BB3D48CC1B1}"/>
              </a:ext>
            </a:extLst>
          </p:cNvPr>
          <p:cNvPicPr>
            <a:picLocks noGrp="1" noChangeAspect="1"/>
          </p:cNvPicPr>
          <p:nvPr>
            <p:ph idx="1"/>
          </p:nvPr>
        </p:nvPicPr>
        <p:blipFill>
          <a:blip r:embed="rId2"/>
          <a:stretch>
            <a:fillRect/>
          </a:stretch>
        </p:blipFill>
        <p:spPr>
          <a:xfrm>
            <a:off x="2230581" y="502221"/>
            <a:ext cx="7730837" cy="5853558"/>
          </a:xfrm>
          <a:prstGeom prst="rect">
            <a:avLst/>
          </a:prstGeom>
          <a:ln>
            <a:solidFill>
              <a:srgbClr val="FFFF00"/>
            </a:solidFill>
          </a:ln>
        </p:spPr>
      </p:pic>
    </p:spTree>
    <p:extLst>
      <p:ext uri="{BB962C8B-B14F-4D97-AF65-F5344CB8AC3E}">
        <p14:creationId xmlns:p14="http://schemas.microsoft.com/office/powerpoint/2010/main" val="2212989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633BC61-FA56-4B53-B322-421E8CAB5EAC}"/>
              </a:ext>
            </a:extLst>
          </p:cNvPr>
          <p:cNvSpPr>
            <a:spLocks noGrp="1"/>
          </p:cNvSpPr>
          <p:nvPr>
            <p:ph type="title"/>
          </p:nvPr>
        </p:nvSpPr>
        <p:spPr/>
        <p:txBody>
          <a:bodyPr>
            <a:normAutofit/>
          </a:bodyPr>
          <a:lstStyle/>
          <a:p>
            <a:r>
              <a:rPr lang="es-ES" sz="3600" dirty="0"/>
              <a:t>KANTAR</a:t>
            </a:r>
            <a:r>
              <a:rPr lang="es-ES" sz="4000" dirty="0"/>
              <a:t> </a:t>
            </a:r>
            <a:endParaRPr lang="es-EC" sz="4000" dirty="0"/>
          </a:p>
        </p:txBody>
      </p:sp>
      <p:pic>
        <p:nvPicPr>
          <p:cNvPr id="7" name="Marcador de contenido 6">
            <a:extLst>
              <a:ext uri="{FF2B5EF4-FFF2-40B4-BE49-F238E27FC236}">
                <a16:creationId xmlns:a16="http://schemas.microsoft.com/office/drawing/2014/main" id="{6E1B0BBC-E79B-471E-A912-74DE6C2CB5F7}"/>
              </a:ext>
            </a:extLst>
          </p:cNvPr>
          <p:cNvPicPr>
            <a:picLocks noGrp="1" noChangeAspect="1"/>
          </p:cNvPicPr>
          <p:nvPr>
            <p:ph idx="1"/>
          </p:nvPr>
        </p:nvPicPr>
        <p:blipFill>
          <a:blip r:embed="rId2"/>
          <a:stretch>
            <a:fillRect/>
          </a:stretch>
        </p:blipFill>
        <p:spPr>
          <a:xfrm>
            <a:off x="6096000" y="305615"/>
            <a:ext cx="4029433" cy="6246769"/>
          </a:xfrm>
          <a:prstGeom prst="rect">
            <a:avLst/>
          </a:prstGeom>
          <a:ln w="76200">
            <a:solidFill>
              <a:srgbClr val="7030A0"/>
            </a:solidFill>
          </a:ln>
        </p:spPr>
      </p:pic>
      <p:sp>
        <p:nvSpPr>
          <p:cNvPr id="6" name="Marcador de texto 5">
            <a:extLst>
              <a:ext uri="{FF2B5EF4-FFF2-40B4-BE49-F238E27FC236}">
                <a16:creationId xmlns:a16="http://schemas.microsoft.com/office/drawing/2014/main" id="{10DC2205-F46D-483D-A978-7D393D78DB41}"/>
              </a:ext>
            </a:extLst>
          </p:cNvPr>
          <p:cNvSpPr>
            <a:spLocks noGrp="1"/>
          </p:cNvSpPr>
          <p:nvPr>
            <p:ph type="body" sz="half" idx="2"/>
          </p:nvPr>
        </p:nvSpPr>
        <p:spPr/>
        <p:txBody>
          <a:bodyPr>
            <a:normAutofit/>
          </a:bodyPr>
          <a:lstStyle/>
          <a:p>
            <a:r>
              <a:rPr lang="es-ES" sz="3600" dirty="0"/>
              <a:t>TOP TEN </a:t>
            </a:r>
          </a:p>
          <a:p>
            <a:endParaRPr lang="es-EC" sz="2800" dirty="0"/>
          </a:p>
        </p:txBody>
      </p:sp>
    </p:spTree>
    <p:extLst>
      <p:ext uri="{BB962C8B-B14F-4D97-AF65-F5344CB8AC3E}">
        <p14:creationId xmlns:p14="http://schemas.microsoft.com/office/powerpoint/2010/main" val="494111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1C4F3E81-B144-4981-87DB-EFDBFAB34EB7}"/>
              </a:ext>
            </a:extLst>
          </p:cNvPr>
          <p:cNvPicPr>
            <a:picLocks noGrp="1" noChangeAspect="1"/>
          </p:cNvPicPr>
          <p:nvPr>
            <p:ph idx="1"/>
          </p:nvPr>
        </p:nvPicPr>
        <p:blipFill>
          <a:blip r:embed="rId2"/>
          <a:stretch>
            <a:fillRect/>
          </a:stretch>
        </p:blipFill>
        <p:spPr>
          <a:xfrm>
            <a:off x="422449" y="1587515"/>
            <a:ext cx="3671684" cy="3819374"/>
          </a:xfrm>
          <a:prstGeom prst="rect">
            <a:avLst/>
          </a:prstGeom>
          <a:ln w="28575">
            <a:solidFill>
              <a:srgbClr val="7030A0"/>
            </a:solidFill>
          </a:ln>
        </p:spPr>
      </p:pic>
      <p:pic>
        <p:nvPicPr>
          <p:cNvPr id="5" name="Imagen 4">
            <a:extLst>
              <a:ext uri="{FF2B5EF4-FFF2-40B4-BE49-F238E27FC236}">
                <a16:creationId xmlns:a16="http://schemas.microsoft.com/office/drawing/2014/main" id="{0A0C8237-70FB-49BC-A8F1-512EDB39E702}"/>
              </a:ext>
            </a:extLst>
          </p:cNvPr>
          <p:cNvPicPr>
            <a:picLocks noChangeAspect="1"/>
          </p:cNvPicPr>
          <p:nvPr/>
        </p:nvPicPr>
        <p:blipFill>
          <a:blip r:embed="rId3"/>
          <a:stretch>
            <a:fillRect/>
          </a:stretch>
        </p:blipFill>
        <p:spPr>
          <a:xfrm>
            <a:off x="4251092" y="1587515"/>
            <a:ext cx="3689816" cy="3819375"/>
          </a:xfrm>
          <a:prstGeom prst="rect">
            <a:avLst/>
          </a:prstGeom>
          <a:ln w="28575">
            <a:solidFill>
              <a:srgbClr val="7030A0"/>
            </a:solidFill>
          </a:ln>
        </p:spPr>
      </p:pic>
      <p:pic>
        <p:nvPicPr>
          <p:cNvPr id="6" name="Imagen 5">
            <a:extLst>
              <a:ext uri="{FF2B5EF4-FFF2-40B4-BE49-F238E27FC236}">
                <a16:creationId xmlns:a16="http://schemas.microsoft.com/office/drawing/2014/main" id="{EF9B15F8-4463-4D28-ACC1-F009AEBC87E0}"/>
              </a:ext>
            </a:extLst>
          </p:cNvPr>
          <p:cNvPicPr>
            <a:picLocks noChangeAspect="1"/>
          </p:cNvPicPr>
          <p:nvPr/>
        </p:nvPicPr>
        <p:blipFill>
          <a:blip r:embed="rId4"/>
          <a:stretch>
            <a:fillRect/>
          </a:stretch>
        </p:blipFill>
        <p:spPr>
          <a:xfrm>
            <a:off x="8097867" y="1587515"/>
            <a:ext cx="3671684" cy="3819375"/>
          </a:xfrm>
          <a:prstGeom prst="rect">
            <a:avLst/>
          </a:prstGeom>
          <a:ln w="28575">
            <a:solidFill>
              <a:srgbClr val="7030A0"/>
            </a:solidFill>
          </a:ln>
        </p:spPr>
      </p:pic>
      <p:sp>
        <p:nvSpPr>
          <p:cNvPr id="8" name="Marcador de contenido 1">
            <a:extLst>
              <a:ext uri="{FF2B5EF4-FFF2-40B4-BE49-F238E27FC236}">
                <a16:creationId xmlns:a16="http://schemas.microsoft.com/office/drawing/2014/main" id="{AD969037-A2F4-412B-82B7-0B49696D5BD0}"/>
              </a:ext>
            </a:extLst>
          </p:cNvPr>
          <p:cNvSpPr txBox="1">
            <a:spLocks/>
          </p:cNvSpPr>
          <p:nvPr/>
        </p:nvSpPr>
        <p:spPr>
          <a:xfrm>
            <a:off x="1745370" y="416266"/>
            <a:ext cx="8701260" cy="899915"/>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lgn="ctr">
              <a:buFont typeface="Wingdings 2" charset="2"/>
              <a:buNone/>
            </a:pPr>
            <a:r>
              <a:rPr lang="es-ES" sz="3600" dirty="0"/>
              <a:t>Metodología</a:t>
            </a:r>
            <a:r>
              <a:rPr lang="es-ES" dirty="0"/>
              <a:t> </a:t>
            </a:r>
            <a:endParaRPr lang="es-EC" dirty="0"/>
          </a:p>
        </p:txBody>
      </p:sp>
    </p:spTree>
    <p:extLst>
      <p:ext uri="{BB962C8B-B14F-4D97-AF65-F5344CB8AC3E}">
        <p14:creationId xmlns:p14="http://schemas.microsoft.com/office/powerpoint/2010/main" val="1421432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D5E678EE-807E-460B-B3A3-2F42BA95F1B0}"/>
              </a:ext>
            </a:extLst>
          </p:cNvPr>
          <p:cNvPicPr>
            <a:picLocks noGrp="1" noChangeAspect="1"/>
          </p:cNvPicPr>
          <p:nvPr>
            <p:ph idx="1"/>
          </p:nvPr>
        </p:nvPicPr>
        <p:blipFill>
          <a:blip r:embed="rId2"/>
          <a:stretch>
            <a:fillRect/>
          </a:stretch>
        </p:blipFill>
        <p:spPr>
          <a:xfrm>
            <a:off x="339322" y="1669358"/>
            <a:ext cx="3671684" cy="3519281"/>
          </a:xfrm>
          <a:prstGeom prst="rect">
            <a:avLst/>
          </a:prstGeom>
          <a:ln w="28575">
            <a:solidFill>
              <a:srgbClr val="7030A0"/>
            </a:solidFill>
          </a:ln>
        </p:spPr>
      </p:pic>
      <p:pic>
        <p:nvPicPr>
          <p:cNvPr id="5" name="Imagen 4">
            <a:extLst>
              <a:ext uri="{FF2B5EF4-FFF2-40B4-BE49-F238E27FC236}">
                <a16:creationId xmlns:a16="http://schemas.microsoft.com/office/drawing/2014/main" id="{3BDFD920-E95D-4019-A12F-5C710C3C57D0}"/>
              </a:ext>
            </a:extLst>
          </p:cNvPr>
          <p:cNvPicPr>
            <a:picLocks noChangeAspect="1"/>
          </p:cNvPicPr>
          <p:nvPr/>
        </p:nvPicPr>
        <p:blipFill>
          <a:blip r:embed="rId3"/>
          <a:stretch>
            <a:fillRect/>
          </a:stretch>
        </p:blipFill>
        <p:spPr>
          <a:xfrm>
            <a:off x="4264691" y="1669358"/>
            <a:ext cx="3662618" cy="3519281"/>
          </a:xfrm>
          <a:prstGeom prst="rect">
            <a:avLst/>
          </a:prstGeom>
          <a:ln w="28575">
            <a:solidFill>
              <a:srgbClr val="7030A0"/>
            </a:solidFill>
          </a:ln>
        </p:spPr>
      </p:pic>
      <p:pic>
        <p:nvPicPr>
          <p:cNvPr id="6" name="Imagen 5">
            <a:extLst>
              <a:ext uri="{FF2B5EF4-FFF2-40B4-BE49-F238E27FC236}">
                <a16:creationId xmlns:a16="http://schemas.microsoft.com/office/drawing/2014/main" id="{47EFA3B5-417B-48C3-89DC-6F525F7C2F85}"/>
              </a:ext>
            </a:extLst>
          </p:cNvPr>
          <p:cNvPicPr>
            <a:picLocks noChangeAspect="1"/>
          </p:cNvPicPr>
          <p:nvPr/>
        </p:nvPicPr>
        <p:blipFill>
          <a:blip r:embed="rId4"/>
          <a:stretch>
            <a:fillRect/>
          </a:stretch>
        </p:blipFill>
        <p:spPr>
          <a:xfrm>
            <a:off x="8180994" y="1669358"/>
            <a:ext cx="3671684" cy="3519281"/>
          </a:xfrm>
          <a:prstGeom prst="rect">
            <a:avLst/>
          </a:prstGeom>
          <a:ln w="28575">
            <a:solidFill>
              <a:srgbClr val="7030A0"/>
            </a:solidFill>
          </a:ln>
        </p:spPr>
      </p:pic>
      <p:sp>
        <p:nvSpPr>
          <p:cNvPr id="7" name="Rectángulo 6">
            <a:extLst>
              <a:ext uri="{FF2B5EF4-FFF2-40B4-BE49-F238E27FC236}">
                <a16:creationId xmlns:a16="http://schemas.microsoft.com/office/drawing/2014/main" id="{757ED86F-38C4-4B83-8820-9B684E2AC69B}"/>
              </a:ext>
            </a:extLst>
          </p:cNvPr>
          <p:cNvSpPr/>
          <p:nvPr/>
        </p:nvSpPr>
        <p:spPr>
          <a:xfrm>
            <a:off x="464013" y="5945970"/>
            <a:ext cx="1297150" cy="492443"/>
          </a:xfrm>
          <a:prstGeom prst="rect">
            <a:avLst/>
          </a:prstGeom>
        </p:spPr>
        <p:txBody>
          <a:bodyPr wrap="none">
            <a:spAutoFit/>
          </a:bodyPr>
          <a:lstStyle/>
          <a:p>
            <a:r>
              <a:rPr lang="es-EC" sz="800" dirty="0">
                <a:hlinkClick r:id="rId5"/>
              </a:rPr>
              <a:t>https://www.kantartns.io/</a:t>
            </a:r>
            <a:endParaRPr lang="es-EC" sz="800" dirty="0"/>
          </a:p>
          <a:p>
            <a:endParaRPr lang="es-EC" dirty="0"/>
          </a:p>
        </p:txBody>
      </p:sp>
    </p:spTree>
    <p:extLst>
      <p:ext uri="{BB962C8B-B14F-4D97-AF65-F5344CB8AC3E}">
        <p14:creationId xmlns:p14="http://schemas.microsoft.com/office/powerpoint/2010/main" val="939357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BDC2CF-FE5A-4950-BFFD-C62C9111C14D}"/>
              </a:ext>
            </a:extLst>
          </p:cNvPr>
          <p:cNvSpPr>
            <a:spLocks noGrp="1"/>
          </p:cNvSpPr>
          <p:nvPr>
            <p:ph type="title"/>
          </p:nvPr>
        </p:nvSpPr>
        <p:spPr/>
        <p:txBody>
          <a:bodyPr>
            <a:normAutofit/>
          </a:bodyPr>
          <a:lstStyle/>
          <a:p>
            <a:pPr algn="ctr"/>
            <a:r>
              <a:rPr lang="es-ES" sz="3600" dirty="0"/>
              <a:t>Cuadro Comparativo</a:t>
            </a:r>
            <a:endParaRPr lang="es-EC" sz="3600" dirty="0"/>
          </a:p>
        </p:txBody>
      </p:sp>
      <p:pic>
        <p:nvPicPr>
          <p:cNvPr id="4" name="Marcador de contenido 3">
            <a:extLst>
              <a:ext uri="{FF2B5EF4-FFF2-40B4-BE49-F238E27FC236}">
                <a16:creationId xmlns:a16="http://schemas.microsoft.com/office/drawing/2014/main" id="{5E514773-76CE-448F-8842-AB0294D5BE36}"/>
              </a:ext>
            </a:extLst>
          </p:cNvPr>
          <p:cNvPicPr>
            <a:picLocks noGrp="1" noChangeAspect="1"/>
          </p:cNvPicPr>
          <p:nvPr>
            <p:ph idx="1"/>
          </p:nvPr>
        </p:nvPicPr>
        <p:blipFill>
          <a:blip r:embed="rId2"/>
          <a:stretch>
            <a:fillRect/>
          </a:stretch>
        </p:blipFill>
        <p:spPr>
          <a:xfrm>
            <a:off x="1344489" y="1690688"/>
            <a:ext cx="9503021" cy="3736866"/>
          </a:xfrm>
          <a:prstGeom prst="rect">
            <a:avLst/>
          </a:prstGeom>
          <a:ln w="28575">
            <a:solidFill>
              <a:srgbClr val="7030A0"/>
            </a:solidFill>
          </a:ln>
        </p:spPr>
      </p:pic>
    </p:spTree>
    <p:extLst>
      <p:ext uri="{BB962C8B-B14F-4D97-AF65-F5344CB8AC3E}">
        <p14:creationId xmlns:p14="http://schemas.microsoft.com/office/powerpoint/2010/main" val="1934554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30BA3C35-27E3-4ABA-9D82-F001558CD7B3}"/>
              </a:ext>
            </a:extLst>
          </p:cNvPr>
          <p:cNvGraphicFramePr>
            <a:graphicFrameLocks noGrp="1"/>
          </p:cNvGraphicFramePr>
          <p:nvPr>
            <p:ph idx="1"/>
            <p:extLst>
              <p:ext uri="{D42A27DB-BD31-4B8C-83A1-F6EECF244321}">
                <p14:modId xmlns:p14="http://schemas.microsoft.com/office/powerpoint/2010/main" val="2617201006"/>
              </p:ext>
            </p:extLst>
          </p:nvPr>
        </p:nvGraphicFramePr>
        <p:xfrm>
          <a:off x="2426148" y="2161941"/>
          <a:ext cx="7329056" cy="3698532"/>
        </p:xfrm>
        <a:graphic>
          <a:graphicData uri="http://schemas.openxmlformats.org/drawingml/2006/table">
            <a:tbl>
              <a:tblPr/>
              <a:tblGrid>
                <a:gridCol w="2192407">
                  <a:extLst>
                    <a:ext uri="{9D8B030D-6E8A-4147-A177-3AD203B41FA5}">
                      <a16:colId xmlns:a16="http://schemas.microsoft.com/office/drawing/2014/main" val="487590174"/>
                    </a:ext>
                  </a:extLst>
                </a:gridCol>
                <a:gridCol w="2060968">
                  <a:extLst>
                    <a:ext uri="{9D8B030D-6E8A-4147-A177-3AD203B41FA5}">
                      <a16:colId xmlns:a16="http://schemas.microsoft.com/office/drawing/2014/main" val="2168778828"/>
                    </a:ext>
                  </a:extLst>
                </a:gridCol>
                <a:gridCol w="1261819">
                  <a:extLst>
                    <a:ext uri="{9D8B030D-6E8A-4147-A177-3AD203B41FA5}">
                      <a16:colId xmlns:a16="http://schemas.microsoft.com/office/drawing/2014/main" val="1211715529"/>
                    </a:ext>
                  </a:extLst>
                </a:gridCol>
                <a:gridCol w="1813862">
                  <a:extLst>
                    <a:ext uri="{9D8B030D-6E8A-4147-A177-3AD203B41FA5}">
                      <a16:colId xmlns:a16="http://schemas.microsoft.com/office/drawing/2014/main" val="3675203208"/>
                    </a:ext>
                  </a:extLst>
                </a:gridCol>
              </a:tblGrid>
              <a:tr h="410948">
                <a:tc>
                  <a:txBody>
                    <a:bodyPr/>
                    <a:lstStyle/>
                    <a:p>
                      <a:pPr algn="l" fontAlgn="b"/>
                      <a:r>
                        <a:rPr lang="es-EC" sz="1100" b="1" i="0" u="none" strike="noStrike" dirty="0">
                          <a:solidFill>
                            <a:srgbClr val="FFC000"/>
                          </a:solidFill>
                          <a:effectLst/>
                          <a:latin typeface="Calibri" panose="020F0502020204030204" pitchFamily="34" charset="0"/>
                        </a:rPr>
                        <a:t>CATEGORÍA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solidFill>
                            <a:srgbClr val="FFC000"/>
                          </a:solidFill>
                          <a:effectLst/>
                          <a:latin typeface="Calibri" panose="020F0502020204030204" pitchFamily="34" charset="0"/>
                        </a:rPr>
                        <a:t>INTERBRANDZ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solidFill>
                            <a:srgbClr val="FFC000"/>
                          </a:solidFill>
                          <a:effectLst/>
                          <a:latin typeface="Calibri" panose="020F0502020204030204" pitchFamily="34" charset="0"/>
                        </a:rPr>
                        <a:t>FORBES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solidFill>
                            <a:srgbClr val="FFC000"/>
                          </a:solidFill>
                          <a:effectLst/>
                          <a:latin typeface="Calibri" panose="020F0502020204030204" pitchFamily="34" charset="0"/>
                        </a:rPr>
                        <a:t>KANTAR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1920235"/>
                  </a:ext>
                </a:extLst>
              </a:tr>
              <a:tr h="410948">
                <a:tc>
                  <a:txBody>
                    <a:bodyPr/>
                    <a:lstStyle/>
                    <a:p>
                      <a:pPr algn="l" fontAlgn="b"/>
                      <a:r>
                        <a:rPr lang="es-EC" sz="1100" b="0" i="0" u="none" strike="noStrike" dirty="0">
                          <a:solidFill>
                            <a:srgbClr val="FFC000"/>
                          </a:solidFill>
                          <a:effectLst/>
                          <a:latin typeface="Calibri" panose="020F0502020204030204" pitchFamily="34" charset="0"/>
                        </a:rPr>
                        <a:t>Tecnología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1478208"/>
                  </a:ext>
                </a:extLst>
              </a:tr>
              <a:tr h="410948">
                <a:tc>
                  <a:txBody>
                    <a:bodyPr/>
                    <a:lstStyle/>
                    <a:p>
                      <a:pPr algn="l" fontAlgn="b"/>
                      <a:r>
                        <a:rPr lang="es-EC" sz="1100" b="0" i="0" u="none" strike="noStrike" dirty="0">
                          <a:solidFill>
                            <a:srgbClr val="FFC000"/>
                          </a:solidFill>
                          <a:effectLst/>
                          <a:latin typeface="Calibri" panose="020F0502020204030204" pitchFamily="34" charset="0"/>
                        </a:rPr>
                        <a:t>Retail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8854846"/>
                  </a:ext>
                </a:extLst>
              </a:tr>
              <a:tr h="410948">
                <a:tc>
                  <a:txBody>
                    <a:bodyPr/>
                    <a:lstStyle/>
                    <a:p>
                      <a:pPr algn="l" fontAlgn="b"/>
                      <a:r>
                        <a:rPr lang="es-EC" sz="1100" b="0" i="0" u="none" strike="noStrike">
                          <a:solidFill>
                            <a:srgbClr val="FFC000"/>
                          </a:solidFill>
                          <a:effectLst/>
                          <a:latin typeface="Calibri" panose="020F0502020204030204" pitchFamily="34" charset="0"/>
                        </a:rPr>
                        <a:t>Fast Food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6676502"/>
                  </a:ext>
                </a:extLst>
              </a:tr>
              <a:tr h="410948">
                <a:tc>
                  <a:txBody>
                    <a:bodyPr/>
                    <a:lstStyle/>
                    <a:p>
                      <a:pPr algn="l" fontAlgn="b"/>
                      <a:r>
                        <a:rPr lang="es-EC" sz="1100" b="0" i="0" u="none" strike="noStrike">
                          <a:solidFill>
                            <a:srgbClr val="FFC000"/>
                          </a:solidFill>
                          <a:effectLst/>
                          <a:latin typeface="Calibri" panose="020F0502020204030204" pitchFamily="34" charset="0"/>
                        </a:rPr>
                        <a:t>Payment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3604711"/>
                  </a:ext>
                </a:extLst>
              </a:tr>
              <a:tr h="410948">
                <a:tc>
                  <a:txBody>
                    <a:bodyPr/>
                    <a:lstStyle/>
                    <a:p>
                      <a:pPr algn="l" fontAlgn="b"/>
                      <a:r>
                        <a:rPr lang="es-EC" sz="1100" b="0" i="0" u="none" strike="noStrike">
                          <a:solidFill>
                            <a:srgbClr val="FFC000"/>
                          </a:solidFill>
                          <a:effectLst/>
                          <a:latin typeface="Calibri" panose="020F0502020204030204" pitchFamily="34" charset="0"/>
                        </a:rPr>
                        <a:t>Telecomunicaciones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1371088"/>
                  </a:ext>
                </a:extLst>
              </a:tr>
              <a:tr h="410948">
                <a:tc>
                  <a:txBody>
                    <a:bodyPr/>
                    <a:lstStyle/>
                    <a:p>
                      <a:pPr algn="l" fontAlgn="b"/>
                      <a:r>
                        <a:rPr lang="es-EC" sz="1100" b="0" i="0" u="none" strike="noStrike">
                          <a:solidFill>
                            <a:srgbClr val="FFC000"/>
                          </a:solidFill>
                          <a:effectLst/>
                          <a:latin typeface="Calibri" panose="020F0502020204030204" pitchFamily="34" charset="0"/>
                        </a:rPr>
                        <a:t>Bebidas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8753105"/>
                  </a:ext>
                </a:extLst>
              </a:tr>
              <a:tr h="410948">
                <a:tc>
                  <a:txBody>
                    <a:bodyPr/>
                    <a:lstStyle/>
                    <a:p>
                      <a:pPr algn="l" fontAlgn="b"/>
                      <a:r>
                        <a:rPr lang="es-EC" sz="1100" b="0" i="0" u="none" strike="noStrike">
                          <a:solidFill>
                            <a:srgbClr val="FFC000"/>
                          </a:solidFill>
                          <a:effectLst/>
                          <a:latin typeface="Calibri" panose="020F0502020204030204" pitchFamily="34" charset="0"/>
                        </a:rPr>
                        <a:t>Entretenimiento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7621040"/>
                  </a:ext>
                </a:extLst>
              </a:tr>
              <a:tr h="410948">
                <a:tc>
                  <a:txBody>
                    <a:bodyPr/>
                    <a:lstStyle/>
                    <a:p>
                      <a:pPr algn="l" fontAlgn="b"/>
                      <a:r>
                        <a:rPr lang="es-EC" sz="1100" b="0" i="0" u="none" strike="noStrike">
                          <a:solidFill>
                            <a:srgbClr val="FFC000"/>
                          </a:solidFill>
                          <a:effectLst/>
                          <a:latin typeface="Calibri" panose="020F0502020204030204" pitchFamily="34" charset="0"/>
                        </a:rPr>
                        <a:t>Vehículos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a:solidFill>
                            <a:srgbClr val="FFC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0" i="0" u="none" strike="noStrike" dirty="0">
                          <a:solidFill>
                            <a:srgbClr val="FFC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2433673"/>
                  </a:ext>
                </a:extLst>
              </a:tr>
            </a:tbl>
          </a:graphicData>
        </a:graphic>
      </p:graphicFrame>
      <p:sp>
        <p:nvSpPr>
          <p:cNvPr id="3" name="Título 1">
            <a:extLst>
              <a:ext uri="{FF2B5EF4-FFF2-40B4-BE49-F238E27FC236}">
                <a16:creationId xmlns:a16="http://schemas.microsoft.com/office/drawing/2014/main" id="{8C5D94B9-6ED4-444F-A145-F3DA850D308C}"/>
              </a:ext>
            </a:extLst>
          </p:cNvPr>
          <p:cNvSpPr>
            <a:spLocks noGrp="1"/>
          </p:cNvSpPr>
          <p:nvPr>
            <p:ph type="title"/>
          </p:nvPr>
        </p:nvSpPr>
        <p:spPr>
          <a:xfrm>
            <a:off x="913795" y="609600"/>
            <a:ext cx="10353762" cy="970450"/>
          </a:xfrm>
        </p:spPr>
        <p:txBody>
          <a:bodyPr>
            <a:normAutofit/>
          </a:bodyPr>
          <a:lstStyle/>
          <a:p>
            <a:pPr algn="ctr"/>
            <a:r>
              <a:rPr lang="es-ES" sz="3600" dirty="0"/>
              <a:t>Conclusiones</a:t>
            </a:r>
            <a:endParaRPr lang="es-EC" sz="3600" dirty="0"/>
          </a:p>
        </p:txBody>
      </p:sp>
    </p:spTree>
    <p:extLst>
      <p:ext uri="{BB962C8B-B14F-4D97-AF65-F5344CB8AC3E}">
        <p14:creationId xmlns:p14="http://schemas.microsoft.com/office/powerpoint/2010/main" val="2524262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17667B-049D-4E66-90F6-B85929521726}"/>
              </a:ext>
            </a:extLst>
          </p:cNvPr>
          <p:cNvSpPr>
            <a:spLocks noGrp="1"/>
          </p:cNvSpPr>
          <p:nvPr>
            <p:ph type="title"/>
          </p:nvPr>
        </p:nvSpPr>
        <p:spPr/>
        <p:txBody>
          <a:bodyPr>
            <a:normAutofit fontScale="90000"/>
          </a:bodyPr>
          <a:lstStyle/>
          <a:p>
            <a:r>
              <a:rPr lang="es-ES" dirty="0"/>
              <a:t>Cuadro comparativo sobre metodología de marcas</a:t>
            </a:r>
            <a:endParaRPr lang="es-EC" dirty="0"/>
          </a:p>
        </p:txBody>
      </p:sp>
      <p:sp>
        <p:nvSpPr>
          <p:cNvPr id="3" name="Marcador de contenido 2">
            <a:extLst>
              <a:ext uri="{FF2B5EF4-FFF2-40B4-BE49-F238E27FC236}">
                <a16:creationId xmlns:a16="http://schemas.microsoft.com/office/drawing/2014/main" id="{8204A6E8-C20C-48DA-9B27-78D4C30B3CFA}"/>
              </a:ext>
            </a:extLst>
          </p:cNvPr>
          <p:cNvSpPr>
            <a:spLocks noGrp="1"/>
          </p:cNvSpPr>
          <p:nvPr>
            <p:ph idx="1"/>
          </p:nvPr>
        </p:nvSpPr>
        <p:spPr>
          <a:xfrm>
            <a:off x="924443" y="1911927"/>
            <a:ext cx="2821306" cy="3796146"/>
          </a:xfrm>
          <a:ln>
            <a:solidFill>
              <a:srgbClr val="7030A0"/>
            </a:solidFill>
          </a:ln>
        </p:spPr>
        <p:txBody>
          <a:bodyPr/>
          <a:lstStyle/>
          <a:p>
            <a:pPr marL="36900" indent="0">
              <a:buNone/>
            </a:pPr>
            <a:r>
              <a:rPr lang="es-ES" dirty="0">
                <a:solidFill>
                  <a:schemeClr val="tx1"/>
                </a:solidFill>
              </a:rPr>
              <a:t>Interbrandz</a:t>
            </a:r>
          </a:p>
          <a:p>
            <a:pPr marL="36900" indent="0">
              <a:buNone/>
            </a:pPr>
            <a:r>
              <a:rPr lang="es-ES" dirty="0">
                <a:solidFill>
                  <a:schemeClr val="tx1"/>
                </a:solidFill>
                <a:effectLst/>
              </a:rPr>
              <a:t>El papel que desempeña la marca para influir en la elección del cliente</a:t>
            </a:r>
          </a:p>
          <a:p>
            <a:pPr marL="36900" indent="0">
              <a:buNone/>
            </a:pPr>
            <a:r>
              <a:rPr lang="es-ES" dirty="0">
                <a:solidFill>
                  <a:schemeClr val="tx1"/>
                </a:solidFill>
                <a:effectLst/>
              </a:rPr>
              <a:t>La fuerza que la marca tiene para imponer un precio premium o asegurar ganancias a la empresa</a:t>
            </a:r>
          </a:p>
          <a:p>
            <a:pPr marL="36900" indent="0">
              <a:buNone/>
            </a:pPr>
            <a:endParaRPr lang="es-ES" dirty="0">
              <a:solidFill>
                <a:srgbClr val="0070C0"/>
              </a:solidFill>
              <a:effectLst/>
              <a:latin typeface="Calibri" panose="020F0502020204030204" pitchFamily="34" charset="0"/>
            </a:endParaRPr>
          </a:p>
          <a:p>
            <a:pPr marL="36900" indent="0">
              <a:buNone/>
            </a:pPr>
            <a:endParaRPr lang="es-ES" dirty="0"/>
          </a:p>
          <a:p>
            <a:pPr marL="36900" indent="0">
              <a:buNone/>
            </a:pPr>
            <a:endParaRPr lang="es-EC" dirty="0"/>
          </a:p>
        </p:txBody>
      </p:sp>
      <p:sp>
        <p:nvSpPr>
          <p:cNvPr id="4" name="Marcador de contenido 2">
            <a:extLst>
              <a:ext uri="{FF2B5EF4-FFF2-40B4-BE49-F238E27FC236}">
                <a16:creationId xmlns:a16="http://schemas.microsoft.com/office/drawing/2014/main" id="{DC58AAC5-982C-4417-BFCF-90E4C549F3BD}"/>
              </a:ext>
            </a:extLst>
          </p:cNvPr>
          <p:cNvSpPr txBox="1">
            <a:spLocks/>
          </p:cNvSpPr>
          <p:nvPr/>
        </p:nvSpPr>
        <p:spPr>
          <a:xfrm>
            <a:off x="4530436" y="1953490"/>
            <a:ext cx="2821306" cy="4031674"/>
          </a:xfrm>
          <a:prstGeom prst="rect">
            <a:avLst/>
          </a:prstGeom>
          <a:ln>
            <a:solidFill>
              <a:srgbClr val="7030A0"/>
            </a:solidFill>
          </a:ln>
          <a:effectLst>
            <a:outerShdw blurRad="25400" dir="17880000">
              <a:srgbClr val="000000">
                <a:alpha val="46000"/>
              </a:srgbClr>
            </a:outerShdw>
          </a:effectLst>
        </p:spPr>
        <p:txBody>
          <a:bodyPr vert="horz" lIns="91440" tIns="45720" rIns="91440" bIns="45720" rtlCol="0" anchor="t">
            <a:normAutofit fontScale="85000"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s-ES" dirty="0">
                <a:solidFill>
                  <a:schemeClr val="tx1"/>
                </a:solidFill>
                <a:effectLst/>
              </a:rPr>
              <a:t>Forbes</a:t>
            </a:r>
          </a:p>
          <a:p>
            <a:pPr marL="36900" indent="0">
              <a:buNone/>
            </a:pPr>
            <a:r>
              <a:rPr lang="es-ES" dirty="0">
                <a:solidFill>
                  <a:schemeClr val="tx1"/>
                </a:solidFill>
                <a:effectLst/>
              </a:rPr>
              <a:t>Desing </a:t>
            </a:r>
            <a:r>
              <a:rPr lang="es-ES" dirty="0" err="1">
                <a:solidFill>
                  <a:schemeClr val="tx1"/>
                </a:solidFill>
                <a:effectLst/>
              </a:rPr>
              <a:t>Thinking</a:t>
            </a:r>
            <a:r>
              <a:rPr lang="es-ES" dirty="0">
                <a:solidFill>
                  <a:schemeClr val="tx1"/>
                </a:solidFill>
                <a:effectLst/>
              </a:rPr>
              <a:t>. Identificar las necesidades y deseos que tienen las personas.</a:t>
            </a:r>
          </a:p>
          <a:p>
            <a:pPr marL="36900" indent="0">
              <a:buNone/>
            </a:pPr>
            <a:r>
              <a:rPr lang="es-ES" dirty="0">
                <a:solidFill>
                  <a:schemeClr val="tx1"/>
                </a:solidFill>
                <a:effectLst/>
              </a:rPr>
              <a:t>Lean UX y Agile. Generar propuestas de valor para resolver las necesidades identificadas.</a:t>
            </a:r>
          </a:p>
          <a:p>
            <a:pPr marL="36900" indent="0">
              <a:buNone/>
            </a:pPr>
            <a:r>
              <a:rPr lang="es-ES" dirty="0">
                <a:solidFill>
                  <a:schemeClr val="tx1"/>
                </a:solidFill>
                <a:effectLst/>
              </a:rPr>
              <a:t>Growth Hacking. Cuando el producto responde a las necesidades del usuario se implementa herramientas que impulsan el rápido crecimiento del producto </a:t>
            </a:r>
          </a:p>
          <a:p>
            <a:pPr marL="36900" indent="0">
              <a:buNone/>
            </a:pPr>
            <a:endParaRPr lang="es-ES" dirty="0">
              <a:solidFill>
                <a:srgbClr val="0070C0"/>
              </a:solidFill>
              <a:effectLst/>
              <a:latin typeface="Calibri" panose="020F0502020204030204" pitchFamily="34" charset="0"/>
            </a:endParaRPr>
          </a:p>
          <a:p>
            <a:pPr marL="36900" indent="0">
              <a:buNone/>
            </a:pPr>
            <a:endParaRPr lang="es-ES" dirty="0">
              <a:solidFill>
                <a:srgbClr val="0070C0"/>
              </a:solidFill>
              <a:effectLst/>
              <a:latin typeface="Calibri" panose="020F0502020204030204" pitchFamily="34" charset="0"/>
            </a:endParaRPr>
          </a:p>
          <a:p>
            <a:pPr marL="36900" indent="0">
              <a:buNone/>
            </a:pPr>
            <a:endParaRPr lang="es-ES" dirty="0">
              <a:solidFill>
                <a:srgbClr val="0070C0"/>
              </a:solidFill>
              <a:effectLst/>
              <a:latin typeface="Calibri" panose="020F0502020204030204" pitchFamily="34" charset="0"/>
            </a:endParaRPr>
          </a:p>
          <a:p>
            <a:pPr marL="36900" indent="0">
              <a:buFont typeface="Wingdings 2" charset="2"/>
              <a:buNone/>
            </a:pPr>
            <a:endParaRPr lang="es-ES" dirty="0"/>
          </a:p>
          <a:p>
            <a:pPr marL="36900" indent="0">
              <a:buFont typeface="Wingdings 2" charset="2"/>
              <a:buNone/>
            </a:pPr>
            <a:endParaRPr lang="es-EC" dirty="0"/>
          </a:p>
        </p:txBody>
      </p:sp>
      <p:sp>
        <p:nvSpPr>
          <p:cNvPr id="5" name="Marcador de contenido 2">
            <a:extLst>
              <a:ext uri="{FF2B5EF4-FFF2-40B4-BE49-F238E27FC236}">
                <a16:creationId xmlns:a16="http://schemas.microsoft.com/office/drawing/2014/main" id="{0658E7FA-AF2C-4D3D-BD8F-AE590A16A2D9}"/>
              </a:ext>
            </a:extLst>
          </p:cNvPr>
          <p:cNvSpPr txBox="1">
            <a:spLocks/>
          </p:cNvSpPr>
          <p:nvPr/>
        </p:nvSpPr>
        <p:spPr>
          <a:xfrm>
            <a:off x="8446251" y="1911928"/>
            <a:ext cx="2821306" cy="4031673"/>
          </a:xfrm>
          <a:prstGeom prst="rect">
            <a:avLst/>
          </a:prstGeom>
          <a:ln>
            <a:solidFill>
              <a:srgbClr val="7030A0"/>
            </a:solidFill>
          </a:ln>
          <a:effectLst>
            <a:outerShdw blurRad="25400" dir="17880000">
              <a:srgbClr val="000000">
                <a:alpha val="46000"/>
              </a:srgbClr>
            </a:outerShdw>
          </a:effectLst>
        </p:spPr>
        <p:txBody>
          <a:bodyPr vert="horz" lIns="91440" tIns="45720" rIns="91440" bIns="45720" rtlCol="0" anchor="t">
            <a:normAutofit fontScale="92500" lnSpcReduction="2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s-ES" dirty="0">
                <a:solidFill>
                  <a:schemeClr val="tx1"/>
                </a:solidFill>
              </a:rPr>
              <a:t>Kantar</a:t>
            </a:r>
          </a:p>
          <a:p>
            <a:pPr marL="36900" indent="0">
              <a:buNone/>
            </a:pPr>
            <a:r>
              <a:rPr lang="es-ES" dirty="0">
                <a:solidFill>
                  <a:schemeClr val="tx1"/>
                </a:solidFill>
                <a:effectLst/>
              </a:rPr>
              <a:t>Estudios cuantitativos y Big Data.</a:t>
            </a:r>
          </a:p>
          <a:p>
            <a:pPr marL="36900" indent="0">
              <a:buNone/>
            </a:pPr>
            <a:r>
              <a:rPr lang="es-ES" dirty="0">
                <a:solidFill>
                  <a:schemeClr val="tx1"/>
                </a:solidFill>
                <a:effectLst/>
              </a:rPr>
              <a:t>Estudios cualitativos, observaciones, etnografía e inmersiones.</a:t>
            </a:r>
          </a:p>
          <a:p>
            <a:pPr marL="36900" indent="0">
              <a:buNone/>
            </a:pPr>
            <a:r>
              <a:rPr lang="es-EC" dirty="0">
                <a:solidFill>
                  <a:schemeClr val="tx1"/>
                </a:solidFill>
                <a:effectLst/>
              </a:rPr>
              <a:t>El pensamiento del diseño.</a:t>
            </a:r>
          </a:p>
          <a:p>
            <a:pPr marL="36900" indent="0">
              <a:buNone/>
            </a:pPr>
            <a:r>
              <a:rPr lang="es-ES" dirty="0">
                <a:solidFill>
                  <a:schemeClr val="tx1"/>
                </a:solidFill>
                <a:effectLst/>
              </a:rPr>
              <a:t>Estudio socio económico y social.</a:t>
            </a:r>
          </a:p>
          <a:p>
            <a:pPr marL="36900" indent="0">
              <a:buNone/>
            </a:pPr>
            <a:r>
              <a:rPr lang="es-EC" dirty="0">
                <a:solidFill>
                  <a:schemeClr val="tx1"/>
                </a:solidFill>
                <a:effectLst/>
              </a:rPr>
              <a:t>Audiencia y medios.</a:t>
            </a:r>
          </a:p>
          <a:p>
            <a:pPr marL="36900" indent="0">
              <a:buNone/>
            </a:pPr>
            <a:r>
              <a:rPr lang="es-EC" dirty="0">
                <a:solidFill>
                  <a:schemeClr val="tx1"/>
                </a:solidFill>
                <a:effectLst/>
              </a:rPr>
              <a:t>Minería de datos y segmentación.</a:t>
            </a:r>
          </a:p>
          <a:p>
            <a:pPr marL="36900" indent="0">
              <a:buNone/>
            </a:pPr>
            <a:endParaRPr lang="es-EC" dirty="0">
              <a:solidFill>
                <a:srgbClr val="0070C0"/>
              </a:solidFill>
              <a:effectLst/>
              <a:latin typeface="Calibri" panose="020F0502020204030204" pitchFamily="34" charset="0"/>
            </a:endParaRPr>
          </a:p>
          <a:p>
            <a:pPr marL="36900" indent="0">
              <a:buNone/>
            </a:pPr>
            <a:endParaRPr lang="es-EC" dirty="0">
              <a:solidFill>
                <a:srgbClr val="0070C0"/>
              </a:solidFill>
              <a:effectLst/>
              <a:latin typeface="Calibri" panose="020F0502020204030204" pitchFamily="34" charset="0"/>
            </a:endParaRPr>
          </a:p>
          <a:p>
            <a:pPr marL="36900" indent="0">
              <a:buNone/>
            </a:pPr>
            <a:endParaRPr lang="es-ES" dirty="0">
              <a:solidFill>
                <a:srgbClr val="0070C0"/>
              </a:solidFill>
              <a:effectLst/>
              <a:latin typeface="Calibri" panose="020F0502020204030204" pitchFamily="34" charset="0"/>
            </a:endParaRPr>
          </a:p>
          <a:p>
            <a:pPr marL="36900" indent="0">
              <a:buNone/>
            </a:pPr>
            <a:endParaRPr lang="es-EC" dirty="0">
              <a:solidFill>
                <a:srgbClr val="0070C0"/>
              </a:solidFill>
              <a:effectLst/>
              <a:latin typeface="Calibri" panose="020F0502020204030204" pitchFamily="34" charset="0"/>
            </a:endParaRPr>
          </a:p>
          <a:p>
            <a:pPr marL="36900" indent="0">
              <a:buNone/>
            </a:pPr>
            <a:endParaRPr lang="es-EC" dirty="0">
              <a:solidFill>
                <a:srgbClr val="0070C0"/>
              </a:solidFill>
              <a:effectLst/>
              <a:latin typeface="Calibri" panose="020F0502020204030204" pitchFamily="34" charset="0"/>
            </a:endParaRPr>
          </a:p>
          <a:p>
            <a:pPr marL="36900" indent="0">
              <a:buNone/>
            </a:pPr>
            <a:endParaRPr lang="es-ES" dirty="0">
              <a:solidFill>
                <a:srgbClr val="0070C0"/>
              </a:solidFill>
              <a:effectLst/>
              <a:latin typeface="Calibri" panose="020F0502020204030204" pitchFamily="34" charset="0"/>
            </a:endParaRPr>
          </a:p>
          <a:p>
            <a:pPr marL="36900" indent="0">
              <a:buNone/>
            </a:pPr>
            <a:endParaRPr lang="es-ES" dirty="0">
              <a:solidFill>
                <a:srgbClr val="0070C0"/>
              </a:solidFill>
              <a:effectLst/>
              <a:latin typeface="Calibri" panose="020F0502020204030204" pitchFamily="34" charset="0"/>
            </a:endParaRPr>
          </a:p>
          <a:p>
            <a:pPr marL="36900" indent="0">
              <a:buNone/>
            </a:pPr>
            <a:endParaRPr lang="es-ES" dirty="0">
              <a:solidFill>
                <a:srgbClr val="0070C0"/>
              </a:solidFill>
              <a:effectLst/>
              <a:latin typeface="Calibri" panose="020F0502020204030204" pitchFamily="34" charset="0"/>
            </a:endParaRPr>
          </a:p>
          <a:p>
            <a:pPr marL="36900" indent="0">
              <a:buNone/>
            </a:pPr>
            <a:endParaRPr lang="es-ES" dirty="0">
              <a:solidFill>
                <a:srgbClr val="0070C0"/>
              </a:solidFill>
              <a:effectLst/>
              <a:latin typeface="Calibri" panose="020F0502020204030204" pitchFamily="34" charset="0"/>
            </a:endParaRPr>
          </a:p>
          <a:p>
            <a:pPr marL="36900" indent="0">
              <a:buFont typeface="Wingdings 2" charset="2"/>
              <a:buNone/>
            </a:pPr>
            <a:endParaRPr lang="es-ES" dirty="0"/>
          </a:p>
          <a:p>
            <a:pPr marL="36900" indent="0">
              <a:buFont typeface="Wingdings 2" charset="2"/>
              <a:buNone/>
            </a:pPr>
            <a:endParaRPr lang="es-ES" dirty="0">
              <a:solidFill>
                <a:srgbClr val="0070C0"/>
              </a:solidFill>
              <a:effectLst/>
              <a:latin typeface="Calibri" panose="020F0502020204030204" pitchFamily="34" charset="0"/>
            </a:endParaRPr>
          </a:p>
          <a:p>
            <a:pPr marL="36900" indent="0">
              <a:buFont typeface="Wingdings 2" charset="2"/>
              <a:buNone/>
            </a:pPr>
            <a:endParaRPr lang="es-ES" dirty="0"/>
          </a:p>
          <a:p>
            <a:pPr marL="36900" indent="0">
              <a:buFont typeface="Wingdings 2" charset="2"/>
              <a:buNone/>
            </a:pPr>
            <a:endParaRPr lang="es-EC" dirty="0"/>
          </a:p>
        </p:txBody>
      </p:sp>
    </p:spTree>
    <p:extLst>
      <p:ext uri="{BB962C8B-B14F-4D97-AF65-F5344CB8AC3E}">
        <p14:creationId xmlns:p14="http://schemas.microsoft.com/office/powerpoint/2010/main" val="187844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B789D3E-B775-4084-9F88-4BE1D0A86066}"/>
              </a:ext>
            </a:extLst>
          </p:cNvPr>
          <p:cNvPicPr>
            <a:picLocks noChangeAspect="1"/>
          </p:cNvPicPr>
          <p:nvPr/>
        </p:nvPicPr>
        <p:blipFill>
          <a:blip r:embed="rId2"/>
          <a:stretch>
            <a:fillRect/>
          </a:stretch>
        </p:blipFill>
        <p:spPr>
          <a:xfrm>
            <a:off x="2490787" y="976312"/>
            <a:ext cx="7210425" cy="4905375"/>
          </a:xfrm>
          <a:prstGeom prst="rect">
            <a:avLst/>
          </a:prstGeom>
        </p:spPr>
      </p:pic>
    </p:spTree>
    <p:extLst>
      <p:ext uri="{BB962C8B-B14F-4D97-AF65-F5344CB8AC3E}">
        <p14:creationId xmlns:p14="http://schemas.microsoft.com/office/powerpoint/2010/main" val="3652343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F9477C-1DD0-4395-9C66-9B057BCD8B59}"/>
              </a:ext>
            </a:extLst>
          </p:cNvPr>
          <p:cNvSpPr>
            <a:spLocks noGrp="1"/>
          </p:cNvSpPr>
          <p:nvPr>
            <p:ph type="title"/>
          </p:nvPr>
        </p:nvSpPr>
        <p:spPr/>
        <p:txBody>
          <a:bodyPr>
            <a:normAutofit/>
          </a:bodyPr>
          <a:lstStyle/>
          <a:p>
            <a:r>
              <a:rPr lang="es-ES" sz="3600" dirty="0"/>
              <a:t>Análisis de reputación </a:t>
            </a:r>
            <a:endParaRPr lang="es-EC" sz="3600" dirty="0"/>
          </a:p>
        </p:txBody>
      </p:sp>
      <p:sp>
        <p:nvSpPr>
          <p:cNvPr id="5" name="Marcador de contenido 4">
            <a:extLst>
              <a:ext uri="{FF2B5EF4-FFF2-40B4-BE49-F238E27FC236}">
                <a16:creationId xmlns:a16="http://schemas.microsoft.com/office/drawing/2014/main" id="{EF4ED65B-422D-4ECA-A1D7-58B5A12A0FC3}"/>
              </a:ext>
            </a:extLst>
          </p:cNvPr>
          <p:cNvSpPr>
            <a:spLocks noGrp="1"/>
          </p:cNvSpPr>
          <p:nvPr>
            <p:ph idx="1"/>
          </p:nvPr>
        </p:nvSpPr>
        <p:spPr>
          <a:xfrm>
            <a:off x="913795" y="1732449"/>
            <a:ext cx="10353762" cy="3393733"/>
          </a:xfrm>
        </p:spPr>
        <p:txBody>
          <a:bodyPr>
            <a:normAutofit/>
          </a:bodyPr>
          <a:lstStyle/>
          <a:p>
            <a:pPr>
              <a:buFont typeface="Arial" panose="020B0604020202020204" pitchFamily="34" charset="0"/>
              <a:buChar char="•"/>
            </a:pPr>
            <a:r>
              <a:rPr lang="es-ES" dirty="0"/>
              <a:t>Según Reputation Institute, las empresas que ofrecen garantías obtuvieron mayores ganancias.</a:t>
            </a:r>
          </a:p>
          <a:p>
            <a:pPr>
              <a:buFont typeface="Arial" panose="020B0604020202020204" pitchFamily="34" charset="0"/>
              <a:buChar char="•"/>
            </a:pPr>
            <a:r>
              <a:rPr lang="es-ES" dirty="0"/>
              <a:t>De los anteriores rankings, solo se repiten dos marcas Disney  y Microsoft.</a:t>
            </a:r>
          </a:p>
          <a:p>
            <a:pPr>
              <a:buFont typeface="Arial" panose="020B0604020202020204" pitchFamily="34" charset="0"/>
              <a:buChar char="•"/>
            </a:pPr>
            <a:r>
              <a:rPr lang="es-ES" dirty="0"/>
              <a:t>Las compañías son examinadas en cada aspecto de sus operaciones.</a:t>
            </a:r>
          </a:p>
          <a:p>
            <a:pPr>
              <a:buFont typeface="Arial" panose="020B0604020202020204" pitchFamily="34" charset="0"/>
              <a:buChar char="•"/>
            </a:pPr>
            <a:r>
              <a:rPr lang="es-ES" dirty="0"/>
              <a:t>Las compañías que ganarán percepciones positivas, priorizarán la responsabilidad corporativa, aprovecharán un fuerte liderazgo, serán éticas, hablarán con el propósito de la marca corporativa y participarán en las influencias del mercado, serán las que ganarán en esta nueva era de gran reputación.</a:t>
            </a:r>
          </a:p>
        </p:txBody>
      </p:sp>
      <p:sp>
        <p:nvSpPr>
          <p:cNvPr id="6" name="Rectángulo 5">
            <a:extLst>
              <a:ext uri="{FF2B5EF4-FFF2-40B4-BE49-F238E27FC236}">
                <a16:creationId xmlns:a16="http://schemas.microsoft.com/office/drawing/2014/main" id="{BB5FEDB5-65F0-4E23-8135-8BEB2F4B5657}"/>
              </a:ext>
            </a:extLst>
          </p:cNvPr>
          <p:cNvSpPr/>
          <p:nvPr/>
        </p:nvSpPr>
        <p:spPr>
          <a:xfrm>
            <a:off x="1288202" y="5574267"/>
            <a:ext cx="5916162" cy="246221"/>
          </a:xfrm>
          <a:prstGeom prst="rect">
            <a:avLst/>
          </a:prstGeom>
        </p:spPr>
        <p:txBody>
          <a:bodyPr wrap="square">
            <a:spAutoFit/>
          </a:bodyPr>
          <a:lstStyle/>
          <a:p>
            <a:r>
              <a:rPr lang="es-EC" sz="1000" dirty="0"/>
              <a:t>https://reputationinstitute.com/about/contact-us.com</a:t>
            </a:r>
          </a:p>
        </p:txBody>
      </p:sp>
    </p:spTree>
    <p:extLst>
      <p:ext uri="{BB962C8B-B14F-4D97-AF65-F5344CB8AC3E}">
        <p14:creationId xmlns:p14="http://schemas.microsoft.com/office/powerpoint/2010/main" val="2014893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11C1C7-DA2D-4C2C-8F70-B19A4808A8CF}"/>
              </a:ext>
            </a:extLst>
          </p:cNvPr>
          <p:cNvSpPr>
            <a:spLocks noGrp="1"/>
          </p:cNvSpPr>
          <p:nvPr>
            <p:ph type="title"/>
          </p:nvPr>
        </p:nvSpPr>
        <p:spPr>
          <a:xfrm>
            <a:off x="919119" y="2943775"/>
            <a:ext cx="10353762" cy="970450"/>
          </a:xfrm>
        </p:spPr>
        <p:txBody>
          <a:bodyPr>
            <a:noAutofit/>
          </a:bodyPr>
          <a:lstStyle/>
          <a:p>
            <a:r>
              <a:rPr lang="es-ES" sz="6000" b="1" i="1" dirty="0">
                <a:solidFill>
                  <a:srgbClr val="FF0000"/>
                </a:solidFill>
              </a:rPr>
              <a:t>UNIVERSIDADES</a:t>
            </a:r>
            <a:endParaRPr lang="es-EC" sz="6000" b="1" i="1" dirty="0">
              <a:solidFill>
                <a:srgbClr val="FF0000"/>
              </a:solidFill>
            </a:endParaRPr>
          </a:p>
        </p:txBody>
      </p:sp>
    </p:spTree>
    <p:extLst>
      <p:ext uri="{BB962C8B-B14F-4D97-AF65-F5344CB8AC3E}">
        <p14:creationId xmlns:p14="http://schemas.microsoft.com/office/powerpoint/2010/main" val="66607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B52E46-4524-4437-B45E-4551D0D5E5FE}"/>
              </a:ext>
            </a:extLst>
          </p:cNvPr>
          <p:cNvSpPr>
            <a:spLocks noGrp="1"/>
          </p:cNvSpPr>
          <p:nvPr>
            <p:ph type="title"/>
          </p:nvPr>
        </p:nvSpPr>
        <p:spPr>
          <a:xfrm>
            <a:off x="1427019" y="235527"/>
            <a:ext cx="9627836" cy="1618227"/>
          </a:xfrm>
        </p:spPr>
        <p:txBody>
          <a:bodyPr/>
          <a:lstStyle/>
          <a:p>
            <a:r>
              <a:rPr lang="es-ES" dirty="0"/>
              <a:t>Ranking universidades “QS”</a:t>
            </a:r>
            <a:endParaRPr lang="es-EC" dirty="0"/>
          </a:p>
        </p:txBody>
      </p:sp>
      <p:pic>
        <p:nvPicPr>
          <p:cNvPr id="4" name="Marcador de contenido 3">
            <a:extLst>
              <a:ext uri="{FF2B5EF4-FFF2-40B4-BE49-F238E27FC236}">
                <a16:creationId xmlns:a16="http://schemas.microsoft.com/office/drawing/2014/main" id="{ABEA1D90-C2B4-42AB-8BB8-276FB45A788F}"/>
              </a:ext>
            </a:extLst>
          </p:cNvPr>
          <p:cNvPicPr>
            <a:picLocks noGrp="1" noChangeAspect="1"/>
          </p:cNvPicPr>
          <p:nvPr>
            <p:ph idx="1"/>
          </p:nvPr>
        </p:nvPicPr>
        <p:blipFill>
          <a:blip r:embed="rId2"/>
          <a:stretch>
            <a:fillRect/>
          </a:stretch>
        </p:blipFill>
        <p:spPr>
          <a:xfrm>
            <a:off x="378940" y="2111127"/>
            <a:ext cx="5527609" cy="3608935"/>
          </a:xfrm>
          <a:prstGeom prst="rect">
            <a:avLst/>
          </a:prstGeom>
          <a:ln w="28575">
            <a:solidFill>
              <a:srgbClr val="FFC000"/>
            </a:solidFill>
          </a:ln>
        </p:spPr>
      </p:pic>
      <p:pic>
        <p:nvPicPr>
          <p:cNvPr id="5" name="Marcador de contenido 4">
            <a:extLst>
              <a:ext uri="{FF2B5EF4-FFF2-40B4-BE49-F238E27FC236}">
                <a16:creationId xmlns:a16="http://schemas.microsoft.com/office/drawing/2014/main" id="{9D87C17A-DF3D-48DC-B4F7-5CB8BEA323BB}"/>
              </a:ext>
            </a:extLst>
          </p:cNvPr>
          <p:cNvPicPr>
            <a:picLocks noChangeAspect="1"/>
          </p:cNvPicPr>
          <p:nvPr/>
        </p:nvPicPr>
        <p:blipFill>
          <a:blip r:embed="rId3"/>
          <a:stretch>
            <a:fillRect/>
          </a:stretch>
        </p:blipFill>
        <p:spPr>
          <a:xfrm>
            <a:off x="6096000" y="2111128"/>
            <a:ext cx="5717060" cy="3608935"/>
          </a:xfrm>
          <a:prstGeom prst="rect">
            <a:avLst/>
          </a:prstGeom>
          <a:ln w="28575">
            <a:solidFill>
              <a:srgbClr val="FFC000"/>
            </a:solidFill>
          </a:ln>
        </p:spPr>
      </p:pic>
    </p:spTree>
    <p:extLst>
      <p:ext uri="{BB962C8B-B14F-4D97-AF65-F5344CB8AC3E}">
        <p14:creationId xmlns:p14="http://schemas.microsoft.com/office/powerpoint/2010/main" val="911423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61D04D-D288-49D3-AE32-E9F93707A905}"/>
              </a:ext>
            </a:extLst>
          </p:cNvPr>
          <p:cNvSpPr>
            <a:spLocks noGrp="1"/>
          </p:cNvSpPr>
          <p:nvPr>
            <p:ph type="title"/>
          </p:nvPr>
        </p:nvSpPr>
        <p:spPr/>
        <p:txBody>
          <a:bodyPr/>
          <a:lstStyle/>
          <a:p>
            <a:r>
              <a:rPr lang="en-US" dirty="0"/>
              <a:t>Academic Ranking of World Universities</a:t>
            </a:r>
            <a:endParaRPr lang="es-EC" dirty="0"/>
          </a:p>
        </p:txBody>
      </p:sp>
      <p:pic>
        <p:nvPicPr>
          <p:cNvPr id="4" name="Marcador de contenido 3">
            <a:extLst>
              <a:ext uri="{FF2B5EF4-FFF2-40B4-BE49-F238E27FC236}">
                <a16:creationId xmlns:a16="http://schemas.microsoft.com/office/drawing/2014/main" id="{EE73C18F-F9D8-44FB-9D50-8A0E8CCB5CB0}"/>
              </a:ext>
            </a:extLst>
          </p:cNvPr>
          <p:cNvPicPr>
            <a:picLocks noGrp="1" noChangeAspect="1"/>
          </p:cNvPicPr>
          <p:nvPr>
            <p:ph idx="1"/>
          </p:nvPr>
        </p:nvPicPr>
        <p:blipFill>
          <a:blip r:embed="rId2"/>
          <a:stretch>
            <a:fillRect/>
          </a:stretch>
        </p:blipFill>
        <p:spPr>
          <a:xfrm>
            <a:off x="1441101" y="1744506"/>
            <a:ext cx="9299149" cy="4532235"/>
          </a:xfrm>
          <a:prstGeom prst="rect">
            <a:avLst/>
          </a:prstGeom>
          <a:ln w="28575">
            <a:solidFill>
              <a:srgbClr val="FFC000"/>
            </a:solidFill>
          </a:ln>
        </p:spPr>
      </p:pic>
    </p:spTree>
    <p:extLst>
      <p:ext uri="{BB962C8B-B14F-4D97-AF65-F5344CB8AC3E}">
        <p14:creationId xmlns:p14="http://schemas.microsoft.com/office/powerpoint/2010/main" val="971312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440085-4C61-4DAC-BD95-AB7A4B6A68B0}"/>
              </a:ext>
            </a:extLst>
          </p:cNvPr>
          <p:cNvSpPr>
            <a:spLocks noGrp="1"/>
          </p:cNvSpPr>
          <p:nvPr>
            <p:ph type="title"/>
          </p:nvPr>
        </p:nvSpPr>
        <p:spPr/>
        <p:txBody>
          <a:bodyPr/>
          <a:lstStyle/>
          <a:p>
            <a:r>
              <a:rPr lang="es-ES" dirty="0"/>
              <a:t>Introducción</a:t>
            </a:r>
            <a:endParaRPr lang="es-EC" dirty="0"/>
          </a:p>
        </p:txBody>
      </p:sp>
      <p:sp>
        <p:nvSpPr>
          <p:cNvPr id="3" name="Marcador de contenido 2">
            <a:extLst>
              <a:ext uri="{FF2B5EF4-FFF2-40B4-BE49-F238E27FC236}">
                <a16:creationId xmlns:a16="http://schemas.microsoft.com/office/drawing/2014/main" id="{692E7E2E-1ED5-4ABF-9A66-4286499FF85D}"/>
              </a:ext>
            </a:extLst>
          </p:cNvPr>
          <p:cNvSpPr>
            <a:spLocks noGrp="1"/>
          </p:cNvSpPr>
          <p:nvPr>
            <p:ph idx="1"/>
          </p:nvPr>
        </p:nvSpPr>
        <p:spPr>
          <a:xfrm>
            <a:off x="913795" y="1732449"/>
            <a:ext cx="10353762" cy="802933"/>
          </a:xfrm>
        </p:spPr>
        <p:txBody>
          <a:bodyPr/>
          <a:lstStyle/>
          <a:p>
            <a:pPr marL="36900" indent="0">
              <a:buNone/>
            </a:pPr>
            <a:r>
              <a:rPr lang="es-ES" dirty="0"/>
              <a:t>Actualmente existen tres enfoques respecto a lo que constituye excelencia en la educación superior:</a:t>
            </a:r>
            <a:endParaRPr lang="es-EC" dirty="0"/>
          </a:p>
        </p:txBody>
      </p:sp>
      <p:sp>
        <p:nvSpPr>
          <p:cNvPr id="4" name="Marcador de contenido 2">
            <a:extLst>
              <a:ext uri="{FF2B5EF4-FFF2-40B4-BE49-F238E27FC236}">
                <a16:creationId xmlns:a16="http://schemas.microsoft.com/office/drawing/2014/main" id="{24E9DDE9-0543-4443-9ACD-03EA8B3B82BC}"/>
              </a:ext>
            </a:extLst>
          </p:cNvPr>
          <p:cNvSpPr txBox="1">
            <a:spLocks/>
          </p:cNvSpPr>
          <p:nvPr/>
        </p:nvSpPr>
        <p:spPr>
          <a:xfrm>
            <a:off x="913795" y="2536640"/>
            <a:ext cx="3297987" cy="2880488"/>
          </a:xfrm>
          <a:prstGeom prst="rect">
            <a:avLst/>
          </a:prstGeom>
          <a:ln>
            <a:solidFill>
              <a:srgbClr val="FFC000"/>
            </a:solidFill>
          </a:ln>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s-ES" sz="1800" dirty="0">
                <a:effectLst/>
              </a:rPr>
              <a:t>Primer enfoque: Es la reputación, que hace énfasis en la importancia de la institución a través de los </a:t>
            </a:r>
            <a:r>
              <a:rPr lang="es-ES" sz="1800" i="1" dirty="0">
                <a:effectLst/>
              </a:rPr>
              <a:t>rankings</a:t>
            </a:r>
            <a:r>
              <a:rPr lang="es-ES" sz="1800" dirty="0">
                <a:effectLst/>
              </a:rPr>
              <a:t>, logros facultativos, niveles de investigación, recursos materiales y financieros.</a:t>
            </a:r>
            <a:endParaRPr lang="es-EC" sz="1800" dirty="0"/>
          </a:p>
        </p:txBody>
      </p:sp>
      <p:sp>
        <p:nvSpPr>
          <p:cNvPr id="5" name="Marcador de contenido 2">
            <a:extLst>
              <a:ext uri="{FF2B5EF4-FFF2-40B4-BE49-F238E27FC236}">
                <a16:creationId xmlns:a16="http://schemas.microsoft.com/office/drawing/2014/main" id="{4A86FE66-58FA-4CA2-B35A-E8F9A6B1D6A7}"/>
              </a:ext>
            </a:extLst>
          </p:cNvPr>
          <p:cNvSpPr txBox="1">
            <a:spLocks/>
          </p:cNvSpPr>
          <p:nvPr/>
        </p:nvSpPr>
        <p:spPr>
          <a:xfrm>
            <a:off x="4441682" y="2536640"/>
            <a:ext cx="3297987" cy="2880488"/>
          </a:xfrm>
          <a:prstGeom prst="rect">
            <a:avLst/>
          </a:prstGeom>
          <a:ln>
            <a:solidFill>
              <a:srgbClr val="FFC000"/>
            </a:solidFill>
          </a:ln>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s-ES" sz="1800" dirty="0">
                <a:effectLst/>
              </a:rPr>
              <a:t>Segundo enfoque: Es el modelo centrado en el cliente, el cual se enfoca en la experiencia del estudiante, prácticas de calidad, programas de la facultad, empleadores y, lo más importante, la satisfacción de los estudiantes con los programas, servicios e instalaciones</a:t>
            </a:r>
            <a:endParaRPr lang="es-EC" sz="1800" dirty="0"/>
          </a:p>
        </p:txBody>
      </p:sp>
      <p:sp>
        <p:nvSpPr>
          <p:cNvPr id="6" name="Marcador de contenido 2">
            <a:extLst>
              <a:ext uri="{FF2B5EF4-FFF2-40B4-BE49-F238E27FC236}">
                <a16:creationId xmlns:a16="http://schemas.microsoft.com/office/drawing/2014/main" id="{D3140D58-78C4-42E3-BF84-AB117768A15B}"/>
              </a:ext>
            </a:extLst>
          </p:cNvPr>
          <p:cNvSpPr txBox="1">
            <a:spLocks/>
          </p:cNvSpPr>
          <p:nvPr/>
        </p:nvSpPr>
        <p:spPr>
          <a:xfrm>
            <a:off x="7980220" y="2598043"/>
            <a:ext cx="3297987" cy="2819085"/>
          </a:xfrm>
          <a:prstGeom prst="rect">
            <a:avLst/>
          </a:prstGeom>
          <a:ln>
            <a:solidFill>
              <a:srgbClr val="FFC000"/>
            </a:solidFill>
          </a:ln>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s-ES" sz="1800" dirty="0">
                <a:effectLst/>
              </a:rPr>
              <a:t>Tercer enfoque: Es un modelo de inversión estratégica, se enfoca en el retorno de la inversión, análisis de costo–beneficio, control de gastos, productividad, retención de alumnos. </a:t>
            </a:r>
            <a:endParaRPr lang="es-EC" sz="1800" dirty="0"/>
          </a:p>
        </p:txBody>
      </p:sp>
      <p:sp>
        <p:nvSpPr>
          <p:cNvPr id="7" name="Marcador de contenido 2">
            <a:extLst>
              <a:ext uri="{FF2B5EF4-FFF2-40B4-BE49-F238E27FC236}">
                <a16:creationId xmlns:a16="http://schemas.microsoft.com/office/drawing/2014/main" id="{8AFBAB1D-93F8-46F6-ABB4-DD8CE2E4338F}"/>
              </a:ext>
            </a:extLst>
          </p:cNvPr>
          <p:cNvSpPr txBox="1">
            <a:spLocks/>
          </p:cNvSpPr>
          <p:nvPr/>
        </p:nvSpPr>
        <p:spPr>
          <a:xfrm>
            <a:off x="913794" y="5479789"/>
            <a:ext cx="10353762" cy="10800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s-ES" sz="1800" dirty="0"/>
              <a:t>En la actualidad, el primer modelo tiende a ser el preferido, sin dejar de lado las acreditaciones, revisiones externas, patrón en vías de cambio. Los estudiantes, padres de familia y los empleadores enfatizan el segundo modelo. Los gobiernos, por lo general, se inclinan más por el modelo estratégico</a:t>
            </a:r>
            <a:endParaRPr lang="es-EC" sz="1800" dirty="0"/>
          </a:p>
        </p:txBody>
      </p:sp>
    </p:spTree>
    <p:extLst>
      <p:ext uri="{BB962C8B-B14F-4D97-AF65-F5344CB8AC3E}">
        <p14:creationId xmlns:p14="http://schemas.microsoft.com/office/powerpoint/2010/main" val="2823894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9D130C-67CF-4EEA-B7A3-4BD9D46CF8B2}"/>
              </a:ext>
            </a:extLst>
          </p:cNvPr>
          <p:cNvSpPr>
            <a:spLocks noGrp="1"/>
          </p:cNvSpPr>
          <p:nvPr>
            <p:ph type="title"/>
          </p:nvPr>
        </p:nvSpPr>
        <p:spPr/>
        <p:txBody>
          <a:bodyPr/>
          <a:lstStyle/>
          <a:p>
            <a:r>
              <a:rPr lang="es-ES" dirty="0"/>
              <a:t>Metodología </a:t>
            </a:r>
            <a:endParaRPr lang="es-EC" dirty="0"/>
          </a:p>
        </p:txBody>
      </p:sp>
      <p:sp>
        <p:nvSpPr>
          <p:cNvPr id="5" name="Marcador de contenido 4">
            <a:extLst>
              <a:ext uri="{FF2B5EF4-FFF2-40B4-BE49-F238E27FC236}">
                <a16:creationId xmlns:a16="http://schemas.microsoft.com/office/drawing/2014/main" id="{02B906F0-95FA-4066-90BE-53888B04D795}"/>
              </a:ext>
            </a:extLst>
          </p:cNvPr>
          <p:cNvSpPr>
            <a:spLocks noGrp="1"/>
          </p:cNvSpPr>
          <p:nvPr>
            <p:ph idx="1"/>
          </p:nvPr>
        </p:nvSpPr>
        <p:spPr>
          <a:xfrm>
            <a:off x="924443" y="3242595"/>
            <a:ext cx="10343114" cy="2867260"/>
          </a:xfrm>
        </p:spPr>
        <p:txBody>
          <a:bodyPr>
            <a:normAutofit fontScale="92500" lnSpcReduction="20000"/>
          </a:bodyPr>
          <a:lstStyle/>
          <a:p>
            <a:pPr>
              <a:buFont typeface="Arial" panose="020B0604020202020204" pitchFamily="34" charset="0"/>
              <a:buChar char="•"/>
            </a:pPr>
            <a:r>
              <a:rPr lang="es-ES" dirty="0"/>
              <a:t>Alumnos ganadores del premio Nobel y </a:t>
            </a:r>
            <a:r>
              <a:rPr lang="es-ES" dirty="0" err="1"/>
              <a:t>Fields</a:t>
            </a:r>
            <a:r>
              <a:rPr lang="es-ES" dirty="0"/>
              <a:t> Medals1 (10%)</a:t>
            </a:r>
          </a:p>
          <a:p>
            <a:pPr>
              <a:buFont typeface="Arial" panose="020B0604020202020204" pitchFamily="34" charset="0"/>
              <a:buChar char="•"/>
            </a:pPr>
            <a:r>
              <a:rPr lang="es-ES" dirty="0"/>
              <a:t>Grupos pertenecientes a instituciones que hayan ganado la medalla </a:t>
            </a:r>
            <a:r>
              <a:rPr lang="es-ES" dirty="0" err="1"/>
              <a:t>Fields</a:t>
            </a:r>
            <a:r>
              <a:rPr lang="es-ES" dirty="0"/>
              <a:t> o el premio Nobel (20%)</a:t>
            </a:r>
          </a:p>
          <a:p>
            <a:pPr>
              <a:buFont typeface="Arial" panose="020B0604020202020204" pitchFamily="34" charset="0"/>
              <a:buChar char="•"/>
            </a:pPr>
            <a:r>
              <a:rPr lang="es-ES" dirty="0"/>
              <a:t>Investigadores altamente citados (20%).</a:t>
            </a:r>
          </a:p>
          <a:p>
            <a:pPr>
              <a:buFont typeface="Arial" panose="020B0604020202020204" pitchFamily="34" charset="0"/>
              <a:buChar char="•"/>
            </a:pPr>
            <a:r>
              <a:rPr lang="es-ES" dirty="0"/>
              <a:t>Artículos publicados en </a:t>
            </a:r>
            <a:r>
              <a:rPr lang="es-ES" dirty="0" err="1"/>
              <a:t>Nature</a:t>
            </a:r>
            <a:r>
              <a:rPr lang="es-ES" dirty="0"/>
              <a:t> y </a:t>
            </a:r>
            <a:r>
              <a:rPr lang="es-ES" dirty="0" err="1"/>
              <a:t>Science</a:t>
            </a:r>
            <a:r>
              <a:rPr lang="es-ES" dirty="0"/>
              <a:t> (20%).</a:t>
            </a:r>
          </a:p>
          <a:p>
            <a:pPr>
              <a:buFont typeface="Arial" panose="020B0604020202020204" pitchFamily="34" charset="0"/>
              <a:buChar char="•"/>
            </a:pPr>
            <a:r>
              <a:rPr lang="es-ES" dirty="0"/>
              <a:t>Artículos que figuren en algún Índice de citación que trate de ciencias y ciencias sociales (20%).</a:t>
            </a:r>
          </a:p>
          <a:p>
            <a:pPr>
              <a:buFont typeface="Arial" panose="020B0604020202020204" pitchFamily="34" charset="0"/>
              <a:buChar char="•"/>
            </a:pPr>
            <a:r>
              <a:rPr lang="es-ES" dirty="0"/>
              <a:t>Académicos y personal de apoyo de tiempo completo (10%).</a:t>
            </a:r>
          </a:p>
          <a:p>
            <a:pPr marL="36900" indent="0">
              <a:buNone/>
            </a:pPr>
            <a:r>
              <a:rPr lang="es-EC" sz="1100" dirty="0">
                <a:hlinkClick r:id="rId2"/>
              </a:rPr>
              <a:t>http://www.shanghairanking.com/subject-survey/survey-methodology-2018.html</a:t>
            </a:r>
            <a:endParaRPr lang="es-EC" sz="1100" dirty="0"/>
          </a:p>
          <a:p>
            <a:pPr>
              <a:buFont typeface="Arial" panose="020B0604020202020204" pitchFamily="34" charset="0"/>
              <a:buChar char="•"/>
            </a:pPr>
            <a:endParaRPr lang="es-EC" dirty="0"/>
          </a:p>
        </p:txBody>
      </p:sp>
      <p:sp>
        <p:nvSpPr>
          <p:cNvPr id="4" name="Marcador de contenido 4">
            <a:extLst>
              <a:ext uri="{FF2B5EF4-FFF2-40B4-BE49-F238E27FC236}">
                <a16:creationId xmlns:a16="http://schemas.microsoft.com/office/drawing/2014/main" id="{09E96BED-4D7A-4ECE-8B52-30842BF28948}"/>
              </a:ext>
            </a:extLst>
          </p:cNvPr>
          <p:cNvSpPr txBox="1">
            <a:spLocks/>
          </p:cNvSpPr>
          <p:nvPr/>
        </p:nvSpPr>
        <p:spPr>
          <a:xfrm>
            <a:off x="924443" y="1580050"/>
            <a:ext cx="9962023" cy="135711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s-ES" dirty="0">
                <a:solidFill>
                  <a:schemeClr val="tx1"/>
                </a:solidFill>
                <a:effectLst/>
              </a:rPr>
              <a:t>El ranking de Universidades del </a:t>
            </a:r>
            <a:r>
              <a:rPr lang="es-ES" b="1" dirty="0">
                <a:solidFill>
                  <a:srgbClr val="00B0F0"/>
                </a:solidFill>
                <a:effectLst/>
              </a:rPr>
              <a:t>Instituto de Educación Superior de la Universidad de </a:t>
            </a:r>
            <a:r>
              <a:rPr lang="es-ES" b="1" dirty="0" err="1">
                <a:solidFill>
                  <a:srgbClr val="00B0F0"/>
                </a:solidFill>
                <a:effectLst/>
              </a:rPr>
              <a:t>Shangai</a:t>
            </a:r>
            <a:r>
              <a:rPr lang="es-ES" b="1" dirty="0">
                <a:solidFill>
                  <a:srgbClr val="00B0F0"/>
                </a:solidFill>
                <a:effectLst/>
              </a:rPr>
              <a:t> </a:t>
            </a:r>
            <a:r>
              <a:rPr lang="es-ES" b="1" dirty="0" err="1">
                <a:solidFill>
                  <a:srgbClr val="00B0F0"/>
                </a:solidFill>
                <a:effectLst/>
              </a:rPr>
              <a:t>Jiao</a:t>
            </a:r>
            <a:r>
              <a:rPr lang="es-ES" b="1" dirty="0">
                <a:solidFill>
                  <a:srgbClr val="00B0F0"/>
                </a:solidFill>
                <a:effectLst/>
              </a:rPr>
              <a:t> </a:t>
            </a:r>
            <a:r>
              <a:rPr lang="es-ES" b="1" dirty="0" err="1">
                <a:solidFill>
                  <a:srgbClr val="00B0F0"/>
                </a:solidFill>
                <a:effectLst/>
              </a:rPr>
              <a:t>Tong</a:t>
            </a:r>
            <a:r>
              <a:rPr lang="es-ES" b="1" dirty="0">
                <a:solidFill>
                  <a:srgbClr val="00B0F0"/>
                </a:solidFill>
                <a:effectLst/>
              </a:rPr>
              <a:t> (SJTU)</a:t>
            </a:r>
            <a:r>
              <a:rPr lang="es-ES" b="1" dirty="0">
                <a:solidFill>
                  <a:schemeClr val="tx1"/>
                </a:solidFill>
                <a:effectLst/>
              </a:rPr>
              <a:t>. </a:t>
            </a:r>
            <a:r>
              <a:rPr lang="es-ES" b="1" dirty="0">
                <a:solidFill>
                  <a:srgbClr val="00B0F0"/>
                </a:solidFill>
                <a:effectLst/>
              </a:rPr>
              <a:t>Académico</a:t>
            </a:r>
            <a:r>
              <a:rPr lang="es-ES" b="1" dirty="0">
                <a:solidFill>
                  <a:schemeClr val="tx1"/>
                </a:solidFill>
                <a:effectLst/>
              </a:rPr>
              <a:t>, </a:t>
            </a:r>
            <a:r>
              <a:rPr lang="es-ES" dirty="0">
                <a:effectLst/>
              </a:rPr>
              <a:t>fue </a:t>
            </a:r>
            <a:r>
              <a:rPr lang="es-ES" dirty="0"/>
              <a:t>creado con el objeto de conocer el posicionamiento de las universidades de educación superior en China y utiliza los siguientes porcentajes como indicadores: </a:t>
            </a:r>
          </a:p>
        </p:txBody>
      </p:sp>
    </p:spTree>
    <p:extLst>
      <p:ext uri="{BB962C8B-B14F-4D97-AF65-F5344CB8AC3E}">
        <p14:creationId xmlns:p14="http://schemas.microsoft.com/office/powerpoint/2010/main" val="1450937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96B47-539B-4E51-8238-00C628ECA9FF}"/>
              </a:ext>
            </a:extLst>
          </p:cNvPr>
          <p:cNvSpPr>
            <a:spLocks noGrp="1"/>
          </p:cNvSpPr>
          <p:nvPr>
            <p:ph type="title"/>
          </p:nvPr>
        </p:nvSpPr>
        <p:spPr>
          <a:xfrm>
            <a:off x="1066195" y="512618"/>
            <a:ext cx="10353762" cy="2362200"/>
          </a:xfrm>
        </p:spPr>
        <p:txBody>
          <a:bodyPr>
            <a:normAutofit/>
          </a:bodyPr>
          <a:lstStyle/>
          <a:p>
            <a:pPr algn="just"/>
            <a:r>
              <a:rPr lang="es-ES" sz="1800" b="1" dirty="0">
                <a:solidFill>
                  <a:srgbClr val="00B0F0"/>
                </a:solidFill>
              </a:rPr>
              <a:t>El Times </a:t>
            </a:r>
            <a:r>
              <a:rPr lang="es-ES" sz="1800" b="1" dirty="0" err="1">
                <a:solidFill>
                  <a:srgbClr val="00B0F0"/>
                </a:solidFill>
              </a:rPr>
              <a:t>Higher</a:t>
            </a:r>
            <a:r>
              <a:rPr lang="es-ES" sz="1800" b="1" dirty="0">
                <a:solidFill>
                  <a:srgbClr val="00B0F0"/>
                </a:solidFill>
              </a:rPr>
              <a:t> </a:t>
            </a:r>
            <a:r>
              <a:rPr lang="es-ES" sz="1800" b="1" dirty="0" err="1">
                <a:solidFill>
                  <a:srgbClr val="00B0F0"/>
                </a:solidFill>
              </a:rPr>
              <a:t>Education</a:t>
            </a:r>
            <a:r>
              <a:rPr lang="es-ES" sz="1800" b="1" dirty="0">
                <a:solidFill>
                  <a:srgbClr val="00B0F0"/>
                </a:solidFill>
              </a:rPr>
              <a:t> </a:t>
            </a:r>
            <a:r>
              <a:rPr lang="es-ES" sz="1800" b="1" dirty="0" err="1">
                <a:solidFill>
                  <a:srgbClr val="00B0F0"/>
                </a:solidFill>
              </a:rPr>
              <a:t>Supplement</a:t>
            </a:r>
            <a:r>
              <a:rPr lang="es-ES" sz="1800" b="1" dirty="0">
                <a:solidFill>
                  <a:srgbClr val="00B0F0"/>
                </a:solidFill>
              </a:rPr>
              <a:t> (THES) y el </a:t>
            </a:r>
            <a:r>
              <a:rPr lang="es-ES" sz="1800" b="1" dirty="0" err="1">
                <a:solidFill>
                  <a:srgbClr val="00B0F0"/>
                </a:solidFill>
              </a:rPr>
              <a:t>World</a:t>
            </a:r>
            <a:r>
              <a:rPr lang="es-ES" sz="1800" b="1" dirty="0">
                <a:solidFill>
                  <a:srgbClr val="00B0F0"/>
                </a:solidFill>
              </a:rPr>
              <a:t> University Rankings</a:t>
            </a:r>
            <a:r>
              <a:rPr lang="es-ES" sz="1800" dirty="0"/>
              <a:t>, utiliza una clasificación compuesta por indicadores que integran la opinión de expertos y datos cuantitativos. Un punto clave en la metodología es la opinión de expertos como un elemento importante para evaluar el desempeño de las mejores universidades. Está conformado por dos categorías donde la más importante es la opinión de expertos con un valor del 40% del total del valor. La opinión es obtenida a través de </a:t>
            </a:r>
            <a:r>
              <a:rPr lang="es-ES" sz="1800" b="1" dirty="0">
                <a:solidFill>
                  <a:srgbClr val="00B0F0"/>
                </a:solidFill>
              </a:rPr>
              <a:t>QS (</a:t>
            </a:r>
            <a:r>
              <a:rPr lang="es-ES" sz="1800" b="1" dirty="0" err="1">
                <a:solidFill>
                  <a:srgbClr val="00B0F0"/>
                </a:solidFill>
              </a:rPr>
              <a:t>Quacquarelli</a:t>
            </a:r>
            <a:r>
              <a:rPr lang="es-ES" sz="1800" b="1" dirty="0">
                <a:solidFill>
                  <a:srgbClr val="00B0F0"/>
                </a:solidFill>
              </a:rPr>
              <a:t> Symonds), </a:t>
            </a:r>
            <a:r>
              <a:rPr lang="es-ES" sz="1800" dirty="0"/>
              <a:t>mediante la construcción de una base de datos con los correos electrónicos de académicos activos a través del mundo</a:t>
            </a:r>
            <a:endParaRPr lang="es-EC" sz="1800" dirty="0"/>
          </a:p>
        </p:txBody>
      </p:sp>
      <p:pic>
        <p:nvPicPr>
          <p:cNvPr id="4" name="Imagen 3">
            <a:extLst>
              <a:ext uri="{FF2B5EF4-FFF2-40B4-BE49-F238E27FC236}">
                <a16:creationId xmlns:a16="http://schemas.microsoft.com/office/drawing/2014/main" id="{75E98A82-88D3-4D90-9C4D-F489D6259FB6}"/>
              </a:ext>
            </a:extLst>
          </p:cNvPr>
          <p:cNvPicPr>
            <a:picLocks noChangeAspect="1"/>
          </p:cNvPicPr>
          <p:nvPr/>
        </p:nvPicPr>
        <p:blipFill>
          <a:blip r:embed="rId2"/>
          <a:stretch>
            <a:fillRect/>
          </a:stretch>
        </p:blipFill>
        <p:spPr>
          <a:xfrm>
            <a:off x="2086844" y="3034145"/>
            <a:ext cx="8018311" cy="3414686"/>
          </a:xfrm>
          <a:prstGeom prst="rect">
            <a:avLst/>
          </a:prstGeom>
        </p:spPr>
      </p:pic>
    </p:spTree>
    <p:extLst>
      <p:ext uri="{BB962C8B-B14F-4D97-AF65-F5344CB8AC3E}">
        <p14:creationId xmlns:p14="http://schemas.microsoft.com/office/powerpoint/2010/main" val="605100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F15D5E-9B4C-47EC-8CD8-2D9D8F7C21F1}"/>
              </a:ext>
            </a:extLst>
          </p:cNvPr>
          <p:cNvSpPr>
            <a:spLocks noGrp="1"/>
          </p:cNvSpPr>
          <p:nvPr>
            <p:ph type="title"/>
          </p:nvPr>
        </p:nvSpPr>
        <p:spPr/>
        <p:txBody>
          <a:bodyPr/>
          <a:lstStyle/>
          <a:p>
            <a:r>
              <a:rPr lang="es-ES" dirty="0"/>
              <a:t>Los cinco mejores parámetros</a:t>
            </a:r>
            <a:endParaRPr lang="es-EC" dirty="0"/>
          </a:p>
        </p:txBody>
      </p:sp>
      <p:sp>
        <p:nvSpPr>
          <p:cNvPr id="3" name="Marcador de contenido 2">
            <a:extLst>
              <a:ext uri="{FF2B5EF4-FFF2-40B4-BE49-F238E27FC236}">
                <a16:creationId xmlns:a16="http://schemas.microsoft.com/office/drawing/2014/main" id="{77DEE3EA-EC15-4DFA-B7EB-D0D29533537C}"/>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s-ES" dirty="0"/>
              <a:t>El desempeño financiero de los productos y servicios de marca. Según las empresas de datos y consultorías, el desempeño financiero se utiliza para medir el éxito de una institución.</a:t>
            </a:r>
          </a:p>
          <a:p>
            <a:pPr>
              <a:buFont typeface="Arial" panose="020B0604020202020204" pitchFamily="34" charset="0"/>
              <a:buChar char="•"/>
            </a:pPr>
            <a:r>
              <a:rPr lang="es-ES" dirty="0"/>
              <a:t>El papel que desempeña la marca para influir en la elección del cliente. </a:t>
            </a:r>
          </a:p>
          <a:p>
            <a:pPr>
              <a:buFont typeface="Arial" panose="020B0604020202020204" pitchFamily="34" charset="0"/>
              <a:buChar char="•"/>
            </a:pPr>
            <a:r>
              <a:rPr lang="es-ES" dirty="0"/>
              <a:t>Identificar las necesidades y deseos que tienen los usuarios/clientes. Esta metodología de resolución de problemas invita a pensar primero en las personas. Sirve para empatizar con el usuario y buscar resolver su problema.</a:t>
            </a:r>
          </a:p>
          <a:p>
            <a:pPr>
              <a:buFont typeface="Arial" panose="020B0604020202020204" pitchFamily="34" charset="0"/>
              <a:buChar char="•"/>
            </a:pPr>
            <a:r>
              <a:rPr lang="es-ES" dirty="0"/>
              <a:t>Cuando el producto responde a las necesidades del usuario se implementa herramientas que impulsan el rápido crecimiento del producto.</a:t>
            </a:r>
          </a:p>
          <a:p>
            <a:pPr>
              <a:buFont typeface="Arial" panose="020B0604020202020204" pitchFamily="34" charset="0"/>
              <a:buChar char="•"/>
            </a:pPr>
            <a:r>
              <a:rPr lang="es-ES" dirty="0"/>
              <a:t>Es la reputación, que hace énfasis en la importancia de la institución a través de los rankings, logros facultativos, niveles de investigación, recursos materiales y financieros.</a:t>
            </a:r>
          </a:p>
          <a:p>
            <a:pPr>
              <a:buFont typeface="Arial" panose="020B0604020202020204" pitchFamily="34" charset="0"/>
              <a:buChar char="•"/>
            </a:pPr>
            <a:r>
              <a:rPr lang="es-ES" dirty="0"/>
              <a:t>Es el modelo centrado en el cliente, el cual se enfoca en la experiencia del estudiante, prácticas de calidad, programas de la facultad, empleadores y, lo más importante, la satisfacción de los estudiantes con los programas, servicios.</a:t>
            </a:r>
          </a:p>
          <a:p>
            <a:endParaRPr lang="es-EC" dirty="0"/>
          </a:p>
        </p:txBody>
      </p:sp>
    </p:spTree>
    <p:extLst>
      <p:ext uri="{BB962C8B-B14F-4D97-AF65-F5344CB8AC3E}">
        <p14:creationId xmlns:p14="http://schemas.microsoft.com/office/powerpoint/2010/main" val="1267155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47F750-C537-4597-9E96-AB00573E14E8}"/>
              </a:ext>
            </a:extLst>
          </p:cNvPr>
          <p:cNvSpPr>
            <a:spLocks noGrp="1"/>
          </p:cNvSpPr>
          <p:nvPr>
            <p:ph type="title"/>
          </p:nvPr>
        </p:nvSpPr>
        <p:spPr>
          <a:xfrm>
            <a:off x="919119" y="2943775"/>
            <a:ext cx="10353762" cy="970450"/>
          </a:xfrm>
        </p:spPr>
        <p:txBody>
          <a:bodyPr/>
          <a:lstStyle/>
          <a:p>
            <a:r>
              <a:rPr lang="es-ES" b="1" dirty="0">
                <a:solidFill>
                  <a:srgbClr val="FF0000"/>
                </a:solidFill>
              </a:rPr>
              <a:t>Otros métodos para evaluar las Universidades</a:t>
            </a:r>
            <a:endParaRPr lang="es-EC" b="1" dirty="0">
              <a:solidFill>
                <a:srgbClr val="FF0000"/>
              </a:solidFill>
            </a:endParaRPr>
          </a:p>
        </p:txBody>
      </p:sp>
    </p:spTree>
    <p:extLst>
      <p:ext uri="{BB962C8B-B14F-4D97-AF65-F5344CB8AC3E}">
        <p14:creationId xmlns:p14="http://schemas.microsoft.com/office/powerpoint/2010/main" val="357500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5B9453F9-70B1-4494-A180-5267A98F6C0B}"/>
              </a:ext>
            </a:extLst>
          </p:cNvPr>
          <p:cNvSpPr>
            <a:spLocks noGrp="1"/>
          </p:cNvSpPr>
          <p:nvPr>
            <p:ph idx="1"/>
          </p:nvPr>
        </p:nvSpPr>
        <p:spPr/>
        <p:txBody>
          <a:bodyPr/>
          <a:lstStyle/>
          <a:p>
            <a:pPr marL="36900" indent="0">
              <a:buNone/>
            </a:pPr>
            <a:r>
              <a:rPr lang="es-ES" dirty="0">
                <a:effectLst/>
              </a:rPr>
              <a:t>El ranking de excelencia de las mejores universidades en Europa (CHE </a:t>
            </a:r>
            <a:r>
              <a:rPr lang="es-ES" dirty="0" err="1">
                <a:effectLst/>
              </a:rPr>
              <a:t>Excellence</a:t>
            </a:r>
            <a:r>
              <a:rPr lang="es-ES" dirty="0">
                <a:effectLst/>
              </a:rPr>
              <a:t> Ranking). Administrado por el </a:t>
            </a:r>
            <a:r>
              <a:rPr lang="es-ES" b="1" dirty="0">
                <a:solidFill>
                  <a:srgbClr val="00B0F0"/>
                </a:solidFill>
                <a:effectLst/>
              </a:rPr>
              <a:t>Centro de Desarrollo de las Universidades (</a:t>
            </a:r>
            <a:r>
              <a:rPr lang="es-ES" b="1" dirty="0" err="1">
                <a:solidFill>
                  <a:srgbClr val="00B0F0"/>
                </a:solidFill>
                <a:effectLst/>
              </a:rPr>
              <a:t>Centrum</a:t>
            </a:r>
            <a:r>
              <a:rPr lang="es-ES" b="1" dirty="0">
                <a:solidFill>
                  <a:srgbClr val="00B0F0"/>
                </a:solidFill>
                <a:effectLst/>
              </a:rPr>
              <a:t> </a:t>
            </a:r>
            <a:r>
              <a:rPr lang="es-ES" b="1" dirty="0" err="1">
                <a:solidFill>
                  <a:srgbClr val="00B0F0"/>
                </a:solidFill>
                <a:effectLst/>
              </a:rPr>
              <a:t>für</a:t>
            </a:r>
            <a:r>
              <a:rPr lang="es-ES" b="1" dirty="0">
                <a:solidFill>
                  <a:srgbClr val="00B0F0"/>
                </a:solidFill>
                <a:effectLst/>
              </a:rPr>
              <a:t> </a:t>
            </a:r>
            <a:r>
              <a:rPr lang="es-ES" b="1" dirty="0" err="1">
                <a:solidFill>
                  <a:srgbClr val="00B0F0"/>
                </a:solidFill>
                <a:effectLst/>
              </a:rPr>
              <a:t>Hochschulentwicklung</a:t>
            </a:r>
            <a:r>
              <a:rPr lang="es-ES" b="1" dirty="0">
                <a:solidFill>
                  <a:srgbClr val="00B0F0"/>
                </a:solidFill>
                <a:effectLst/>
              </a:rPr>
              <a:t>) en Alemania </a:t>
            </a:r>
            <a:r>
              <a:rPr lang="es-ES" dirty="0">
                <a:effectLst/>
              </a:rPr>
              <a:t>utiliza las siguientes variables: </a:t>
            </a:r>
            <a:endParaRPr lang="es-ES" dirty="0"/>
          </a:p>
          <a:p>
            <a:pPr>
              <a:buFont typeface="Arial" panose="020B0604020202020204" pitchFamily="34" charset="0"/>
              <a:buChar char="•"/>
            </a:pPr>
            <a:r>
              <a:rPr lang="es-ES" dirty="0"/>
              <a:t>Mejores universidades en química, ingeniería, etc. </a:t>
            </a:r>
          </a:p>
          <a:p>
            <a:pPr>
              <a:buFont typeface="Arial" panose="020B0604020202020204" pitchFamily="34" charset="0"/>
              <a:buChar char="•"/>
            </a:pPr>
            <a:r>
              <a:rPr lang="es-ES" dirty="0"/>
              <a:t>Utiliza cuatro criterios para comparar una investigación: </a:t>
            </a:r>
          </a:p>
          <a:p>
            <a:pPr marL="36900" indent="0">
              <a:buNone/>
            </a:pPr>
            <a:r>
              <a:rPr lang="es-ES" dirty="0"/>
              <a:t>		i.	Número de publicaciones.</a:t>
            </a:r>
          </a:p>
          <a:p>
            <a:pPr marL="36900" indent="0">
              <a:buNone/>
            </a:pPr>
            <a:r>
              <a:rPr lang="es-ES" dirty="0"/>
              <a:t>		</a:t>
            </a:r>
            <a:r>
              <a:rPr lang="es-ES" dirty="0" err="1"/>
              <a:t>ii</a:t>
            </a:r>
            <a:r>
              <a:rPr lang="es-ES" dirty="0"/>
              <a:t>.	Número de citaciones (comparado con el estándar mundial).</a:t>
            </a:r>
          </a:p>
          <a:p>
            <a:pPr marL="36900" indent="0">
              <a:buNone/>
            </a:pPr>
            <a:r>
              <a:rPr lang="es-ES" dirty="0"/>
              <a:t>		</a:t>
            </a:r>
            <a:r>
              <a:rPr lang="es-ES" dirty="0" err="1"/>
              <a:t>iii</a:t>
            </a:r>
            <a:r>
              <a:rPr lang="es-ES" dirty="0"/>
              <a:t>.	Número de investigadores frecuentemente citados.</a:t>
            </a:r>
          </a:p>
          <a:p>
            <a:pPr marL="36900" indent="0">
              <a:buNone/>
            </a:pPr>
            <a:r>
              <a:rPr lang="es-ES" dirty="0"/>
              <a:t>		</a:t>
            </a:r>
            <a:r>
              <a:rPr lang="es-ES" dirty="0" err="1"/>
              <a:t>iv</a:t>
            </a:r>
            <a:r>
              <a:rPr lang="es-ES" dirty="0"/>
              <a:t>.	Participación en el programa Marie Curie de la Unión Europea.</a:t>
            </a:r>
          </a:p>
          <a:p>
            <a:endParaRPr lang="es-EC" dirty="0"/>
          </a:p>
        </p:txBody>
      </p:sp>
    </p:spTree>
    <p:extLst>
      <p:ext uri="{BB962C8B-B14F-4D97-AF65-F5344CB8AC3E}">
        <p14:creationId xmlns:p14="http://schemas.microsoft.com/office/powerpoint/2010/main" val="2732768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021FACB-F6CD-4E4F-846C-A5D08CE410FB}"/>
              </a:ext>
            </a:extLst>
          </p:cNvPr>
          <p:cNvSpPr>
            <a:spLocks noGrp="1"/>
          </p:cNvSpPr>
          <p:nvPr>
            <p:ph idx="1"/>
          </p:nvPr>
        </p:nvSpPr>
        <p:spPr/>
        <p:txBody>
          <a:bodyPr/>
          <a:lstStyle/>
          <a:p>
            <a:pPr marL="36900" indent="0">
              <a:buNone/>
            </a:pPr>
            <a:r>
              <a:rPr lang="es-ES" dirty="0"/>
              <a:t>El ranking </a:t>
            </a:r>
            <a:r>
              <a:rPr lang="es-ES" b="1" dirty="0" err="1">
                <a:solidFill>
                  <a:srgbClr val="00B0F0"/>
                </a:solidFill>
              </a:rPr>
              <a:t>America's</a:t>
            </a:r>
            <a:r>
              <a:rPr lang="es-ES" b="1" dirty="0">
                <a:solidFill>
                  <a:srgbClr val="00B0F0"/>
                </a:solidFill>
              </a:rPr>
              <a:t> </a:t>
            </a:r>
            <a:r>
              <a:rPr lang="es-ES" b="1" dirty="0" err="1">
                <a:solidFill>
                  <a:srgbClr val="00B0F0"/>
                </a:solidFill>
              </a:rPr>
              <a:t>Best</a:t>
            </a:r>
            <a:r>
              <a:rPr lang="es-ES" b="1" dirty="0">
                <a:solidFill>
                  <a:srgbClr val="00B0F0"/>
                </a:solidFill>
              </a:rPr>
              <a:t> </a:t>
            </a:r>
            <a:r>
              <a:rPr lang="es-ES" b="1" dirty="0" err="1">
                <a:solidFill>
                  <a:srgbClr val="00B0F0"/>
                </a:solidFill>
              </a:rPr>
              <a:t>College</a:t>
            </a:r>
            <a:r>
              <a:rPr lang="es-ES" b="1" dirty="0">
                <a:solidFill>
                  <a:srgbClr val="00B0F0"/>
                </a:solidFill>
              </a:rPr>
              <a:t> </a:t>
            </a:r>
            <a:r>
              <a:rPr lang="es-ES" dirty="0"/>
              <a:t>utiliza los siguientes indicadores para medir la calidad académica: </a:t>
            </a:r>
          </a:p>
          <a:p>
            <a:pPr>
              <a:buFont typeface="Arial" panose="020B0604020202020204" pitchFamily="34" charset="0"/>
              <a:buChar char="•"/>
            </a:pPr>
            <a:r>
              <a:rPr lang="es-ES" dirty="0"/>
              <a:t>Evaluación de compañeros (25%)</a:t>
            </a:r>
          </a:p>
          <a:p>
            <a:pPr>
              <a:buFont typeface="Arial" panose="020B0604020202020204" pitchFamily="34" charset="0"/>
              <a:buChar char="•"/>
            </a:pPr>
            <a:r>
              <a:rPr lang="es-ES" dirty="0"/>
              <a:t>Retención (20% para universidades nacionales y colegios de artes liberales 25%)</a:t>
            </a:r>
          </a:p>
          <a:p>
            <a:pPr>
              <a:buFont typeface="Arial" panose="020B0604020202020204" pitchFamily="34" charset="0"/>
              <a:buChar char="•"/>
            </a:pPr>
            <a:r>
              <a:rPr lang="es-ES" dirty="0"/>
              <a:t>Recursos de la facultad (20%)</a:t>
            </a:r>
          </a:p>
          <a:p>
            <a:pPr>
              <a:buFont typeface="Arial" panose="020B0604020202020204" pitchFamily="34" charset="0"/>
              <a:buChar char="•"/>
            </a:pPr>
            <a:r>
              <a:rPr lang="es-ES" dirty="0"/>
              <a:t>Selección de estudiantes (15%)</a:t>
            </a:r>
          </a:p>
          <a:p>
            <a:pPr>
              <a:buFont typeface="Arial" panose="020B0604020202020204" pitchFamily="34" charset="0"/>
              <a:buChar char="•"/>
            </a:pPr>
            <a:r>
              <a:rPr lang="es-ES" dirty="0"/>
              <a:t>Recursos financieros (10%)</a:t>
            </a:r>
          </a:p>
          <a:p>
            <a:pPr>
              <a:buFont typeface="Arial" panose="020B0604020202020204" pitchFamily="34" charset="0"/>
              <a:buChar char="•"/>
            </a:pPr>
            <a:r>
              <a:rPr lang="es-ES" dirty="0"/>
              <a:t>Desempeño de rango graduación (5%)</a:t>
            </a:r>
          </a:p>
          <a:p>
            <a:pPr>
              <a:buFont typeface="Arial" panose="020B0604020202020204" pitchFamily="34" charset="0"/>
              <a:buChar char="•"/>
            </a:pPr>
            <a:r>
              <a:rPr lang="es-ES" dirty="0"/>
              <a:t>Donaciones de alumnos (5%) </a:t>
            </a:r>
          </a:p>
          <a:p>
            <a:endParaRPr lang="es-EC" dirty="0"/>
          </a:p>
        </p:txBody>
      </p:sp>
    </p:spTree>
    <p:extLst>
      <p:ext uri="{BB962C8B-B14F-4D97-AF65-F5344CB8AC3E}">
        <p14:creationId xmlns:p14="http://schemas.microsoft.com/office/powerpoint/2010/main" val="371258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8341F3-3F07-4A86-8213-4B16FB1B7C95}"/>
              </a:ext>
            </a:extLst>
          </p:cNvPr>
          <p:cNvSpPr>
            <a:spLocks noGrp="1"/>
          </p:cNvSpPr>
          <p:nvPr>
            <p:ph type="title"/>
          </p:nvPr>
        </p:nvSpPr>
        <p:spPr>
          <a:xfrm>
            <a:off x="913795" y="609598"/>
            <a:ext cx="10353762" cy="2410693"/>
          </a:xfrm>
        </p:spPr>
        <p:txBody>
          <a:bodyPr>
            <a:normAutofit/>
          </a:bodyPr>
          <a:lstStyle/>
          <a:p>
            <a:pPr algn="just"/>
            <a:r>
              <a:rPr lang="es-ES" sz="2000" b="1" dirty="0">
                <a:solidFill>
                  <a:srgbClr val="00B0F0"/>
                </a:solidFill>
              </a:rPr>
              <a:t>El ranking de las Universidades de Investigación en América</a:t>
            </a:r>
            <a:r>
              <a:rPr lang="es-ES" sz="2000" dirty="0"/>
              <a:t>. A diferencia de la mayoría de los rankings disponibles este ranking desarrolla una estructura diferente para identificar algunas de las características de las mejores universidades en América. Los indicadores que se usan en esta metodología son indicadores confiables, aun cuando no capturan todos los indicadores del desempeño (Kevin, 2006). Las siguientes mediciones en la proporcionan una referencia para identificar a las mejores universidades de investigación. </a:t>
            </a:r>
            <a:endParaRPr lang="es-EC" sz="2000" dirty="0"/>
          </a:p>
        </p:txBody>
      </p:sp>
      <p:pic>
        <p:nvPicPr>
          <p:cNvPr id="4" name="Imagen 3">
            <a:extLst>
              <a:ext uri="{FF2B5EF4-FFF2-40B4-BE49-F238E27FC236}">
                <a16:creationId xmlns:a16="http://schemas.microsoft.com/office/drawing/2014/main" id="{1AC04411-4A52-4B50-94E0-34D9BB936ADB}"/>
              </a:ext>
            </a:extLst>
          </p:cNvPr>
          <p:cNvPicPr>
            <a:picLocks noChangeAspect="1"/>
          </p:cNvPicPr>
          <p:nvPr/>
        </p:nvPicPr>
        <p:blipFill>
          <a:blip r:embed="rId2"/>
          <a:stretch>
            <a:fillRect/>
          </a:stretch>
        </p:blipFill>
        <p:spPr>
          <a:xfrm>
            <a:off x="2473820" y="2937165"/>
            <a:ext cx="7244359" cy="3778215"/>
          </a:xfrm>
          <a:prstGeom prst="rect">
            <a:avLst/>
          </a:prstGeom>
        </p:spPr>
      </p:pic>
    </p:spTree>
    <p:extLst>
      <p:ext uri="{BB962C8B-B14F-4D97-AF65-F5344CB8AC3E}">
        <p14:creationId xmlns:p14="http://schemas.microsoft.com/office/powerpoint/2010/main" val="2452580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BEE34E-9609-44F6-B029-B97AE9B9ABD1}"/>
              </a:ext>
            </a:extLst>
          </p:cNvPr>
          <p:cNvSpPr>
            <a:spLocks noGrp="1"/>
          </p:cNvSpPr>
          <p:nvPr>
            <p:ph type="title"/>
          </p:nvPr>
        </p:nvSpPr>
        <p:spPr>
          <a:xfrm>
            <a:off x="913795" y="609600"/>
            <a:ext cx="10349950" cy="1413164"/>
          </a:xfrm>
        </p:spPr>
        <p:txBody>
          <a:bodyPr>
            <a:normAutofit fontScale="90000"/>
          </a:bodyPr>
          <a:lstStyle/>
          <a:p>
            <a:pPr algn="l"/>
            <a:r>
              <a:rPr lang="es-ES" sz="2000" dirty="0">
                <a:solidFill>
                  <a:schemeClr val="tx1"/>
                </a:solidFill>
                <a:latin typeface="+mn-lt"/>
              </a:rPr>
              <a:t>Para</a:t>
            </a:r>
            <a:r>
              <a:rPr lang="es-ES" sz="2000" b="1" dirty="0">
                <a:solidFill>
                  <a:schemeClr val="tx1"/>
                </a:solidFill>
                <a:latin typeface="+mn-lt"/>
              </a:rPr>
              <a:t> </a:t>
            </a:r>
            <a:r>
              <a:rPr lang="es-ES" sz="2000" b="1" dirty="0" err="1">
                <a:solidFill>
                  <a:srgbClr val="00B0F0"/>
                </a:solidFill>
                <a:latin typeface="+mn-lt"/>
              </a:rPr>
              <a:t>College</a:t>
            </a:r>
            <a:r>
              <a:rPr lang="es-ES" sz="2000" b="1" dirty="0">
                <a:solidFill>
                  <a:srgbClr val="00B0F0"/>
                </a:solidFill>
                <a:latin typeface="+mn-lt"/>
              </a:rPr>
              <a:t> Ranking </a:t>
            </a:r>
            <a:r>
              <a:rPr lang="es-ES" sz="2000" b="1" dirty="0" err="1">
                <a:solidFill>
                  <a:srgbClr val="00B0F0"/>
                </a:solidFill>
                <a:latin typeface="+mn-lt"/>
              </a:rPr>
              <a:t>Reformed</a:t>
            </a:r>
            <a:r>
              <a:rPr lang="es-ES" sz="2000" b="1" dirty="0">
                <a:solidFill>
                  <a:srgbClr val="00B0F0"/>
                </a:solidFill>
                <a:latin typeface="+mn-lt"/>
              </a:rPr>
              <a:t> procedente del (NSSE </a:t>
            </a:r>
            <a:r>
              <a:rPr lang="es-ES" sz="2000" b="1" dirty="0" err="1">
                <a:solidFill>
                  <a:srgbClr val="00B0F0"/>
                </a:solidFill>
                <a:latin typeface="+mn-lt"/>
              </a:rPr>
              <a:t>National</a:t>
            </a:r>
            <a:r>
              <a:rPr lang="es-ES" sz="2000" b="1" dirty="0">
                <a:solidFill>
                  <a:srgbClr val="00B0F0"/>
                </a:solidFill>
                <a:latin typeface="+mn-lt"/>
              </a:rPr>
              <a:t> </a:t>
            </a:r>
            <a:r>
              <a:rPr lang="es-ES" sz="2000" b="1" dirty="0" err="1">
                <a:solidFill>
                  <a:srgbClr val="00B0F0"/>
                </a:solidFill>
                <a:latin typeface="+mn-lt"/>
              </a:rPr>
              <a:t>Survey</a:t>
            </a:r>
            <a:r>
              <a:rPr lang="es-ES" sz="2000" b="1" dirty="0">
                <a:solidFill>
                  <a:srgbClr val="00B0F0"/>
                </a:solidFill>
                <a:latin typeface="+mn-lt"/>
              </a:rPr>
              <a:t> of </a:t>
            </a:r>
            <a:r>
              <a:rPr lang="es-ES" sz="2000" b="1" dirty="0" err="1">
                <a:solidFill>
                  <a:srgbClr val="00B0F0"/>
                </a:solidFill>
                <a:latin typeface="+mn-lt"/>
              </a:rPr>
              <a:t>Students</a:t>
            </a:r>
            <a:r>
              <a:rPr lang="es-ES" sz="2000" b="1" dirty="0">
                <a:solidFill>
                  <a:srgbClr val="00B0F0"/>
                </a:solidFill>
                <a:latin typeface="+mn-lt"/>
              </a:rPr>
              <a:t> </a:t>
            </a:r>
            <a:r>
              <a:rPr lang="es-ES" sz="2000" b="1" dirty="0" err="1">
                <a:solidFill>
                  <a:srgbClr val="00B0F0"/>
                </a:solidFill>
                <a:latin typeface="+mn-lt"/>
              </a:rPr>
              <a:t>Engagement</a:t>
            </a:r>
            <a:r>
              <a:rPr lang="es-ES" sz="2000" b="1" dirty="0">
                <a:solidFill>
                  <a:srgbClr val="00B0F0"/>
                </a:solidFill>
                <a:latin typeface="+mn-lt"/>
              </a:rPr>
              <a:t>) </a:t>
            </a:r>
            <a:r>
              <a:rPr lang="es-ES" sz="2000" dirty="0">
                <a:latin typeface="+mn-lt"/>
              </a:rPr>
              <a:t>la clasificación debe estar enfocada en encontrar aquellas instituciones que conservan: la mejor enseñanza a los estudiantes, se hallan las mejores oportunidades para obtener un título universitario, obtienen una mejor preparación para tener éxito en sus carreras y en la vida. </a:t>
            </a:r>
            <a:endParaRPr lang="es-EC" sz="2000" dirty="0">
              <a:latin typeface="+mn-lt"/>
            </a:endParaRPr>
          </a:p>
        </p:txBody>
      </p:sp>
      <p:sp>
        <p:nvSpPr>
          <p:cNvPr id="5" name="Título 1">
            <a:extLst>
              <a:ext uri="{FF2B5EF4-FFF2-40B4-BE49-F238E27FC236}">
                <a16:creationId xmlns:a16="http://schemas.microsoft.com/office/drawing/2014/main" id="{A84CECD7-D803-4644-8A07-A735758976F5}"/>
              </a:ext>
            </a:extLst>
          </p:cNvPr>
          <p:cNvSpPr txBox="1">
            <a:spLocks/>
          </p:cNvSpPr>
          <p:nvPr/>
        </p:nvSpPr>
        <p:spPr>
          <a:xfrm>
            <a:off x="913795" y="2162174"/>
            <a:ext cx="10716230" cy="4086225"/>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s-EC" sz="2000" dirty="0"/>
          </a:p>
        </p:txBody>
      </p:sp>
      <p:sp>
        <p:nvSpPr>
          <p:cNvPr id="6" name="Rectángulo 5">
            <a:extLst>
              <a:ext uri="{FF2B5EF4-FFF2-40B4-BE49-F238E27FC236}">
                <a16:creationId xmlns:a16="http://schemas.microsoft.com/office/drawing/2014/main" id="{0B4D794B-8EFC-401C-A449-83CC7763EC45}"/>
              </a:ext>
            </a:extLst>
          </p:cNvPr>
          <p:cNvSpPr/>
          <p:nvPr/>
        </p:nvSpPr>
        <p:spPr>
          <a:xfrm>
            <a:off x="913795" y="2162174"/>
            <a:ext cx="10349950" cy="4247317"/>
          </a:xfrm>
          <a:prstGeom prst="rect">
            <a:avLst/>
          </a:prstGeom>
        </p:spPr>
        <p:txBody>
          <a:bodyPr wrap="square">
            <a:spAutoFit/>
          </a:bodyPr>
          <a:lstStyle/>
          <a:p>
            <a:r>
              <a:rPr lang="es-ES" dirty="0">
                <a:effectLst>
                  <a:outerShdw blurRad="38100" dist="38100" dir="2700000" algn="tl">
                    <a:srgbClr val="000000">
                      <a:alpha val="43137"/>
                    </a:srgbClr>
                  </a:outerShdw>
                </a:effectLst>
              </a:rPr>
              <a:t>Este ranking propone los siguientes componentes: </a:t>
            </a:r>
          </a:p>
          <a:p>
            <a:endParaRPr lang="es-ES" dirty="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s-ES" dirty="0">
                <a:effectLst>
                  <a:outerShdw blurRad="38100" dist="38100" dir="2700000" algn="tl">
                    <a:srgbClr val="000000">
                      <a:alpha val="43137"/>
                    </a:srgbClr>
                  </a:outerShdw>
                </a:effectLst>
              </a:rPr>
              <a:t>Enseñanza: El 20% del ranking debería estar basado en la enseñanza, en lugar del salario de la facultad y credenciales de los académicos, cosas que no tienen nada que hacer con el hecho de qué tan bien se enseña en la facultad. En este indicador también se evalúan aspectos como son servicio a la comunidad, trabajo con estudiantes de diferentes niveles económicos, sociales, raciales y antecedentes étnicos.</a:t>
            </a:r>
          </a:p>
          <a:p>
            <a:endParaRPr lang="es-ES" dirty="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s-ES" dirty="0">
                <a:effectLst>
                  <a:outerShdw blurRad="38100" dist="38100" dir="2700000" algn="tl">
                    <a:srgbClr val="000000">
                      <a:alpha val="43137"/>
                    </a:srgbClr>
                  </a:outerShdw>
                </a:effectLst>
              </a:rPr>
              <a:t>Aprendizaje: El 30% del ranking debería estar basado en el aprendizaje.</a:t>
            </a:r>
          </a:p>
          <a:p>
            <a:endParaRPr lang="es-ES" dirty="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s-ES" dirty="0">
                <a:effectLst>
                  <a:outerShdw blurRad="38100" dist="38100" dir="2700000" algn="tl">
                    <a:srgbClr val="000000">
                      <a:alpha val="43137"/>
                    </a:srgbClr>
                  </a:outerShdw>
                </a:effectLst>
              </a:rPr>
              <a:t>Graduación: El 20% del ranking debería estar basado en la retención y graduación. En esta categoría las instituciones galardonadas son aquellas por índices de graduados ejemplares</a:t>
            </a:r>
          </a:p>
          <a:p>
            <a:endParaRPr lang="es-ES" dirty="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s-ES" dirty="0">
                <a:effectLst>
                  <a:outerShdw blurRad="38100" dist="38100" dir="2700000" algn="tl">
                    <a:srgbClr val="000000">
                      <a:alpha val="43137"/>
                    </a:srgbClr>
                  </a:outerShdw>
                </a:effectLst>
              </a:rPr>
              <a:t>Éxito en la vida: El 30% del ranking debería estar basado en éxito en la vida después del colegio (Lombardi, 2000).</a:t>
            </a:r>
          </a:p>
        </p:txBody>
      </p:sp>
    </p:spTree>
    <p:extLst>
      <p:ext uri="{BB962C8B-B14F-4D97-AF65-F5344CB8AC3E}">
        <p14:creationId xmlns:p14="http://schemas.microsoft.com/office/powerpoint/2010/main" val="1885306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002FB4B3-2873-45C2-8244-879D6FB5AF91}"/>
              </a:ext>
            </a:extLst>
          </p:cNvPr>
          <p:cNvPicPr>
            <a:picLocks noGrp="1" noChangeAspect="1"/>
          </p:cNvPicPr>
          <p:nvPr>
            <p:ph idx="1"/>
          </p:nvPr>
        </p:nvPicPr>
        <p:blipFill>
          <a:blip r:embed="rId2"/>
          <a:stretch>
            <a:fillRect/>
          </a:stretch>
        </p:blipFill>
        <p:spPr>
          <a:xfrm>
            <a:off x="2244436" y="661190"/>
            <a:ext cx="7703127" cy="5535620"/>
          </a:xfrm>
          <a:prstGeom prst="rect">
            <a:avLst/>
          </a:prstGeom>
        </p:spPr>
      </p:pic>
    </p:spTree>
    <p:extLst>
      <p:ext uri="{BB962C8B-B14F-4D97-AF65-F5344CB8AC3E}">
        <p14:creationId xmlns:p14="http://schemas.microsoft.com/office/powerpoint/2010/main" val="627978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0F23A24-2648-4098-824E-0A3F9FC1015A}"/>
              </a:ext>
            </a:extLst>
          </p:cNvPr>
          <p:cNvSpPr>
            <a:spLocks noGrp="1"/>
          </p:cNvSpPr>
          <p:nvPr>
            <p:ph idx="1"/>
          </p:nvPr>
        </p:nvSpPr>
        <p:spPr>
          <a:xfrm>
            <a:off x="775855" y="498764"/>
            <a:ext cx="10446328" cy="5985163"/>
          </a:xfrm>
        </p:spPr>
        <p:txBody>
          <a:bodyPr>
            <a:normAutofit lnSpcReduction="10000"/>
          </a:bodyPr>
          <a:lstStyle/>
          <a:p>
            <a:pPr marL="36900" indent="0" algn="just">
              <a:buNone/>
            </a:pPr>
            <a:r>
              <a:rPr lang="es-ES" b="1" dirty="0">
                <a:solidFill>
                  <a:srgbClr val="00B0F0"/>
                </a:solidFill>
              </a:rPr>
              <a:t>El </a:t>
            </a:r>
            <a:r>
              <a:rPr lang="es-ES" b="1" dirty="0" err="1">
                <a:solidFill>
                  <a:srgbClr val="00B0F0"/>
                </a:solidFill>
              </a:rPr>
              <a:t>Educational</a:t>
            </a:r>
            <a:r>
              <a:rPr lang="es-ES" b="1" dirty="0">
                <a:solidFill>
                  <a:srgbClr val="00B0F0"/>
                </a:solidFill>
              </a:rPr>
              <a:t> </a:t>
            </a:r>
            <a:r>
              <a:rPr lang="es-ES" b="1" dirty="0" err="1">
                <a:solidFill>
                  <a:srgbClr val="00B0F0"/>
                </a:solidFill>
              </a:rPr>
              <a:t>Policy</a:t>
            </a:r>
            <a:r>
              <a:rPr lang="es-ES" b="1" dirty="0">
                <a:solidFill>
                  <a:srgbClr val="00B0F0"/>
                </a:solidFill>
              </a:rPr>
              <a:t> Institute (EPI) </a:t>
            </a:r>
            <a:r>
              <a:rPr lang="es-ES" dirty="0"/>
              <a:t>propone el Reporte Canadiense de la Educación, (Canadian </a:t>
            </a:r>
            <a:r>
              <a:rPr lang="es-ES" dirty="0" err="1"/>
              <a:t>Education</a:t>
            </a:r>
            <a:r>
              <a:rPr lang="es-ES" dirty="0"/>
              <a:t> </a:t>
            </a:r>
            <a:r>
              <a:rPr lang="es-ES" dirty="0" err="1"/>
              <a:t>Report</a:t>
            </a:r>
            <a:r>
              <a:rPr lang="es-ES" dirty="0"/>
              <a:t> Series)</a:t>
            </a:r>
          </a:p>
          <a:p>
            <a:pPr algn="just">
              <a:buFont typeface="Arial" panose="020B0604020202020204" pitchFamily="34" charset="0"/>
              <a:buChar char="•"/>
            </a:pPr>
            <a:r>
              <a:rPr lang="es-ES" dirty="0"/>
              <a:t>Características iniciales: aquellos atributos y aptitudes de los estudiantes en el momento de comenzar sus programas</a:t>
            </a:r>
          </a:p>
          <a:p>
            <a:pPr algn="just">
              <a:buFont typeface="Arial" panose="020B0604020202020204" pitchFamily="34" charset="0"/>
              <a:buChar char="•"/>
            </a:pPr>
            <a:r>
              <a:rPr lang="es-ES" dirty="0"/>
              <a:t>Aportaciones al aprendizaje: recursos, tanto financieros como materiales, de que disponen la facultad y los estudiantes para los fines educacionales</a:t>
            </a:r>
          </a:p>
          <a:p>
            <a:pPr algn="just">
              <a:buFont typeface="Arial" panose="020B0604020202020204" pitchFamily="34" charset="0"/>
              <a:buChar char="•"/>
            </a:pPr>
            <a:r>
              <a:rPr lang="es-ES" dirty="0"/>
              <a:t>Recursos para el aprendizaje: personal docente, esto es, tanto número de profesores como su forma de enseñar y el ambiente de aprendizaje que crean, todo ello medido por la cantidad de tiempo que tienen los alumnos para estar en contacto con sus profesores, tipos de exámenes que deben enfrentar entre otros factores</a:t>
            </a:r>
          </a:p>
          <a:p>
            <a:pPr algn="just">
              <a:buFont typeface="Arial" panose="020B0604020202020204" pitchFamily="34" charset="0"/>
              <a:buChar char="•"/>
            </a:pPr>
            <a:r>
              <a:rPr lang="es-ES" dirty="0"/>
              <a:t>Rendimiento en el aprendizaje: representa el "conjunto de aptitudes“ tales como pensamiento crítico, razonamiento analítico y conocimientos técnicos. También incluye los registros relacionados con la retención de alumnos y el término de los estudios</a:t>
            </a:r>
          </a:p>
          <a:p>
            <a:pPr algn="just">
              <a:buFont typeface="Arial" panose="020B0604020202020204" pitchFamily="34" charset="0"/>
              <a:buChar char="•"/>
            </a:pPr>
            <a:r>
              <a:rPr lang="es-ES" dirty="0"/>
              <a:t>Resultados finales: representan los fines fundamentales a los cuales puede contribuir el sistema educacional, no sólo aquellas medidas tradicionales como las tases de empleo e ingresos, sino cualquier otra considerada importante para las personas y la sociedad, tales como "satisfacción en el trabajo, ser un buen ciudadano", entre otras (Sabino, 2006: 14). </a:t>
            </a:r>
          </a:p>
          <a:p>
            <a:pPr marL="36900" indent="0" algn="just">
              <a:buNone/>
            </a:pPr>
            <a:r>
              <a:rPr lang="es-EC" sz="800" dirty="0">
                <a:hlinkClick r:id="rId2"/>
              </a:rPr>
              <a:t>http://www.scielo.org.mx/img/revistas/resu/v38n150/a7t3.jpg</a:t>
            </a:r>
            <a:endParaRPr lang="es-ES" sz="800" dirty="0"/>
          </a:p>
          <a:p>
            <a:endParaRPr lang="es-EC" dirty="0"/>
          </a:p>
        </p:txBody>
      </p:sp>
    </p:spTree>
    <p:extLst>
      <p:ext uri="{BB962C8B-B14F-4D97-AF65-F5344CB8AC3E}">
        <p14:creationId xmlns:p14="http://schemas.microsoft.com/office/powerpoint/2010/main" val="28229011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zarra">
  <a:themeElements>
    <a:clrScheme name="Pizarra">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Pizarr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zarr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Pizarra</Template>
  <TotalTime>587</TotalTime>
  <Words>1787</Words>
  <Application>Microsoft Office PowerPoint</Application>
  <PresentationFormat>Panorámica</PresentationFormat>
  <Paragraphs>181</Paragraphs>
  <Slides>35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35</vt:i4>
      </vt:variant>
    </vt:vector>
  </HeadingPairs>
  <TitlesOfParts>
    <vt:vector size="40" baseType="lpstr">
      <vt:lpstr>Arial</vt:lpstr>
      <vt:lpstr>Calibri</vt:lpstr>
      <vt:lpstr>Calisto MT</vt:lpstr>
      <vt:lpstr>Wingdings 2</vt:lpstr>
      <vt:lpstr>Pizarra</vt:lpstr>
      <vt:lpstr>MARCAS</vt:lpstr>
      <vt:lpstr>Presentación de PowerPoint</vt:lpstr>
      <vt:lpstr>Categorías del consumidor </vt:lpstr>
      <vt:lpstr>Liderazgo</vt:lpstr>
      <vt:lpstr>Categoría de comida y bebida </vt:lpstr>
      <vt:lpstr>Categorías financieras</vt:lpstr>
      <vt:lpstr>Categorías de mercadería</vt:lpstr>
      <vt:lpstr>Categorías tecnológicas</vt:lpstr>
      <vt:lpstr>Metodología</vt:lpstr>
      <vt:lpstr>FORBES TOP TEN</vt:lpstr>
      <vt:lpstr>Metodología </vt:lpstr>
      <vt:lpstr>Presentación de PowerPoint</vt:lpstr>
      <vt:lpstr>Presentación de PowerPoint</vt:lpstr>
      <vt:lpstr>KANTAR </vt:lpstr>
      <vt:lpstr>Presentación de PowerPoint</vt:lpstr>
      <vt:lpstr>Presentación de PowerPoint</vt:lpstr>
      <vt:lpstr>Cuadro Comparativo</vt:lpstr>
      <vt:lpstr>Conclusiones</vt:lpstr>
      <vt:lpstr>Cuadro comparativo sobre metodología de marcas</vt:lpstr>
      <vt:lpstr>Presentación de PowerPoint</vt:lpstr>
      <vt:lpstr>Análisis de reputación </vt:lpstr>
      <vt:lpstr>UNIVERSIDADES</vt:lpstr>
      <vt:lpstr>Ranking universidades “QS”</vt:lpstr>
      <vt:lpstr>Academic Ranking of World Universities</vt:lpstr>
      <vt:lpstr>Introducción</vt:lpstr>
      <vt:lpstr>Metodología </vt:lpstr>
      <vt:lpstr>El Times Higher Education Supplement (THES) y el World University Rankings, utiliza una clasificación compuesta por indicadores que integran la opinión de expertos y datos cuantitativos. Un punto clave en la metodología es la opinión de expertos como un elemento importante para evaluar el desempeño de las mejores universidades. Está conformado por dos categorías donde la más importante es la opinión de expertos con un valor del 40% del total del valor. La opinión es obtenida a través de QS (Quacquarelli Symonds), mediante la construcción de una base de datos con los correos electrónicos de académicos activos a través del mundo</vt:lpstr>
      <vt:lpstr>Los cinco mejores parámetros</vt:lpstr>
      <vt:lpstr>Otros métodos para evaluar las Universidades</vt:lpstr>
      <vt:lpstr>Presentación de PowerPoint</vt:lpstr>
      <vt:lpstr>Presentación de PowerPoint</vt:lpstr>
      <vt:lpstr>El ranking de las Universidades de Investigación en América. A diferencia de la mayoría de los rankings disponibles este ranking desarrolla una estructura diferente para identificar algunas de las características de las mejores universidades en América. Los indicadores que se usan en esta metodología son indicadores confiables, aun cuando no capturan todos los indicadores del desempeño (Kevin, 2006). Las siguientes mediciones en la proporcionan una referencia para identificar a las mejores universidades de investigación. </vt:lpstr>
      <vt:lpstr>Para College Ranking Reformed procedente del (NSSE National Survey of Students Engagement) la clasificación debe estar enfocada en encontrar aquellas instituciones que conservan: la mejor enseñanza a los estudiantes, se hallan las mejores oportunidades para obtener un título universitario, obtienen una mejor preparación para tener éxito en sus carreras y en la vida.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10 BRANDZ</dc:title>
  <dc:creator>Víctor Hugo</dc:creator>
  <cp:lastModifiedBy>Víctor Hugo</cp:lastModifiedBy>
  <cp:revision>66</cp:revision>
  <dcterms:created xsi:type="dcterms:W3CDTF">2019-06-20T23:21:01Z</dcterms:created>
  <dcterms:modified xsi:type="dcterms:W3CDTF">2019-06-25T14:31:50Z</dcterms:modified>
</cp:coreProperties>
</file>