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1"/>
  </p:notesMasterIdLst>
  <p:sldIdLst>
    <p:sldId id="269" r:id="rId2"/>
    <p:sldId id="547" r:id="rId3"/>
    <p:sldId id="874" r:id="rId4"/>
    <p:sldId id="891" r:id="rId5"/>
    <p:sldId id="843" r:id="rId6"/>
    <p:sldId id="808" r:id="rId7"/>
    <p:sldId id="838" r:id="rId8"/>
    <p:sldId id="892" r:id="rId9"/>
    <p:sldId id="875" r:id="rId10"/>
    <p:sldId id="894" r:id="rId11"/>
    <p:sldId id="895" r:id="rId12"/>
    <p:sldId id="839" r:id="rId13"/>
    <p:sldId id="876" r:id="rId14"/>
    <p:sldId id="877" r:id="rId15"/>
    <p:sldId id="841" r:id="rId16"/>
    <p:sldId id="879" r:id="rId17"/>
    <p:sldId id="846" r:id="rId18"/>
    <p:sldId id="882" r:id="rId19"/>
    <p:sldId id="881" r:id="rId20"/>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707"/>
    <p:restoredTop sz="91416"/>
  </p:normalViewPr>
  <p:slideViewPr>
    <p:cSldViewPr snapToGrid="0" snapToObjects="1">
      <p:cViewPr varScale="1">
        <p:scale>
          <a:sx n="67" d="100"/>
          <a:sy n="67" d="100"/>
        </p:scale>
        <p:origin x="184" y="62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79E369-C450-4988-A368-BE324714F61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1DD3716E-74DC-4083-B9E7-61AC5E35E3DF}">
      <dgm:prSet/>
      <dgm:spPr/>
      <dgm:t>
        <a:bodyPr/>
        <a:lstStyle/>
        <a:p>
          <a:pPr algn="just"/>
          <a:r>
            <a:rPr lang="es-ES_tradnl" noProof="0" dirty="0"/>
            <a:t>La</a:t>
          </a:r>
          <a:r>
            <a:rPr lang="es-ES_tradnl" baseline="0" noProof="0" dirty="0"/>
            <a:t> articulación de los actos aislados y temporales de las percepciones en una totalidad llamada experiencia</a:t>
          </a:r>
          <a:endParaRPr lang="es-ES_tradnl" noProof="0" dirty="0"/>
        </a:p>
      </dgm:t>
    </dgm:pt>
    <dgm:pt modelId="{D57E6ADE-E10E-4B08-8CE3-7AF83332140D}" type="parTrans" cxnId="{2141EEAD-4B79-43B7-A8E3-FE15850878F3}">
      <dgm:prSet/>
      <dgm:spPr/>
      <dgm:t>
        <a:bodyPr/>
        <a:lstStyle/>
        <a:p>
          <a:endParaRPr lang="en-US"/>
        </a:p>
      </dgm:t>
    </dgm:pt>
    <dgm:pt modelId="{BF690845-1B55-49A6-BA51-E589020E776C}" type="sibTrans" cxnId="{2141EEAD-4B79-43B7-A8E3-FE15850878F3}">
      <dgm:prSet/>
      <dgm:spPr/>
      <dgm:t>
        <a:bodyPr/>
        <a:lstStyle/>
        <a:p>
          <a:endParaRPr lang="es-ES_tradnl" noProof="0" dirty="0"/>
        </a:p>
      </dgm:t>
    </dgm:pt>
    <dgm:pt modelId="{5C5DE8EE-E156-49E0-B5C9-28D10F264549}">
      <dgm:prSet/>
      <dgm:spPr/>
      <dgm:t>
        <a:bodyPr/>
        <a:lstStyle/>
        <a:p>
          <a:r>
            <a:rPr lang="es-ES_tradnl" noProof="0" dirty="0"/>
            <a:t>La</a:t>
          </a:r>
          <a:r>
            <a:rPr lang="es-ES_tradnl" baseline="0" noProof="0" dirty="0"/>
            <a:t> articulación entre el jugador individual con los otros jugadores que integran la polis</a:t>
          </a:r>
          <a:endParaRPr lang="es-ES_tradnl" noProof="0" dirty="0"/>
        </a:p>
      </dgm:t>
    </dgm:pt>
    <dgm:pt modelId="{2926A4D0-D73E-4AB1-B433-6C8F65887B13}" type="parTrans" cxnId="{89DE4514-31C3-47F3-B812-1B93241BC50E}">
      <dgm:prSet/>
      <dgm:spPr/>
      <dgm:t>
        <a:bodyPr/>
        <a:lstStyle/>
        <a:p>
          <a:endParaRPr lang="en-US"/>
        </a:p>
      </dgm:t>
    </dgm:pt>
    <dgm:pt modelId="{FA014ACE-3FA8-4153-AC63-9E9C165673CF}" type="sibTrans" cxnId="{89DE4514-31C3-47F3-B812-1B93241BC50E}">
      <dgm:prSet/>
      <dgm:spPr/>
      <dgm:t>
        <a:bodyPr/>
        <a:lstStyle/>
        <a:p>
          <a:endParaRPr lang="es-ES_tradnl" noProof="0" dirty="0"/>
        </a:p>
      </dgm:t>
    </dgm:pt>
    <dgm:pt modelId="{BD086910-A44F-3F4F-B27E-5A3CE6BD3FE8}">
      <dgm:prSet/>
      <dgm:spPr/>
      <dgm:t>
        <a:bodyPr/>
        <a:lstStyle/>
        <a:p>
          <a:r>
            <a:rPr lang="es-ES_tradnl" noProof="0" dirty="0"/>
            <a:t>Articulación a través de la conducta, deseos, creencias: la elección racional</a:t>
          </a:r>
        </a:p>
      </dgm:t>
    </dgm:pt>
    <dgm:pt modelId="{7E578320-CF49-BC45-819B-4B13DB9B76D6}" type="parTrans" cxnId="{546B4CBA-6D18-8E43-88FF-92B9E099456C}">
      <dgm:prSet/>
      <dgm:spPr/>
      <dgm:t>
        <a:bodyPr/>
        <a:lstStyle/>
        <a:p>
          <a:endParaRPr lang="es-ES"/>
        </a:p>
      </dgm:t>
    </dgm:pt>
    <dgm:pt modelId="{133624CF-627A-D645-921F-4DE93D0D1711}" type="sibTrans" cxnId="{546B4CBA-6D18-8E43-88FF-92B9E099456C}">
      <dgm:prSet/>
      <dgm:spPr/>
      <dgm:t>
        <a:bodyPr/>
        <a:lstStyle/>
        <a:p>
          <a:endParaRPr lang="es-ES"/>
        </a:p>
      </dgm:t>
    </dgm:pt>
    <dgm:pt modelId="{99F4A0F9-13A8-E345-ABCD-61E3882CF740}" type="pres">
      <dgm:prSet presAssocID="{F679E369-C450-4988-A368-BE324714F61A}" presName="outerComposite" presStyleCnt="0">
        <dgm:presLayoutVars>
          <dgm:chMax val="5"/>
          <dgm:dir/>
          <dgm:resizeHandles val="exact"/>
        </dgm:presLayoutVars>
      </dgm:prSet>
      <dgm:spPr/>
    </dgm:pt>
    <dgm:pt modelId="{9098A4EF-E57C-C842-9FD4-8FC6BF089F94}" type="pres">
      <dgm:prSet presAssocID="{F679E369-C450-4988-A368-BE324714F61A}" presName="dummyMaxCanvas" presStyleCnt="0">
        <dgm:presLayoutVars/>
      </dgm:prSet>
      <dgm:spPr/>
    </dgm:pt>
    <dgm:pt modelId="{7A8B3C81-35E4-2F4A-947E-DC9638D51543}" type="pres">
      <dgm:prSet presAssocID="{F679E369-C450-4988-A368-BE324714F61A}" presName="ThreeNodes_1" presStyleLbl="node1" presStyleIdx="0" presStyleCnt="3">
        <dgm:presLayoutVars>
          <dgm:bulletEnabled val="1"/>
        </dgm:presLayoutVars>
      </dgm:prSet>
      <dgm:spPr/>
    </dgm:pt>
    <dgm:pt modelId="{4585803D-D5D7-EC42-AFA0-52B7E0A68B2C}" type="pres">
      <dgm:prSet presAssocID="{F679E369-C450-4988-A368-BE324714F61A}" presName="ThreeNodes_2" presStyleLbl="node1" presStyleIdx="1" presStyleCnt="3">
        <dgm:presLayoutVars>
          <dgm:bulletEnabled val="1"/>
        </dgm:presLayoutVars>
      </dgm:prSet>
      <dgm:spPr/>
    </dgm:pt>
    <dgm:pt modelId="{D98D75A1-5E2D-C749-9FB9-1583D91C057E}" type="pres">
      <dgm:prSet presAssocID="{F679E369-C450-4988-A368-BE324714F61A}" presName="ThreeNodes_3" presStyleLbl="node1" presStyleIdx="2" presStyleCnt="3">
        <dgm:presLayoutVars>
          <dgm:bulletEnabled val="1"/>
        </dgm:presLayoutVars>
      </dgm:prSet>
      <dgm:spPr/>
    </dgm:pt>
    <dgm:pt modelId="{CAD53C56-B4CA-664E-93E9-D21F5FAF69CD}" type="pres">
      <dgm:prSet presAssocID="{F679E369-C450-4988-A368-BE324714F61A}" presName="ThreeConn_1-2" presStyleLbl="fgAccFollowNode1" presStyleIdx="0" presStyleCnt="2">
        <dgm:presLayoutVars>
          <dgm:bulletEnabled val="1"/>
        </dgm:presLayoutVars>
      </dgm:prSet>
      <dgm:spPr/>
    </dgm:pt>
    <dgm:pt modelId="{190DF2C5-45F8-6147-B5D8-725BB2D8BFA5}" type="pres">
      <dgm:prSet presAssocID="{F679E369-C450-4988-A368-BE324714F61A}" presName="ThreeConn_2-3" presStyleLbl="fgAccFollowNode1" presStyleIdx="1" presStyleCnt="2">
        <dgm:presLayoutVars>
          <dgm:bulletEnabled val="1"/>
        </dgm:presLayoutVars>
      </dgm:prSet>
      <dgm:spPr/>
    </dgm:pt>
    <dgm:pt modelId="{F53E441C-AC8D-AA42-858B-1C5C1D7ADA5F}" type="pres">
      <dgm:prSet presAssocID="{F679E369-C450-4988-A368-BE324714F61A}" presName="ThreeNodes_1_text" presStyleLbl="node1" presStyleIdx="2" presStyleCnt="3">
        <dgm:presLayoutVars>
          <dgm:bulletEnabled val="1"/>
        </dgm:presLayoutVars>
      </dgm:prSet>
      <dgm:spPr/>
    </dgm:pt>
    <dgm:pt modelId="{ABAB6CEF-66DF-2744-B48F-ECCB92330DF4}" type="pres">
      <dgm:prSet presAssocID="{F679E369-C450-4988-A368-BE324714F61A}" presName="ThreeNodes_2_text" presStyleLbl="node1" presStyleIdx="2" presStyleCnt="3">
        <dgm:presLayoutVars>
          <dgm:bulletEnabled val="1"/>
        </dgm:presLayoutVars>
      </dgm:prSet>
      <dgm:spPr/>
    </dgm:pt>
    <dgm:pt modelId="{E12E38E3-BCA3-DB43-A9F5-0C6C1E3F3744}" type="pres">
      <dgm:prSet presAssocID="{F679E369-C450-4988-A368-BE324714F61A}" presName="ThreeNodes_3_text" presStyleLbl="node1" presStyleIdx="2" presStyleCnt="3">
        <dgm:presLayoutVars>
          <dgm:bulletEnabled val="1"/>
        </dgm:presLayoutVars>
      </dgm:prSet>
      <dgm:spPr/>
    </dgm:pt>
  </dgm:ptLst>
  <dgm:cxnLst>
    <dgm:cxn modelId="{893C7C06-0EF5-6C4C-950D-42CCED8881FC}" type="presOf" srcId="{BD086910-A44F-3F4F-B27E-5A3CE6BD3FE8}" destId="{D98D75A1-5E2D-C749-9FB9-1583D91C057E}" srcOrd="0" destOrd="0" presId="urn:microsoft.com/office/officeart/2005/8/layout/vProcess5"/>
    <dgm:cxn modelId="{2F930D09-CA4D-5D4A-AF2F-0D9EA6CDAEB3}" type="presOf" srcId="{5C5DE8EE-E156-49E0-B5C9-28D10F264549}" destId="{4585803D-D5D7-EC42-AFA0-52B7E0A68B2C}" srcOrd="0" destOrd="0" presId="urn:microsoft.com/office/officeart/2005/8/layout/vProcess5"/>
    <dgm:cxn modelId="{3A0B4A12-D797-5641-9293-55F5F4932498}" type="presOf" srcId="{FA014ACE-3FA8-4153-AC63-9E9C165673CF}" destId="{190DF2C5-45F8-6147-B5D8-725BB2D8BFA5}" srcOrd="0" destOrd="0" presId="urn:microsoft.com/office/officeart/2005/8/layout/vProcess5"/>
    <dgm:cxn modelId="{89DE4514-31C3-47F3-B812-1B93241BC50E}" srcId="{F679E369-C450-4988-A368-BE324714F61A}" destId="{5C5DE8EE-E156-49E0-B5C9-28D10F264549}" srcOrd="1" destOrd="0" parTransId="{2926A4D0-D73E-4AB1-B433-6C8F65887B13}" sibTransId="{FA014ACE-3FA8-4153-AC63-9E9C165673CF}"/>
    <dgm:cxn modelId="{55F20F61-D4D9-E44D-9654-C1AFCA2FE56E}" type="presOf" srcId="{1DD3716E-74DC-4083-B9E7-61AC5E35E3DF}" destId="{7A8B3C81-35E4-2F4A-947E-DC9638D51543}" srcOrd="0" destOrd="0" presId="urn:microsoft.com/office/officeart/2005/8/layout/vProcess5"/>
    <dgm:cxn modelId="{2141EEAD-4B79-43B7-A8E3-FE15850878F3}" srcId="{F679E369-C450-4988-A368-BE324714F61A}" destId="{1DD3716E-74DC-4083-B9E7-61AC5E35E3DF}" srcOrd="0" destOrd="0" parTransId="{D57E6ADE-E10E-4B08-8CE3-7AF83332140D}" sibTransId="{BF690845-1B55-49A6-BA51-E589020E776C}"/>
    <dgm:cxn modelId="{8C19D3B8-CE3B-7B48-9EB4-4F9DEE509599}" type="presOf" srcId="{F679E369-C450-4988-A368-BE324714F61A}" destId="{99F4A0F9-13A8-E345-ABCD-61E3882CF740}" srcOrd="0" destOrd="0" presId="urn:microsoft.com/office/officeart/2005/8/layout/vProcess5"/>
    <dgm:cxn modelId="{546B4CBA-6D18-8E43-88FF-92B9E099456C}" srcId="{F679E369-C450-4988-A368-BE324714F61A}" destId="{BD086910-A44F-3F4F-B27E-5A3CE6BD3FE8}" srcOrd="2" destOrd="0" parTransId="{7E578320-CF49-BC45-819B-4B13DB9B76D6}" sibTransId="{133624CF-627A-D645-921F-4DE93D0D1711}"/>
    <dgm:cxn modelId="{191EFAC0-E392-314A-A690-E0239AB4CC28}" type="presOf" srcId="{BD086910-A44F-3F4F-B27E-5A3CE6BD3FE8}" destId="{E12E38E3-BCA3-DB43-A9F5-0C6C1E3F3744}" srcOrd="1" destOrd="0" presId="urn:microsoft.com/office/officeart/2005/8/layout/vProcess5"/>
    <dgm:cxn modelId="{A0F71BC4-E80F-7A4E-829F-39D57D84F768}" type="presOf" srcId="{1DD3716E-74DC-4083-B9E7-61AC5E35E3DF}" destId="{F53E441C-AC8D-AA42-858B-1C5C1D7ADA5F}" srcOrd="1" destOrd="0" presId="urn:microsoft.com/office/officeart/2005/8/layout/vProcess5"/>
    <dgm:cxn modelId="{6C3F81D5-A22F-C048-BE2B-A4EF95669E17}" type="presOf" srcId="{BF690845-1B55-49A6-BA51-E589020E776C}" destId="{CAD53C56-B4CA-664E-93E9-D21F5FAF69CD}" srcOrd="0" destOrd="0" presId="urn:microsoft.com/office/officeart/2005/8/layout/vProcess5"/>
    <dgm:cxn modelId="{8BEDF4FC-0477-514D-A726-C8D41C3AB0A1}" type="presOf" srcId="{5C5DE8EE-E156-49E0-B5C9-28D10F264549}" destId="{ABAB6CEF-66DF-2744-B48F-ECCB92330DF4}" srcOrd="1" destOrd="0" presId="urn:microsoft.com/office/officeart/2005/8/layout/vProcess5"/>
    <dgm:cxn modelId="{D1796F56-2DA3-8248-A74B-86853B9417FE}" type="presParOf" srcId="{99F4A0F9-13A8-E345-ABCD-61E3882CF740}" destId="{9098A4EF-E57C-C842-9FD4-8FC6BF089F94}" srcOrd="0" destOrd="0" presId="urn:microsoft.com/office/officeart/2005/8/layout/vProcess5"/>
    <dgm:cxn modelId="{7E0DCA11-71C3-A442-92DF-F13934184586}" type="presParOf" srcId="{99F4A0F9-13A8-E345-ABCD-61E3882CF740}" destId="{7A8B3C81-35E4-2F4A-947E-DC9638D51543}" srcOrd="1" destOrd="0" presId="urn:microsoft.com/office/officeart/2005/8/layout/vProcess5"/>
    <dgm:cxn modelId="{49EC09AF-7D14-EA4C-8A87-073CD67436BE}" type="presParOf" srcId="{99F4A0F9-13A8-E345-ABCD-61E3882CF740}" destId="{4585803D-D5D7-EC42-AFA0-52B7E0A68B2C}" srcOrd="2" destOrd="0" presId="urn:microsoft.com/office/officeart/2005/8/layout/vProcess5"/>
    <dgm:cxn modelId="{78DF0466-2F6F-0949-9146-168CEA338213}" type="presParOf" srcId="{99F4A0F9-13A8-E345-ABCD-61E3882CF740}" destId="{D98D75A1-5E2D-C749-9FB9-1583D91C057E}" srcOrd="3" destOrd="0" presId="urn:microsoft.com/office/officeart/2005/8/layout/vProcess5"/>
    <dgm:cxn modelId="{EC1D55E0-DA8A-3E4B-90FD-566F4C1E98BF}" type="presParOf" srcId="{99F4A0F9-13A8-E345-ABCD-61E3882CF740}" destId="{CAD53C56-B4CA-664E-93E9-D21F5FAF69CD}" srcOrd="4" destOrd="0" presId="urn:microsoft.com/office/officeart/2005/8/layout/vProcess5"/>
    <dgm:cxn modelId="{98769144-D859-934A-8347-50E6536547EB}" type="presParOf" srcId="{99F4A0F9-13A8-E345-ABCD-61E3882CF740}" destId="{190DF2C5-45F8-6147-B5D8-725BB2D8BFA5}" srcOrd="5" destOrd="0" presId="urn:microsoft.com/office/officeart/2005/8/layout/vProcess5"/>
    <dgm:cxn modelId="{B07DD355-9998-D942-8CE9-1C3BC18D09BA}" type="presParOf" srcId="{99F4A0F9-13A8-E345-ABCD-61E3882CF740}" destId="{F53E441C-AC8D-AA42-858B-1C5C1D7ADA5F}" srcOrd="6" destOrd="0" presId="urn:microsoft.com/office/officeart/2005/8/layout/vProcess5"/>
    <dgm:cxn modelId="{BF26897C-4362-E94B-B75C-1F737C3251C3}" type="presParOf" srcId="{99F4A0F9-13A8-E345-ABCD-61E3882CF740}" destId="{ABAB6CEF-66DF-2744-B48F-ECCB92330DF4}" srcOrd="7" destOrd="0" presId="urn:microsoft.com/office/officeart/2005/8/layout/vProcess5"/>
    <dgm:cxn modelId="{8643CA5F-EA53-A449-AD9A-841AA3F68B11}" type="presParOf" srcId="{99F4A0F9-13A8-E345-ABCD-61E3882CF740}" destId="{E12E38E3-BCA3-DB43-A9F5-0C6C1E3F374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784D56-45F7-4D87-92C0-4BE82A0E7B4A}" type="doc">
      <dgm:prSet loTypeId="urn:microsoft.com/office/officeart/2018/5/layout/IconCircle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85F4ED9F-263C-441D-9BCC-C512FEF9A44C}">
      <dgm:prSet/>
      <dgm:spPr/>
      <dgm:t>
        <a:bodyPr/>
        <a:lstStyle/>
        <a:p>
          <a:pPr>
            <a:lnSpc>
              <a:spcPct val="100000"/>
            </a:lnSpc>
            <a:defRPr cap="all"/>
          </a:pPr>
          <a:r>
            <a:rPr lang="es-ES_tradnl" i="1"/>
            <a:t>Los jugadores que no tengan estrategias dominantes tienen necesariamente que partir de una interpretación de las estrategias de los demás jugadores </a:t>
          </a:r>
          <a:endParaRPr lang="en-US"/>
        </a:p>
      </dgm:t>
    </dgm:pt>
    <dgm:pt modelId="{3ED3E83B-F200-4F23-A428-8AFFB68B2E4D}" type="parTrans" cxnId="{51227FA0-DCF1-49DA-9A71-EB98834B00BE}">
      <dgm:prSet/>
      <dgm:spPr/>
      <dgm:t>
        <a:bodyPr/>
        <a:lstStyle/>
        <a:p>
          <a:endParaRPr lang="en-US"/>
        </a:p>
      </dgm:t>
    </dgm:pt>
    <dgm:pt modelId="{802BB194-A619-4854-812A-ED19311DAD24}" type="sibTrans" cxnId="{51227FA0-DCF1-49DA-9A71-EB98834B00BE}">
      <dgm:prSet/>
      <dgm:spPr/>
      <dgm:t>
        <a:bodyPr/>
        <a:lstStyle/>
        <a:p>
          <a:endParaRPr lang="en-US"/>
        </a:p>
      </dgm:t>
    </dgm:pt>
    <dgm:pt modelId="{628C48C0-062D-F948-B2B9-C921E9DC07C8}">
      <dgm:prSet/>
      <dgm:spPr/>
      <dgm:t>
        <a:bodyPr/>
        <a:lstStyle/>
        <a:p>
          <a:pPr>
            <a:lnSpc>
              <a:spcPct val="100000"/>
            </a:lnSpc>
            <a:defRPr cap="all"/>
          </a:pPr>
          <a:r>
            <a:rPr lang="es-ES"/>
            <a:t>En el juego a menudo encontramos elecciones afectivas no racionales.</a:t>
          </a:r>
        </a:p>
      </dgm:t>
    </dgm:pt>
    <dgm:pt modelId="{6B112AE8-C775-864D-AC87-6F87C7E4E609}" type="parTrans" cxnId="{1E97590D-301D-A043-BF97-A39AF3DBADBF}">
      <dgm:prSet/>
      <dgm:spPr/>
      <dgm:t>
        <a:bodyPr/>
        <a:lstStyle/>
        <a:p>
          <a:endParaRPr lang="es-ES"/>
        </a:p>
      </dgm:t>
    </dgm:pt>
    <dgm:pt modelId="{7CC24F22-E016-7746-A954-FDD900FE57AA}" type="sibTrans" cxnId="{1E97590D-301D-A043-BF97-A39AF3DBADBF}">
      <dgm:prSet/>
      <dgm:spPr/>
      <dgm:t>
        <a:bodyPr/>
        <a:lstStyle/>
        <a:p>
          <a:endParaRPr lang="es-ES"/>
        </a:p>
      </dgm:t>
    </dgm:pt>
    <dgm:pt modelId="{DB2593ED-ACA4-49A7-8383-C6074258D154}" type="pres">
      <dgm:prSet presAssocID="{BE784D56-45F7-4D87-92C0-4BE82A0E7B4A}" presName="root" presStyleCnt="0">
        <dgm:presLayoutVars>
          <dgm:dir/>
          <dgm:resizeHandles val="exact"/>
        </dgm:presLayoutVars>
      </dgm:prSet>
      <dgm:spPr/>
    </dgm:pt>
    <dgm:pt modelId="{F6DE897E-1671-4D2B-B838-0365A22FCE43}" type="pres">
      <dgm:prSet presAssocID="{85F4ED9F-263C-441D-9BCC-C512FEF9A44C}" presName="compNode" presStyleCnt="0"/>
      <dgm:spPr/>
    </dgm:pt>
    <dgm:pt modelId="{F82C4A83-4E5F-4174-A60F-F6F1BA7CDE86}" type="pres">
      <dgm:prSet presAssocID="{85F4ED9F-263C-441D-9BCC-C512FEF9A44C}" presName="iconBgRect" presStyleLbl="bgShp" presStyleIdx="0" presStyleCnt="2"/>
      <dgm:spPr/>
    </dgm:pt>
    <dgm:pt modelId="{90F78A81-E033-4115-AD75-9493A602BCB6}" type="pres">
      <dgm:prSet presAssocID="{85F4ED9F-263C-441D-9BCC-C512FEF9A44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ybook"/>
        </a:ext>
      </dgm:extLst>
    </dgm:pt>
    <dgm:pt modelId="{0F37BDEE-5A58-49CD-998C-143E9AC599D4}" type="pres">
      <dgm:prSet presAssocID="{85F4ED9F-263C-441D-9BCC-C512FEF9A44C}" presName="spaceRect" presStyleCnt="0"/>
      <dgm:spPr/>
    </dgm:pt>
    <dgm:pt modelId="{500A6961-9F00-4B86-B516-F2FC56181C05}" type="pres">
      <dgm:prSet presAssocID="{85F4ED9F-263C-441D-9BCC-C512FEF9A44C}" presName="textRect" presStyleLbl="revTx" presStyleIdx="0" presStyleCnt="2">
        <dgm:presLayoutVars>
          <dgm:chMax val="1"/>
          <dgm:chPref val="1"/>
        </dgm:presLayoutVars>
      </dgm:prSet>
      <dgm:spPr/>
    </dgm:pt>
    <dgm:pt modelId="{0589230E-90F8-4B22-AE99-C2B44F5730B4}" type="pres">
      <dgm:prSet presAssocID="{802BB194-A619-4854-812A-ED19311DAD24}" presName="sibTrans" presStyleCnt="0"/>
      <dgm:spPr/>
    </dgm:pt>
    <dgm:pt modelId="{DEEBCB15-835C-452E-B3BD-14C5F9192344}" type="pres">
      <dgm:prSet presAssocID="{628C48C0-062D-F948-B2B9-C921E9DC07C8}" presName="compNode" presStyleCnt="0"/>
      <dgm:spPr/>
    </dgm:pt>
    <dgm:pt modelId="{F2060873-03D1-45C5-837E-50505C4A9A90}" type="pres">
      <dgm:prSet presAssocID="{628C48C0-062D-F948-B2B9-C921E9DC07C8}" presName="iconBgRect" presStyleLbl="bgShp" presStyleIdx="1" presStyleCnt="2"/>
      <dgm:spPr/>
    </dgm:pt>
    <dgm:pt modelId="{A63BA53E-25BB-471C-A563-4CE9F3D0CCE2}" type="pres">
      <dgm:prSet presAssocID="{628C48C0-062D-F948-B2B9-C921E9DC07C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ying Cards"/>
        </a:ext>
      </dgm:extLst>
    </dgm:pt>
    <dgm:pt modelId="{52DC3899-564B-471B-A4FC-DC160F479F5C}" type="pres">
      <dgm:prSet presAssocID="{628C48C0-062D-F948-B2B9-C921E9DC07C8}" presName="spaceRect" presStyleCnt="0"/>
      <dgm:spPr/>
    </dgm:pt>
    <dgm:pt modelId="{D6B2D140-E46A-450C-8BF3-128391653FD8}" type="pres">
      <dgm:prSet presAssocID="{628C48C0-062D-F948-B2B9-C921E9DC07C8}" presName="textRect" presStyleLbl="revTx" presStyleIdx="1" presStyleCnt="2">
        <dgm:presLayoutVars>
          <dgm:chMax val="1"/>
          <dgm:chPref val="1"/>
        </dgm:presLayoutVars>
      </dgm:prSet>
      <dgm:spPr/>
    </dgm:pt>
  </dgm:ptLst>
  <dgm:cxnLst>
    <dgm:cxn modelId="{1E97590D-301D-A043-BF97-A39AF3DBADBF}" srcId="{BE784D56-45F7-4D87-92C0-4BE82A0E7B4A}" destId="{628C48C0-062D-F948-B2B9-C921E9DC07C8}" srcOrd="1" destOrd="0" parTransId="{6B112AE8-C775-864D-AC87-6F87C7E4E609}" sibTransId="{7CC24F22-E016-7746-A954-FDD900FE57AA}"/>
    <dgm:cxn modelId="{D3B68140-8753-8743-9AE8-D5E43EE5A84A}" type="presOf" srcId="{85F4ED9F-263C-441D-9BCC-C512FEF9A44C}" destId="{500A6961-9F00-4B86-B516-F2FC56181C05}" srcOrd="0" destOrd="0" presId="urn:microsoft.com/office/officeart/2018/5/layout/IconCircleLabelList"/>
    <dgm:cxn modelId="{39C5CE66-438D-2745-8327-5BB47BAB1B50}" type="presOf" srcId="{BE784D56-45F7-4D87-92C0-4BE82A0E7B4A}" destId="{DB2593ED-ACA4-49A7-8383-C6074258D154}" srcOrd="0" destOrd="0" presId="urn:microsoft.com/office/officeart/2018/5/layout/IconCircleLabelList"/>
    <dgm:cxn modelId="{51227FA0-DCF1-49DA-9A71-EB98834B00BE}" srcId="{BE784D56-45F7-4D87-92C0-4BE82A0E7B4A}" destId="{85F4ED9F-263C-441D-9BCC-C512FEF9A44C}" srcOrd="0" destOrd="0" parTransId="{3ED3E83B-F200-4F23-A428-8AFFB68B2E4D}" sibTransId="{802BB194-A619-4854-812A-ED19311DAD24}"/>
    <dgm:cxn modelId="{5CF656D6-3CEA-F24E-A989-C30475D3BD8D}" type="presOf" srcId="{628C48C0-062D-F948-B2B9-C921E9DC07C8}" destId="{D6B2D140-E46A-450C-8BF3-128391653FD8}" srcOrd="0" destOrd="0" presId="urn:microsoft.com/office/officeart/2018/5/layout/IconCircleLabelList"/>
    <dgm:cxn modelId="{8B420C5C-EB40-6046-AD93-BE1C96655899}" type="presParOf" srcId="{DB2593ED-ACA4-49A7-8383-C6074258D154}" destId="{F6DE897E-1671-4D2B-B838-0365A22FCE43}" srcOrd="0" destOrd="0" presId="urn:microsoft.com/office/officeart/2018/5/layout/IconCircleLabelList"/>
    <dgm:cxn modelId="{E1D314FF-F49B-C24F-9A51-95136D4F96AB}" type="presParOf" srcId="{F6DE897E-1671-4D2B-B838-0365A22FCE43}" destId="{F82C4A83-4E5F-4174-A60F-F6F1BA7CDE86}" srcOrd="0" destOrd="0" presId="urn:microsoft.com/office/officeart/2018/5/layout/IconCircleLabelList"/>
    <dgm:cxn modelId="{7E16FBC0-E029-2142-B7AF-C46908C9A583}" type="presParOf" srcId="{F6DE897E-1671-4D2B-B838-0365A22FCE43}" destId="{90F78A81-E033-4115-AD75-9493A602BCB6}" srcOrd="1" destOrd="0" presId="urn:microsoft.com/office/officeart/2018/5/layout/IconCircleLabelList"/>
    <dgm:cxn modelId="{6B5CEA02-0F8A-B74F-9101-F7DE085E3B08}" type="presParOf" srcId="{F6DE897E-1671-4D2B-B838-0365A22FCE43}" destId="{0F37BDEE-5A58-49CD-998C-143E9AC599D4}" srcOrd="2" destOrd="0" presId="urn:microsoft.com/office/officeart/2018/5/layout/IconCircleLabelList"/>
    <dgm:cxn modelId="{7C8DA262-8AAD-CA44-A565-8B5C8349C2E5}" type="presParOf" srcId="{F6DE897E-1671-4D2B-B838-0365A22FCE43}" destId="{500A6961-9F00-4B86-B516-F2FC56181C05}" srcOrd="3" destOrd="0" presId="urn:microsoft.com/office/officeart/2018/5/layout/IconCircleLabelList"/>
    <dgm:cxn modelId="{3957641C-66E8-814A-B774-AFB5E68642B7}" type="presParOf" srcId="{DB2593ED-ACA4-49A7-8383-C6074258D154}" destId="{0589230E-90F8-4B22-AE99-C2B44F5730B4}" srcOrd="1" destOrd="0" presId="urn:microsoft.com/office/officeart/2018/5/layout/IconCircleLabelList"/>
    <dgm:cxn modelId="{C9615B61-B610-6C44-9460-50F8CB85BF7B}" type="presParOf" srcId="{DB2593ED-ACA4-49A7-8383-C6074258D154}" destId="{DEEBCB15-835C-452E-B3BD-14C5F9192344}" srcOrd="2" destOrd="0" presId="urn:microsoft.com/office/officeart/2018/5/layout/IconCircleLabelList"/>
    <dgm:cxn modelId="{DE5C238B-73AC-234D-AE0A-A7165F52C1DA}" type="presParOf" srcId="{DEEBCB15-835C-452E-B3BD-14C5F9192344}" destId="{F2060873-03D1-45C5-837E-50505C4A9A90}" srcOrd="0" destOrd="0" presId="urn:microsoft.com/office/officeart/2018/5/layout/IconCircleLabelList"/>
    <dgm:cxn modelId="{B698B681-BE2F-524D-8152-91044F7501B4}" type="presParOf" srcId="{DEEBCB15-835C-452E-B3BD-14C5F9192344}" destId="{A63BA53E-25BB-471C-A563-4CE9F3D0CCE2}" srcOrd="1" destOrd="0" presId="urn:microsoft.com/office/officeart/2018/5/layout/IconCircleLabelList"/>
    <dgm:cxn modelId="{46FFBB48-A333-1846-8C60-E9BCCE252509}" type="presParOf" srcId="{DEEBCB15-835C-452E-B3BD-14C5F9192344}" destId="{52DC3899-564B-471B-A4FC-DC160F479F5C}" srcOrd="2" destOrd="0" presId="urn:microsoft.com/office/officeart/2018/5/layout/IconCircleLabelList"/>
    <dgm:cxn modelId="{22E1B408-F08A-BD4F-A9AB-C288967E32C1}" type="presParOf" srcId="{DEEBCB15-835C-452E-B3BD-14C5F9192344}" destId="{D6B2D140-E46A-450C-8BF3-128391653FD8}"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784D56-45F7-4D87-92C0-4BE82A0E7B4A}"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7421378-D504-A647-A36A-DC9A9D785709}">
      <dgm:prSet/>
      <dgm:spPr/>
      <dgm:t>
        <a:bodyPr/>
        <a:lstStyle/>
        <a:p>
          <a:pPr>
            <a:lnSpc>
              <a:spcPct val="100000"/>
            </a:lnSpc>
            <a:defRPr cap="all"/>
          </a:pPr>
          <a:r>
            <a:rPr lang="es-ES_tradnl" i="1">
              <a:latin typeface="Palatino" pitchFamily="2" charset="77"/>
              <a:ea typeface="Palatino" pitchFamily="2" charset="77"/>
            </a:rPr>
            <a:t>Asuma la complejidad humana y social, las guerras</a:t>
          </a:r>
          <a:endParaRPr lang="en-US"/>
        </a:p>
      </dgm:t>
    </dgm:pt>
    <dgm:pt modelId="{6F7F8F34-2B77-C741-984C-78165365B486}" type="parTrans" cxnId="{3D91C9F7-9B82-6E47-BA71-02A6D9B582D8}">
      <dgm:prSet/>
      <dgm:spPr/>
      <dgm:t>
        <a:bodyPr/>
        <a:lstStyle/>
        <a:p>
          <a:endParaRPr lang="es-ES"/>
        </a:p>
      </dgm:t>
    </dgm:pt>
    <dgm:pt modelId="{293F4188-D3F7-6A4D-BDF1-54762C5EB53D}" type="sibTrans" cxnId="{3D91C9F7-9B82-6E47-BA71-02A6D9B582D8}">
      <dgm:prSet/>
      <dgm:spPr/>
      <dgm:t>
        <a:bodyPr/>
        <a:lstStyle/>
        <a:p>
          <a:endParaRPr lang="es-ES"/>
        </a:p>
      </dgm:t>
    </dgm:pt>
    <dgm:pt modelId="{A0819330-0CF6-8A46-9C9E-0D6CABDD2D67}">
      <dgm:prSet/>
      <dgm:spPr/>
      <dgm:t>
        <a:bodyPr/>
        <a:lstStyle/>
        <a:p>
          <a:pPr>
            <a:lnSpc>
              <a:spcPct val="100000"/>
            </a:lnSpc>
            <a:defRPr cap="all"/>
          </a:pPr>
          <a:r>
            <a:rPr lang="es-ES_tradnl" i="1">
              <a:latin typeface="Palatino" pitchFamily="2" charset="77"/>
              <a:ea typeface="Palatino" pitchFamily="2" charset="77"/>
            </a:rPr>
            <a:t>Supere</a:t>
          </a:r>
          <a:r>
            <a:rPr lang="es-ES_tradnl" i="1" baseline="0">
              <a:latin typeface="Palatino" pitchFamily="2" charset="77"/>
              <a:ea typeface="Palatino" pitchFamily="2" charset="77"/>
            </a:rPr>
            <a:t> la vieja contradicción entre racional y emocional</a:t>
          </a:r>
          <a:endParaRPr lang="es-ES_tradnl" i="1">
            <a:latin typeface="Palatino" pitchFamily="2" charset="77"/>
            <a:ea typeface="Palatino" pitchFamily="2" charset="77"/>
          </a:endParaRPr>
        </a:p>
      </dgm:t>
    </dgm:pt>
    <dgm:pt modelId="{101D52EF-6D61-C247-B3C7-B6D97436E480}" type="parTrans" cxnId="{A21EA816-14B6-264A-91C7-0A4864FAD004}">
      <dgm:prSet/>
      <dgm:spPr/>
      <dgm:t>
        <a:bodyPr/>
        <a:lstStyle/>
        <a:p>
          <a:endParaRPr lang="es-ES"/>
        </a:p>
      </dgm:t>
    </dgm:pt>
    <dgm:pt modelId="{BB3F729A-F3A9-1F4E-8E71-855E33078E36}" type="sibTrans" cxnId="{A21EA816-14B6-264A-91C7-0A4864FAD004}">
      <dgm:prSet/>
      <dgm:spPr/>
      <dgm:t>
        <a:bodyPr/>
        <a:lstStyle/>
        <a:p>
          <a:endParaRPr lang="es-ES"/>
        </a:p>
      </dgm:t>
    </dgm:pt>
    <dgm:pt modelId="{CCA67FF9-9882-C343-B2B2-BD01FBE0DA2A}">
      <dgm:prSet/>
      <dgm:spPr/>
      <dgm:t>
        <a:bodyPr/>
        <a:lstStyle/>
        <a:p>
          <a:pPr>
            <a:lnSpc>
              <a:spcPct val="100000"/>
            </a:lnSpc>
            <a:defRPr cap="all"/>
          </a:pPr>
          <a:r>
            <a:rPr lang="es-ES_tradnl" i="1">
              <a:latin typeface="Palatino" pitchFamily="2" charset="77"/>
              <a:ea typeface="Palatino" pitchFamily="2" charset="77"/>
            </a:rPr>
            <a:t>Acepte</a:t>
          </a:r>
          <a:r>
            <a:rPr lang="es-ES_tradnl" i="1" baseline="0">
              <a:latin typeface="Palatino" pitchFamily="2" charset="77"/>
              <a:ea typeface="Palatino" pitchFamily="2" charset="77"/>
            </a:rPr>
            <a:t> y juegue con la subjetividad de la percepción humana</a:t>
          </a:r>
          <a:endParaRPr lang="es-ES_tradnl" i="1">
            <a:latin typeface="Palatino" pitchFamily="2" charset="77"/>
            <a:ea typeface="Palatino" pitchFamily="2" charset="77"/>
          </a:endParaRPr>
        </a:p>
      </dgm:t>
    </dgm:pt>
    <dgm:pt modelId="{1A6799E7-0082-1248-852A-D85CC9137D48}" type="parTrans" cxnId="{04D67C61-9D0C-A049-AFF6-8148C393D36A}">
      <dgm:prSet/>
      <dgm:spPr/>
      <dgm:t>
        <a:bodyPr/>
        <a:lstStyle/>
        <a:p>
          <a:endParaRPr lang="es-ES"/>
        </a:p>
      </dgm:t>
    </dgm:pt>
    <dgm:pt modelId="{A2C82987-7082-CF4A-957B-B2B828173FB7}" type="sibTrans" cxnId="{04D67C61-9D0C-A049-AFF6-8148C393D36A}">
      <dgm:prSet/>
      <dgm:spPr/>
      <dgm:t>
        <a:bodyPr/>
        <a:lstStyle/>
        <a:p>
          <a:endParaRPr lang="en-US"/>
        </a:p>
      </dgm:t>
    </dgm:pt>
    <dgm:pt modelId="{CE27ADFD-1601-1D4B-B7C2-6A3CB6C6B3E7}">
      <dgm:prSet/>
      <dgm:spPr/>
      <dgm:t>
        <a:bodyPr/>
        <a:lstStyle/>
        <a:p>
          <a:pPr>
            <a:lnSpc>
              <a:spcPct val="100000"/>
            </a:lnSpc>
            <a:defRPr cap="all"/>
          </a:pPr>
          <a:r>
            <a:rPr lang="es-ES"/>
            <a:t>No se limite a lo cuantitativo en menosprecio de lo cualitativo</a:t>
          </a:r>
        </a:p>
      </dgm:t>
    </dgm:pt>
    <dgm:pt modelId="{4CE52155-3487-894B-8713-9806F2DAEF09}" type="parTrans" cxnId="{B1CA1FFF-E7B4-8042-A519-CA9791F2421A}">
      <dgm:prSet/>
      <dgm:spPr/>
      <dgm:t>
        <a:bodyPr/>
        <a:lstStyle/>
        <a:p>
          <a:endParaRPr lang="es-ES"/>
        </a:p>
      </dgm:t>
    </dgm:pt>
    <dgm:pt modelId="{F07BFBFC-C7C0-D84F-8ABB-BB8DDE0FE10E}" type="sibTrans" cxnId="{B1CA1FFF-E7B4-8042-A519-CA9791F2421A}">
      <dgm:prSet/>
      <dgm:spPr/>
      <dgm:t>
        <a:bodyPr/>
        <a:lstStyle/>
        <a:p>
          <a:endParaRPr lang="es-ES"/>
        </a:p>
      </dgm:t>
    </dgm:pt>
    <dgm:pt modelId="{E493AAA1-64C0-4DB7-BE16-E1A0FE7A30B2}" type="pres">
      <dgm:prSet presAssocID="{BE784D56-45F7-4D87-92C0-4BE82A0E7B4A}" presName="root" presStyleCnt="0">
        <dgm:presLayoutVars>
          <dgm:dir/>
          <dgm:resizeHandles val="exact"/>
        </dgm:presLayoutVars>
      </dgm:prSet>
      <dgm:spPr/>
    </dgm:pt>
    <dgm:pt modelId="{314C9C83-36FB-468C-BDD6-62501DA70FCC}" type="pres">
      <dgm:prSet presAssocID="{27421378-D504-A647-A36A-DC9A9D785709}" presName="compNode" presStyleCnt="0"/>
      <dgm:spPr/>
    </dgm:pt>
    <dgm:pt modelId="{DF8523EB-1167-4FE3-9508-731E093A5211}" type="pres">
      <dgm:prSet presAssocID="{27421378-D504-A647-A36A-DC9A9D785709}" presName="iconBgRect" presStyleLbl="bgShp" presStyleIdx="0" presStyleCnt="4"/>
      <dgm:spPr>
        <a:prstGeom prst="round2DiagRect">
          <a:avLst>
            <a:gd name="adj1" fmla="val 29727"/>
            <a:gd name="adj2" fmla="val 0"/>
          </a:avLst>
        </a:prstGeom>
      </dgm:spPr>
    </dgm:pt>
    <dgm:pt modelId="{DCCABED3-D296-4C6C-8A63-13D93DED186D}" type="pres">
      <dgm:prSet presAssocID="{27421378-D504-A647-A36A-DC9A9D78570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0E6D5821-5B3F-46A2-A6BA-3787E3E2596B}" type="pres">
      <dgm:prSet presAssocID="{27421378-D504-A647-A36A-DC9A9D785709}" presName="spaceRect" presStyleCnt="0"/>
      <dgm:spPr/>
    </dgm:pt>
    <dgm:pt modelId="{AE0C81C8-2BE5-43BA-AECE-BE9BFD51A56E}" type="pres">
      <dgm:prSet presAssocID="{27421378-D504-A647-A36A-DC9A9D785709}" presName="textRect" presStyleLbl="revTx" presStyleIdx="0" presStyleCnt="4">
        <dgm:presLayoutVars>
          <dgm:chMax val="1"/>
          <dgm:chPref val="1"/>
        </dgm:presLayoutVars>
      </dgm:prSet>
      <dgm:spPr/>
    </dgm:pt>
    <dgm:pt modelId="{5EB1BE33-C194-4359-8C35-943638FFBFAB}" type="pres">
      <dgm:prSet presAssocID="{293F4188-D3F7-6A4D-BDF1-54762C5EB53D}" presName="sibTrans" presStyleCnt="0"/>
      <dgm:spPr/>
    </dgm:pt>
    <dgm:pt modelId="{D0AFC498-524D-4D8A-BD6C-DC0193EBA9BC}" type="pres">
      <dgm:prSet presAssocID="{A0819330-0CF6-8A46-9C9E-0D6CABDD2D67}" presName="compNode" presStyleCnt="0"/>
      <dgm:spPr/>
    </dgm:pt>
    <dgm:pt modelId="{F63A1835-894C-4C1F-9611-813501CDAA89}" type="pres">
      <dgm:prSet presAssocID="{A0819330-0CF6-8A46-9C9E-0D6CABDD2D67}" presName="iconBgRect" presStyleLbl="bgShp" presStyleIdx="1" presStyleCnt="4"/>
      <dgm:spPr>
        <a:prstGeom prst="round2DiagRect">
          <a:avLst>
            <a:gd name="adj1" fmla="val 29727"/>
            <a:gd name="adj2" fmla="val 0"/>
          </a:avLst>
        </a:prstGeom>
      </dgm:spPr>
    </dgm:pt>
    <dgm:pt modelId="{276F2439-4245-48B4-A2D9-ACD0E8638C11}" type="pres">
      <dgm:prSet presAssocID="{A0819330-0CF6-8A46-9C9E-0D6CABDD2D6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fused Person"/>
        </a:ext>
      </dgm:extLst>
    </dgm:pt>
    <dgm:pt modelId="{7A0065CC-2407-4E67-BA94-2DA73D350958}" type="pres">
      <dgm:prSet presAssocID="{A0819330-0CF6-8A46-9C9E-0D6CABDD2D67}" presName="spaceRect" presStyleCnt="0"/>
      <dgm:spPr/>
    </dgm:pt>
    <dgm:pt modelId="{8EC04712-A4F0-43F6-A71D-CE8550262EB1}" type="pres">
      <dgm:prSet presAssocID="{A0819330-0CF6-8A46-9C9E-0D6CABDD2D67}" presName="textRect" presStyleLbl="revTx" presStyleIdx="1" presStyleCnt="4">
        <dgm:presLayoutVars>
          <dgm:chMax val="1"/>
          <dgm:chPref val="1"/>
        </dgm:presLayoutVars>
      </dgm:prSet>
      <dgm:spPr/>
    </dgm:pt>
    <dgm:pt modelId="{0B7475A2-9C25-4D10-BBC0-0B9C18A861BC}" type="pres">
      <dgm:prSet presAssocID="{BB3F729A-F3A9-1F4E-8E71-855E33078E36}" presName="sibTrans" presStyleCnt="0"/>
      <dgm:spPr/>
    </dgm:pt>
    <dgm:pt modelId="{C491B635-6292-4933-81F4-BE6765BA9CF6}" type="pres">
      <dgm:prSet presAssocID="{CCA67FF9-9882-C343-B2B2-BD01FBE0DA2A}" presName="compNode" presStyleCnt="0"/>
      <dgm:spPr/>
    </dgm:pt>
    <dgm:pt modelId="{7189011E-AD31-4917-825F-6E6374ED29EC}" type="pres">
      <dgm:prSet presAssocID="{CCA67FF9-9882-C343-B2B2-BD01FBE0DA2A}" presName="iconBgRect" presStyleLbl="bgShp" presStyleIdx="2" presStyleCnt="4"/>
      <dgm:spPr>
        <a:prstGeom prst="round2DiagRect">
          <a:avLst>
            <a:gd name="adj1" fmla="val 29727"/>
            <a:gd name="adj2" fmla="val 0"/>
          </a:avLst>
        </a:prstGeom>
      </dgm:spPr>
    </dgm:pt>
    <dgm:pt modelId="{776B0617-6B04-4948-A29F-DA78460DF7A6}" type="pres">
      <dgm:prSet presAssocID="{CCA67FF9-9882-C343-B2B2-BD01FBE0DA2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with Solid Fill"/>
        </a:ext>
      </dgm:extLst>
    </dgm:pt>
    <dgm:pt modelId="{45EC0E76-D947-4E15-BFD5-F99343F9893B}" type="pres">
      <dgm:prSet presAssocID="{CCA67FF9-9882-C343-B2B2-BD01FBE0DA2A}" presName="spaceRect" presStyleCnt="0"/>
      <dgm:spPr/>
    </dgm:pt>
    <dgm:pt modelId="{9F5348DB-577A-44AA-ABB4-7F234060D77B}" type="pres">
      <dgm:prSet presAssocID="{CCA67FF9-9882-C343-B2B2-BD01FBE0DA2A}" presName="textRect" presStyleLbl="revTx" presStyleIdx="2" presStyleCnt="4">
        <dgm:presLayoutVars>
          <dgm:chMax val="1"/>
          <dgm:chPref val="1"/>
        </dgm:presLayoutVars>
      </dgm:prSet>
      <dgm:spPr/>
    </dgm:pt>
    <dgm:pt modelId="{890D1EC2-31D9-4455-BC05-90EB7CCDCEDD}" type="pres">
      <dgm:prSet presAssocID="{A2C82987-7082-CF4A-957B-B2B828173FB7}" presName="sibTrans" presStyleCnt="0"/>
      <dgm:spPr/>
    </dgm:pt>
    <dgm:pt modelId="{60C31072-0261-4504-ACA0-F7E828154403}" type="pres">
      <dgm:prSet presAssocID="{CE27ADFD-1601-1D4B-B7C2-6A3CB6C6B3E7}" presName="compNode" presStyleCnt="0"/>
      <dgm:spPr/>
    </dgm:pt>
    <dgm:pt modelId="{DB837694-41E4-40CB-954D-062AF73F1A02}" type="pres">
      <dgm:prSet presAssocID="{CE27ADFD-1601-1D4B-B7C2-6A3CB6C6B3E7}" presName="iconBgRect" presStyleLbl="bgShp" presStyleIdx="3" presStyleCnt="4"/>
      <dgm:spPr>
        <a:prstGeom prst="round2DiagRect">
          <a:avLst>
            <a:gd name="adj1" fmla="val 29727"/>
            <a:gd name="adj2" fmla="val 0"/>
          </a:avLst>
        </a:prstGeom>
      </dgm:spPr>
    </dgm:pt>
    <dgm:pt modelId="{F8EDFBB8-B9A9-4834-9862-E2CE86673248}" type="pres">
      <dgm:prSet presAssocID="{CE27ADFD-1601-1D4B-B7C2-6A3CB6C6B3E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icroscope"/>
        </a:ext>
      </dgm:extLst>
    </dgm:pt>
    <dgm:pt modelId="{2B5C32F5-8CA5-45C3-BE70-8B7361A7E104}" type="pres">
      <dgm:prSet presAssocID="{CE27ADFD-1601-1D4B-B7C2-6A3CB6C6B3E7}" presName="spaceRect" presStyleCnt="0"/>
      <dgm:spPr/>
    </dgm:pt>
    <dgm:pt modelId="{213DA7AF-B644-402E-B298-F62E7CE270BA}" type="pres">
      <dgm:prSet presAssocID="{CE27ADFD-1601-1D4B-B7C2-6A3CB6C6B3E7}" presName="textRect" presStyleLbl="revTx" presStyleIdx="3" presStyleCnt="4">
        <dgm:presLayoutVars>
          <dgm:chMax val="1"/>
          <dgm:chPref val="1"/>
        </dgm:presLayoutVars>
      </dgm:prSet>
      <dgm:spPr/>
    </dgm:pt>
  </dgm:ptLst>
  <dgm:cxnLst>
    <dgm:cxn modelId="{A21EA816-14B6-264A-91C7-0A4864FAD004}" srcId="{BE784D56-45F7-4D87-92C0-4BE82A0E7B4A}" destId="{A0819330-0CF6-8A46-9C9E-0D6CABDD2D67}" srcOrd="1" destOrd="0" parTransId="{101D52EF-6D61-C247-B3C7-B6D97436E480}" sibTransId="{BB3F729A-F3A9-1F4E-8E71-855E33078E36}"/>
    <dgm:cxn modelId="{F3E0301A-1EB0-554B-B134-666E93C489BA}" type="presOf" srcId="{27421378-D504-A647-A36A-DC9A9D785709}" destId="{AE0C81C8-2BE5-43BA-AECE-BE9BFD51A56E}" srcOrd="0" destOrd="0" presId="urn:microsoft.com/office/officeart/2018/5/layout/IconLeafLabelList"/>
    <dgm:cxn modelId="{04D67C61-9D0C-A049-AFF6-8148C393D36A}" srcId="{BE784D56-45F7-4D87-92C0-4BE82A0E7B4A}" destId="{CCA67FF9-9882-C343-B2B2-BD01FBE0DA2A}" srcOrd="2" destOrd="0" parTransId="{1A6799E7-0082-1248-852A-D85CC9137D48}" sibTransId="{A2C82987-7082-CF4A-957B-B2B828173FB7}"/>
    <dgm:cxn modelId="{3A0A4F6D-724F-6E4D-896F-54DA9C6AA4AB}" type="presOf" srcId="{CE27ADFD-1601-1D4B-B7C2-6A3CB6C6B3E7}" destId="{213DA7AF-B644-402E-B298-F62E7CE270BA}" srcOrd="0" destOrd="0" presId="urn:microsoft.com/office/officeart/2018/5/layout/IconLeafLabelList"/>
    <dgm:cxn modelId="{5EF0D586-DC70-BD45-942F-C10B58F0F9F4}" type="presOf" srcId="{A0819330-0CF6-8A46-9C9E-0D6CABDD2D67}" destId="{8EC04712-A4F0-43F6-A71D-CE8550262EB1}" srcOrd="0" destOrd="0" presId="urn:microsoft.com/office/officeart/2018/5/layout/IconLeafLabelList"/>
    <dgm:cxn modelId="{AAD96693-8F1F-6A4E-AFD2-EFD86A00115C}" type="presOf" srcId="{CCA67FF9-9882-C343-B2B2-BD01FBE0DA2A}" destId="{9F5348DB-577A-44AA-ABB4-7F234060D77B}" srcOrd="0" destOrd="0" presId="urn:microsoft.com/office/officeart/2018/5/layout/IconLeafLabelList"/>
    <dgm:cxn modelId="{538C46B2-254C-804D-9A6F-FD312FFB64F3}" type="presOf" srcId="{BE784D56-45F7-4D87-92C0-4BE82A0E7B4A}" destId="{E493AAA1-64C0-4DB7-BE16-E1A0FE7A30B2}" srcOrd="0" destOrd="0" presId="urn:microsoft.com/office/officeart/2018/5/layout/IconLeafLabelList"/>
    <dgm:cxn modelId="{3D91C9F7-9B82-6E47-BA71-02A6D9B582D8}" srcId="{BE784D56-45F7-4D87-92C0-4BE82A0E7B4A}" destId="{27421378-D504-A647-A36A-DC9A9D785709}" srcOrd="0" destOrd="0" parTransId="{6F7F8F34-2B77-C741-984C-78165365B486}" sibTransId="{293F4188-D3F7-6A4D-BDF1-54762C5EB53D}"/>
    <dgm:cxn modelId="{B1CA1FFF-E7B4-8042-A519-CA9791F2421A}" srcId="{BE784D56-45F7-4D87-92C0-4BE82A0E7B4A}" destId="{CE27ADFD-1601-1D4B-B7C2-6A3CB6C6B3E7}" srcOrd="3" destOrd="0" parTransId="{4CE52155-3487-894B-8713-9806F2DAEF09}" sibTransId="{F07BFBFC-C7C0-D84F-8ABB-BB8DDE0FE10E}"/>
    <dgm:cxn modelId="{2314D79A-9741-B848-90BE-A02447AFB186}" type="presParOf" srcId="{E493AAA1-64C0-4DB7-BE16-E1A0FE7A30B2}" destId="{314C9C83-36FB-468C-BDD6-62501DA70FCC}" srcOrd="0" destOrd="0" presId="urn:microsoft.com/office/officeart/2018/5/layout/IconLeafLabelList"/>
    <dgm:cxn modelId="{0E9EF3B5-99C6-4242-8DB5-F347634B8E2E}" type="presParOf" srcId="{314C9C83-36FB-468C-BDD6-62501DA70FCC}" destId="{DF8523EB-1167-4FE3-9508-731E093A5211}" srcOrd="0" destOrd="0" presId="urn:microsoft.com/office/officeart/2018/5/layout/IconLeafLabelList"/>
    <dgm:cxn modelId="{A907659A-13D3-3748-8DE1-6A8421609142}" type="presParOf" srcId="{314C9C83-36FB-468C-BDD6-62501DA70FCC}" destId="{DCCABED3-D296-4C6C-8A63-13D93DED186D}" srcOrd="1" destOrd="0" presId="urn:microsoft.com/office/officeart/2018/5/layout/IconLeafLabelList"/>
    <dgm:cxn modelId="{97F236EF-3201-5C46-B029-1E607618E600}" type="presParOf" srcId="{314C9C83-36FB-468C-BDD6-62501DA70FCC}" destId="{0E6D5821-5B3F-46A2-A6BA-3787E3E2596B}" srcOrd="2" destOrd="0" presId="urn:microsoft.com/office/officeart/2018/5/layout/IconLeafLabelList"/>
    <dgm:cxn modelId="{B3346910-C81A-124D-A878-46805CC9E07C}" type="presParOf" srcId="{314C9C83-36FB-468C-BDD6-62501DA70FCC}" destId="{AE0C81C8-2BE5-43BA-AECE-BE9BFD51A56E}" srcOrd="3" destOrd="0" presId="urn:microsoft.com/office/officeart/2018/5/layout/IconLeafLabelList"/>
    <dgm:cxn modelId="{32892034-1564-2144-B554-4AD3FD19E183}" type="presParOf" srcId="{E493AAA1-64C0-4DB7-BE16-E1A0FE7A30B2}" destId="{5EB1BE33-C194-4359-8C35-943638FFBFAB}" srcOrd="1" destOrd="0" presId="urn:microsoft.com/office/officeart/2018/5/layout/IconLeafLabelList"/>
    <dgm:cxn modelId="{31DF559E-CEED-C34D-AD84-1D38C08466E5}" type="presParOf" srcId="{E493AAA1-64C0-4DB7-BE16-E1A0FE7A30B2}" destId="{D0AFC498-524D-4D8A-BD6C-DC0193EBA9BC}" srcOrd="2" destOrd="0" presId="urn:microsoft.com/office/officeart/2018/5/layout/IconLeafLabelList"/>
    <dgm:cxn modelId="{EC906896-BCDD-7845-8FF6-025515A2BC7E}" type="presParOf" srcId="{D0AFC498-524D-4D8A-BD6C-DC0193EBA9BC}" destId="{F63A1835-894C-4C1F-9611-813501CDAA89}" srcOrd="0" destOrd="0" presId="urn:microsoft.com/office/officeart/2018/5/layout/IconLeafLabelList"/>
    <dgm:cxn modelId="{2AECB0BE-97C2-8349-8FBF-AB4C398FD035}" type="presParOf" srcId="{D0AFC498-524D-4D8A-BD6C-DC0193EBA9BC}" destId="{276F2439-4245-48B4-A2D9-ACD0E8638C11}" srcOrd="1" destOrd="0" presId="urn:microsoft.com/office/officeart/2018/5/layout/IconLeafLabelList"/>
    <dgm:cxn modelId="{3CEE2139-2EC3-7D4F-B36B-5BF8AD2EEDF4}" type="presParOf" srcId="{D0AFC498-524D-4D8A-BD6C-DC0193EBA9BC}" destId="{7A0065CC-2407-4E67-BA94-2DA73D350958}" srcOrd="2" destOrd="0" presId="urn:microsoft.com/office/officeart/2018/5/layout/IconLeafLabelList"/>
    <dgm:cxn modelId="{C16700AB-8E4C-E74B-80C5-2B6BB23B3D93}" type="presParOf" srcId="{D0AFC498-524D-4D8A-BD6C-DC0193EBA9BC}" destId="{8EC04712-A4F0-43F6-A71D-CE8550262EB1}" srcOrd="3" destOrd="0" presId="urn:microsoft.com/office/officeart/2018/5/layout/IconLeafLabelList"/>
    <dgm:cxn modelId="{4198F3C0-DB11-1D41-AB5D-F921F891FA72}" type="presParOf" srcId="{E493AAA1-64C0-4DB7-BE16-E1A0FE7A30B2}" destId="{0B7475A2-9C25-4D10-BBC0-0B9C18A861BC}" srcOrd="3" destOrd="0" presId="urn:microsoft.com/office/officeart/2018/5/layout/IconLeafLabelList"/>
    <dgm:cxn modelId="{33C0446F-9581-3E4B-9A5A-5F3FE60E87BB}" type="presParOf" srcId="{E493AAA1-64C0-4DB7-BE16-E1A0FE7A30B2}" destId="{C491B635-6292-4933-81F4-BE6765BA9CF6}" srcOrd="4" destOrd="0" presId="urn:microsoft.com/office/officeart/2018/5/layout/IconLeafLabelList"/>
    <dgm:cxn modelId="{DCC12521-B0BE-E047-8F8C-E3273D8B1BF5}" type="presParOf" srcId="{C491B635-6292-4933-81F4-BE6765BA9CF6}" destId="{7189011E-AD31-4917-825F-6E6374ED29EC}" srcOrd="0" destOrd="0" presId="urn:microsoft.com/office/officeart/2018/5/layout/IconLeafLabelList"/>
    <dgm:cxn modelId="{6E6A8B94-A4A8-BC4D-9AD7-25A9ED060AC2}" type="presParOf" srcId="{C491B635-6292-4933-81F4-BE6765BA9CF6}" destId="{776B0617-6B04-4948-A29F-DA78460DF7A6}" srcOrd="1" destOrd="0" presId="urn:microsoft.com/office/officeart/2018/5/layout/IconLeafLabelList"/>
    <dgm:cxn modelId="{E9F255DD-7ABA-7348-AA24-3370F8E0DBA0}" type="presParOf" srcId="{C491B635-6292-4933-81F4-BE6765BA9CF6}" destId="{45EC0E76-D947-4E15-BFD5-F99343F9893B}" srcOrd="2" destOrd="0" presId="urn:microsoft.com/office/officeart/2018/5/layout/IconLeafLabelList"/>
    <dgm:cxn modelId="{5B283CE5-600A-2F49-B945-9708F63D4CAB}" type="presParOf" srcId="{C491B635-6292-4933-81F4-BE6765BA9CF6}" destId="{9F5348DB-577A-44AA-ABB4-7F234060D77B}" srcOrd="3" destOrd="0" presId="urn:microsoft.com/office/officeart/2018/5/layout/IconLeafLabelList"/>
    <dgm:cxn modelId="{A7F619F1-DCF2-1C47-90F4-99BDEB252801}" type="presParOf" srcId="{E493AAA1-64C0-4DB7-BE16-E1A0FE7A30B2}" destId="{890D1EC2-31D9-4455-BC05-90EB7CCDCEDD}" srcOrd="5" destOrd="0" presId="urn:microsoft.com/office/officeart/2018/5/layout/IconLeafLabelList"/>
    <dgm:cxn modelId="{4A6266A5-A65E-7F48-ADEA-5F0F68F6A0D9}" type="presParOf" srcId="{E493AAA1-64C0-4DB7-BE16-E1A0FE7A30B2}" destId="{60C31072-0261-4504-ACA0-F7E828154403}" srcOrd="6" destOrd="0" presId="urn:microsoft.com/office/officeart/2018/5/layout/IconLeafLabelList"/>
    <dgm:cxn modelId="{5C6E833C-AE21-9140-8476-E18B7C1C707E}" type="presParOf" srcId="{60C31072-0261-4504-ACA0-F7E828154403}" destId="{DB837694-41E4-40CB-954D-062AF73F1A02}" srcOrd="0" destOrd="0" presId="urn:microsoft.com/office/officeart/2018/5/layout/IconLeafLabelList"/>
    <dgm:cxn modelId="{4E995410-FD73-0B4B-A41A-68BE5885D629}" type="presParOf" srcId="{60C31072-0261-4504-ACA0-F7E828154403}" destId="{F8EDFBB8-B9A9-4834-9862-E2CE86673248}" srcOrd="1" destOrd="0" presId="urn:microsoft.com/office/officeart/2018/5/layout/IconLeafLabelList"/>
    <dgm:cxn modelId="{8AD998C6-D1C4-0D46-A564-92243B8A454B}" type="presParOf" srcId="{60C31072-0261-4504-ACA0-F7E828154403}" destId="{2B5C32F5-8CA5-45C3-BE70-8B7361A7E104}" srcOrd="2" destOrd="0" presId="urn:microsoft.com/office/officeart/2018/5/layout/IconLeafLabelList"/>
    <dgm:cxn modelId="{848171DC-B599-F346-BBAA-94E92F8D111B}" type="presParOf" srcId="{60C31072-0261-4504-ACA0-F7E828154403}" destId="{213DA7AF-B644-402E-B298-F62E7CE270BA}"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B3C81-35E4-2F4A-947E-DC9638D51543}">
      <dsp:nvSpPr>
        <dsp:cNvPr id="0" name=""/>
        <dsp:cNvSpPr/>
      </dsp:nvSpPr>
      <dsp:spPr>
        <a:xfrm>
          <a:off x="0" y="0"/>
          <a:ext cx="6703695"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S_tradnl" sz="2400" kern="1200" noProof="0" dirty="0"/>
            <a:t>La</a:t>
          </a:r>
          <a:r>
            <a:rPr lang="es-ES_tradnl" sz="2400" kern="1200" baseline="0" noProof="0" dirty="0"/>
            <a:t> articulación de los actos aislados y temporales de las percepciones en una totalidad llamada experiencia</a:t>
          </a:r>
          <a:endParaRPr lang="es-ES_tradnl" sz="2400" kern="1200" noProof="0" dirty="0"/>
        </a:p>
      </dsp:txBody>
      <dsp:txXfrm>
        <a:off x="38234" y="38234"/>
        <a:ext cx="5295064" cy="1228933"/>
      </dsp:txXfrm>
    </dsp:sp>
    <dsp:sp modelId="{4585803D-D5D7-EC42-AFA0-52B7E0A68B2C}">
      <dsp:nvSpPr>
        <dsp:cNvPr id="0" name=""/>
        <dsp:cNvSpPr/>
      </dsp:nvSpPr>
      <dsp:spPr>
        <a:xfrm>
          <a:off x="591502" y="1522968"/>
          <a:ext cx="6703695"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_tradnl" sz="2400" kern="1200" noProof="0" dirty="0"/>
            <a:t>La</a:t>
          </a:r>
          <a:r>
            <a:rPr lang="es-ES_tradnl" sz="2400" kern="1200" baseline="0" noProof="0" dirty="0"/>
            <a:t> articulación entre el jugador individual con los otros jugadores que integran la polis</a:t>
          </a:r>
          <a:endParaRPr lang="es-ES_tradnl" sz="2400" kern="1200" noProof="0" dirty="0"/>
        </a:p>
      </dsp:txBody>
      <dsp:txXfrm>
        <a:off x="629736" y="1561202"/>
        <a:ext cx="5187213" cy="1228933"/>
      </dsp:txXfrm>
    </dsp:sp>
    <dsp:sp modelId="{D98D75A1-5E2D-C749-9FB9-1583D91C057E}">
      <dsp:nvSpPr>
        <dsp:cNvPr id="0" name=""/>
        <dsp:cNvSpPr/>
      </dsp:nvSpPr>
      <dsp:spPr>
        <a:xfrm>
          <a:off x="1183004" y="3045936"/>
          <a:ext cx="6703695"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_tradnl" sz="2400" kern="1200" noProof="0" dirty="0"/>
            <a:t>Articulación a través de la conducta, deseos, creencias: la elección racional</a:t>
          </a:r>
        </a:p>
      </dsp:txBody>
      <dsp:txXfrm>
        <a:off x="1221238" y="3084170"/>
        <a:ext cx="5187213" cy="1228933"/>
      </dsp:txXfrm>
    </dsp:sp>
    <dsp:sp modelId="{CAD53C56-B4CA-664E-93E9-D21F5FAF69CD}">
      <dsp:nvSpPr>
        <dsp:cNvPr id="0" name=""/>
        <dsp:cNvSpPr/>
      </dsp:nvSpPr>
      <dsp:spPr>
        <a:xfrm>
          <a:off x="5855184"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s-ES_tradnl" sz="3600" kern="1200" noProof="0" dirty="0"/>
        </a:p>
      </dsp:txBody>
      <dsp:txXfrm>
        <a:off x="6046099" y="989929"/>
        <a:ext cx="466680" cy="638504"/>
      </dsp:txXfrm>
    </dsp:sp>
    <dsp:sp modelId="{190DF2C5-45F8-6147-B5D8-725BB2D8BFA5}">
      <dsp:nvSpPr>
        <dsp:cNvPr id="0" name=""/>
        <dsp:cNvSpPr/>
      </dsp:nvSpPr>
      <dsp:spPr>
        <a:xfrm>
          <a:off x="6446686"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s-ES_tradnl" sz="3600" kern="1200" noProof="0" dirty="0"/>
        </a:p>
      </dsp:txBody>
      <dsp:txXfrm>
        <a:off x="6637601" y="2504195"/>
        <a:ext cx="466680" cy="638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C4A83-4E5F-4174-A60F-F6F1BA7CDE86}">
      <dsp:nvSpPr>
        <dsp:cNvPr id="0" name=""/>
        <dsp:cNvSpPr/>
      </dsp:nvSpPr>
      <dsp:spPr>
        <a:xfrm>
          <a:off x="1324468" y="1258"/>
          <a:ext cx="1013291" cy="101329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F78A81-E033-4115-AD75-9493A602BCB6}">
      <dsp:nvSpPr>
        <dsp:cNvPr id="0" name=""/>
        <dsp:cNvSpPr/>
      </dsp:nvSpPr>
      <dsp:spPr>
        <a:xfrm>
          <a:off x="1540416" y="217205"/>
          <a:ext cx="581396" cy="5813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0A6961-9F00-4B86-B516-F2FC56181C05}">
      <dsp:nvSpPr>
        <dsp:cNvPr id="0" name=""/>
        <dsp:cNvSpPr/>
      </dsp:nvSpPr>
      <dsp:spPr>
        <a:xfrm>
          <a:off x="1000548" y="1330164"/>
          <a:ext cx="1661132" cy="1121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s-ES_tradnl" sz="1100" i="1" kern="1200"/>
            <a:t>Los jugadores que no tengan estrategias dominantes tienen necesariamente que partir de una interpretación de las estrategias de los demás jugadores </a:t>
          </a:r>
          <a:endParaRPr lang="en-US" sz="1100" kern="1200"/>
        </a:p>
      </dsp:txBody>
      <dsp:txXfrm>
        <a:off x="1000548" y="1330164"/>
        <a:ext cx="1661132" cy="1121264"/>
      </dsp:txXfrm>
    </dsp:sp>
    <dsp:sp modelId="{F2060873-03D1-45C5-837E-50505C4A9A90}">
      <dsp:nvSpPr>
        <dsp:cNvPr id="0" name=""/>
        <dsp:cNvSpPr/>
      </dsp:nvSpPr>
      <dsp:spPr>
        <a:xfrm>
          <a:off x="3276300" y="1258"/>
          <a:ext cx="1013291" cy="101329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3BA53E-25BB-471C-A563-4CE9F3D0CCE2}">
      <dsp:nvSpPr>
        <dsp:cNvPr id="0" name=""/>
        <dsp:cNvSpPr/>
      </dsp:nvSpPr>
      <dsp:spPr>
        <a:xfrm>
          <a:off x="3492247" y="217205"/>
          <a:ext cx="581396" cy="5813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B2D140-E46A-450C-8BF3-128391653FD8}">
      <dsp:nvSpPr>
        <dsp:cNvPr id="0" name=""/>
        <dsp:cNvSpPr/>
      </dsp:nvSpPr>
      <dsp:spPr>
        <a:xfrm>
          <a:off x="2952379" y="1330164"/>
          <a:ext cx="1661132" cy="1121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s-ES" sz="1100" kern="1200"/>
            <a:t>En el juego a menudo encontramos elecciones afectivas no racionales.</a:t>
          </a:r>
        </a:p>
      </dsp:txBody>
      <dsp:txXfrm>
        <a:off x="2952379" y="1330164"/>
        <a:ext cx="1661132" cy="1121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523EB-1167-4FE3-9508-731E093A5211}">
      <dsp:nvSpPr>
        <dsp:cNvPr id="0" name=""/>
        <dsp:cNvSpPr/>
      </dsp:nvSpPr>
      <dsp:spPr>
        <a:xfrm>
          <a:off x="341781" y="1130473"/>
          <a:ext cx="1062615" cy="106261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ABED3-D296-4C6C-8A63-13D93DED186D}">
      <dsp:nvSpPr>
        <dsp:cNvPr id="0" name=""/>
        <dsp:cNvSpPr/>
      </dsp:nvSpPr>
      <dsp:spPr>
        <a:xfrm>
          <a:off x="568240" y="1356932"/>
          <a:ext cx="609697" cy="6096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0C81C8-2BE5-43BA-AECE-BE9BFD51A56E}">
      <dsp:nvSpPr>
        <dsp:cNvPr id="0" name=""/>
        <dsp:cNvSpPr/>
      </dsp:nvSpPr>
      <dsp:spPr>
        <a:xfrm>
          <a:off x="2092" y="2524067"/>
          <a:ext cx="1741992" cy="69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s-ES_tradnl" sz="1100" i="1" kern="1200">
              <a:latin typeface="Palatino" pitchFamily="2" charset="77"/>
              <a:ea typeface="Palatino" pitchFamily="2" charset="77"/>
            </a:rPr>
            <a:t>Asuma la complejidad humana y social, las guerras</a:t>
          </a:r>
          <a:endParaRPr lang="en-US" sz="1100" kern="1200"/>
        </a:p>
      </dsp:txBody>
      <dsp:txXfrm>
        <a:off x="2092" y="2524067"/>
        <a:ext cx="1741992" cy="696796"/>
      </dsp:txXfrm>
    </dsp:sp>
    <dsp:sp modelId="{F63A1835-894C-4C1F-9611-813501CDAA89}">
      <dsp:nvSpPr>
        <dsp:cNvPr id="0" name=""/>
        <dsp:cNvSpPr/>
      </dsp:nvSpPr>
      <dsp:spPr>
        <a:xfrm>
          <a:off x="2388621" y="1130473"/>
          <a:ext cx="1062615" cy="106261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6F2439-4245-48B4-A2D9-ACD0E8638C11}">
      <dsp:nvSpPr>
        <dsp:cNvPr id="0" name=""/>
        <dsp:cNvSpPr/>
      </dsp:nvSpPr>
      <dsp:spPr>
        <a:xfrm>
          <a:off x="2615080" y="1356932"/>
          <a:ext cx="609697" cy="6096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C04712-A4F0-43F6-A71D-CE8550262EB1}">
      <dsp:nvSpPr>
        <dsp:cNvPr id="0" name=""/>
        <dsp:cNvSpPr/>
      </dsp:nvSpPr>
      <dsp:spPr>
        <a:xfrm>
          <a:off x="2048933" y="2524067"/>
          <a:ext cx="1741992" cy="69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s-ES_tradnl" sz="1100" i="1" kern="1200">
              <a:latin typeface="Palatino" pitchFamily="2" charset="77"/>
              <a:ea typeface="Palatino" pitchFamily="2" charset="77"/>
            </a:rPr>
            <a:t>Supere</a:t>
          </a:r>
          <a:r>
            <a:rPr lang="es-ES_tradnl" sz="1100" i="1" kern="1200" baseline="0">
              <a:latin typeface="Palatino" pitchFamily="2" charset="77"/>
              <a:ea typeface="Palatino" pitchFamily="2" charset="77"/>
            </a:rPr>
            <a:t> la vieja contradicción entre racional y emocional</a:t>
          </a:r>
          <a:endParaRPr lang="es-ES_tradnl" sz="1100" i="1" kern="1200">
            <a:latin typeface="Palatino" pitchFamily="2" charset="77"/>
            <a:ea typeface="Palatino" pitchFamily="2" charset="77"/>
          </a:endParaRPr>
        </a:p>
      </dsp:txBody>
      <dsp:txXfrm>
        <a:off x="2048933" y="2524067"/>
        <a:ext cx="1741992" cy="696796"/>
      </dsp:txXfrm>
    </dsp:sp>
    <dsp:sp modelId="{7189011E-AD31-4917-825F-6E6374ED29EC}">
      <dsp:nvSpPr>
        <dsp:cNvPr id="0" name=""/>
        <dsp:cNvSpPr/>
      </dsp:nvSpPr>
      <dsp:spPr>
        <a:xfrm>
          <a:off x="4435462" y="1130473"/>
          <a:ext cx="1062615" cy="106261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6B0617-6B04-4948-A29F-DA78460DF7A6}">
      <dsp:nvSpPr>
        <dsp:cNvPr id="0" name=""/>
        <dsp:cNvSpPr/>
      </dsp:nvSpPr>
      <dsp:spPr>
        <a:xfrm>
          <a:off x="4661921" y="1356932"/>
          <a:ext cx="609697" cy="6096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5348DB-577A-44AA-ABB4-7F234060D77B}">
      <dsp:nvSpPr>
        <dsp:cNvPr id="0" name=""/>
        <dsp:cNvSpPr/>
      </dsp:nvSpPr>
      <dsp:spPr>
        <a:xfrm>
          <a:off x="4095774" y="2524067"/>
          <a:ext cx="1741992" cy="69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s-ES_tradnl" sz="1100" i="1" kern="1200">
              <a:latin typeface="Palatino" pitchFamily="2" charset="77"/>
              <a:ea typeface="Palatino" pitchFamily="2" charset="77"/>
            </a:rPr>
            <a:t>Acepte</a:t>
          </a:r>
          <a:r>
            <a:rPr lang="es-ES_tradnl" sz="1100" i="1" kern="1200" baseline="0">
              <a:latin typeface="Palatino" pitchFamily="2" charset="77"/>
              <a:ea typeface="Palatino" pitchFamily="2" charset="77"/>
            </a:rPr>
            <a:t> y juegue con la subjetividad de la percepción humana</a:t>
          </a:r>
          <a:endParaRPr lang="es-ES_tradnl" sz="1100" i="1" kern="1200">
            <a:latin typeface="Palatino" pitchFamily="2" charset="77"/>
            <a:ea typeface="Palatino" pitchFamily="2" charset="77"/>
          </a:endParaRPr>
        </a:p>
      </dsp:txBody>
      <dsp:txXfrm>
        <a:off x="4095774" y="2524067"/>
        <a:ext cx="1741992" cy="696796"/>
      </dsp:txXfrm>
    </dsp:sp>
    <dsp:sp modelId="{DB837694-41E4-40CB-954D-062AF73F1A02}">
      <dsp:nvSpPr>
        <dsp:cNvPr id="0" name=""/>
        <dsp:cNvSpPr/>
      </dsp:nvSpPr>
      <dsp:spPr>
        <a:xfrm>
          <a:off x="6482303" y="1130473"/>
          <a:ext cx="1062615" cy="106261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EDFBB8-B9A9-4834-9862-E2CE86673248}">
      <dsp:nvSpPr>
        <dsp:cNvPr id="0" name=""/>
        <dsp:cNvSpPr/>
      </dsp:nvSpPr>
      <dsp:spPr>
        <a:xfrm>
          <a:off x="6708762" y="1356932"/>
          <a:ext cx="609697" cy="60969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3DA7AF-B644-402E-B298-F62E7CE270BA}">
      <dsp:nvSpPr>
        <dsp:cNvPr id="0" name=""/>
        <dsp:cNvSpPr/>
      </dsp:nvSpPr>
      <dsp:spPr>
        <a:xfrm>
          <a:off x="6142615" y="2524067"/>
          <a:ext cx="1741992" cy="69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s-ES" sz="1100" kern="1200"/>
            <a:t>No se limite a lo cuantitativo en menosprecio de lo cualitativo</a:t>
          </a:r>
        </a:p>
      </dsp:txBody>
      <dsp:txXfrm>
        <a:off x="6142615" y="2524067"/>
        <a:ext cx="1741992" cy="69679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2/7/19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a:t>
            </a:fld>
            <a:endParaRPr lang="es-ES" dirty="0"/>
          </a:p>
        </p:txBody>
      </p:sp>
    </p:spTree>
    <p:extLst>
      <p:ext uri="{BB962C8B-B14F-4D97-AF65-F5344CB8AC3E}">
        <p14:creationId xmlns:p14="http://schemas.microsoft.com/office/powerpoint/2010/main" val="3507926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a:t>
            </a:fld>
            <a:endParaRPr lang="es-ES" dirty="0"/>
          </a:p>
        </p:txBody>
      </p:sp>
    </p:spTree>
    <p:extLst>
      <p:ext uri="{BB962C8B-B14F-4D97-AF65-F5344CB8AC3E}">
        <p14:creationId xmlns:p14="http://schemas.microsoft.com/office/powerpoint/2010/main" val="2738021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4</a:t>
            </a:fld>
            <a:endParaRPr lang="es-ES" dirty="0"/>
          </a:p>
        </p:txBody>
      </p:sp>
    </p:spTree>
    <p:extLst>
      <p:ext uri="{BB962C8B-B14F-4D97-AF65-F5344CB8AC3E}">
        <p14:creationId xmlns:p14="http://schemas.microsoft.com/office/powerpoint/2010/main" val="4192013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a:t>
            </a:fld>
            <a:endParaRPr lang="es-EC"/>
          </a:p>
        </p:txBody>
      </p:sp>
    </p:spTree>
    <p:extLst>
      <p:ext uri="{BB962C8B-B14F-4D97-AF65-F5344CB8AC3E}">
        <p14:creationId xmlns:p14="http://schemas.microsoft.com/office/powerpoint/2010/main" val="1166177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6</a:t>
            </a:fld>
            <a:endParaRPr lang="es-EC"/>
          </a:p>
        </p:txBody>
      </p:sp>
    </p:spTree>
    <p:extLst>
      <p:ext uri="{BB962C8B-B14F-4D97-AF65-F5344CB8AC3E}">
        <p14:creationId xmlns:p14="http://schemas.microsoft.com/office/powerpoint/2010/main" val="2608693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7</a:t>
            </a:fld>
            <a:endParaRPr lang="es-EC"/>
          </a:p>
        </p:txBody>
      </p:sp>
    </p:spTree>
    <p:extLst>
      <p:ext uri="{BB962C8B-B14F-4D97-AF65-F5344CB8AC3E}">
        <p14:creationId xmlns:p14="http://schemas.microsoft.com/office/powerpoint/2010/main" val="703398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8</a:t>
            </a:fld>
            <a:endParaRPr lang="es-EC"/>
          </a:p>
        </p:txBody>
      </p:sp>
    </p:spTree>
    <p:extLst>
      <p:ext uri="{BB962C8B-B14F-4D97-AF65-F5344CB8AC3E}">
        <p14:creationId xmlns:p14="http://schemas.microsoft.com/office/powerpoint/2010/main" val="1479026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9</a:t>
            </a:fld>
            <a:endParaRPr lang="es-EC"/>
          </a:p>
        </p:txBody>
      </p:sp>
    </p:spTree>
    <p:extLst>
      <p:ext uri="{BB962C8B-B14F-4D97-AF65-F5344CB8AC3E}">
        <p14:creationId xmlns:p14="http://schemas.microsoft.com/office/powerpoint/2010/main" val="4236622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10</a:t>
            </a:fld>
            <a:endParaRPr lang="es-EC"/>
          </a:p>
        </p:txBody>
      </p:sp>
    </p:spTree>
    <p:extLst>
      <p:ext uri="{BB962C8B-B14F-4D97-AF65-F5344CB8AC3E}">
        <p14:creationId xmlns:p14="http://schemas.microsoft.com/office/powerpoint/2010/main" val="940246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11</a:t>
            </a:fld>
            <a:endParaRPr lang="es-EC"/>
          </a:p>
        </p:txBody>
      </p:sp>
    </p:spTree>
    <p:extLst>
      <p:ext uri="{BB962C8B-B14F-4D97-AF65-F5344CB8AC3E}">
        <p14:creationId xmlns:p14="http://schemas.microsoft.com/office/powerpoint/2010/main" val="1398521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12</a:t>
            </a:fld>
            <a:endParaRPr lang="es-EC"/>
          </a:p>
        </p:txBody>
      </p:sp>
    </p:spTree>
    <p:extLst>
      <p:ext uri="{BB962C8B-B14F-4D97-AF65-F5344CB8AC3E}">
        <p14:creationId xmlns:p14="http://schemas.microsoft.com/office/powerpoint/2010/main" val="1155677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13</a:t>
            </a:fld>
            <a:endParaRPr lang="es-EC"/>
          </a:p>
        </p:txBody>
      </p:sp>
    </p:spTree>
    <p:extLst>
      <p:ext uri="{BB962C8B-B14F-4D97-AF65-F5344CB8AC3E}">
        <p14:creationId xmlns:p14="http://schemas.microsoft.com/office/powerpoint/2010/main" val="2018615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14</a:t>
            </a:fld>
            <a:endParaRPr lang="es-EC"/>
          </a:p>
        </p:txBody>
      </p:sp>
    </p:spTree>
    <p:extLst>
      <p:ext uri="{BB962C8B-B14F-4D97-AF65-F5344CB8AC3E}">
        <p14:creationId xmlns:p14="http://schemas.microsoft.com/office/powerpoint/2010/main" val="240523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15</a:t>
            </a:fld>
            <a:endParaRPr lang="es-EC"/>
          </a:p>
        </p:txBody>
      </p:sp>
    </p:spTree>
    <p:extLst>
      <p:ext uri="{BB962C8B-B14F-4D97-AF65-F5344CB8AC3E}">
        <p14:creationId xmlns:p14="http://schemas.microsoft.com/office/powerpoint/2010/main" val="3889466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16</a:t>
            </a:fld>
            <a:endParaRPr lang="es-EC"/>
          </a:p>
        </p:txBody>
      </p:sp>
    </p:spTree>
    <p:extLst>
      <p:ext uri="{BB962C8B-B14F-4D97-AF65-F5344CB8AC3E}">
        <p14:creationId xmlns:p14="http://schemas.microsoft.com/office/powerpoint/2010/main" val="2514180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17</a:t>
            </a:fld>
            <a:endParaRPr lang="es-EC"/>
          </a:p>
        </p:txBody>
      </p:sp>
    </p:spTree>
    <p:extLst>
      <p:ext uri="{BB962C8B-B14F-4D97-AF65-F5344CB8AC3E}">
        <p14:creationId xmlns:p14="http://schemas.microsoft.com/office/powerpoint/2010/main" val="2713286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18</a:t>
            </a:fld>
            <a:endParaRPr lang="es-EC"/>
          </a:p>
        </p:txBody>
      </p:sp>
    </p:spTree>
    <p:extLst>
      <p:ext uri="{BB962C8B-B14F-4D97-AF65-F5344CB8AC3E}">
        <p14:creationId xmlns:p14="http://schemas.microsoft.com/office/powerpoint/2010/main" val="548754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19</a:t>
            </a:fld>
            <a:endParaRPr lang="es-EC"/>
          </a:p>
        </p:txBody>
      </p:sp>
    </p:spTree>
    <p:extLst>
      <p:ext uri="{BB962C8B-B14F-4D97-AF65-F5344CB8AC3E}">
        <p14:creationId xmlns:p14="http://schemas.microsoft.com/office/powerpoint/2010/main" val="2929969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7/2/19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7/2/19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Font typeface="Wingdings 3" charset="2"/>
              <a:buNone/>
            </a:pPr>
            <a:r>
              <a:rPr lang="es-ES_tradnl" sz="1600" b="1" i="1" dirty="0">
                <a:latin typeface="Palatino" pitchFamily="2" charset="77"/>
                <a:ea typeface="Palatino" pitchFamily="2" charset="77"/>
              </a:rPr>
              <a:t>CAPITULO 7</a:t>
            </a:r>
          </a:p>
          <a:p>
            <a:pPr>
              <a:buFont typeface="Wingdings 3" charset="2"/>
              <a:buNone/>
            </a:pPr>
            <a:r>
              <a:rPr lang="es-ES_tradnl" sz="1600" b="1" i="1" dirty="0">
                <a:latin typeface="Palatino" pitchFamily="2" charset="77"/>
                <a:ea typeface="Palatino" pitchFamily="2" charset="77"/>
              </a:rPr>
              <a:t>Del jugador racional al hombre jugador</a:t>
            </a: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482600" y="643467"/>
            <a:ext cx="2522980" cy="1597315"/>
          </a:xfrm>
          <a:noFill/>
          <a:ln w="19050">
            <a:solidFill>
              <a:schemeClr val="bg1"/>
            </a:solidFill>
          </a:ln>
        </p:spPr>
        <p:txBody>
          <a:bodyPr vert="horz" wrap="square" lIns="91440" tIns="45720" rIns="91440" bIns="45720" rtlCol="0" anchor="ctr">
            <a:normAutofit/>
          </a:bodyPr>
          <a:lstStyle/>
          <a:p>
            <a:pPr defTabSz="914400"/>
            <a:br>
              <a:rPr lang="en-US" sz="2400" kern="1200">
                <a:solidFill>
                  <a:schemeClr val="bg1"/>
                </a:solidFill>
                <a:latin typeface="+mj-lt"/>
                <a:ea typeface="+mj-ea"/>
                <a:cs typeface="+mj-cs"/>
              </a:rPr>
            </a:br>
            <a:br>
              <a:rPr lang="en-US" sz="2400" kern="1200">
                <a:solidFill>
                  <a:schemeClr val="bg1"/>
                </a:solidFill>
                <a:latin typeface="+mj-lt"/>
                <a:ea typeface="+mj-ea"/>
                <a:cs typeface="+mj-cs"/>
              </a:rPr>
            </a:br>
            <a:endParaRPr lang="en-US" sz="2400" i="1"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9167350B-0747-904D-8685-DBB19F5C8ECF}"/>
              </a:ext>
            </a:extLst>
          </p:cNvPr>
          <p:cNvSpPr txBox="1"/>
          <p:nvPr/>
        </p:nvSpPr>
        <p:spPr>
          <a:xfrm>
            <a:off x="482601" y="2638044"/>
            <a:ext cx="2522980" cy="341562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solidFill>
                  <a:schemeClr val="bg1"/>
                </a:solidFill>
              </a:rPr>
              <a:t>La teoría estratégica nos ofrece instrumentos de análisis y cálculo en la toma de decisiones ante la incertidumbre.</a:t>
            </a:r>
          </a:p>
          <a:p>
            <a:pPr indent="-228600">
              <a:lnSpc>
                <a:spcPct val="90000"/>
              </a:lnSpc>
              <a:spcAft>
                <a:spcPts val="600"/>
              </a:spcAft>
              <a:buFont typeface="Arial" panose="020B0604020202020204" pitchFamily="34" charset="0"/>
              <a:buChar char="•"/>
            </a:pPr>
            <a:r>
              <a:rPr lang="en-US" sz="1700">
                <a:solidFill>
                  <a:schemeClr val="bg1"/>
                </a:solidFill>
              </a:rPr>
              <a:t>Los jugadores son oponentes racionales-</a:t>
            </a:r>
          </a:p>
          <a:p>
            <a:pPr indent="-228600">
              <a:lnSpc>
                <a:spcPct val="90000"/>
              </a:lnSpc>
              <a:spcAft>
                <a:spcPts val="600"/>
              </a:spcAft>
              <a:buFont typeface="Arial" panose="020B0604020202020204" pitchFamily="34" charset="0"/>
              <a:buChar char="•"/>
            </a:pPr>
            <a:r>
              <a:rPr lang="en-US" sz="1700">
                <a:solidFill>
                  <a:schemeClr val="bg1"/>
                </a:solidFill>
              </a:rPr>
              <a:t>La teoría de los juegos necesita que los jugadores actúen racionalmente para dar un tratamiento matemático al juego.</a:t>
            </a:r>
            <a:br>
              <a:rPr lang="en-US" sz="1700">
                <a:solidFill>
                  <a:schemeClr val="bg1"/>
                </a:solidFill>
              </a:rPr>
            </a:br>
            <a:endParaRPr lang="en-US" sz="1700">
              <a:solidFill>
                <a:schemeClr val="bg1"/>
              </a:solidFill>
            </a:endParaRPr>
          </a:p>
        </p:txBody>
      </p:sp>
      <p:pic>
        <p:nvPicPr>
          <p:cNvPr id="7" name="Imagen 6">
            <a:extLst>
              <a:ext uri="{FF2B5EF4-FFF2-40B4-BE49-F238E27FC236}">
                <a16:creationId xmlns:a16="http://schemas.microsoft.com/office/drawing/2014/main" id="{A338EA26-FA74-104F-9B1F-2F4F8AAA31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22" y="1591543"/>
            <a:ext cx="4688077" cy="3514047"/>
          </a:xfrm>
          <a:prstGeom prst="rect">
            <a:avLst/>
          </a:prstGeom>
        </p:spPr>
      </p:pic>
    </p:spTree>
    <p:extLst>
      <p:ext uri="{BB962C8B-B14F-4D97-AF65-F5344CB8AC3E}">
        <p14:creationId xmlns:p14="http://schemas.microsoft.com/office/powerpoint/2010/main" val="31530630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91490" y="365125"/>
            <a:ext cx="3840085" cy="1692794"/>
          </a:xfrm>
        </p:spPr>
        <p:txBody>
          <a:bodyPr vert="horz" lIns="91440" tIns="45720" rIns="91440" bIns="45720" rtlCol="0" anchor="ctr">
            <a:normAutofit/>
          </a:bodyPr>
          <a:lstStyle/>
          <a:p>
            <a:pPr algn="l" defTabSz="914400"/>
            <a:br>
              <a:rPr lang="en-US" sz="3700" dirty="0"/>
            </a:br>
            <a:br>
              <a:rPr lang="en-US" sz="3700" dirty="0"/>
            </a:br>
            <a:endParaRPr lang="en-US" sz="3700" i="1" dirty="0"/>
          </a:p>
        </p:txBody>
      </p:sp>
      <p:cxnSp>
        <p:nvCxnSpPr>
          <p:cNvPr id="51" name="Straight Arrow Connector 5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9167350B-0747-904D-8685-DBB19F5C8ECF}"/>
              </a:ext>
            </a:extLst>
          </p:cNvPr>
          <p:cNvSpPr txBox="1"/>
          <p:nvPr/>
        </p:nvSpPr>
        <p:spPr>
          <a:xfrm>
            <a:off x="491490" y="2575034"/>
            <a:ext cx="3840085" cy="3462228"/>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r>
              <a:rPr lang="es-ES_tradnl" dirty="0">
                <a:latin typeface="Palatino" pitchFamily="2" charset="77"/>
                <a:ea typeface="Palatino" pitchFamily="2" charset="77"/>
              </a:rPr>
              <a:t>Una ciencia de la estrategia que soslaye el problema del jugador en cuanto hombre, es una ciencia que se </a:t>
            </a:r>
            <a:r>
              <a:rPr lang="es-ES_tradnl" dirty="0" err="1">
                <a:latin typeface="Palatino" pitchFamily="2" charset="77"/>
                <a:ea typeface="Palatino" pitchFamily="2" charset="77"/>
              </a:rPr>
              <a:t>autolimita</a:t>
            </a:r>
            <a:r>
              <a:rPr lang="es-ES_tradnl" dirty="0">
                <a:latin typeface="Palatino" pitchFamily="2" charset="77"/>
                <a:ea typeface="Palatino" pitchFamily="2" charset="77"/>
              </a:rPr>
              <a:t> y que difícilmente va a servirnos para resolver la complejidad de los problemas.</a:t>
            </a:r>
          </a:p>
          <a:p>
            <a:pPr indent="-228600" algn="just">
              <a:lnSpc>
                <a:spcPct val="90000"/>
              </a:lnSpc>
              <a:spcAft>
                <a:spcPts val="600"/>
              </a:spcAft>
              <a:buFont typeface="Arial" panose="020B0604020202020204" pitchFamily="34" charset="0"/>
              <a:buChar char="•"/>
            </a:pPr>
            <a:r>
              <a:rPr lang="es-ES_tradnl" dirty="0">
                <a:latin typeface="Palatino" pitchFamily="2" charset="77"/>
                <a:ea typeface="Palatino" pitchFamily="2" charset="77"/>
              </a:rPr>
              <a:t>La complejidad de la estrategia comienza en la complejidad de nuestro ser.</a:t>
            </a:r>
          </a:p>
          <a:p>
            <a:pPr indent="-228600" algn="just">
              <a:lnSpc>
                <a:spcPct val="90000"/>
              </a:lnSpc>
              <a:spcAft>
                <a:spcPts val="600"/>
              </a:spcAft>
              <a:buFont typeface="Arial" panose="020B0604020202020204" pitchFamily="34" charset="0"/>
              <a:buChar char="•"/>
            </a:pPr>
            <a:r>
              <a:rPr lang="es-ES_tradnl" dirty="0">
                <a:latin typeface="Palatino" pitchFamily="2" charset="77"/>
                <a:ea typeface="Palatino" pitchFamily="2" charset="77"/>
              </a:rPr>
              <a:t>Una teoría compleja de los jugadores exige ciencias de la complejidad.</a:t>
            </a:r>
          </a:p>
        </p:txBody>
      </p:sp>
      <p:pic>
        <p:nvPicPr>
          <p:cNvPr id="5" name="Imagen 4">
            <a:extLst>
              <a:ext uri="{FF2B5EF4-FFF2-40B4-BE49-F238E27FC236}">
                <a16:creationId xmlns:a16="http://schemas.microsoft.com/office/drawing/2014/main" id="{C8F1B975-A44D-9C45-9F03-EBD2A0681B88}"/>
              </a:ext>
            </a:extLst>
          </p:cNvPr>
          <p:cNvPicPr>
            <a:picLocks noChangeAspect="1"/>
          </p:cNvPicPr>
          <p:nvPr/>
        </p:nvPicPr>
        <p:blipFill rotWithShape="1">
          <a:blip r:embed="rId3">
            <a:extLst>
              <a:ext uri="{28A0092B-C50C-407E-A947-70E740481C1C}">
                <a14:useLocalDpi xmlns:a14="http://schemas.microsoft.com/office/drawing/2010/main" val="0"/>
              </a:ext>
            </a:extLst>
          </a:blip>
          <a:srcRect t="5481" r="-3" b="237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67256607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Imagen que contiene hombre, persona, interior&#10;&#10;Descripción generada automáticamente">
            <a:extLst>
              <a:ext uri="{FF2B5EF4-FFF2-40B4-BE49-F238E27FC236}">
                <a16:creationId xmlns:a16="http://schemas.microsoft.com/office/drawing/2014/main" id="{1FA7903A-2579-4E46-AFE7-19B1F91EAD36}"/>
              </a:ext>
            </a:extLst>
          </p:cNvPr>
          <p:cNvPicPr>
            <a:picLocks noChangeAspect="1"/>
          </p:cNvPicPr>
          <p:nvPr/>
        </p:nvPicPr>
        <p:blipFill rotWithShape="1">
          <a:blip r:embed="rId3">
            <a:extLst>
              <a:ext uri="{28A0092B-C50C-407E-A947-70E740481C1C}">
                <a14:useLocalDpi xmlns:a14="http://schemas.microsoft.com/office/drawing/2010/main" val="0"/>
              </a:ext>
            </a:extLst>
          </a:blip>
          <a:srcRect r="2525"/>
          <a:stretch/>
        </p:blipFill>
        <p:spPr>
          <a:xfrm>
            <a:off x="20" y="10"/>
            <a:ext cx="9143980" cy="4666928"/>
          </a:xfrm>
          <a:prstGeom prst="rect">
            <a:avLst/>
          </a:prstGeom>
        </p:spPr>
      </p:pic>
      <p:pic>
        <p:nvPicPr>
          <p:cNvPr id="56" name="Picture 55">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8" name="Oval 57">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603748" y="4551037"/>
            <a:ext cx="3766337" cy="1509931"/>
          </a:xfrm>
        </p:spPr>
        <p:txBody>
          <a:bodyPr vert="horz" lIns="91440" tIns="45720" rIns="91440" bIns="45720" rtlCol="0" anchor="ctr">
            <a:normAutofit/>
          </a:bodyPr>
          <a:lstStyle/>
          <a:p>
            <a:pPr algn="l" defTabSz="914400"/>
            <a:br>
              <a:rPr lang="en-US" sz="3200" dirty="0">
                <a:solidFill>
                  <a:srgbClr val="000000"/>
                </a:solidFill>
              </a:rPr>
            </a:br>
            <a:br>
              <a:rPr lang="en-US" sz="3200" dirty="0">
                <a:solidFill>
                  <a:srgbClr val="000000"/>
                </a:solidFill>
              </a:rPr>
            </a:br>
            <a:endParaRPr lang="en-US" sz="3200" i="1" dirty="0">
              <a:solidFill>
                <a:srgbClr val="000000"/>
              </a:solidFill>
            </a:endParaRPr>
          </a:p>
        </p:txBody>
      </p:sp>
      <p:sp>
        <p:nvSpPr>
          <p:cNvPr id="3" name="CuadroTexto 2">
            <a:extLst>
              <a:ext uri="{FF2B5EF4-FFF2-40B4-BE49-F238E27FC236}">
                <a16:creationId xmlns:a16="http://schemas.microsoft.com/office/drawing/2014/main" id="{9167350B-0747-904D-8685-DBB19F5C8ECF}"/>
              </a:ext>
            </a:extLst>
          </p:cNvPr>
          <p:cNvSpPr txBox="1"/>
          <p:nvPr/>
        </p:nvSpPr>
        <p:spPr>
          <a:xfrm>
            <a:off x="2198719" y="4963886"/>
            <a:ext cx="6348774" cy="1097086"/>
          </a:xfrm>
          <a:prstGeom prst="rect">
            <a:avLst/>
          </a:prstGeom>
        </p:spPr>
        <p:txBody>
          <a:bodyPr vert="horz" lIns="91440" tIns="45720" rIns="91440" bIns="45720" rtlCol="0" anchor="ctr">
            <a:noAutofit/>
          </a:bodyPr>
          <a:lstStyle/>
          <a:p>
            <a:pPr indent="-228600">
              <a:spcAft>
                <a:spcPts val="600"/>
              </a:spcAft>
              <a:buFont typeface="Arial" panose="020B0604020202020204" pitchFamily="34" charset="0"/>
              <a:buChar char="•"/>
            </a:pPr>
            <a:r>
              <a:rPr lang="es-ES_tradnl" dirty="0">
                <a:solidFill>
                  <a:srgbClr val="000000"/>
                </a:solidFill>
                <a:latin typeface="Palatino" pitchFamily="2" charset="77"/>
                <a:ea typeface="Palatino" pitchFamily="2" charset="77"/>
              </a:rPr>
              <a:t>San </a:t>
            </a:r>
            <a:r>
              <a:rPr lang="es-ES_tradnl" dirty="0" err="1">
                <a:solidFill>
                  <a:srgbClr val="000000"/>
                </a:solidFill>
                <a:latin typeface="Palatino" pitchFamily="2" charset="77"/>
                <a:ea typeface="Palatino" pitchFamily="2" charset="77"/>
              </a:rPr>
              <a:t>Tzu</a:t>
            </a:r>
            <a:r>
              <a:rPr lang="es-ES_tradnl" dirty="0">
                <a:solidFill>
                  <a:srgbClr val="000000"/>
                </a:solidFill>
                <a:latin typeface="Palatino" pitchFamily="2" charset="77"/>
                <a:ea typeface="Palatino" pitchFamily="2" charset="77"/>
              </a:rPr>
              <a:t> concibe la estrategia como una partida de inteligencia y de prudencia entre 5 jugadores: soberano, el pueblo, el propio estratega, enemigos exteriores y aliados.</a:t>
            </a:r>
          </a:p>
          <a:p>
            <a:pPr indent="-228600">
              <a:spcAft>
                <a:spcPts val="600"/>
              </a:spcAft>
              <a:buFont typeface="Arial" panose="020B0604020202020204" pitchFamily="34" charset="0"/>
              <a:buChar char="•"/>
            </a:pPr>
            <a:r>
              <a:rPr lang="es-ES_tradnl" dirty="0">
                <a:solidFill>
                  <a:srgbClr val="000000"/>
                </a:solidFill>
                <a:latin typeface="Palatino" pitchFamily="2" charset="77"/>
                <a:ea typeface="Palatino" pitchFamily="2" charset="77"/>
              </a:rPr>
              <a:t>”Si no hace uso de mis consejos, aunque me dé empleo, seré derrotado. Y por ello me iría antes de que eso ocurriese”. </a:t>
            </a:r>
          </a:p>
          <a:p>
            <a:pPr indent="-228600">
              <a:spcAft>
                <a:spcPts val="600"/>
              </a:spcAft>
              <a:buFont typeface="Arial" panose="020B0604020202020204" pitchFamily="34" charset="0"/>
              <a:buChar char="•"/>
            </a:pPr>
            <a:r>
              <a:rPr lang="es-ES_tradnl" dirty="0">
                <a:solidFill>
                  <a:srgbClr val="000000"/>
                </a:solidFill>
                <a:latin typeface="Palatino" pitchFamily="2" charset="77"/>
                <a:ea typeface="Palatino" pitchFamily="2" charset="77"/>
              </a:rPr>
              <a:t>Cualidades del estratega: sabiduría, credibilidad, benevolencia, coraje y severidad.</a:t>
            </a:r>
          </a:p>
        </p:txBody>
      </p:sp>
    </p:spTree>
    <p:extLst>
      <p:ext uri="{BB962C8B-B14F-4D97-AF65-F5344CB8AC3E}">
        <p14:creationId xmlns:p14="http://schemas.microsoft.com/office/powerpoint/2010/main" val="110742098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86698" y="2438400"/>
            <a:ext cx="2629120" cy="3785419"/>
          </a:xfrm>
        </p:spPr>
        <p:txBody>
          <a:bodyPr>
            <a:normAutofit/>
          </a:bodyPr>
          <a:lstStyle/>
          <a:p>
            <a:pPr>
              <a:buFont typeface="Wingdings 3" charset="2"/>
              <a:buNone/>
            </a:pPr>
            <a:r>
              <a:rPr lang="es-ES_tradnl" sz="1700" i="1">
                <a:latin typeface="Palatino" pitchFamily="2" charset="77"/>
                <a:ea typeface="Palatino" pitchFamily="2" charset="77"/>
              </a:rPr>
              <a:t>	Mantenernos alertas en tiempos de paz.</a:t>
            </a:r>
          </a:p>
          <a:p>
            <a:pPr>
              <a:buFont typeface="Wingdings 3" charset="2"/>
              <a:buNone/>
            </a:pPr>
            <a:r>
              <a:rPr lang="es-ES_tradnl" sz="1700" i="1">
                <a:latin typeface="Palatino" pitchFamily="2" charset="77"/>
                <a:ea typeface="Palatino" pitchFamily="2" charset="77"/>
              </a:rPr>
              <a:t>	Toda las guerras hay que ganarlas en el interior de nosotros mismos</a:t>
            </a:r>
          </a:p>
        </p:txBody>
      </p:sp>
      <p:sp>
        <p:nvSpPr>
          <p:cNvPr id="63" name="Rectangle 62">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84632"/>
            <a:ext cx="4938073"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foto, hombre, persona&#10;&#10;Descripción generada automáticamente">
            <a:extLst>
              <a:ext uri="{FF2B5EF4-FFF2-40B4-BE49-F238E27FC236}">
                <a16:creationId xmlns:a16="http://schemas.microsoft.com/office/drawing/2014/main" id="{4D58CC61-DB47-B146-A90F-A7BE0C8806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6239" y="1952191"/>
            <a:ext cx="4211126" cy="2800398"/>
          </a:xfrm>
          <a:prstGeom prst="rect">
            <a:avLst/>
          </a:prstGeom>
          <a:effectLst/>
        </p:spPr>
      </p:pic>
    </p:spTree>
    <p:extLst>
      <p:ext uri="{BB962C8B-B14F-4D97-AF65-F5344CB8AC3E}">
        <p14:creationId xmlns:p14="http://schemas.microsoft.com/office/powerpoint/2010/main" val="3524454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AF42A50-D965-4842-AF0A-BCF638887E50}"/>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err="1">
                <a:solidFill>
                  <a:schemeClr val="tx1"/>
                </a:solidFill>
                <a:latin typeface="+mj-lt"/>
                <a:ea typeface="+mj-ea"/>
                <a:cs typeface="+mj-cs"/>
              </a:rPr>
              <a:t>Aristóteles</a:t>
            </a:r>
            <a:endParaRPr lang="en-US" sz="4400" kern="1200" dirty="0">
              <a:solidFill>
                <a:schemeClr val="tx1"/>
              </a:solidFill>
              <a:latin typeface="+mj-lt"/>
              <a:ea typeface="+mj-ea"/>
              <a:cs typeface="+mj-cs"/>
            </a:endParaRPr>
          </a:p>
        </p:txBody>
      </p:sp>
      <p:graphicFrame>
        <p:nvGraphicFramePr>
          <p:cNvPr id="12" name="Marcador de contenido 2">
            <a:extLst>
              <a:ext uri="{FF2B5EF4-FFF2-40B4-BE49-F238E27FC236}">
                <a16:creationId xmlns:a16="http://schemas.microsoft.com/office/drawing/2014/main" id="{49A34B51-B468-4679-A83D-3FDB066DC9CD}"/>
              </a:ext>
            </a:extLst>
          </p:cNvPr>
          <p:cNvGraphicFramePr>
            <a:graphicFrameLocks noGrp="1"/>
          </p:cNvGraphicFramePr>
          <p:nvPr>
            <p:ph idx="1"/>
            <p:extLst>
              <p:ext uri="{D42A27DB-BD31-4B8C-83A1-F6EECF244321}">
                <p14:modId xmlns:p14="http://schemas.microsoft.com/office/powerpoint/2010/main" val="357092520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36963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pitchFamily="2" charset="77"/>
              <a:ea typeface="Palatino" pitchFamily="2" charset="77"/>
            </a:endParaRPr>
          </a:p>
        </p:txBody>
      </p:sp>
      <p:pic>
        <p:nvPicPr>
          <p:cNvPr id="4" name="Imagen 3">
            <a:extLst>
              <a:ext uri="{FF2B5EF4-FFF2-40B4-BE49-F238E27FC236}">
                <a16:creationId xmlns:a16="http://schemas.microsoft.com/office/drawing/2014/main" id="{2B2BBCFC-D72A-F943-A4C1-E51E867A6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256" y="800945"/>
            <a:ext cx="6713132" cy="2987343"/>
          </a:xfrm>
          <a:prstGeom prst="rect">
            <a:avLst/>
          </a:prstGeom>
        </p:spPr>
      </p:pic>
      <p:cxnSp>
        <p:nvCxnSpPr>
          <p:cNvPr id="65" name="Straight Connector 64">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1535488" y="5258027"/>
            <a:ext cx="6573872" cy="914401"/>
          </a:xfrm>
        </p:spPr>
        <p:txBody>
          <a:bodyPr anchor="ctr">
            <a:noAutofit/>
          </a:bodyPr>
          <a:lstStyle/>
          <a:p>
            <a:pPr>
              <a:buFont typeface="Wingdings 3" charset="2"/>
              <a:buNone/>
            </a:pPr>
            <a:r>
              <a:rPr lang="es-ES_tradnl" sz="1800" i="1" dirty="0">
                <a:solidFill>
                  <a:schemeClr val="bg1"/>
                </a:solidFill>
                <a:latin typeface="Palatino" pitchFamily="2" charset="77"/>
                <a:ea typeface="Palatino" pitchFamily="2" charset="77"/>
              </a:rPr>
              <a:t>Complejidad del logos</a:t>
            </a:r>
          </a:p>
          <a:p>
            <a:pPr>
              <a:buFont typeface="Wingdings 3" charset="2"/>
              <a:buNone/>
            </a:pPr>
            <a:endParaRPr lang="es-ES_tradnl" sz="1800" i="1" dirty="0">
              <a:solidFill>
                <a:schemeClr val="bg1"/>
              </a:solidFill>
              <a:latin typeface="Palatino" pitchFamily="2" charset="77"/>
              <a:ea typeface="Palatino" pitchFamily="2" charset="77"/>
            </a:endParaRPr>
          </a:p>
          <a:p>
            <a:pPr>
              <a:buFont typeface="Wingdings 3" charset="2"/>
              <a:buNone/>
            </a:pPr>
            <a:r>
              <a:rPr lang="es-ES_tradnl" sz="1800" i="1" dirty="0">
                <a:solidFill>
                  <a:schemeClr val="bg1"/>
                </a:solidFill>
                <a:latin typeface="Palatino" pitchFamily="2" charset="77"/>
                <a:ea typeface="Palatino" pitchFamily="2" charset="77"/>
              </a:rPr>
              <a:t>	La filosofía aristotélica es consciente de que estamos hechos de una mezcla de emociones y deseos, valores y cobardía, compasión y alegría, apetitos y frustraciones. </a:t>
            </a:r>
          </a:p>
          <a:p>
            <a:pPr>
              <a:buFont typeface="Wingdings 3" charset="2"/>
              <a:buNone/>
            </a:pPr>
            <a:endParaRPr lang="es-ES_tradnl" sz="1800" i="1" dirty="0">
              <a:solidFill>
                <a:schemeClr val="bg1"/>
              </a:solidFill>
              <a:latin typeface="Palatino" pitchFamily="2" charset="77"/>
              <a:ea typeface="Palatino" pitchFamily="2" charset="77"/>
            </a:endParaRPr>
          </a:p>
          <a:p>
            <a:pPr>
              <a:buFont typeface="Wingdings 3" charset="2"/>
              <a:buNone/>
            </a:pPr>
            <a:r>
              <a:rPr lang="es-ES_tradnl" sz="1800" i="1" dirty="0">
                <a:solidFill>
                  <a:schemeClr val="bg1"/>
                </a:solidFill>
                <a:latin typeface="Palatino" pitchFamily="2" charset="77"/>
                <a:ea typeface="Palatino" pitchFamily="2" charset="77"/>
              </a:rPr>
              <a:t>	El jugador aristotélico depende del equilibrio</a:t>
            </a:r>
          </a:p>
        </p:txBody>
      </p:sp>
    </p:spTree>
    <p:extLst>
      <p:ext uri="{BB962C8B-B14F-4D97-AF65-F5344CB8AC3E}">
        <p14:creationId xmlns:p14="http://schemas.microsoft.com/office/powerpoint/2010/main" val="14056075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pitchFamily="2" charset="77"/>
              <a:ea typeface="Palatino" pitchFamily="2" charset="77"/>
            </a:endParaRPr>
          </a:p>
        </p:txBody>
      </p:sp>
      <p:pic>
        <p:nvPicPr>
          <p:cNvPr id="4" name="Imagen 3">
            <a:extLst>
              <a:ext uri="{FF2B5EF4-FFF2-40B4-BE49-F238E27FC236}">
                <a16:creationId xmlns:a16="http://schemas.microsoft.com/office/drawing/2014/main" id="{2B2BBCFC-D72A-F943-A4C1-E51E867A6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256" y="800945"/>
            <a:ext cx="6713132" cy="2987343"/>
          </a:xfrm>
          <a:prstGeom prst="rect">
            <a:avLst/>
          </a:prstGeom>
        </p:spPr>
      </p:pic>
      <p:cxnSp>
        <p:nvCxnSpPr>
          <p:cNvPr id="65" name="Straight Connector 64">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1535488" y="5258027"/>
            <a:ext cx="6573872" cy="914401"/>
          </a:xfrm>
        </p:spPr>
        <p:txBody>
          <a:bodyPr anchor="ctr">
            <a:noAutofit/>
          </a:bodyPr>
          <a:lstStyle/>
          <a:p>
            <a:pPr>
              <a:buFont typeface="Wingdings 3" charset="2"/>
              <a:buNone/>
            </a:pPr>
            <a:r>
              <a:rPr lang="es-ES_tradnl" sz="1800" i="1" dirty="0">
                <a:solidFill>
                  <a:schemeClr val="bg1"/>
                </a:solidFill>
                <a:latin typeface="Palatino" pitchFamily="2" charset="77"/>
                <a:ea typeface="Palatino" pitchFamily="2" charset="77"/>
              </a:rPr>
              <a:t>El hombre es libre para optar actuar o no, conforme al logos.</a:t>
            </a:r>
          </a:p>
        </p:txBody>
      </p:sp>
    </p:spTree>
    <p:extLst>
      <p:ext uri="{BB962C8B-B14F-4D97-AF65-F5344CB8AC3E}">
        <p14:creationId xmlns:p14="http://schemas.microsoft.com/office/powerpoint/2010/main" val="181117355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10168" cy="6858000"/>
          </a:xfrm>
          <a:prstGeom prst="rect">
            <a:avLst/>
          </a:prstGeom>
          <a:solidFill>
            <a:srgbClr val="803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5" name="Imagen 4" descr="Imagen que contiene hombre, persona&#10;&#10;Descripción generada automáticamente">
            <a:extLst>
              <a:ext uri="{FF2B5EF4-FFF2-40B4-BE49-F238E27FC236}">
                <a16:creationId xmlns:a16="http://schemas.microsoft.com/office/drawing/2014/main" id="{9E42435A-7840-AE45-BAC2-EEBDF1811E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9451" y="955556"/>
            <a:ext cx="5391149" cy="3019043"/>
          </a:xfrm>
          <a:prstGeom prst="rect">
            <a:avLst/>
          </a:prstGeom>
        </p:spPr>
      </p:pic>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3219451" y="4494598"/>
            <a:ext cx="5391149" cy="1594145"/>
          </a:xfrm>
        </p:spPr>
        <p:txBody>
          <a:bodyPr>
            <a:normAutofit/>
          </a:bodyPr>
          <a:lstStyle/>
          <a:p>
            <a:pPr>
              <a:buFont typeface="Wingdings 3" charset="2"/>
              <a:buNone/>
            </a:pPr>
            <a:r>
              <a:rPr lang="es-ES_tradnl" sz="1800" i="1" dirty="0">
                <a:latin typeface="Palatino" pitchFamily="2" charset="77"/>
                <a:ea typeface="Palatino" pitchFamily="2" charset="77"/>
              </a:rPr>
              <a:t>Para alcanzar los objetivos, olvidarse de la moral.</a:t>
            </a:r>
          </a:p>
          <a:p>
            <a:pPr>
              <a:buFont typeface="Wingdings 3" charset="2"/>
              <a:buNone/>
            </a:pPr>
            <a:r>
              <a:rPr lang="es-ES_tradnl" sz="1800" i="1" dirty="0">
                <a:latin typeface="Palatino" pitchFamily="2" charset="77"/>
                <a:ea typeface="Palatino" pitchFamily="2" charset="77"/>
              </a:rPr>
              <a:t>Eficaz es toda acción que permite alcanzar los objetivos.</a:t>
            </a:r>
          </a:p>
          <a:p>
            <a:pPr>
              <a:buFont typeface="Wingdings 3" charset="2"/>
              <a:buNone/>
            </a:pPr>
            <a:r>
              <a:rPr lang="es-ES_tradnl" sz="1800" i="1" dirty="0">
                <a:latin typeface="Palatino" pitchFamily="2" charset="77"/>
                <a:ea typeface="Palatino" pitchFamily="2" charset="77"/>
              </a:rPr>
              <a:t>Lo racional es lo que permite alcanzar las metas.</a:t>
            </a:r>
          </a:p>
        </p:txBody>
      </p:sp>
    </p:spTree>
    <p:extLst>
      <p:ext uri="{BB962C8B-B14F-4D97-AF65-F5344CB8AC3E}">
        <p14:creationId xmlns:p14="http://schemas.microsoft.com/office/powerpoint/2010/main" val="386781218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3" name="Straight Arrow Connector 72">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91490" y="2575034"/>
            <a:ext cx="3840085" cy="3462228"/>
          </a:xfrm>
        </p:spPr>
        <p:txBody>
          <a:bodyPr>
            <a:normAutofit/>
          </a:bodyPr>
          <a:lstStyle/>
          <a:p>
            <a:pPr>
              <a:buFont typeface="Wingdings 3" charset="2"/>
              <a:buNone/>
            </a:pPr>
            <a:r>
              <a:rPr lang="es-ES_tradnl" sz="1600" i="1" dirty="0">
                <a:latin typeface="Palatino" pitchFamily="2" charset="77"/>
                <a:ea typeface="Palatino" pitchFamily="2" charset="77"/>
              </a:rPr>
              <a:t>	El sistema de la duda cartesiana es aquel en el que todas las suposiciones posibles son eliminadas sistemáticamente de modo que solo quede un conjunto de axiomas sobre los que pueda basarse de manera lógica el pensamiento racional, y pueda diseñarse la experimentación con rigor.</a:t>
            </a:r>
          </a:p>
          <a:p>
            <a:pPr>
              <a:buFont typeface="Wingdings 3" charset="2"/>
              <a:buNone/>
            </a:pPr>
            <a:r>
              <a:rPr lang="es-ES_tradnl" sz="1600" i="1" dirty="0">
                <a:latin typeface="Palatino" pitchFamily="2" charset="77"/>
                <a:ea typeface="Palatino" pitchFamily="2" charset="77"/>
              </a:rPr>
              <a:t>	</a:t>
            </a:r>
          </a:p>
          <a:p>
            <a:pPr>
              <a:buFont typeface="Wingdings 3" charset="2"/>
              <a:buNone/>
            </a:pPr>
            <a:r>
              <a:rPr lang="es-ES_tradnl" sz="1600" i="1" dirty="0">
                <a:latin typeface="Palatino" pitchFamily="2" charset="77"/>
                <a:ea typeface="Palatino" pitchFamily="2" charset="77"/>
              </a:rPr>
              <a:t>Fragmentar todo problema en tantos elementos simples y separados como sea posible. Nació el reduccionismo, del cual derivaron el mecanicismo y el determinismo.</a:t>
            </a:r>
          </a:p>
        </p:txBody>
      </p:sp>
      <p:pic>
        <p:nvPicPr>
          <p:cNvPr id="4" name="Imagen 3" descr="Imagen que contiene pared&#10;&#10;Descripción generada automáticamente">
            <a:extLst>
              <a:ext uri="{FF2B5EF4-FFF2-40B4-BE49-F238E27FC236}">
                <a16:creationId xmlns:a16="http://schemas.microsoft.com/office/drawing/2014/main" id="{6C09FD1C-2F0F-0241-93CD-86BC4DE33357}"/>
              </a:ext>
            </a:extLst>
          </p:cNvPr>
          <p:cNvPicPr>
            <a:picLocks noChangeAspect="1"/>
          </p:cNvPicPr>
          <p:nvPr/>
        </p:nvPicPr>
        <p:blipFill rotWithShape="1">
          <a:blip r:embed="rId3">
            <a:extLst>
              <a:ext uri="{28A0092B-C50C-407E-A947-70E740481C1C}">
                <a14:useLocalDpi xmlns:a14="http://schemas.microsoft.com/office/drawing/2010/main" val="0"/>
              </a:ext>
            </a:extLst>
          </a:blip>
          <a:srcRect l="17711" r="13246" b="-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4807095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753486" y="3429000"/>
            <a:ext cx="2076044" cy="3161784"/>
          </a:xfrm>
        </p:spPr>
        <p:txBody>
          <a:bodyPr>
            <a:normAutofit lnSpcReduction="10000"/>
          </a:bodyPr>
          <a:lstStyle/>
          <a:p>
            <a:pPr>
              <a:buFont typeface="Wingdings 3" charset="2"/>
              <a:buNone/>
            </a:pPr>
            <a:r>
              <a:rPr lang="es-ES_tradnl" sz="1800" i="1" dirty="0">
                <a:latin typeface="Palatino" pitchFamily="2" charset="77"/>
                <a:ea typeface="Palatino" pitchFamily="2" charset="77"/>
              </a:rPr>
              <a:t>Acción racional con arreglo a fines.</a:t>
            </a:r>
          </a:p>
          <a:p>
            <a:pPr>
              <a:buNone/>
            </a:pPr>
            <a:r>
              <a:rPr lang="es-ES_tradnl" sz="1800" i="1" dirty="0">
                <a:latin typeface="Palatino" pitchFamily="2" charset="77"/>
                <a:ea typeface="Palatino" pitchFamily="2" charset="77"/>
              </a:rPr>
              <a:t>Acción racional con arreglo a valores,</a:t>
            </a:r>
          </a:p>
          <a:p>
            <a:pPr>
              <a:buNone/>
            </a:pPr>
            <a:r>
              <a:rPr lang="es-ES_tradnl" sz="1800" i="1" dirty="0">
                <a:latin typeface="Palatino" pitchFamily="2" charset="77"/>
                <a:ea typeface="Palatino" pitchFamily="2" charset="77"/>
              </a:rPr>
              <a:t>Acción afectiva.</a:t>
            </a:r>
          </a:p>
          <a:p>
            <a:pPr>
              <a:buNone/>
            </a:pPr>
            <a:r>
              <a:rPr lang="es-ES_tradnl" sz="1800" i="1" dirty="0">
                <a:latin typeface="Palatino" pitchFamily="2" charset="77"/>
                <a:ea typeface="Palatino" pitchFamily="2" charset="77"/>
              </a:rPr>
              <a:t>Acción tradicional (regulada por las normas del grupo).</a:t>
            </a:r>
          </a:p>
          <a:p>
            <a:pPr>
              <a:buNone/>
            </a:pPr>
            <a:r>
              <a:rPr lang="es-ES_tradnl" sz="1800" i="1" dirty="0">
                <a:latin typeface="Palatino" pitchFamily="2" charset="77"/>
                <a:ea typeface="Palatino" pitchFamily="2" charset="77"/>
              </a:rPr>
              <a:t>Importancia de las escalas de utilidad.</a:t>
            </a:r>
          </a:p>
          <a:p>
            <a:pPr>
              <a:buFont typeface="Wingdings 3" charset="2"/>
              <a:buNone/>
            </a:pPr>
            <a:endParaRPr lang="es-ES_tradnl" sz="1400" i="1" dirty="0">
              <a:latin typeface="Palatino" pitchFamily="2" charset="77"/>
              <a:ea typeface="Palatino" pitchFamily="2" charset="77"/>
            </a:endParaRPr>
          </a:p>
        </p:txBody>
      </p:sp>
      <p:pic>
        <p:nvPicPr>
          <p:cNvPr id="5" name="Imagen 4" descr="Imagen que contiene hombre, persona, mirando&#10;&#10;Descripción generada automáticamente">
            <a:extLst>
              <a:ext uri="{FF2B5EF4-FFF2-40B4-BE49-F238E27FC236}">
                <a16:creationId xmlns:a16="http://schemas.microsoft.com/office/drawing/2014/main" id="{D3FAE637-04F7-8448-83A3-C3FCDB570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576" y="1640063"/>
            <a:ext cx="5177792" cy="3454837"/>
          </a:xfrm>
          <a:prstGeom prst="rect">
            <a:avLst/>
          </a:prstGeom>
        </p:spPr>
      </p:pic>
    </p:spTree>
    <p:extLst>
      <p:ext uri="{BB962C8B-B14F-4D97-AF65-F5344CB8AC3E}">
        <p14:creationId xmlns:p14="http://schemas.microsoft.com/office/powerpoint/2010/main" val="269275225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D87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EF7BF4F1-1465-A241-B82F-B678C8D4F851}"/>
              </a:ext>
            </a:extLst>
          </p:cNvPr>
          <p:cNvPicPr>
            <a:picLocks noChangeAspect="1"/>
          </p:cNvPicPr>
          <p:nvPr/>
        </p:nvPicPr>
        <p:blipFill rotWithShape="1">
          <a:blip r:embed="rId3">
            <a:extLst>
              <a:ext uri="{28A0092B-C50C-407E-A947-70E740481C1C}">
                <a14:useLocalDpi xmlns:a14="http://schemas.microsoft.com/office/drawing/2010/main" val="0"/>
              </a:ext>
            </a:extLst>
          </a:blip>
          <a:srcRect l="8132" r="9015" b="1"/>
          <a:stretch/>
        </p:blipFill>
        <p:spPr>
          <a:xfrm>
            <a:off x="245660" y="321733"/>
            <a:ext cx="5293729" cy="4107392"/>
          </a:xfrm>
          <a:prstGeom prst="rect">
            <a:avLst/>
          </a:prstGeom>
        </p:spPr>
      </p:pic>
      <p:sp>
        <p:nvSpPr>
          <p:cNvPr id="53" name="Rectangle 5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21989" y="917725"/>
            <a:ext cx="2568554" cy="4852362"/>
          </a:xfrm>
        </p:spPr>
        <p:txBody>
          <a:bodyPr anchor="ctr">
            <a:normAutofit/>
          </a:bodyPr>
          <a:lstStyle/>
          <a:p>
            <a:pPr>
              <a:buFont typeface="Wingdings 3" charset="2"/>
              <a:buNone/>
            </a:pPr>
            <a:r>
              <a:rPr lang="es-ES_tradnl" sz="2000" i="1" dirty="0">
                <a:solidFill>
                  <a:srgbClr val="FFFFFF"/>
                </a:solidFill>
                <a:latin typeface="Palatino" pitchFamily="2" charset="77"/>
                <a:ea typeface="Palatino" pitchFamily="2" charset="77"/>
              </a:rPr>
              <a:t>	La mejor hipótesis no es necesariamente la que se acerca más a la complejidad de lo real, sino la que siendo más simple, tiene el poder de explicación y de predicción más amplio posible</a:t>
            </a:r>
          </a:p>
        </p:txBody>
      </p:sp>
      <p:sp>
        <p:nvSpPr>
          <p:cNvPr id="6" name="Rectángulo 5">
            <a:extLst>
              <a:ext uri="{FF2B5EF4-FFF2-40B4-BE49-F238E27FC236}">
                <a16:creationId xmlns:a16="http://schemas.microsoft.com/office/drawing/2014/main" id="{FCA1791D-26FF-4049-815E-33557AF47E4E}"/>
              </a:ext>
            </a:extLst>
          </p:cNvPr>
          <p:cNvSpPr/>
          <p:nvPr/>
        </p:nvSpPr>
        <p:spPr>
          <a:xfrm>
            <a:off x="766833" y="5123246"/>
            <a:ext cx="4572000" cy="646331"/>
          </a:xfrm>
          <a:prstGeom prst="rect">
            <a:avLst/>
          </a:prstGeom>
        </p:spPr>
        <p:txBody>
          <a:bodyPr>
            <a:spAutoFit/>
          </a:bodyPr>
          <a:lstStyle/>
          <a:p>
            <a:pPr>
              <a:buFont typeface="Wingdings 3" charset="2"/>
              <a:buNone/>
            </a:pPr>
            <a:br>
              <a:rPr lang="es-ES_tradnl" i="1" dirty="0">
                <a:solidFill>
                  <a:srgbClr val="FFFFFF"/>
                </a:solidFill>
                <a:latin typeface="Palatino" pitchFamily="2" charset="77"/>
                <a:ea typeface="Palatino" pitchFamily="2" charset="77"/>
              </a:rPr>
            </a:br>
            <a:r>
              <a:rPr lang="es-ES_tradnl" i="1" dirty="0">
                <a:solidFill>
                  <a:srgbClr val="FFFFFF"/>
                </a:solidFill>
                <a:latin typeface="Palatino" pitchFamily="2" charset="77"/>
                <a:ea typeface="Palatino" pitchFamily="2" charset="77"/>
              </a:rPr>
              <a:t>La mejor hipótesis</a:t>
            </a:r>
            <a:endParaRPr lang="es-ES_tradnl" sz="3200" i="1" dirty="0">
              <a:solidFill>
                <a:srgbClr val="FFFFFF"/>
              </a:solidFill>
              <a:latin typeface="Palatino" pitchFamily="2" charset="77"/>
              <a:ea typeface="Palatino" pitchFamily="2" charset="77"/>
            </a:endParaRPr>
          </a:p>
        </p:txBody>
      </p:sp>
    </p:spTree>
    <p:extLst>
      <p:ext uri="{BB962C8B-B14F-4D97-AF65-F5344CB8AC3E}">
        <p14:creationId xmlns:p14="http://schemas.microsoft.com/office/powerpoint/2010/main" val="291733373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D87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EF7BF4F1-1465-A241-B82F-B678C8D4F851}"/>
              </a:ext>
            </a:extLst>
          </p:cNvPr>
          <p:cNvPicPr>
            <a:picLocks noChangeAspect="1"/>
          </p:cNvPicPr>
          <p:nvPr/>
        </p:nvPicPr>
        <p:blipFill rotWithShape="1">
          <a:blip r:embed="rId3">
            <a:extLst>
              <a:ext uri="{28A0092B-C50C-407E-A947-70E740481C1C}">
                <a14:useLocalDpi xmlns:a14="http://schemas.microsoft.com/office/drawing/2010/main" val="0"/>
              </a:ext>
            </a:extLst>
          </a:blip>
          <a:srcRect l="8132" r="9015" b="1"/>
          <a:stretch/>
        </p:blipFill>
        <p:spPr>
          <a:xfrm>
            <a:off x="245660" y="321733"/>
            <a:ext cx="5293729" cy="4107392"/>
          </a:xfrm>
          <a:prstGeom prst="rect">
            <a:avLst/>
          </a:prstGeom>
        </p:spPr>
      </p:pic>
      <p:sp>
        <p:nvSpPr>
          <p:cNvPr id="53" name="Rectangle 5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021989" y="917725"/>
            <a:ext cx="2568554" cy="4852362"/>
          </a:xfrm>
        </p:spPr>
        <p:txBody>
          <a:bodyPr anchor="ctr">
            <a:normAutofit/>
          </a:bodyPr>
          <a:lstStyle/>
          <a:p>
            <a:pPr>
              <a:buFont typeface="Wingdings 3" charset="2"/>
              <a:buNone/>
            </a:pPr>
            <a:r>
              <a:rPr lang="es-ES_tradnl" sz="1400" i="1" dirty="0">
                <a:solidFill>
                  <a:srgbClr val="FFFFFF"/>
                </a:solidFill>
                <a:latin typeface="Palatino" pitchFamily="2" charset="77"/>
                <a:ea typeface="Palatino" pitchFamily="2" charset="77"/>
              </a:rPr>
              <a:t>	</a:t>
            </a:r>
            <a:r>
              <a:rPr lang="es-ES_tradnl" sz="2000" i="1" dirty="0">
                <a:solidFill>
                  <a:srgbClr val="FFFFFF"/>
                </a:solidFill>
                <a:latin typeface="Palatino" pitchFamily="2" charset="77"/>
                <a:ea typeface="Palatino" pitchFamily="2" charset="77"/>
              </a:rPr>
              <a:t>En la vida real se dan ocasiones en las que los jugadores están más motivados en ganar a sus adversarios que obtener una recompensa.</a:t>
            </a:r>
          </a:p>
        </p:txBody>
      </p:sp>
      <p:sp>
        <p:nvSpPr>
          <p:cNvPr id="6" name="Rectángulo 5">
            <a:extLst>
              <a:ext uri="{FF2B5EF4-FFF2-40B4-BE49-F238E27FC236}">
                <a16:creationId xmlns:a16="http://schemas.microsoft.com/office/drawing/2014/main" id="{FCA1791D-26FF-4049-815E-33557AF47E4E}"/>
              </a:ext>
            </a:extLst>
          </p:cNvPr>
          <p:cNvSpPr/>
          <p:nvPr/>
        </p:nvSpPr>
        <p:spPr>
          <a:xfrm>
            <a:off x="606524" y="5123246"/>
            <a:ext cx="4572000" cy="861774"/>
          </a:xfrm>
          <a:prstGeom prst="rect">
            <a:avLst/>
          </a:prstGeom>
        </p:spPr>
        <p:txBody>
          <a:bodyPr>
            <a:spAutoFit/>
          </a:bodyPr>
          <a:lstStyle/>
          <a:p>
            <a:pPr>
              <a:buFont typeface="Wingdings 3" charset="2"/>
              <a:buNone/>
            </a:pPr>
            <a:br>
              <a:rPr lang="es-ES_tradnl" i="1" dirty="0">
                <a:solidFill>
                  <a:srgbClr val="FFFFFF"/>
                </a:solidFill>
                <a:latin typeface="Palatino" pitchFamily="2" charset="77"/>
                <a:ea typeface="Palatino" pitchFamily="2" charset="77"/>
              </a:rPr>
            </a:br>
            <a:endParaRPr lang="es-ES_tradnl" sz="3200" i="1" dirty="0">
              <a:solidFill>
                <a:srgbClr val="FFFFFF"/>
              </a:solidFill>
              <a:latin typeface="Palatino" pitchFamily="2" charset="77"/>
              <a:ea typeface="Palatino" pitchFamily="2" charset="77"/>
            </a:endParaRPr>
          </a:p>
        </p:txBody>
      </p:sp>
    </p:spTree>
    <p:extLst>
      <p:ext uri="{BB962C8B-B14F-4D97-AF65-F5344CB8AC3E}">
        <p14:creationId xmlns:p14="http://schemas.microsoft.com/office/powerpoint/2010/main" val="33324394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D873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5992569" y="1648074"/>
            <a:ext cx="2568554" cy="4852362"/>
          </a:xfrm>
        </p:spPr>
        <p:txBody>
          <a:bodyPr anchor="ctr">
            <a:normAutofit/>
          </a:bodyPr>
          <a:lstStyle/>
          <a:p>
            <a:pPr>
              <a:buFont typeface="Wingdings 3" charset="2"/>
              <a:buNone/>
            </a:pPr>
            <a:endParaRPr lang="es-ES_tradnl" sz="2000" i="1" dirty="0">
              <a:solidFill>
                <a:srgbClr val="FFFFFF"/>
              </a:solidFill>
              <a:latin typeface="Palatino" pitchFamily="2" charset="77"/>
              <a:ea typeface="Palatino" pitchFamily="2" charset="77"/>
            </a:endParaRPr>
          </a:p>
          <a:p>
            <a:pPr>
              <a:buFont typeface="Wingdings 3" charset="2"/>
              <a:buNone/>
            </a:pPr>
            <a:endParaRPr lang="es-ES_tradnl" sz="2000" i="1" dirty="0">
              <a:solidFill>
                <a:srgbClr val="FFFFFF"/>
              </a:solidFill>
              <a:latin typeface="Palatino" pitchFamily="2" charset="77"/>
              <a:ea typeface="Palatino" pitchFamily="2" charset="77"/>
            </a:endParaRPr>
          </a:p>
          <a:p>
            <a:pPr>
              <a:buFont typeface="Wingdings 3" charset="2"/>
              <a:buNone/>
            </a:pPr>
            <a:r>
              <a:rPr lang="es-ES_tradnl" sz="2000" i="1" dirty="0">
                <a:solidFill>
                  <a:srgbClr val="FFFFFF"/>
                </a:solidFill>
                <a:latin typeface="Palatino" pitchFamily="2" charset="77"/>
                <a:ea typeface="Palatino" pitchFamily="2" charset="77"/>
              </a:rPr>
              <a:t>	Si los dos prisioneros se hubieran podido comunicar, ambos hubieran conseguido un mejor resultado.</a:t>
            </a:r>
          </a:p>
          <a:p>
            <a:pPr>
              <a:buFont typeface="Wingdings 3" charset="2"/>
              <a:buNone/>
            </a:pPr>
            <a:endParaRPr lang="es-ES_tradnl" sz="2000" i="1" dirty="0">
              <a:solidFill>
                <a:srgbClr val="FFFFFF"/>
              </a:solidFill>
              <a:latin typeface="Palatino" pitchFamily="2" charset="77"/>
              <a:ea typeface="Palatino" pitchFamily="2" charset="77"/>
            </a:endParaRPr>
          </a:p>
          <a:p>
            <a:pPr>
              <a:buFont typeface="Wingdings 3" charset="2"/>
              <a:buNone/>
            </a:pPr>
            <a:r>
              <a:rPr lang="es-ES_tradnl" sz="2000" i="1" dirty="0">
                <a:solidFill>
                  <a:srgbClr val="FFFFFF"/>
                </a:solidFill>
                <a:latin typeface="Palatino" pitchFamily="2" charset="77"/>
                <a:ea typeface="Palatino" pitchFamily="2" charset="77"/>
              </a:rPr>
              <a:t>	P. 229</a:t>
            </a:r>
          </a:p>
        </p:txBody>
      </p:sp>
      <p:sp>
        <p:nvSpPr>
          <p:cNvPr id="6" name="Rectángulo 5">
            <a:extLst>
              <a:ext uri="{FF2B5EF4-FFF2-40B4-BE49-F238E27FC236}">
                <a16:creationId xmlns:a16="http://schemas.microsoft.com/office/drawing/2014/main" id="{FCA1791D-26FF-4049-815E-33557AF47E4E}"/>
              </a:ext>
            </a:extLst>
          </p:cNvPr>
          <p:cNvSpPr/>
          <p:nvPr/>
        </p:nvSpPr>
        <p:spPr>
          <a:xfrm>
            <a:off x="606524" y="5123246"/>
            <a:ext cx="4572000" cy="646331"/>
          </a:xfrm>
          <a:prstGeom prst="rect">
            <a:avLst/>
          </a:prstGeom>
        </p:spPr>
        <p:txBody>
          <a:bodyPr>
            <a:spAutoFit/>
          </a:bodyPr>
          <a:lstStyle/>
          <a:p>
            <a:pPr>
              <a:buFont typeface="Wingdings 3" charset="2"/>
              <a:buNone/>
            </a:pPr>
            <a:br>
              <a:rPr lang="es-ES_tradnl" i="1" dirty="0">
                <a:solidFill>
                  <a:srgbClr val="FFFFFF"/>
                </a:solidFill>
                <a:latin typeface="Palatino" pitchFamily="2" charset="77"/>
                <a:ea typeface="Palatino" pitchFamily="2" charset="77"/>
              </a:rPr>
            </a:br>
            <a:r>
              <a:rPr lang="es-ES_tradnl" i="1" dirty="0">
                <a:solidFill>
                  <a:srgbClr val="FFFFFF"/>
                </a:solidFill>
                <a:latin typeface="Palatino" pitchFamily="2" charset="77"/>
                <a:ea typeface="Palatino" pitchFamily="2" charset="77"/>
              </a:rPr>
              <a:t>Juego del prisionero</a:t>
            </a:r>
            <a:endParaRPr lang="es-ES_tradnl" sz="3200" i="1" dirty="0">
              <a:solidFill>
                <a:srgbClr val="FFFFFF"/>
              </a:solidFill>
              <a:latin typeface="Palatino" pitchFamily="2" charset="77"/>
              <a:ea typeface="Palatino" pitchFamily="2" charset="77"/>
            </a:endParaRPr>
          </a:p>
        </p:txBody>
      </p:sp>
      <p:pic>
        <p:nvPicPr>
          <p:cNvPr id="4" name="Imagen 3" descr="Imagen que contiene imágenes prediseñadas&#10;&#10;Descripción generada automáticamente">
            <a:extLst>
              <a:ext uri="{FF2B5EF4-FFF2-40B4-BE49-F238E27FC236}">
                <a16:creationId xmlns:a16="http://schemas.microsoft.com/office/drawing/2014/main" id="{12E8B8F1-5128-B548-B113-9BFAA20C1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6821" y="502149"/>
            <a:ext cx="2940050" cy="2291850"/>
          </a:xfrm>
          <a:prstGeom prst="rect">
            <a:avLst/>
          </a:prstGeom>
        </p:spPr>
      </p:pic>
      <p:pic>
        <p:nvPicPr>
          <p:cNvPr id="8" name="Imagen 7" descr="Imagen que contiene captura de pantalla&#10;&#10;Descripción generada automáticamente">
            <a:extLst>
              <a:ext uri="{FF2B5EF4-FFF2-40B4-BE49-F238E27FC236}">
                <a16:creationId xmlns:a16="http://schemas.microsoft.com/office/drawing/2014/main" id="{D3375AD3-9A6B-E84A-BBA1-F89D97CA5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48" y="917725"/>
            <a:ext cx="5429541" cy="3054117"/>
          </a:xfrm>
          <a:prstGeom prst="rect">
            <a:avLst/>
          </a:prstGeom>
        </p:spPr>
      </p:pic>
    </p:spTree>
    <p:extLst>
      <p:ext uri="{BB962C8B-B14F-4D97-AF65-F5344CB8AC3E}">
        <p14:creationId xmlns:p14="http://schemas.microsoft.com/office/powerpoint/2010/main" val="292516360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6" name="Straight Arrow Connector 75">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91490" y="2575033"/>
            <a:ext cx="3917646" cy="3787663"/>
          </a:xfrm>
        </p:spPr>
        <p:txBody>
          <a:bodyPr>
            <a:normAutofit fontScale="92500" lnSpcReduction="10000"/>
          </a:bodyPr>
          <a:lstStyle/>
          <a:p>
            <a:pPr>
              <a:buNone/>
            </a:pPr>
            <a:r>
              <a:rPr lang="es-ES_tradnl" sz="1600" i="1" dirty="0">
                <a:latin typeface="Palatino" pitchFamily="2" charset="77"/>
                <a:ea typeface="Palatino" pitchFamily="2" charset="77"/>
              </a:rPr>
              <a:t>	Preferencias</a:t>
            </a:r>
          </a:p>
          <a:p>
            <a:pPr>
              <a:buNone/>
            </a:pPr>
            <a:r>
              <a:rPr lang="es-ES_tradnl" sz="1800" i="1" dirty="0">
                <a:latin typeface="Palatino" pitchFamily="2" charset="77"/>
                <a:ea typeface="Palatino" pitchFamily="2" charset="77"/>
              </a:rPr>
              <a:t>	Nueva lectura de la racionalidad. </a:t>
            </a:r>
            <a:br>
              <a:rPr lang="es-ES_tradnl" sz="1800" i="1" dirty="0">
                <a:latin typeface="Palatino" pitchFamily="2" charset="77"/>
                <a:ea typeface="Palatino" pitchFamily="2" charset="77"/>
              </a:rPr>
            </a:br>
            <a:r>
              <a:rPr lang="es-ES_tradnl" sz="1800" i="1" dirty="0">
                <a:latin typeface="Palatino" pitchFamily="2" charset="77"/>
                <a:ea typeface="Palatino" pitchFamily="2" charset="77"/>
              </a:rPr>
              <a:t>Investigación del razonamiento.</a:t>
            </a:r>
          </a:p>
          <a:p>
            <a:pPr>
              <a:buFont typeface="Wingdings 3" charset="2"/>
              <a:buNone/>
            </a:pPr>
            <a:r>
              <a:rPr lang="es-ES_tradnl" sz="1800" i="1" dirty="0">
                <a:latin typeface="Palatino" pitchFamily="2" charset="77"/>
                <a:ea typeface="Palatino" pitchFamily="2" charset="77"/>
              </a:rPr>
              <a:t>	Postmodernidad, como crisis de la racionalidad. La gente no es capaz de describir correctamente ni la base de sus elecciones ni los sesgos.</a:t>
            </a:r>
          </a:p>
          <a:p>
            <a:pPr>
              <a:buFont typeface="Wingdings 3" charset="2"/>
              <a:buNone/>
            </a:pPr>
            <a:r>
              <a:rPr lang="es-ES_tradnl" sz="1800" i="1" dirty="0">
                <a:latin typeface="Palatino" pitchFamily="2" charset="77"/>
                <a:ea typeface="Palatino" pitchFamily="2" charset="77"/>
              </a:rPr>
              <a:t>	Decidir con base en aquello que podemos imaginar con mayor rapidez o recordar con mayor intensidad.</a:t>
            </a:r>
          </a:p>
          <a:p>
            <a:pPr>
              <a:buFont typeface="Wingdings 3" charset="2"/>
              <a:buNone/>
            </a:pPr>
            <a:r>
              <a:rPr lang="es-ES_tradnl" sz="1800" i="1" dirty="0">
                <a:latin typeface="Palatino" pitchFamily="2" charset="77"/>
                <a:ea typeface="Palatino" pitchFamily="2" charset="77"/>
              </a:rPr>
              <a:t>	Los sentimientos también guían a la razón.</a:t>
            </a:r>
          </a:p>
          <a:p>
            <a:pPr>
              <a:buFont typeface="Wingdings 3" charset="2"/>
              <a:buNone/>
            </a:pPr>
            <a:r>
              <a:rPr lang="es-ES_tradnl" sz="1800" i="1" dirty="0">
                <a:latin typeface="Palatino" pitchFamily="2" charset="77"/>
                <a:ea typeface="Palatino" pitchFamily="2" charset="77"/>
              </a:rPr>
              <a:t>	Piaget: afectividad e inteligencia son indisolubles.</a:t>
            </a:r>
          </a:p>
        </p:txBody>
      </p:sp>
      <p:pic>
        <p:nvPicPr>
          <p:cNvPr id="4" name="Imagen 3">
            <a:extLst>
              <a:ext uri="{FF2B5EF4-FFF2-40B4-BE49-F238E27FC236}">
                <a16:creationId xmlns:a16="http://schemas.microsoft.com/office/drawing/2014/main" id="{63B64E2E-393D-3E44-975D-3E079D50B6C8}"/>
              </a:ext>
            </a:extLst>
          </p:cNvPr>
          <p:cNvPicPr>
            <a:picLocks noChangeAspect="1"/>
          </p:cNvPicPr>
          <p:nvPr/>
        </p:nvPicPr>
        <p:blipFill rotWithShape="1">
          <a:blip r:embed="rId3">
            <a:extLst>
              <a:ext uri="{28A0092B-C50C-407E-A947-70E740481C1C}">
                <a14:useLocalDpi xmlns:a14="http://schemas.microsoft.com/office/drawing/2010/main" val="0"/>
              </a:ext>
            </a:extLst>
          </a:blip>
          <a:srcRect l="33073" r="31832" b="2"/>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32496698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grafiti, interior&#10;&#10;Descripción generada automáticamente">
            <a:extLst>
              <a:ext uri="{FF2B5EF4-FFF2-40B4-BE49-F238E27FC236}">
                <a16:creationId xmlns:a16="http://schemas.microsoft.com/office/drawing/2014/main" id="{402C041B-BC00-9849-B011-1AAE78E5EA5D}"/>
              </a:ext>
            </a:extLst>
          </p:cNvPr>
          <p:cNvPicPr>
            <a:picLocks noChangeAspect="1"/>
          </p:cNvPicPr>
          <p:nvPr/>
        </p:nvPicPr>
        <p:blipFill rotWithShape="1">
          <a:blip r:embed="rId3">
            <a:extLst>
              <a:ext uri="{28A0092B-C50C-407E-A947-70E740481C1C}">
                <a14:useLocalDpi xmlns:a14="http://schemas.microsoft.com/office/drawing/2010/main" val="0"/>
              </a:ext>
            </a:extLst>
          </a:blip>
          <a:srcRect t="21906" b="21844"/>
          <a:stretch/>
        </p:blipFill>
        <p:spPr>
          <a:xfrm>
            <a:off x="-1" y="10"/>
            <a:ext cx="9144000" cy="6857990"/>
          </a:xfrm>
          <a:prstGeom prst="rect">
            <a:avLst/>
          </a:prstGeom>
        </p:spPr>
      </p:pic>
      <p:sp>
        <p:nvSpPr>
          <p:cNvPr id="8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85" name="Straight Connector 8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36729" cy="2123115"/>
          </a:xfrm>
        </p:spPr>
        <p:txBody>
          <a:bodyPr anchor="ctr">
            <a:normAutofit/>
          </a:bodyPr>
          <a:lstStyle/>
          <a:p>
            <a:pPr>
              <a:buNone/>
            </a:pPr>
            <a:r>
              <a:rPr lang="es-ES_tradnl" sz="1575" i="1" dirty="0">
                <a:latin typeface="Palatino" pitchFamily="2" charset="77"/>
                <a:ea typeface="Palatino" pitchFamily="2" charset="77"/>
              </a:rPr>
              <a:t>	Los comunicadores también han contribuido en la construcción de una nueva noción de racionalidad y, como consecuencia, en un nuevo enfoque de la estrategia. </a:t>
            </a:r>
          </a:p>
          <a:p>
            <a:pPr>
              <a:buNone/>
            </a:pPr>
            <a:r>
              <a:rPr lang="es-ES_tradnl" sz="1575" i="1" dirty="0">
                <a:latin typeface="Palatino" pitchFamily="2" charset="77"/>
                <a:ea typeface="Palatino" pitchFamily="2" charset="77"/>
              </a:rPr>
              <a:t>	La palabra es tanto razón como emoción.</a:t>
            </a:r>
            <a:endParaRPr lang="en" sz="1575" i="1" dirty="0">
              <a:latin typeface="Palatino" pitchFamily="2" charset="77"/>
              <a:ea typeface="Palatino" pitchFamily="2" charset="77"/>
            </a:endParaRPr>
          </a:p>
          <a:p>
            <a:pPr>
              <a:buFont typeface="Wingdings 3" charset="2"/>
              <a:buNone/>
            </a:pPr>
            <a:endParaRPr lang="en" sz="1575" i="1" dirty="0">
              <a:latin typeface="Palatino" pitchFamily="2" charset="77"/>
              <a:ea typeface="Palatino" pitchFamily="2" charset="77"/>
            </a:endParaRPr>
          </a:p>
        </p:txBody>
      </p:sp>
    </p:spTree>
    <p:extLst>
      <p:ext uri="{BB962C8B-B14F-4D97-AF65-F5344CB8AC3E}">
        <p14:creationId xmlns:p14="http://schemas.microsoft.com/office/powerpoint/2010/main" val="209719521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56321EE-9859-B34B-A947-CDCAB2A287FF}"/>
              </a:ext>
            </a:extLst>
          </p:cNvPr>
          <p:cNvPicPr>
            <a:picLocks noChangeAspect="1"/>
          </p:cNvPicPr>
          <p:nvPr/>
        </p:nvPicPr>
        <p:blipFill rotWithShape="1">
          <a:blip r:embed="rId3">
            <a:extLst>
              <a:ext uri="{28A0092B-C50C-407E-A947-70E740481C1C}">
                <a14:useLocalDpi xmlns:a14="http://schemas.microsoft.com/office/drawing/2010/main" val="0"/>
              </a:ext>
            </a:extLst>
          </a:blip>
          <a:srcRect l="8397" r="10282" b="1"/>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4" name="Marcador de contenido 2">
            <a:extLst>
              <a:ext uri="{FF2B5EF4-FFF2-40B4-BE49-F238E27FC236}">
                <a16:creationId xmlns:a16="http://schemas.microsoft.com/office/drawing/2014/main" id="{688B7FA2-558F-4767-B4A9-E7379AF6B39B}"/>
              </a:ext>
            </a:extLst>
          </p:cNvPr>
          <p:cNvGraphicFramePr>
            <a:graphicFrameLocks noGrp="1"/>
          </p:cNvGraphicFramePr>
          <p:nvPr>
            <p:ph idx="1"/>
            <p:extLst>
              <p:ext uri="{D42A27DB-BD31-4B8C-83A1-F6EECF244321}">
                <p14:modId xmlns:p14="http://schemas.microsoft.com/office/powerpoint/2010/main" val="1099140730"/>
              </p:ext>
            </p:extLst>
          </p:nvPr>
        </p:nvGraphicFramePr>
        <p:xfrm>
          <a:off x="3167986" y="3752850"/>
          <a:ext cx="5614060" cy="2452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5473262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n 8" descr="Imagen que contiene exterior, edificio&#10;&#10;Descripción generada automáticamente">
            <a:extLst>
              <a:ext uri="{FF2B5EF4-FFF2-40B4-BE49-F238E27FC236}">
                <a16:creationId xmlns:a16="http://schemas.microsoft.com/office/drawing/2014/main" id="{B66946A7-B3A1-9D4A-A221-2904D214F13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7102" r="16700" b="1"/>
          <a:stretch/>
        </p:blipFill>
        <p:spPr>
          <a:xfrm>
            <a:off x="4348157" y="10"/>
            <a:ext cx="4795614" cy="5143490"/>
          </a:xfrm>
          <a:prstGeom prst="rect">
            <a:avLst/>
          </a:prstGeom>
        </p:spPr>
      </p:pic>
      <p:pic>
        <p:nvPicPr>
          <p:cNvPr id="19" name="Picture 18">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 name="Marcador de contenido 2">
            <a:extLst>
              <a:ext uri="{FF2B5EF4-FFF2-40B4-BE49-F238E27FC236}">
                <a16:creationId xmlns:a16="http://schemas.microsoft.com/office/drawing/2014/main" id="{24314D77-275C-1245-9CA5-C9BAADDCE24B}"/>
              </a:ext>
            </a:extLst>
          </p:cNvPr>
          <p:cNvSpPr>
            <a:spLocks noGrp="1"/>
          </p:cNvSpPr>
          <p:nvPr>
            <p:ph idx="1"/>
          </p:nvPr>
        </p:nvSpPr>
        <p:spPr>
          <a:xfrm>
            <a:off x="195486" y="1875557"/>
            <a:ext cx="4387352" cy="3534643"/>
          </a:xfrm>
        </p:spPr>
        <p:txBody>
          <a:bodyPr anchor="ctr">
            <a:noAutofit/>
          </a:bodyPr>
          <a:lstStyle/>
          <a:p>
            <a:pPr marL="0" indent="0">
              <a:buNone/>
            </a:pPr>
            <a:r>
              <a:rPr lang="es-ES_tradnl" sz="1800" dirty="0">
                <a:solidFill>
                  <a:srgbClr val="000000"/>
                </a:solidFill>
                <a:latin typeface="Palatino" pitchFamily="2" charset="77"/>
                <a:ea typeface="Palatino" pitchFamily="2" charset="77"/>
              </a:rPr>
              <a:t>Sustituir la vieja racionalidad por un juego (en plural) de racionalidades; sustituir la referencia epistemológica de la racionalidad por la referencia hermenéutica; separar la racionalidad de la lógica, lo que nos llevará a afirmar que lo irracional no tiene necesariamente que ser ilógico, armonizar racionalidad y afectividad; dotar de inteligencia a la emoción; rechazar la idea de que la evidencia sea el campo exclusivo de la razón fuera del cual todo es irracional y extenderla al campo de lo </a:t>
            </a:r>
            <a:r>
              <a:rPr lang="es-ES_tradnl" sz="1800" dirty="0" err="1">
                <a:solidFill>
                  <a:srgbClr val="000000"/>
                </a:solidFill>
                <a:latin typeface="Palatino" pitchFamily="2" charset="77"/>
                <a:ea typeface="Palatino" pitchFamily="2" charset="77"/>
              </a:rPr>
              <a:t>opinativo</a:t>
            </a:r>
            <a:r>
              <a:rPr lang="es-ES_tradnl" sz="1800" dirty="0">
                <a:solidFill>
                  <a:srgbClr val="000000"/>
                </a:solidFill>
                <a:latin typeface="Palatino" pitchFamily="2" charset="77"/>
                <a:ea typeface="Palatino" pitchFamily="2" charset="77"/>
              </a:rPr>
              <a:t> y lo verosímil; distinguir entre el pensamiento paradigmático propio del científico del pensamiento narrativo, propio del hombre común.</a:t>
            </a:r>
          </a:p>
        </p:txBody>
      </p:sp>
    </p:spTree>
    <p:extLst>
      <p:ext uri="{BB962C8B-B14F-4D97-AF65-F5344CB8AC3E}">
        <p14:creationId xmlns:p14="http://schemas.microsoft.com/office/powerpoint/2010/main" val="256707234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94FD164-52B6-9A4E-85EA-E90CFC597DC5}"/>
              </a:ext>
            </a:extLst>
          </p:cNvPr>
          <p:cNvSpPr txBox="1"/>
          <p:nvPr/>
        </p:nvSpPr>
        <p:spPr>
          <a:xfrm>
            <a:off x="628650" y="365125"/>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a:solidFill>
                  <a:schemeClr val="tx1"/>
                </a:solidFill>
                <a:latin typeface="+mj-lt"/>
                <a:ea typeface="+mj-ea"/>
                <a:cs typeface="+mj-cs"/>
              </a:rPr>
              <a:t>Nuevo </a:t>
            </a:r>
            <a:r>
              <a:rPr lang="en-US" sz="4400" kern="1200" dirty="0" err="1">
                <a:solidFill>
                  <a:schemeClr val="tx1"/>
                </a:solidFill>
                <a:latin typeface="+mj-lt"/>
                <a:ea typeface="+mj-ea"/>
                <a:cs typeface="+mj-cs"/>
              </a:rPr>
              <a:t>paradigma</a:t>
            </a:r>
            <a:r>
              <a:rPr lang="en-US" sz="4400" kern="1200" dirty="0">
                <a:solidFill>
                  <a:schemeClr val="tx1"/>
                </a:solidFill>
                <a:latin typeface="+mj-lt"/>
                <a:ea typeface="+mj-ea"/>
                <a:cs typeface="+mj-cs"/>
              </a:rPr>
              <a:t> del hombre</a:t>
            </a:r>
          </a:p>
        </p:txBody>
      </p:sp>
      <p:graphicFrame>
        <p:nvGraphicFramePr>
          <p:cNvPr id="14" name="Marcador de contenido 2">
            <a:extLst>
              <a:ext uri="{FF2B5EF4-FFF2-40B4-BE49-F238E27FC236}">
                <a16:creationId xmlns:a16="http://schemas.microsoft.com/office/drawing/2014/main" id="{688B7FA2-558F-4767-B4A9-E7379AF6B39B}"/>
              </a:ext>
            </a:extLst>
          </p:cNvPr>
          <p:cNvGraphicFramePr>
            <a:graphicFrameLocks noGrp="1"/>
          </p:cNvGraphicFramePr>
          <p:nvPr>
            <p:ph idx="1"/>
            <p:extLst>
              <p:ext uri="{D42A27DB-BD31-4B8C-83A1-F6EECF244321}">
                <p14:modId xmlns:p14="http://schemas.microsoft.com/office/powerpoint/2010/main" val="342479856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742390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536</Words>
  <Application>Microsoft Macintosh PowerPoint</Application>
  <PresentationFormat>Presentación en pantalla (4:3)</PresentationFormat>
  <Paragraphs>85</Paragraphs>
  <Slides>19</Slides>
  <Notes>19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Arial</vt:lpstr>
      <vt:lpstr>Calibri</vt:lpstr>
      <vt:lpstr>Calibri Light</vt:lpstr>
      <vt:lpstr>Palatino</vt:lpstr>
      <vt:lpstr>Wingdings 3</vt:lpstr>
      <vt:lpstr>Tema de Office</vt:lpstr>
      <vt:lpstr>Presentación de PowerPoint</vt:lpstr>
      <vt:lpstr>  </vt:lpstr>
      <vt:lpstr>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2</cp:revision>
  <dcterms:created xsi:type="dcterms:W3CDTF">2019-07-02T14:34:34Z</dcterms:created>
  <dcterms:modified xsi:type="dcterms:W3CDTF">2019-07-02T14:43:04Z</dcterms:modified>
</cp:coreProperties>
</file>