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4.jpg" ContentType="image/pn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32"/>
  </p:notesMasterIdLst>
  <p:sldIdLst>
    <p:sldId id="269" r:id="rId2"/>
    <p:sldId id="547" r:id="rId3"/>
    <p:sldId id="862" r:id="rId4"/>
    <p:sldId id="843" r:id="rId5"/>
    <p:sldId id="808" r:id="rId6"/>
    <p:sldId id="838" r:id="rId7"/>
    <p:sldId id="762" r:id="rId8"/>
    <p:sldId id="839" r:id="rId9"/>
    <p:sldId id="872" r:id="rId10"/>
    <p:sldId id="841" r:id="rId11"/>
    <p:sldId id="846" r:id="rId12"/>
    <p:sldId id="729" r:id="rId13"/>
    <p:sldId id="864" r:id="rId14"/>
    <p:sldId id="865" r:id="rId15"/>
    <p:sldId id="845" r:id="rId16"/>
    <p:sldId id="866" r:id="rId17"/>
    <p:sldId id="873" r:id="rId18"/>
    <p:sldId id="797" r:id="rId19"/>
    <p:sldId id="867" r:id="rId20"/>
    <p:sldId id="850" r:id="rId21"/>
    <p:sldId id="799" r:id="rId22"/>
    <p:sldId id="869" r:id="rId23"/>
    <p:sldId id="852" r:id="rId24"/>
    <p:sldId id="853" r:id="rId25"/>
    <p:sldId id="854" r:id="rId26"/>
    <p:sldId id="855" r:id="rId27"/>
    <p:sldId id="857" r:id="rId28"/>
    <p:sldId id="858" r:id="rId29"/>
    <p:sldId id="870" r:id="rId30"/>
    <p:sldId id="871" r:id="rId3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70"/>
    <p:restoredTop sz="91444"/>
  </p:normalViewPr>
  <p:slideViewPr>
    <p:cSldViewPr snapToGrid="0" snapToObjects="1">
      <p:cViewPr varScale="1">
        <p:scale>
          <a:sx n="87" d="100"/>
          <a:sy n="87" d="100"/>
        </p:scale>
        <p:origin x="1104" y="19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2.svg"/><Relationship Id="rId1" Type="http://schemas.openxmlformats.org/officeDocument/2006/relationships/image" Target="../media/image29.png"/><Relationship Id="rId6" Type="http://schemas.openxmlformats.org/officeDocument/2006/relationships/image" Target="../media/image26.svg"/><Relationship Id="rId5" Type="http://schemas.openxmlformats.org/officeDocument/2006/relationships/image" Target="../media/image3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FDC5643-C8A4-41A0-9B22-D49F9B98946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A5AAEDB-4F2C-407D-B1AA-110E9218DCF8}">
      <dgm:prSet/>
      <dgm:spPr/>
      <dgm:t>
        <a:bodyPr/>
        <a:lstStyle/>
        <a:p>
          <a:r>
            <a:rPr lang="es-ES_tradnl" i="1" noProof="0" dirty="0"/>
            <a:t>El valor de un </a:t>
          </a:r>
          <a:r>
            <a:rPr lang="es-ES_tradnl" i="1" noProof="0" dirty="0" err="1"/>
            <a:t>item</a:t>
          </a:r>
          <a:r>
            <a:rPr lang="es-ES_tradnl" i="1" noProof="0" dirty="0"/>
            <a:t> no debe estar basado en su precio, sino en la utilidad que representa.</a:t>
          </a:r>
          <a:endParaRPr lang="es-ES_tradnl" noProof="0" dirty="0"/>
        </a:p>
      </dgm:t>
    </dgm:pt>
    <dgm:pt modelId="{CB1F265B-51C8-4C01-9911-C331EE16A5FA}" type="parTrans" cxnId="{FDC321AB-8B31-408C-B065-EBCD5CF1A3DC}">
      <dgm:prSet/>
      <dgm:spPr/>
      <dgm:t>
        <a:bodyPr/>
        <a:lstStyle/>
        <a:p>
          <a:endParaRPr lang="en-US"/>
        </a:p>
      </dgm:t>
    </dgm:pt>
    <dgm:pt modelId="{2225A5DA-90F9-4EB0-8874-2CD571417F83}" type="sibTrans" cxnId="{FDC321AB-8B31-408C-B065-EBCD5CF1A3DC}">
      <dgm:prSet/>
      <dgm:spPr/>
      <dgm:t>
        <a:bodyPr/>
        <a:lstStyle/>
        <a:p>
          <a:endParaRPr lang="en-US"/>
        </a:p>
      </dgm:t>
    </dgm:pt>
    <dgm:pt modelId="{A70B5398-DC2C-4E49-8076-7F8A86F3E643}">
      <dgm:prSet/>
      <dgm:spPr/>
      <dgm:t>
        <a:bodyPr/>
        <a:lstStyle/>
        <a:p>
          <a:r>
            <a:rPr lang="es-ES_tradnl" i="1" noProof="0" dirty="0"/>
            <a:t>Los estudios sobre probabilidades se aplicaron a seguros, política, justicia, salud pública.</a:t>
          </a:r>
          <a:endParaRPr lang="es-ES_tradnl" noProof="0" dirty="0"/>
        </a:p>
      </dgm:t>
    </dgm:pt>
    <dgm:pt modelId="{2935408B-5163-4B09-900E-E5F38789975E}" type="parTrans" cxnId="{03754B91-2B44-486C-BF22-4B6B3B69E104}">
      <dgm:prSet/>
      <dgm:spPr/>
      <dgm:t>
        <a:bodyPr/>
        <a:lstStyle/>
        <a:p>
          <a:endParaRPr lang="en-US"/>
        </a:p>
      </dgm:t>
    </dgm:pt>
    <dgm:pt modelId="{A708C11F-E476-4752-B384-2C35D1269420}" type="sibTrans" cxnId="{03754B91-2B44-486C-BF22-4B6B3B69E104}">
      <dgm:prSet/>
      <dgm:spPr/>
      <dgm:t>
        <a:bodyPr/>
        <a:lstStyle/>
        <a:p>
          <a:endParaRPr lang="en-US"/>
        </a:p>
      </dgm:t>
    </dgm:pt>
    <dgm:pt modelId="{4A133102-194F-4C21-9682-3DBE0B237EB1}">
      <dgm:prSet/>
      <dgm:spPr/>
      <dgm:t>
        <a:bodyPr/>
        <a:lstStyle/>
        <a:p>
          <a:r>
            <a:rPr lang="es-ES_tradnl" i="1" noProof="0" dirty="0" err="1"/>
            <a:t>Condorcet</a:t>
          </a:r>
          <a:r>
            <a:rPr lang="es-ES_tradnl" i="1" noProof="0" dirty="0"/>
            <a:t> se propuso crear una matemática aplicada a decisiones políticas y sociales, anticipando la teoría de la elección social y la teoría de los juegos.</a:t>
          </a:r>
          <a:endParaRPr lang="es-ES_tradnl" noProof="0" dirty="0"/>
        </a:p>
      </dgm:t>
    </dgm:pt>
    <dgm:pt modelId="{5DA5F9FB-84F4-4EE6-94BC-6CF486C8D3B9}" type="parTrans" cxnId="{B222E955-19AB-4168-968C-D4E978DD15C6}">
      <dgm:prSet/>
      <dgm:spPr/>
      <dgm:t>
        <a:bodyPr/>
        <a:lstStyle/>
        <a:p>
          <a:endParaRPr lang="en-US"/>
        </a:p>
      </dgm:t>
    </dgm:pt>
    <dgm:pt modelId="{DBC1B55E-9C30-42B4-8BCA-E4AD8722DEAE}" type="sibTrans" cxnId="{B222E955-19AB-4168-968C-D4E978DD15C6}">
      <dgm:prSet/>
      <dgm:spPr/>
      <dgm:t>
        <a:bodyPr/>
        <a:lstStyle/>
        <a:p>
          <a:endParaRPr lang="en-US"/>
        </a:p>
      </dgm:t>
    </dgm:pt>
    <dgm:pt modelId="{7F91F1A8-8259-40A9-822C-F708E08B767E}">
      <dgm:prSet/>
      <dgm:spPr/>
      <dgm:t>
        <a:bodyPr/>
        <a:lstStyle/>
        <a:p>
          <a:r>
            <a:rPr lang="es-ES_tradnl" i="1" noProof="0" dirty="0"/>
            <a:t>Marques de Laplace: Dadme posiciones seguras y velocidades para todas las partículas, junto a suficiente poder de cálculo, y será posible determinar el curso entero de la historia.</a:t>
          </a:r>
          <a:endParaRPr lang="es-ES_tradnl" noProof="0" dirty="0"/>
        </a:p>
      </dgm:t>
    </dgm:pt>
    <dgm:pt modelId="{115A9809-57B1-479B-8DB8-54FF9944FE0D}" type="parTrans" cxnId="{792EC526-2F0B-4A80-B239-5FDB9D0ACCC8}">
      <dgm:prSet/>
      <dgm:spPr/>
      <dgm:t>
        <a:bodyPr/>
        <a:lstStyle/>
        <a:p>
          <a:endParaRPr lang="en-US"/>
        </a:p>
      </dgm:t>
    </dgm:pt>
    <dgm:pt modelId="{A123DD0F-14DB-4C01-836C-A6C44ACE7CAE}" type="sibTrans" cxnId="{792EC526-2F0B-4A80-B239-5FDB9D0ACCC8}">
      <dgm:prSet/>
      <dgm:spPr/>
      <dgm:t>
        <a:bodyPr/>
        <a:lstStyle/>
        <a:p>
          <a:endParaRPr lang="en-US"/>
        </a:p>
      </dgm:t>
    </dgm:pt>
    <dgm:pt modelId="{D3113444-67E1-4BCF-8626-B1025B125888}" type="pres">
      <dgm:prSet presAssocID="{5FDC5643-C8A4-41A0-9B22-D49F9B989465}" presName="root" presStyleCnt="0">
        <dgm:presLayoutVars>
          <dgm:dir/>
          <dgm:resizeHandles val="exact"/>
        </dgm:presLayoutVars>
      </dgm:prSet>
      <dgm:spPr/>
    </dgm:pt>
    <dgm:pt modelId="{4E4EF7D9-E67D-4A64-839C-E7DAA98761D4}" type="pres">
      <dgm:prSet presAssocID="{9A5AAEDB-4F2C-407D-B1AA-110E9218DCF8}" presName="compNode" presStyleCnt="0"/>
      <dgm:spPr/>
    </dgm:pt>
    <dgm:pt modelId="{DCA9C112-0FF6-4BB7-A622-A8535739FF14}" type="pres">
      <dgm:prSet presAssocID="{9A5AAEDB-4F2C-407D-B1AA-110E9218DCF8}" presName="bgRect" presStyleLbl="bgShp" presStyleIdx="0" presStyleCnt="4"/>
      <dgm:spPr/>
    </dgm:pt>
    <dgm:pt modelId="{8EBD96B8-C9ED-4A3D-A389-AABE02D1917D}" type="pres">
      <dgm:prSet presAssocID="{9A5AAEDB-4F2C-407D-B1AA-110E9218DCF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3C65BC4A-0CF1-414D-9FF7-33668C60775A}" type="pres">
      <dgm:prSet presAssocID="{9A5AAEDB-4F2C-407D-B1AA-110E9218DCF8}" presName="spaceRect" presStyleCnt="0"/>
      <dgm:spPr/>
    </dgm:pt>
    <dgm:pt modelId="{AB996CA3-D6A9-4314-BF3F-21B629A3F28E}" type="pres">
      <dgm:prSet presAssocID="{9A5AAEDB-4F2C-407D-B1AA-110E9218DCF8}" presName="parTx" presStyleLbl="revTx" presStyleIdx="0" presStyleCnt="4">
        <dgm:presLayoutVars>
          <dgm:chMax val="0"/>
          <dgm:chPref val="0"/>
        </dgm:presLayoutVars>
      </dgm:prSet>
      <dgm:spPr/>
    </dgm:pt>
    <dgm:pt modelId="{5CB55846-7B8C-4B93-AD75-F576C0102D0B}" type="pres">
      <dgm:prSet presAssocID="{2225A5DA-90F9-4EB0-8874-2CD571417F83}" presName="sibTrans" presStyleCnt="0"/>
      <dgm:spPr/>
    </dgm:pt>
    <dgm:pt modelId="{6B092F51-34D6-469C-9047-4D023F467990}" type="pres">
      <dgm:prSet presAssocID="{A70B5398-DC2C-4E49-8076-7F8A86F3E643}" presName="compNode" presStyleCnt="0"/>
      <dgm:spPr/>
    </dgm:pt>
    <dgm:pt modelId="{C4674964-9A0E-4351-935F-3BBCD8549DEC}" type="pres">
      <dgm:prSet presAssocID="{A70B5398-DC2C-4E49-8076-7F8A86F3E643}" presName="bgRect" presStyleLbl="bgShp" presStyleIdx="1" presStyleCnt="4"/>
      <dgm:spPr/>
    </dgm:pt>
    <dgm:pt modelId="{3E99E60F-2570-4A30-A960-45B276FEB578}" type="pres">
      <dgm:prSet presAssocID="{A70B5398-DC2C-4E49-8076-7F8A86F3E64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99FCC183-F7A6-4C4B-BB22-CAAB2261311A}" type="pres">
      <dgm:prSet presAssocID="{A70B5398-DC2C-4E49-8076-7F8A86F3E643}" presName="spaceRect" presStyleCnt="0"/>
      <dgm:spPr/>
    </dgm:pt>
    <dgm:pt modelId="{532C546D-A267-4D9E-9032-49B26FABEA0B}" type="pres">
      <dgm:prSet presAssocID="{A70B5398-DC2C-4E49-8076-7F8A86F3E643}" presName="parTx" presStyleLbl="revTx" presStyleIdx="1" presStyleCnt="4">
        <dgm:presLayoutVars>
          <dgm:chMax val="0"/>
          <dgm:chPref val="0"/>
        </dgm:presLayoutVars>
      </dgm:prSet>
      <dgm:spPr/>
    </dgm:pt>
    <dgm:pt modelId="{8D0D7242-64D4-47F0-AEA8-C7313E64539E}" type="pres">
      <dgm:prSet presAssocID="{A708C11F-E476-4752-B384-2C35D1269420}" presName="sibTrans" presStyleCnt="0"/>
      <dgm:spPr/>
    </dgm:pt>
    <dgm:pt modelId="{CE03D3BC-6F7C-40D1-B8B0-7756BB474749}" type="pres">
      <dgm:prSet presAssocID="{4A133102-194F-4C21-9682-3DBE0B237EB1}" presName="compNode" presStyleCnt="0"/>
      <dgm:spPr/>
    </dgm:pt>
    <dgm:pt modelId="{E798DD8C-B5D4-462C-B641-0AE6A704A143}" type="pres">
      <dgm:prSet presAssocID="{4A133102-194F-4C21-9682-3DBE0B237EB1}" presName="bgRect" presStyleLbl="bgShp" presStyleIdx="2" presStyleCnt="4"/>
      <dgm:spPr/>
    </dgm:pt>
    <dgm:pt modelId="{B6273D69-E551-45E0-BD86-B8C52A912F9D}" type="pres">
      <dgm:prSet presAssocID="{4A133102-194F-4C21-9682-3DBE0B237EB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a:ext>
      </dgm:extLst>
    </dgm:pt>
    <dgm:pt modelId="{62F10DA9-6549-4625-BA31-C74950A7B861}" type="pres">
      <dgm:prSet presAssocID="{4A133102-194F-4C21-9682-3DBE0B237EB1}" presName="spaceRect" presStyleCnt="0"/>
      <dgm:spPr/>
    </dgm:pt>
    <dgm:pt modelId="{CEA03EA3-0A18-410A-B24A-60DE34BB8798}" type="pres">
      <dgm:prSet presAssocID="{4A133102-194F-4C21-9682-3DBE0B237EB1}" presName="parTx" presStyleLbl="revTx" presStyleIdx="2" presStyleCnt="4">
        <dgm:presLayoutVars>
          <dgm:chMax val="0"/>
          <dgm:chPref val="0"/>
        </dgm:presLayoutVars>
      </dgm:prSet>
      <dgm:spPr/>
    </dgm:pt>
    <dgm:pt modelId="{2C09B904-A10C-4F82-A91F-F0A7E9AD57D5}" type="pres">
      <dgm:prSet presAssocID="{DBC1B55E-9C30-42B4-8BCA-E4AD8722DEAE}" presName="sibTrans" presStyleCnt="0"/>
      <dgm:spPr/>
    </dgm:pt>
    <dgm:pt modelId="{10BA0AAB-5884-4FBD-B2E3-EE9F126BD5A7}" type="pres">
      <dgm:prSet presAssocID="{7F91F1A8-8259-40A9-822C-F708E08B767E}" presName="compNode" presStyleCnt="0"/>
      <dgm:spPr/>
    </dgm:pt>
    <dgm:pt modelId="{1A7275B0-9C13-4C8E-8921-08A6C0900E49}" type="pres">
      <dgm:prSet presAssocID="{7F91F1A8-8259-40A9-822C-F708E08B767E}" presName="bgRect" presStyleLbl="bgShp" presStyleIdx="3" presStyleCnt="4"/>
      <dgm:spPr/>
    </dgm:pt>
    <dgm:pt modelId="{110E0D89-3669-4AC3-B831-BC7FC3856580}" type="pres">
      <dgm:prSet presAssocID="{7F91F1A8-8259-40A9-822C-F708E08B767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itcoin"/>
        </a:ext>
      </dgm:extLst>
    </dgm:pt>
    <dgm:pt modelId="{1DD142B9-78D9-4659-B995-423EA2631EA4}" type="pres">
      <dgm:prSet presAssocID="{7F91F1A8-8259-40A9-822C-F708E08B767E}" presName="spaceRect" presStyleCnt="0"/>
      <dgm:spPr/>
    </dgm:pt>
    <dgm:pt modelId="{7B8A8A58-3257-44BE-9798-FB746C7F6256}" type="pres">
      <dgm:prSet presAssocID="{7F91F1A8-8259-40A9-822C-F708E08B767E}" presName="parTx" presStyleLbl="revTx" presStyleIdx="3" presStyleCnt="4">
        <dgm:presLayoutVars>
          <dgm:chMax val="0"/>
          <dgm:chPref val="0"/>
        </dgm:presLayoutVars>
      </dgm:prSet>
      <dgm:spPr/>
    </dgm:pt>
  </dgm:ptLst>
  <dgm:cxnLst>
    <dgm:cxn modelId="{EFC7FC0E-B837-4130-A0E7-FC18C0EF494C}" type="presOf" srcId="{4A133102-194F-4C21-9682-3DBE0B237EB1}" destId="{CEA03EA3-0A18-410A-B24A-60DE34BB8798}" srcOrd="0" destOrd="0" presId="urn:microsoft.com/office/officeart/2018/2/layout/IconVerticalSolidList"/>
    <dgm:cxn modelId="{792EC526-2F0B-4A80-B239-5FDB9D0ACCC8}" srcId="{5FDC5643-C8A4-41A0-9B22-D49F9B989465}" destId="{7F91F1A8-8259-40A9-822C-F708E08B767E}" srcOrd="3" destOrd="0" parTransId="{115A9809-57B1-479B-8DB8-54FF9944FE0D}" sibTransId="{A123DD0F-14DB-4C01-836C-A6C44ACE7CAE}"/>
    <dgm:cxn modelId="{EC69FD40-3037-4F80-9623-C18317634DED}" type="presOf" srcId="{A70B5398-DC2C-4E49-8076-7F8A86F3E643}" destId="{532C546D-A267-4D9E-9032-49B26FABEA0B}" srcOrd="0" destOrd="0" presId="urn:microsoft.com/office/officeart/2018/2/layout/IconVerticalSolidList"/>
    <dgm:cxn modelId="{E9F8E854-6B56-4CC8-9FF5-0CB67CC347A3}" type="presOf" srcId="{7F91F1A8-8259-40A9-822C-F708E08B767E}" destId="{7B8A8A58-3257-44BE-9798-FB746C7F6256}" srcOrd="0" destOrd="0" presId="urn:microsoft.com/office/officeart/2018/2/layout/IconVerticalSolidList"/>
    <dgm:cxn modelId="{B222E955-19AB-4168-968C-D4E978DD15C6}" srcId="{5FDC5643-C8A4-41A0-9B22-D49F9B989465}" destId="{4A133102-194F-4C21-9682-3DBE0B237EB1}" srcOrd="2" destOrd="0" parTransId="{5DA5F9FB-84F4-4EE6-94BC-6CF486C8D3B9}" sibTransId="{DBC1B55E-9C30-42B4-8BCA-E4AD8722DEAE}"/>
    <dgm:cxn modelId="{5EB0C65F-BB7F-4CBD-A263-E9B5C8D6CFA1}" type="presOf" srcId="{5FDC5643-C8A4-41A0-9B22-D49F9B989465}" destId="{D3113444-67E1-4BCF-8626-B1025B125888}" srcOrd="0" destOrd="0" presId="urn:microsoft.com/office/officeart/2018/2/layout/IconVerticalSolidList"/>
    <dgm:cxn modelId="{03754B91-2B44-486C-BF22-4B6B3B69E104}" srcId="{5FDC5643-C8A4-41A0-9B22-D49F9B989465}" destId="{A70B5398-DC2C-4E49-8076-7F8A86F3E643}" srcOrd="1" destOrd="0" parTransId="{2935408B-5163-4B09-900E-E5F38789975E}" sibTransId="{A708C11F-E476-4752-B384-2C35D1269420}"/>
    <dgm:cxn modelId="{FDC321AB-8B31-408C-B065-EBCD5CF1A3DC}" srcId="{5FDC5643-C8A4-41A0-9B22-D49F9B989465}" destId="{9A5AAEDB-4F2C-407D-B1AA-110E9218DCF8}" srcOrd="0" destOrd="0" parTransId="{CB1F265B-51C8-4C01-9911-C331EE16A5FA}" sibTransId="{2225A5DA-90F9-4EB0-8874-2CD571417F83}"/>
    <dgm:cxn modelId="{0710EAEB-79E8-4CC8-8BE6-C081E09E3D2A}" type="presOf" srcId="{9A5AAEDB-4F2C-407D-B1AA-110E9218DCF8}" destId="{AB996CA3-D6A9-4314-BF3F-21B629A3F28E}" srcOrd="0" destOrd="0" presId="urn:microsoft.com/office/officeart/2018/2/layout/IconVerticalSolidList"/>
    <dgm:cxn modelId="{A9237205-4B93-4A93-910A-6015DD14CCE4}" type="presParOf" srcId="{D3113444-67E1-4BCF-8626-B1025B125888}" destId="{4E4EF7D9-E67D-4A64-839C-E7DAA98761D4}" srcOrd="0" destOrd="0" presId="urn:microsoft.com/office/officeart/2018/2/layout/IconVerticalSolidList"/>
    <dgm:cxn modelId="{806E4BD6-04B8-4A20-980E-AFB727634B6B}" type="presParOf" srcId="{4E4EF7D9-E67D-4A64-839C-E7DAA98761D4}" destId="{DCA9C112-0FF6-4BB7-A622-A8535739FF14}" srcOrd="0" destOrd="0" presId="urn:microsoft.com/office/officeart/2018/2/layout/IconVerticalSolidList"/>
    <dgm:cxn modelId="{55B79CBB-2479-4B5B-8E39-6B848BDAA7D6}" type="presParOf" srcId="{4E4EF7D9-E67D-4A64-839C-E7DAA98761D4}" destId="{8EBD96B8-C9ED-4A3D-A389-AABE02D1917D}" srcOrd="1" destOrd="0" presId="urn:microsoft.com/office/officeart/2018/2/layout/IconVerticalSolidList"/>
    <dgm:cxn modelId="{0BD3BC00-5BDF-4BBB-835D-04477F1D98E0}" type="presParOf" srcId="{4E4EF7D9-E67D-4A64-839C-E7DAA98761D4}" destId="{3C65BC4A-0CF1-414D-9FF7-33668C60775A}" srcOrd="2" destOrd="0" presId="urn:microsoft.com/office/officeart/2018/2/layout/IconVerticalSolidList"/>
    <dgm:cxn modelId="{1E2B2DE8-3F50-4F7B-B21A-AE53F5DB0D6F}" type="presParOf" srcId="{4E4EF7D9-E67D-4A64-839C-E7DAA98761D4}" destId="{AB996CA3-D6A9-4314-BF3F-21B629A3F28E}" srcOrd="3" destOrd="0" presId="urn:microsoft.com/office/officeart/2018/2/layout/IconVerticalSolidList"/>
    <dgm:cxn modelId="{488F4790-928A-4333-8F4B-F27BA5BE9473}" type="presParOf" srcId="{D3113444-67E1-4BCF-8626-B1025B125888}" destId="{5CB55846-7B8C-4B93-AD75-F576C0102D0B}" srcOrd="1" destOrd="0" presId="urn:microsoft.com/office/officeart/2018/2/layout/IconVerticalSolidList"/>
    <dgm:cxn modelId="{DF97106E-E696-422C-96A2-EDCBFFAD4C10}" type="presParOf" srcId="{D3113444-67E1-4BCF-8626-B1025B125888}" destId="{6B092F51-34D6-469C-9047-4D023F467990}" srcOrd="2" destOrd="0" presId="urn:microsoft.com/office/officeart/2018/2/layout/IconVerticalSolidList"/>
    <dgm:cxn modelId="{C4CDF242-A945-493E-83B8-783E68CFAC41}" type="presParOf" srcId="{6B092F51-34D6-469C-9047-4D023F467990}" destId="{C4674964-9A0E-4351-935F-3BBCD8549DEC}" srcOrd="0" destOrd="0" presId="urn:microsoft.com/office/officeart/2018/2/layout/IconVerticalSolidList"/>
    <dgm:cxn modelId="{E1A51838-112E-4F92-88C8-8CA1EB3D1773}" type="presParOf" srcId="{6B092F51-34D6-469C-9047-4D023F467990}" destId="{3E99E60F-2570-4A30-A960-45B276FEB578}" srcOrd="1" destOrd="0" presId="urn:microsoft.com/office/officeart/2018/2/layout/IconVerticalSolidList"/>
    <dgm:cxn modelId="{025A2BE0-1478-4BAF-A076-39D9D943CD2A}" type="presParOf" srcId="{6B092F51-34D6-469C-9047-4D023F467990}" destId="{99FCC183-F7A6-4C4B-BB22-CAAB2261311A}" srcOrd="2" destOrd="0" presId="urn:microsoft.com/office/officeart/2018/2/layout/IconVerticalSolidList"/>
    <dgm:cxn modelId="{E0C534D8-42E0-4E38-9E99-3FF2E5189A3F}" type="presParOf" srcId="{6B092F51-34D6-469C-9047-4D023F467990}" destId="{532C546D-A267-4D9E-9032-49B26FABEA0B}" srcOrd="3" destOrd="0" presId="urn:microsoft.com/office/officeart/2018/2/layout/IconVerticalSolidList"/>
    <dgm:cxn modelId="{C81E2B6E-4CF2-4D00-BA27-32D7C34E4A0B}" type="presParOf" srcId="{D3113444-67E1-4BCF-8626-B1025B125888}" destId="{8D0D7242-64D4-47F0-AEA8-C7313E64539E}" srcOrd="3" destOrd="0" presId="urn:microsoft.com/office/officeart/2018/2/layout/IconVerticalSolidList"/>
    <dgm:cxn modelId="{6BFE5EBD-3114-41ED-8123-1D9B5DBD3C6E}" type="presParOf" srcId="{D3113444-67E1-4BCF-8626-B1025B125888}" destId="{CE03D3BC-6F7C-40D1-B8B0-7756BB474749}" srcOrd="4" destOrd="0" presId="urn:microsoft.com/office/officeart/2018/2/layout/IconVerticalSolidList"/>
    <dgm:cxn modelId="{D0BF0E84-20E7-4C05-8D07-00FB35143DFD}" type="presParOf" srcId="{CE03D3BC-6F7C-40D1-B8B0-7756BB474749}" destId="{E798DD8C-B5D4-462C-B641-0AE6A704A143}" srcOrd="0" destOrd="0" presId="urn:microsoft.com/office/officeart/2018/2/layout/IconVerticalSolidList"/>
    <dgm:cxn modelId="{C116C0DA-D349-45DB-80EE-433F28D8D101}" type="presParOf" srcId="{CE03D3BC-6F7C-40D1-B8B0-7756BB474749}" destId="{B6273D69-E551-45E0-BD86-B8C52A912F9D}" srcOrd="1" destOrd="0" presId="urn:microsoft.com/office/officeart/2018/2/layout/IconVerticalSolidList"/>
    <dgm:cxn modelId="{72A091DD-067B-421E-B4D2-56E7BA877752}" type="presParOf" srcId="{CE03D3BC-6F7C-40D1-B8B0-7756BB474749}" destId="{62F10DA9-6549-4625-BA31-C74950A7B861}" srcOrd="2" destOrd="0" presId="urn:microsoft.com/office/officeart/2018/2/layout/IconVerticalSolidList"/>
    <dgm:cxn modelId="{AFA9BC8A-D45D-43E1-AD17-7D85443A4180}" type="presParOf" srcId="{CE03D3BC-6F7C-40D1-B8B0-7756BB474749}" destId="{CEA03EA3-0A18-410A-B24A-60DE34BB8798}" srcOrd="3" destOrd="0" presId="urn:microsoft.com/office/officeart/2018/2/layout/IconVerticalSolidList"/>
    <dgm:cxn modelId="{F0CCDF60-0D9E-4DAE-A8BA-31AAF65606A7}" type="presParOf" srcId="{D3113444-67E1-4BCF-8626-B1025B125888}" destId="{2C09B904-A10C-4F82-A91F-F0A7E9AD57D5}" srcOrd="5" destOrd="0" presId="urn:microsoft.com/office/officeart/2018/2/layout/IconVerticalSolidList"/>
    <dgm:cxn modelId="{F2B27D4E-EE7A-4A1D-BFD1-82151DE5528D}" type="presParOf" srcId="{D3113444-67E1-4BCF-8626-B1025B125888}" destId="{10BA0AAB-5884-4FBD-B2E3-EE9F126BD5A7}" srcOrd="6" destOrd="0" presId="urn:microsoft.com/office/officeart/2018/2/layout/IconVerticalSolidList"/>
    <dgm:cxn modelId="{47D7FEE8-BFC4-4E36-9740-349F4F8055FF}" type="presParOf" srcId="{10BA0AAB-5884-4FBD-B2E3-EE9F126BD5A7}" destId="{1A7275B0-9C13-4C8E-8921-08A6C0900E49}" srcOrd="0" destOrd="0" presId="urn:microsoft.com/office/officeart/2018/2/layout/IconVerticalSolidList"/>
    <dgm:cxn modelId="{BDCF72A1-5C85-4ED2-B768-2896D2BA694D}" type="presParOf" srcId="{10BA0AAB-5884-4FBD-B2E3-EE9F126BD5A7}" destId="{110E0D89-3669-4AC3-B831-BC7FC3856580}" srcOrd="1" destOrd="0" presId="urn:microsoft.com/office/officeart/2018/2/layout/IconVerticalSolidList"/>
    <dgm:cxn modelId="{03DB7EA8-9A5A-4B6D-9AEB-9770549366DB}" type="presParOf" srcId="{10BA0AAB-5884-4FBD-B2E3-EE9F126BD5A7}" destId="{1DD142B9-78D9-4659-B995-423EA2631EA4}" srcOrd="2" destOrd="0" presId="urn:microsoft.com/office/officeart/2018/2/layout/IconVerticalSolidList"/>
    <dgm:cxn modelId="{EB2D4193-F63A-42F7-B67C-08A28C80D1B8}" type="presParOf" srcId="{10BA0AAB-5884-4FBD-B2E3-EE9F126BD5A7}" destId="{7B8A8A58-3257-44BE-9798-FB746C7F625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9C112-0FF6-4BB7-A622-A8535739FF14}">
      <dsp:nvSpPr>
        <dsp:cNvPr id="0" name=""/>
        <dsp:cNvSpPr/>
      </dsp:nvSpPr>
      <dsp:spPr>
        <a:xfrm>
          <a:off x="0" y="5314"/>
          <a:ext cx="4885203" cy="119932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BD96B8-C9ED-4A3D-A389-AABE02D1917D}">
      <dsp:nvSpPr>
        <dsp:cNvPr id="0" name=""/>
        <dsp:cNvSpPr/>
      </dsp:nvSpPr>
      <dsp:spPr>
        <a:xfrm>
          <a:off x="362794" y="275161"/>
          <a:ext cx="660271" cy="659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996CA3-D6A9-4314-BF3F-21B629A3F28E}">
      <dsp:nvSpPr>
        <dsp:cNvPr id="0" name=""/>
        <dsp:cNvSpPr/>
      </dsp:nvSpPr>
      <dsp:spPr>
        <a:xfrm>
          <a:off x="1385860" y="5314"/>
          <a:ext cx="3477999" cy="123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95" tIns="130895" rIns="130895" bIns="130895" numCol="1" spcCol="1270" anchor="ctr" anchorCtr="0">
          <a:noAutofit/>
        </a:bodyPr>
        <a:lstStyle/>
        <a:p>
          <a:pPr marL="0" lvl="0" indent="0" algn="l" defTabSz="622300">
            <a:lnSpc>
              <a:spcPct val="90000"/>
            </a:lnSpc>
            <a:spcBef>
              <a:spcPct val="0"/>
            </a:spcBef>
            <a:spcAft>
              <a:spcPct val="35000"/>
            </a:spcAft>
            <a:buNone/>
          </a:pPr>
          <a:r>
            <a:rPr lang="es-ES_tradnl" sz="1400" i="1" kern="1200" noProof="0" dirty="0"/>
            <a:t>El valor de un </a:t>
          </a:r>
          <a:r>
            <a:rPr lang="es-ES_tradnl" sz="1400" i="1" kern="1200" noProof="0" dirty="0" err="1"/>
            <a:t>item</a:t>
          </a:r>
          <a:r>
            <a:rPr lang="es-ES_tradnl" sz="1400" i="1" kern="1200" noProof="0" dirty="0"/>
            <a:t> no debe estar basado en su precio, sino en la utilidad que representa.</a:t>
          </a:r>
          <a:endParaRPr lang="es-ES_tradnl" sz="1400" kern="1200" noProof="0" dirty="0"/>
        </a:p>
      </dsp:txBody>
      <dsp:txXfrm>
        <a:off x="1385860" y="5314"/>
        <a:ext cx="3477999" cy="1236799"/>
      </dsp:txXfrm>
    </dsp:sp>
    <dsp:sp modelId="{C4674964-9A0E-4351-935F-3BBCD8549DEC}">
      <dsp:nvSpPr>
        <dsp:cNvPr id="0" name=""/>
        <dsp:cNvSpPr/>
      </dsp:nvSpPr>
      <dsp:spPr>
        <a:xfrm>
          <a:off x="0" y="1551313"/>
          <a:ext cx="4885203" cy="119932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99E60F-2570-4A30-A960-45B276FEB578}">
      <dsp:nvSpPr>
        <dsp:cNvPr id="0" name=""/>
        <dsp:cNvSpPr/>
      </dsp:nvSpPr>
      <dsp:spPr>
        <a:xfrm>
          <a:off x="362794" y="1821160"/>
          <a:ext cx="660271" cy="659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2C546D-A267-4D9E-9032-49B26FABEA0B}">
      <dsp:nvSpPr>
        <dsp:cNvPr id="0" name=""/>
        <dsp:cNvSpPr/>
      </dsp:nvSpPr>
      <dsp:spPr>
        <a:xfrm>
          <a:off x="1385860" y="1551313"/>
          <a:ext cx="3477999" cy="123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95" tIns="130895" rIns="130895" bIns="130895" numCol="1" spcCol="1270" anchor="ctr" anchorCtr="0">
          <a:noAutofit/>
        </a:bodyPr>
        <a:lstStyle/>
        <a:p>
          <a:pPr marL="0" lvl="0" indent="0" algn="l" defTabSz="622300">
            <a:lnSpc>
              <a:spcPct val="90000"/>
            </a:lnSpc>
            <a:spcBef>
              <a:spcPct val="0"/>
            </a:spcBef>
            <a:spcAft>
              <a:spcPct val="35000"/>
            </a:spcAft>
            <a:buNone/>
          </a:pPr>
          <a:r>
            <a:rPr lang="es-ES_tradnl" sz="1400" i="1" kern="1200" noProof="0" dirty="0"/>
            <a:t>Los estudios sobre probabilidades se aplicaron a seguros, política, justicia, salud pública.</a:t>
          </a:r>
          <a:endParaRPr lang="es-ES_tradnl" sz="1400" kern="1200" noProof="0" dirty="0"/>
        </a:p>
      </dsp:txBody>
      <dsp:txXfrm>
        <a:off x="1385860" y="1551313"/>
        <a:ext cx="3477999" cy="1236799"/>
      </dsp:txXfrm>
    </dsp:sp>
    <dsp:sp modelId="{E798DD8C-B5D4-462C-B641-0AE6A704A143}">
      <dsp:nvSpPr>
        <dsp:cNvPr id="0" name=""/>
        <dsp:cNvSpPr/>
      </dsp:nvSpPr>
      <dsp:spPr>
        <a:xfrm>
          <a:off x="0" y="3097312"/>
          <a:ext cx="4885203" cy="119932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273D69-E551-45E0-BD86-B8C52A912F9D}">
      <dsp:nvSpPr>
        <dsp:cNvPr id="0" name=""/>
        <dsp:cNvSpPr/>
      </dsp:nvSpPr>
      <dsp:spPr>
        <a:xfrm>
          <a:off x="362794" y="3367160"/>
          <a:ext cx="660271" cy="659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A03EA3-0A18-410A-B24A-60DE34BB8798}">
      <dsp:nvSpPr>
        <dsp:cNvPr id="0" name=""/>
        <dsp:cNvSpPr/>
      </dsp:nvSpPr>
      <dsp:spPr>
        <a:xfrm>
          <a:off x="1385860" y="3097312"/>
          <a:ext cx="3477999" cy="123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95" tIns="130895" rIns="130895" bIns="130895" numCol="1" spcCol="1270" anchor="ctr" anchorCtr="0">
          <a:noAutofit/>
        </a:bodyPr>
        <a:lstStyle/>
        <a:p>
          <a:pPr marL="0" lvl="0" indent="0" algn="l" defTabSz="622300">
            <a:lnSpc>
              <a:spcPct val="90000"/>
            </a:lnSpc>
            <a:spcBef>
              <a:spcPct val="0"/>
            </a:spcBef>
            <a:spcAft>
              <a:spcPct val="35000"/>
            </a:spcAft>
            <a:buNone/>
          </a:pPr>
          <a:r>
            <a:rPr lang="es-ES_tradnl" sz="1400" i="1" kern="1200" noProof="0" dirty="0" err="1"/>
            <a:t>Condorcet</a:t>
          </a:r>
          <a:r>
            <a:rPr lang="es-ES_tradnl" sz="1400" i="1" kern="1200" noProof="0" dirty="0"/>
            <a:t> se propuso crear una matemática aplicada a decisiones políticas y sociales, anticipando la teoría de la elección social y la teoría de los juegos.</a:t>
          </a:r>
          <a:endParaRPr lang="es-ES_tradnl" sz="1400" kern="1200" noProof="0" dirty="0"/>
        </a:p>
      </dsp:txBody>
      <dsp:txXfrm>
        <a:off x="1385860" y="3097312"/>
        <a:ext cx="3477999" cy="1236799"/>
      </dsp:txXfrm>
    </dsp:sp>
    <dsp:sp modelId="{1A7275B0-9C13-4C8E-8921-08A6C0900E49}">
      <dsp:nvSpPr>
        <dsp:cNvPr id="0" name=""/>
        <dsp:cNvSpPr/>
      </dsp:nvSpPr>
      <dsp:spPr>
        <a:xfrm>
          <a:off x="0" y="4643312"/>
          <a:ext cx="4885203" cy="119932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E0D89-3669-4AC3-B831-BC7FC3856580}">
      <dsp:nvSpPr>
        <dsp:cNvPr id="0" name=""/>
        <dsp:cNvSpPr/>
      </dsp:nvSpPr>
      <dsp:spPr>
        <a:xfrm>
          <a:off x="363149" y="4913159"/>
          <a:ext cx="660271" cy="6596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8A8A58-3257-44BE-9798-FB746C7F6256}">
      <dsp:nvSpPr>
        <dsp:cNvPr id="0" name=""/>
        <dsp:cNvSpPr/>
      </dsp:nvSpPr>
      <dsp:spPr>
        <a:xfrm>
          <a:off x="1386569" y="4643312"/>
          <a:ext cx="3455303" cy="123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95" tIns="130895" rIns="130895" bIns="130895" numCol="1" spcCol="1270" anchor="ctr" anchorCtr="0">
          <a:noAutofit/>
        </a:bodyPr>
        <a:lstStyle/>
        <a:p>
          <a:pPr marL="0" lvl="0" indent="0" algn="l" defTabSz="622300">
            <a:lnSpc>
              <a:spcPct val="90000"/>
            </a:lnSpc>
            <a:spcBef>
              <a:spcPct val="0"/>
            </a:spcBef>
            <a:spcAft>
              <a:spcPct val="35000"/>
            </a:spcAft>
            <a:buNone/>
          </a:pPr>
          <a:r>
            <a:rPr lang="es-ES_tradnl" sz="1400" i="1" kern="1200" noProof="0" dirty="0"/>
            <a:t>Marques de Laplace: Dadme posiciones seguras y velocidades para todas las partículas, junto a suficiente poder de cálculo, y será posible determinar el curso entero de la historia.</a:t>
          </a:r>
          <a:endParaRPr lang="es-ES_tradnl" sz="1400" kern="1200" noProof="0" dirty="0"/>
        </a:p>
      </dsp:txBody>
      <dsp:txXfrm>
        <a:off x="1386569" y="4643312"/>
        <a:ext cx="3455303" cy="123679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25/6/19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3507926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146470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4</a:t>
            </a:fld>
            <a:endParaRPr lang="es-EC"/>
          </a:p>
        </p:txBody>
      </p:sp>
    </p:spTree>
    <p:extLst>
      <p:ext uri="{BB962C8B-B14F-4D97-AF65-F5344CB8AC3E}">
        <p14:creationId xmlns:p14="http://schemas.microsoft.com/office/powerpoint/2010/main" val="1166177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a:t>
            </a:fld>
            <a:endParaRPr lang="es-EC"/>
          </a:p>
        </p:txBody>
      </p:sp>
    </p:spTree>
    <p:extLst>
      <p:ext uri="{BB962C8B-B14F-4D97-AF65-F5344CB8AC3E}">
        <p14:creationId xmlns:p14="http://schemas.microsoft.com/office/powerpoint/2010/main" val="2608693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6</a:t>
            </a:fld>
            <a:endParaRPr lang="es-EC"/>
          </a:p>
        </p:txBody>
      </p:sp>
    </p:spTree>
    <p:extLst>
      <p:ext uri="{BB962C8B-B14F-4D97-AF65-F5344CB8AC3E}">
        <p14:creationId xmlns:p14="http://schemas.microsoft.com/office/powerpoint/2010/main" val="703398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8</a:t>
            </a:fld>
            <a:endParaRPr lang="es-EC"/>
          </a:p>
        </p:txBody>
      </p:sp>
    </p:spTree>
    <p:extLst>
      <p:ext uri="{BB962C8B-B14F-4D97-AF65-F5344CB8AC3E}">
        <p14:creationId xmlns:p14="http://schemas.microsoft.com/office/powerpoint/2010/main" val="1155677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9</a:t>
            </a:fld>
            <a:endParaRPr lang="es-EC"/>
          </a:p>
        </p:txBody>
      </p:sp>
    </p:spTree>
    <p:extLst>
      <p:ext uri="{BB962C8B-B14F-4D97-AF65-F5344CB8AC3E}">
        <p14:creationId xmlns:p14="http://schemas.microsoft.com/office/powerpoint/2010/main" val="1364078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10</a:t>
            </a:fld>
            <a:endParaRPr lang="es-EC"/>
          </a:p>
        </p:txBody>
      </p:sp>
    </p:spTree>
    <p:extLst>
      <p:ext uri="{BB962C8B-B14F-4D97-AF65-F5344CB8AC3E}">
        <p14:creationId xmlns:p14="http://schemas.microsoft.com/office/powerpoint/2010/main" val="3889466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2713286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12</a:t>
            </a:fld>
            <a:endParaRPr lang="es-ES"/>
          </a:p>
        </p:txBody>
      </p:sp>
    </p:spTree>
    <p:extLst>
      <p:ext uri="{BB962C8B-B14F-4D97-AF65-F5344CB8AC3E}">
        <p14:creationId xmlns:p14="http://schemas.microsoft.com/office/powerpoint/2010/main" val="858972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13</a:t>
            </a:fld>
            <a:endParaRPr lang="es-ES"/>
          </a:p>
        </p:txBody>
      </p:sp>
    </p:spTree>
    <p:extLst>
      <p:ext uri="{BB962C8B-B14F-4D97-AF65-F5344CB8AC3E}">
        <p14:creationId xmlns:p14="http://schemas.microsoft.com/office/powerpoint/2010/main" val="250200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Los mayas introdujeron primero el cero, pero lo emplearon para cálculos astronómicos.</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14</a:t>
            </a:fld>
            <a:endParaRPr lang="es-ES"/>
          </a:p>
        </p:txBody>
      </p:sp>
    </p:spTree>
    <p:extLst>
      <p:ext uri="{BB962C8B-B14F-4D97-AF65-F5344CB8AC3E}">
        <p14:creationId xmlns:p14="http://schemas.microsoft.com/office/powerpoint/2010/main" val="3615877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1756114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4150423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17</a:t>
            </a:fld>
            <a:endParaRPr lang="es-ES"/>
          </a:p>
        </p:txBody>
      </p:sp>
    </p:spTree>
    <p:extLst>
      <p:ext uri="{BB962C8B-B14F-4D97-AF65-F5344CB8AC3E}">
        <p14:creationId xmlns:p14="http://schemas.microsoft.com/office/powerpoint/2010/main" val="3862632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620660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19</a:t>
            </a:fld>
            <a:endParaRPr lang="es-ES"/>
          </a:p>
        </p:txBody>
      </p:sp>
    </p:spTree>
    <p:extLst>
      <p:ext uri="{BB962C8B-B14F-4D97-AF65-F5344CB8AC3E}">
        <p14:creationId xmlns:p14="http://schemas.microsoft.com/office/powerpoint/2010/main" val="1739162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20</a:t>
            </a:fld>
            <a:endParaRPr lang="es-ES"/>
          </a:p>
        </p:txBody>
      </p:sp>
    </p:spTree>
    <p:extLst>
      <p:ext uri="{BB962C8B-B14F-4D97-AF65-F5344CB8AC3E}">
        <p14:creationId xmlns:p14="http://schemas.microsoft.com/office/powerpoint/2010/main" val="2995005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1087537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22</a:t>
            </a:fld>
            <a:endParaRPr lang="es-ES"/>
          </a:p>
        </p:txBody>
      </p:sp>
    </p:spTree>
    <p:extLst>
      <p:ext uri="{BB962C8B-B14F-4D97-AF65-F5344CB8AC3E}">
        <p14:creationId xmlns:p14="http://schemas.microsoft.com/office/powerpoint/2010/main" val="2708400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2922343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24</a:t>
            </a:fld>
            <a:endParaRPr lang="es-ES"/>
          </a:p>
        </p:txBody>
      </p:sp>
    </p:spTree>
    <p:extLst>
      <p:ext uri="{BB962C8B-B14F-4D97-AF65-F5344CB8AC3E}">
        <p14:creationId xmlns:p14="http://schemas.microsoft.com/office/powerpoint/2010/main" val="4019564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25</a:t>
            </a:fld>
            <a:endParaRPr lang="es-ES"/>
          </a:p>
        </p:txBody>
      </p:sp>
    </p:spTree>
    <p:extLst>
      <p:ext uri="{BB962C8B-B14F-4D97-AF65-F5344CB8AC3E}">
        <p14:creationId xmlns:p14="http://schemas.microsoft.com/office/powerpoint/2010/main" val="2175395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26</a:t>
            </a:fld>
            <a:endParaRPr lang="es-ES"/>
          </a:p>
        </p:txBody>
      </p:sp>
    </p:spTree>
    <p:extLst>
      <p:ext uri="{BB962C8B-B14F-4D97-AF65-F5344CB8AC3E}">
        <p14:creationId xmlns:p14="http://schemas.microsoft.com/office/powerpoint/2010/main" val="10607978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27</a:t>
            </a:fld>
            <a:endParaRPr lang="es-ES"/>
          </a:p>
        </p:txBody>
      </p:sp>
    </p:spTree>
    <p:extLst>
      <p:ext uri="{BB962C8B-B14F-4D97-AF65-F5344CB8AC3E}">
        <p14:creationId xmlns:p14="http://schemas.microsoft.com/office/powerpoint/2010/main" val="490500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28</a:t>
            </a:fld>
            <a:endParaRPr lang="es-ES"/>
          </a:p>
        </p:txBody>
      </p:sp>
    </p:spTree>
    <p:extLst>
      <p:ext uri="{BB962C8B-B14F-4D97-AF65-F5344CB8AC3E}">
        <p14:creationId xmlns:p14="http://schemas.microsoft.com/office/powerpoint/2010/main" val="20431383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29</a:t>
            </a:fld>
            <a:endParaRPr lang="es-ES"/>
          </a:p>
        </p:txBody>
      </p:sp>
    </p:spTree>
    <p:extLst>
      <p:ext uri="{BB962C8B-B14F-4D97-AF65-F5344CB8AC3E}">
        <p14:creationId xmlns:p14="http://schemas.microsoft.com/office/powerpoint/2010/main" val="3396890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30</a:t>
            </a:fld>
            <a:endParaRPr lang="es-ES"/>
          </a:p>
        </p:txBody>
      </p:sp>
    </p:spTree>
    <p:extLst>
      <p:ext uri="{BB962C8B-B14F-4D97-AF65-F5344CB8AC3E}">
        <p14:creationId xmlns:p14="http://schemas.microsoft.com/office/powerpoint/2010/main" val="3105220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6/25/19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extLst>
      <p:ext uri="{BB962C8B-B14F-4D97-AF65-F5344CB8AC3E}">
        <p14:creationId xmlns:p14="http://schemas.microsoft.com/office/powerpoint/2010/main" val="522928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 imágenes con título">
    <p:spTree>
      <p:nvGrpSpPr>
        <p:cNvPr id="1" name=""/>
        <p:cNvGrpSpPr/>
        <p:nvPr/>
      </p:nvGrpSpPr>
      <p:grpSpPr>
        <a:xfrm>
          <a:off x="0" y="0"/>
          <a:ext cx="0" cy="0"/>
          <a:chOff x="0" y="0"/>
          <a:chExt cx="0" cy="0"/>
        </a:xfrm>
      </p:grpSpPr>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6/25/19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0569456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6/25/19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5" r:id="rId13"/>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1600" b="1" i="1" dirty="0">
                <a:latin typeface="Palatino" pitchFamily="2" charset="77"/>
                <a:ea typeface="Palatino" pitchFamily="2" charset="77"/>
              </a:rPr>
              <a:t>CAPITULO 2</a:t>
            </a:r>
          </a:p>
          <a:p>
            <a:pPr>
              <a:buFont typeface="Wingdings 3" charset="2"/>
              <a:buNone/>
            </a:pPr>
            <a:br>
              <a:rPr lang="es-ES_tradnl" sz="1600" b="1" i="1" dirty="0">
                <a:latin typeface="Palatino" pitchFamily="2" charset="77"/>
                <a:ea typeface="Palatino" pitchFamily="2" charset="77"/>
              </a:rPr>
            </a:br>
            <a:r>
              <a:rPr lang="es-ES_tradnl" sz="1600" b="1" i="1" dirty="0">
                <a:latin typeface="Palatino" pitchFamily="2" charset="77"/>
                <a:ea typeface="Palatino" pitchFamily="2" charset="77"/>
              </a:rPr>
              <a:t>Frente al futuro y el azar: el cálculo y la probabilidad</a:t>
            </a: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482600" y="643467"/>
            <a:ext cx="2522980" cy="1597315"/>
          </a:xfrm>
          <a:noFill/>
          <a:ln w="19050">
            <a:solidFill>
              <a:schemeClr val="bg1"/>
            </a:solidFill>
          </a:ln>
        </p:spPr>
        <p:txBody>
          <a:bodyPr vert="horz" wrap="square" lIns="91440" tIns="45720" rIns="91440" bIns="45720" rtlCol="0" anchor="ctr">
            <a:normAutofit/>
          </a:bodyPr>
          <a:lstStyle/>
          <a:p>
            <a:pPr defTabSz="914400"/>
            <a:br>
              <a:rPr lang="en-US" sz="2400" kern="1200">
                <a:solidFill>
                  <a:schemeClr val="bg1"/>
                </a:solidFill>
                <a:latin typeface="+mj-lt"/>
                <a:ea typeface="+mj-ea"/>
                <a:cs typeface="+mj-cs"/>
              </a:rPr>
            </a:br>
            <a:br>
              <a:rPr lang="en-US" sz="2400" kern="1200">
                <a:solidFill>
                  <a:schemeClr val="bg1"/>
                </a:solidFill>
                <a:latin typeface="+mj-lt"/>
                <a:ea typeface="+mj-ea"/>
                <a:cs typeface="+mj-cs"/>
              </a:rPr>
            </a:br>
            <a:endParaRPr lang="en-US" sz="2400" i="1"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9167350B-0747-904D-8685-DBB19F5C8ECF}"/>
              </a:ext>
            </a:extLst>
          </p:cNvPr>
          <p:cNvSpPr txBox="1"/>
          <p:nvPr/>
        </p:nvSpPr>
        <p:spPr>
          <a:xfrm>
            <a:off x="482601" y="2638044"/>
            <a:ext cx="2522980" cy="3415622"/>
          </a:xfrm>
          <a:prstGeom prst="rect">
            <a:avLst/>
          </a:prstGeom>
        </p:spPr>
        <p:txBody>
          <a:bodyPr vert="horz" lIns="91440" tIns="45720" rIns="91440" bIns="45720" rtlCol="0">
            <a:normAutofit/>
          </a:bodyPr>
          <a:lstStyle/>
          <a:p>
            <a:pPr>
              <a:lnSpc>
                <a:spcPct val="90000"/>
              </a:lnSpc>
              <a:spcAft>
                <a:spcPts val="600"/>
              </a:spcAft>
            </a:pPr>
            <a:r>
              <a:rPr lang="es-ES_tradnl" i="1" dirty="0">
                <a:solidFill>
                  <a:schemeClr val="bg1"/>
                </a:solidFill>
                <a:latin typeface="Palatino" pitchFamily="2" charset="77"/>
                <a:ea typeface="Palatino" pitchFamily="2" charset="77"/>
              </a:rPr>
              <a:t>La idea revolucionaria que define las fronteras entre los tiempos modernos y el pasado es el dominio del riesgo: la noción de que el futuro es algo más que un capricho de los dioses y que los hombres no son pasivos ante la naturaleza</a:t>
            </a:r>
            <a:br>
              <a:rPr lang="es-ES_tradnl" dirty="0">
                <a:solidFill>
                  <a:schemeClr val="bg1"/>
                </a:solidFill>
                <a:latin typeface="Palatino" pitchFamily="2" charset="77"/>
                <a:ea typeface="Palatino" pitchFamily="2" charset="77"/>
              </a:rPr>
            </a:br>
            <a:endParaRPr lang="es-ES_tradnl" dirty="0">
              <a:solidFill>
                <a:schemeClr val="bg1"/>
              </a:solidFill>
              <a:latin typeface="Palatino" pitchFamily="2" charset="77"/>
              <a:ea typeface="Palatino" pitchFamily="2" charset="77"/>
            </a:endParaRPr>
          </a:p>
          <a:p>
            <a:pPr>
              <a:lnSpc>
                <a:spcPct val="90000"/>
              </a:lnSpc>
              <a:spcAft>
                <a:spcPts val="600"/>
              </a:spcAft>
            </a:pPr>
            <a:r>
              <a:rPr lang="es-ES_tradnl" dirty="0">
                <a:solidFill>
                  <a:schemeClr val="bg1"/>
                </a:solidFill>
                <a:latin typeface="Palatino" pitchFamily="2" charset="77"/>
                <a:ea typeface="Palatino" pitchFamily="2" charset="77"/>
              </a:rPr>
              <a:t>PETER BERSTEIN</a:t>
            </a:r>
          </a:p>
        </p:txBody>
      </p:sp>
      <p:pic>
        <p:nvPicPr>
          <p:cNvPr id="6" name="Imagen 5" descr="Imagen que contiene cielo&#10;&#10;Descripción generada automáticamente">
            <a:extLst>
              <a:ext uri="{FF2B5EF4-FFF2-40B4-BE49-F238E27FC236}">
                <a16:creationId xmlns:a16="http://schemas.microsoft.com/office/drawing/2014/main" id="{ACBD465E-8315-4849-A3D1-A7850ADE4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22" y="1788715"/>
            <a:ext cx="4688077" cy="3119702"/>
          </a:xfrm>
          <a:prstGeom prst="rect">
            <a:avLst/>
          </a:prstGeom>
        </p:spPr>
      </p:pic>
    </p:spTree>
    <p:extLst>
      <p:ext uri="{BB962C8B-B14F-4D97-AF65-F5344CB8AC3E}">
        <p14:creationId xmlns:p14="http://schemas.microsoft.com/office/powerpoint/2010/main" val="31530630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33F6408-E1FB-40EE-933F-488D38CCC7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23">
            <a:extLst>
              <a:ext uri="{FF2B5EF4-FFF2-40B4-BE49-F238E27FC236}">
                <a16:creationId xmlns:a16="http://schemas.microsoft.com/office/drawing/2014/main" id="{F055C0C5-567C-4C02-83F3-B427BC740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7753"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ctrTitle"/>
          </p:nvPr>
        </p:nvSpPr>
        <p:spPr>
          <a:xfrm>
            <a:off x="628650" y="365125"/>
            <a:ext cx="2400300" cy="1325563"/>
          </a:xfrm>
        </p:spPr>
        <p:txBody>
          <a:bodyPr vert="horz" lIns="91440" tIns="45720" rIns="91440" bIns="45720" rtlCol="0" anchor="ctr">
            <a:normAutofit/>
          </a:bodyPr>
          <a:lstStyle/>
          <a:p>
            <a:pPr algn="l" defTabSz="914400"/>
            <a:br>
              <a:rPr lang="en-US" sz="2800" dirty="0"/>
            </a:br>
            <a:br>
              <a:rPr lang="en-US" sz="2800" dirty="0"/>
            </a:br>
            <a:endParaRPr lang="en-US" sz="2800" i="1" dirty="0"/>
          </a:p>
        </p:txBody>
      </p:sp>
      <p:sp>
        <p:nvSpPr>
          <p:cNvPr id="3" name="CuadroTexto 2">
            <a:extLst>
              <a:ext uri="{FF2B5EF4-FFF2-40B4-BE49-F238E27FC236}">
                <a16:creationId xmlns:a16="http://schemas.microsoft.com/office/drawing/2014/main" id="{9167350B-0747-904D-8685-DBB19F5C8ECF}"/>
              </a:ext>
            </a:extLst>
          </p:cNvPr>
          <p:cNvSpPr txBox="1"/>
          <p:nvPr/>
        </p:nvSpPr>
        <p:spPr>
          <a:xfrm>
            <a:off x="352540" y="1690688"/>
            <a:ext cx="2676410" cy="4486275"/>
          </a:xfrm>
          <a:prstGeom prst="rect">
            <a:avLst/>
          </a:prstGeom>
        </p:spPr>
        <p:txBody>
          <a:bodyPr vert="horz" lIns="91440" tIns="45720" rIns="91440" bIns="45720" rtlCol="0">
            <a:normAutofit/>
          </a:bodyPr>
          <a:lstStyle/>
          <a:p>
            <a:pPr>
              <a:lnSpc>
                <a:spcPct val="90000"/>
              </a:lnSpc>
              <a:spcAft>
                <a:spcPts val="600"/>
              </a:spcAft>
            </a:pPr>
            <a:endParaRPr lang="en-US" sz="1600" dirty="0"/>
          </a:p>
        </p:txBody>
      </p:sp>
      <p:sp>
        <p:nvSpPr>
          <p:cNvPr id="29" name="Rounded Rectangle 17">
            <a:extLst>
              <a:ext uri="{FF2B5EF4-FFF2-40B4-BE49-F238E27FC236}">
                <a16:creationId xmlns:a16="http://schemas.microsoft.com/office/drawing/2014/main" id="{E48B6BD6-5DED-4B86-A4B3-D35037F68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9208" y="958640"/>
            <a:ext cx="4702194" cy="4945244"/>
          </a:xfrm>
          <a:prstGeom prst="roundRect">
            <a:avLst>
              <a:gd name="adj" fmla="val 3513"/>
            </a:avLst>
          </a:prstGeom>
          <a:solidFill>
            <a:srgbClr val="FFFFFF"/>
          </a:solidFill>
          <a:ln w="15875">
            <a:solidFill>
              <a:srgbClr val="3DA5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1542BCEC-6939-F24A-8966-8231970E9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852" y="3749552"/>
            <a:ext cx="1905000" cy="1066800"/>
          </a:xfrm>
          <a:prstGeom prst="rect">
            <a:avLst/>
          </a:prstGeom>
        </p:spPr>
      </p:pic>
      <p:sp>
        <p:nvSpPr>
          <p:cNvPr id="7" name="CuadroTexto 6">
            <a:extLst>
              <a:ext uri="{FF2B5EF4-FFF2-40B4-BE49-F238E27FC236}">
                <a16:creationId xmlns:a16="http://schemas.microsoft.com/office/drawing/2014/main" id="{752F30D1-921C-FB49-BB27-D71BCA0ADFC7}"/>
              </a:ext>
            </a:extLst>
          </p:cNvPr>
          <p:cNvSpPr txBox="1"/>
          <p:nvPr/>
        </p:nvSpPr>
        <p:spPr>
          <a:xfrm>
            <a:off x="4797632" y="2719449"/>
            <a:ext cx="3168898" cy="1520416"/>
          </a:xfrm>
          <a:prstGeom prst="rect">
            <a:avLst/>
          </a:prstGeom>
          <a:noFill/>
        </p:spPr>
        <p:txBody>
          <a:bodyPr wrap="square" rtlCol="0">
            <a:spAutoFit/>
          </a:bodyPr>
          <a:lstStyle/>
          <a:p>
            <a:pPr>
              <a:lnSpc>
                <a:spcPct val="90000"/>
              </a:lnSpc>
              <a:spcAft>
                <a:spcPts val="600"/>
              </a:spcAft>
            </a:pPr>
            <a:r>
              <a:rPr lang="es-ES_tradnl" i="1" dirty="0">
                <a:latin typeface="Palatino" pitchFamily="2" charset="77"/>
                <a:ea typeface="Palatino" pitchFamily="2" charset="77"/>
              </a:rPr>
              <a:t>He conocido lo que ignoraron los griegos: la incertidumbre</a:t>
            </a:r>
            <a:r>
              <a:rPr lang="es-ES_tradnl" dirty="0">
                <a:latin typeface="Palatino" pitchFamily="2" charset="77"/>
                <a:ea typeface="Palatino" pitchFamily="2" charset="77"/>
              </a:rPr>
              <a:t>.</a:t>
            </a:r>
          </a:p>
          <a:p>
            <a:pPr>
              <a:lnSpc>
                <a:spcPct val="90000"/>
              </a:lnSpc>
              <a:spcAft>
                <a:spcPts val="600"/>
              </a:spcAft>
            </a:pPr>
            <a:r>
              <a:rPr lang="es-ES_tradnl" dirty="0">
                <a:latin typeface="Palatino" pitchFamily="2" charset="77"/>
                <a:ea typeface="Palatino" pitchFamily="2" charset="77"/>
              </a:rPr>
              <a:t>	</a:t>
            </a:r>
            <a:br>
              <a:rPr lang="es-ES_tradnl" dirty="0">
                <a:latin typeface="Palatino" pitchFamily="2" charset="77"/>
                <a:ea typeface="Palatino" pitchFamily="2" charset="77"/>
              </a:rPr>
            </a:br>
            <a:r>
              <a:rPr lang="es-ES_tradnl" dirty="0">
                <a:latin typeface="Palatino" pitchFamily="2" charset="77"/>
                <a:ea typeface="Palatino" pitchFamily="2" charset="77"/>
              </a:rPr>
              <a:t>JORGE LUIS BORGES</a:t>
            </a:r>
          </a:p>
          <a:p>
            <a:endParaRPr lang="es-ES_tradnl" dirty="0"/>
          </a:p>
        </p:txBody>
      </p:sp>
    </p:spTree>
    <p:extLst>
      <p:ext uri="{BB962C8B-B14F-4D97-AF65-F5344CB8AC3E}">
        <p14:creationId xmlns:p14="http://schemas.microsoft.com/office/powerpoint/2010/main" val="24923556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1801" y="2445864"/>
            <a:ext cx="3985907" cy="2913536"/>
          </a:xfrm>
        </p:spPr>
        <p:txBody>
          <a:bodyPr anchor="t">
            <a:normAutofit/>
          </a:bodyPr>
          <a:lstStyle/>
          <a:p>
            <a:pPr>
              <a:buFont typeface="Wingdings 3" charset="2"/>
              <a:buNone/>
            </a:pPr>
            <a:r>
              <a:rPr lang="en" sz="1350" i="1" dirty="0">
                <a:latin typeface="Palatino" pitchFamily="2" charset="77"/>
                <a:ea typeface="Palatino" pitchFamily="2" charset="77"/>
              </a:rPr>
              <a:t>	</a:t>
            </a:r>
            <a:r>
              <a:rPr lang="es-ES_tradnl" sz="2000" i="1" dirty="0">
                <a:latin typeface="Palatino" pitchFamily="2" charset="77"/>
                <a:ea typeface="Palatino" pitchFamily="2" charset="77"/>
              </a:rPr>
              <a:t>La manera en que cada sociedad se relaciona con su presente y pasado, pasa a través de intangibles: creencias, cultura, valores, conocimientos. </a:t>
            </a:r>
          </a:p>
          <a:p>
            <a:pPr>
              <a:buFont typeface="Wingdings 3" charset="2"/>
              <a:buNone/>
            </a:pPr>
            <a:br>
              <a:rPr lang="es-ES_tradnl" sz="2000" i="1" dirty="0">
                <a:latin typeface="Palatino" pitchFamily="2" charset="77"/>
                <a:ea typeface="Palatino" pitchFamily="2" charset="77"/>
              </a:rPr>
            </a:br>
            <a:r>
              <a:rPr lang="es-ES_tradnl" sz="2000" i="1" dirty="0">
                <a:latin typeface="Palatino" pitchFamily="2" charset="77"/>
                <a:ea typeface="Palatino" pitchFamily="2" charset="77"/>
              </a:rPr>
              <a:t>Esta relación tiende a modificarse y evolucionar con el tiempo.</a:t>
            </a:r>
          </a:p>
        </p:txBody>
      </p:sp>
      <p:sp>
        <p:nvSpPr>
          <p:cNvPr id="46" name="Freeform: Shape 45">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5" name="Imagen 4" descr="Imagen que contiene objeto, reloj&#10;&#10;Descripción generada automáticamente">
            <a:extLst>
              <a:ext uri="{FF2B5EF4-FFF2-40B4-BE49-F238E27FC236}">
                <a16:creationId xmlns:a16="http://schemas.microsoft.com/office/drawing/2014/main" id="{D339EEE0-A645-9F4D-9A2B-95D008B6FF56}"/>
              </a:ext>
            </a:extLst>
          </p:cNvPr>
          <p:cNvPicPr>
            <a:picLocks noChangeAspect="1"/>
          </p:cNvPicPr>
          <p:nvPr/>
        </p:nvPicPr>
        <p:blipFill rotWithShape="1">
          <a:blip r:embed="rId3">
            <a:extLst>
              <a:ext uri="{28A0092B-C50C-407E-A947-70E740481C1C}">
                <a14:useLocalDpi xmlns:a14="http://schemas.microsoft.com/office/drawing/2010/main" val="0"/>
              </a:ext>
            </a:extLst>
          </a:blip>
          <a:srcRect l="11743" r="34368" b="1"/>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5244546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82601" y="2638044"/>
            <a:ext cx="2522980" cy="3415622"/>
          </a:xfrm>
        </p:spPr>
        <p:txBody>
          <a:bodyPr>
            <a:normAutofit/>
          </a:bodyPr>
          <a:lstStyle/>
          <a:p>
            <a:pPr>
              <a:buFont typeface="Wingdings 3" charset="2"/>
              <a:buNone/>
            </a:pPr>
            <a:r>
              <a:rPr lang="es-ES_tradnl" sz="1600" i="1" dirty="0">
                <a:solidFill>
                  <a:schemeClr val="bg1"/>
                </a:solidFill>
                <a:latin typeface="Palatino" pitchFamily="2" charset="77"/>
                <a:ea typeface="Palatino" pitchFamily="2" charset="77"/>
              </a:rPr>
              <a:t>	Habilidad para imaginarse lo que puede pasar en el futuro y elegir entre alternativas de acción….</a:t>
            </a:r>
          </a:p>
          <a:p>
            <a:pPr>
              <a:buFont typeface="Wingdings 3" charset="2"/>
              <a:buNone/>
            </a:pPr>
            <a:endParaRPr lang="es-ES_tradnl" sz="1600" i="1" dirty="0">
              <a:solidFill>
                <a:schemeClr val="bg1"/>
              </a:solidFill>
              <a:latin typeface="Palatino" pitchFamily="2" charset="77"/>
              <a:ea typeface="Palatino" pitchFamily="2" charset="77"/>
            </a:endParaRPr>
          </a:p>
          <a:p>
            <a:pPr>
              <a:buFont typeface="Wingdings 3" charset="2"/>
              <a:buNone/>
            </a:pPr>
            <a:r>
              <a:rPr lang="es-ES_tradnl" sz="1600" i="1" dirty="0">
                <a:solidFill>
                  <a:schemeClr val="bg1"/>
                </a:solidFill>
                <a:latin typeface="Palatino" pitchFamily="2" charset="77"/>
                <a:ea typeface="Palatino" pitchFamily="2" charset="77"/>
              </a:rPr>
              <a:t>	Los juegos de probabilidad son lugar común de nuestra vida cotidiana. </a:t>
            </a:r>
          </a:p>
          <a:p>
            <a:pPr>
              <a:buFont typeface="Wingdings 3" charset="2"/>
              <a:buNone/>
            </a:pPr>
            <a:endParaRPr lang="es-ES_tradnl" sz="1600" i="1" dirty="0">
              <a:solidFill>
                <a:schemeClr val="bg1"/>
              </a:solidFill>
              <a:latin typeface="Palatino" pitchFamily="2" charset="77"/>
              <a:ea typeface="Palatino" pitchFamily="2" charset="77"/>
            </a:endParaRPr>
          </a:p>
          <a:p>
            <a:pPr>
              <a:buFont typeface="Wingdings 3" charset="2"/>
              <a:buNone/>
            </a:pPr>
            <a:r>
              <a:rPr lang="es-ES_tradnl" sz="1600" i="1" dirty="0">
                <a:solidFill>
                  <a:schemeClr val="bg1"/>
                </a:solidFill>
                <a:latin typeface="Palatino" pitchFamily="2" charset="77"/>
                <a:ea typeface="Palatino" pitchFamily="2" charset="77"/>
              </a:rPr>
              <a:t>	Sin el apoyo del </a:t>
            </a:r>
            <a:r>
              <a:rPr lang="es-ES_tradnl" sz="1600" i="1" dirty="0" err="1">
                <a:solidFill>
                  <a:schemeClr val="bg1"/>
                </a:solidFill>
                <a:latin typeface="Palatino" pitchFamily="2" charset="77"/>
                <a:ea typeface="Palatino" pitchFamily="2" charset="77"/>
              </a:rPr>
              <a:t>Risk</a:t>
            </a:r>
            <a:r>
              <a:rPr lang="es-ES_tradnl" sz="1600" i="1" dirty="0">
                <a:solidFill>
                  <a:schemeClr val="bg1"/>
                </a:solidFill>
                <a:latin typeface="Palatino" pitchFamily="2" charset="77"/>
                <a:ea typeface="Palatino" pitchFamily="2" charset="77"/>
              </a:rPr>
              <a:t> Management, hoy muchas industrias no existirían.</a:t>
            </a:r>
          </a:p>
          <a:p>
            <a:pPr>
              <a:buFont typeface="Wingdings 3" charset="2"/>
              <a:buNone/>
            </a:pPr>
            <a:endParaRPr lang="en" sz="1600" i="1" dirty="0">
              <a:solidFill>
                <a:schemeClr val="bg1"/>
              </a:solidFill>
              <a:latin typeface="Palatino" pitchFamily="2" charset="77"/>
              <a:ea typeface="Palatino" pitchFamily="2" charset="77"/>
            </a:endParaRPr>
          </a:p>
        </p:txBody>
      </p:sp>
      <p:pic>
        <p:nvPicPr>
          <p:cNvPr id="5" name="Imagen 4">
            <a:extLst>
              <a:ext uri="{FF2B5EF4-FFF2-40B4-BE49-F238E27FC236}">
                <a16:creationId xmlns:a16="http://schemas.microsoft.com/office/drawing/2014/main" id="{4810DC79-056F-B948-95B2-B8F956A48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22" y="1039689"/>
            <a:ext cx="4688077" cy="4617755"/>
          </a:xfrm>
          <a:prstGeom prst="rect">
            <a:avLst/>
          </a:prstGeom>
        </p:spPr>
      </p:pic>
    </p:spTree>
    <p:extLst>
      <p:ext uri="{BB962C8B-B14F-4D97-AF65-F5344CB8AC3E}">
        <p14:creationId xmlns:p14="http://schemas.microsoft.com/office/powerpoint/2010/main" val="8836963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cielo, persona&#10;&#10;Descripción generada automáticamente">
            <a:extLst>
              <a:ext uri="{FF2B5EF4-FFF2-40B4-BE49-F238E27FC236}">
                <a16:creationId xmlns:a16="http://schemas.microsoft.com/office/drawing/2014/main" id="{24C59F57-5B22-2943-91F2-390A2965316B}"/>
              </a:ext>
            </a:extLst>
          </p:cNvPr>
          <p:cNvPicPr>
            <a:picLocks noChangeAspect="1"/>
          </p:cNvPicPr>
          <p:nvPr/>
        </p:nvPicPr>
        <p:blipFill rotWithShape="1">
          <a:blip r:embed="rId3">
            <a:extLst>
              <a:ext uri="{28A0092B-C50C-407E-A947-70E740481C1C}">
                <a14:useLocalDpi xmlns:a14="http://schemas.microsoft.com/office/drawing/2010/main" val="0"/>
              </a:ext>
            </a:extLst>
          </a:blip>
          <a:srcRect l="4667"/>
          <a:stretch/>
        </p:blipFill>
        <p:spPr>
          <a:xfrm>
            <a:off x="-1" y="10"/>
            <a:ext cx="9144000" cy="6857990"/>
          </a:xfrm>
          <a:prstGeom prst="rect">
            <a:avLst/>
          </a:prstGeom>
        </p:spPr>
      </p:pic>
      <p:sp>
        <p:nvSpPr>
          <p:cNvPr id="5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58" name="Straight Connector 5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2000" i="1" dirty="0">
                <a:latin typeface="Palatino" pitchFamily="2" charset="77"/>
                <a:ea typeface="Palatino" pitchFamily="2" charset="77"/>
              </a:rPr>
              <a:t>	Teoría del constructo pensante.</a:t>
            </a:r>
          </a:p>
          <a:p>
            <a:pPr>
              <a:buFont typeface="Wingdings 3" charset="2"/>
              <a:buNone/>
            </a:pPr>
            <a:r>
              <a:rPr lang="es-ES_tradnl" sz="1600" i="1" dirty="0">
                <a:latin typeface="Palatino" pitchFamily="2" charset="77"/>
                <a:ea typeface="Palatino" pitchFamily="2" charset="77"/>
              </a:rPr>
              <a:t>	 George Kelly (1955) sugiere que la gente no reacciona frente a su pasado, sino que se preocupa por plantear los problemas del futuro.</a:t>
            </a: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Tree>
    <p:extLst>
      <p:ext uri="{BB962C8B-B14F-4D97-AF65-F5344CB8AC3E}">
        <p14:creationId xmlns:p14="http://schemas.microsoft.com/office/powerpoint/2010/main" val="14056075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DE5874-65D9-9741-8E3A-2D7F84184430}"/>
              </a:ext>
            </a:extLst>
          </p:cNvPr>
          <p:cNvPicPr>
            <a:picLocks noChangeAspect="1"/>
          </p:cNvPicPr>
          <p:nvPr/>
        </p:nvPicPr>
        <p:blipFill rotWithShape="1">
          <a:blip r:embed="rId2">
            <a:extLst>
              <a:ext uri="{28A0092B-C50C-407E-A947-70E740481C1C}">
                <a14:useLocalDpi xmlns:a14="http://schemas.microsoft.com/office/drawing/2010/main" val="0"/>
              </a:ext>
            </a:extLst>
          </a:blip>
          <a:srcRect t="7194" r="-2" b="17805"/>
          <a:stretch/>
        </p:blipFill>
        <p:spPr>
          <a:xfrm>
            <a:off x="20" y="10"/>
            <a:ext cx="9143980" cy="6857990"/>
          </a:xfrm>
          <a:prstGeom prst="rect">
            <a:avLst/>
          </a:prstGeom>
        </p:spPr>
      </p:pic>
      <p:sp>
        <p:nvSpPr>
          <p:cNvPr id="2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9" name="Title 1">
            <a:extLst>
              <a:ext uri="{FF2B5EF4-FFF2-40B4-BE49-F238E27FC236}">
                <a16:creationId xmlns:a16="http://schemas.microsoft.com/office/drawing/2014/main" id="{736839E4-2B87-4B88-AFEC-7E829F3E0355}"/>
              </a:ext>
            </a:extLst>
          </p:cNvPr>
          <p:cNvSpPr>
            <a:spLocks noGrp="1"/>
          </p:cNvSpPr>
          <p:nvPr>
            <p:ph type="title"/>
          </p:nvPr>
        </p:nvSpPr>
        <p:spPr>
          <a:xfrm>
            <a:off x="5306708" y="3734093"/>
            <a:ext cx="3709553" cy="1375542"/>
          </a:xfrm>
        </p:spPr>
        <p:txBody>
          <a:bodyPr vert="horz" lIns="91440" tIns="45720" rIns="91440" bIns="45720" rtlCol="0" anchor="b">
            <a:normAutofit/>
          </a:bodyPr>
          <a:lstStyle/>
          <a:p>
            <a:pPr algn="ctr" defTabSz="914400">
              <a:lnSpc>
                <a:spcPct val="90000"/>
              </a:lnSpc>
            </a:pPr>
            <a:r>
              <a:rPr lang="en-US" sz="3500" kern="1200">
                <a:solidFill>
                  <a:schemeClr val="tx1"/>
                </a:solidFill>
                <a:latin typeface="+mj-lt"/>
                <a:ea typeface="+mj-ea"/>
                <a:cs typeface="+mj-cs"/>
              </a:rPr>
              <a:t>Cálculo de probabilidades</a:t>
            </a:r>
          </a:p>
        </p:txBody>
      </p:sp>
      <p:sp>
        <p:nvSpPr>
          <p:cNvPr id="3" name="Marcador de contenido 2">
            <a:extLst>
              <a:ext uri="{FF2B5EF4-FFF2-40B4-BE49-F238E27FC236}">
                <a16:creationId xmlns:a16="http://schemas.microsoft.com/office/drawing/2014/main" id="{2B8D3166-9A9F-654C-B8E1-662DEC154D6D}"/>
              </a:ext>
            </a:extLst>
          </p:cNvPr>
          <p:cNvSpPr>
            <a:spLocks noGrp="1"/>
          </p:cNvSpPr>
          <p:nvPr>
            <p:ph type="body" sz="half" idx="2"/>
          </p:nvPr>
        </p:nvSpPr>
        <p:spPr>
          <a:xfrm>
            <a:off x="5537637" y="5243376"/>
            <a:ext cx="3247697" cy="512463"/>
          </a:xfrm>
          <a:prstGeom prst="rect">
            <a:avLst/>
          </a:prstGeom>
        </p:spPr>
        <p:txBody>
          <a:bodyPr vert="horz" lIns="91440" tIns="45720" rIns="91440" bIns="45720" rtlCol="0">
            <a:normAutofit/>
          </a:bodyPr>
          <a:lstStyle/>
          <a:p>
            <a:pPr algn="ctr" defTabSz="914400">
              <a:spcBef>
                <a:spcPts val="1000"/>
              </a:spcBef>
            </a:pPr>
            <a:r>
              <a:rPr lang="en-US" sz="1750" kern="1200">
                <a:solidFill>
                  <a:schemeClr val="tx1"/>
                </a:solidFill>
                <a:latin typeface="+mn-lt"/>
                <a:ea typeface="+mn-ea"/>
                <a:cs typeface="+mn-cs"/>
              </a:rPr>
              <a:t>1654: Pascal y Fermat.</a:t>
            </a:r>
          </a:p>
        </p:txBody>
      </p:sp>
      <p:cxnSp>
        <p:nvCxnSpPr>
          <p:cNvPr id="30" name="Straight Connector 2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7112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F7BF4F1-1465-A241-B82F-B678C8D4F851}"/>
              </a:ext>
            </a:extLst>
          </p:cNvPr>
          <p:cNvPicPr>
            <a:picLocks noChangeAspect="1"/>
          </p:cNvPicPr>
          <p:nvPr/>
        </p:nvPicPr>
        <p:blipFill rotWithShape="1">
          <a:blip r:embed="rId3">
            <a:extLst>
              <a:ext uri="{28A0092B-C50C-407E-A947-70E740481C1C}">
                <a14:useLocalDpi xmlns:a14="http://schemas.microsoft.com/office/drawing/2010/main" val="0"/>
              </a:ext>
            </a:extLst>
          </a:blip>
          <a:srcRect l="8132" r="9015" b="1"/>
          <a:stretch/>
        </p:blipFill>
        <p:spPr>
          <a:xfrm>
            <a:off x="245660" y="321733"/>
            <a:ext cx="5293729" cy="4107392"/>
          </a:xfrm>
          <a:prstGeom prst="rect">
            <a:avLst/>
          </a:prstGeom>
        </p:spPr>
      </p:pic>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9" y="917725"/>
            <a:ext cx="2568554" cy="4852362"/>
          </a:xfrm>
        </p:spPr>
        <p:txBody>
          <a:bodyPr anchor="ctr">
            <a:normAutofit/>
          </a:bodyPr>
          <a:lstStyle/>
          <a:p>
            <a:pPr>
              <a:buFont typeface="Wingdings 3" charset="2"/>
              <a:buNone/>
            </a:pPr>
            <a:br>
              <a:rPr lang="es-ES_tradnl" sz="1400" i="1" dirty="0">
                <a:solidFill>
                  <a:srgbClr val="FFFFFF"/>
                </a:solidFill>
                <a:latin typeface="Palatino" pitchFamily="2" charset="77"/>
                <a:ea typeface="Palatino" pitchFamily="2" charset="77"/>
              </a:rPr>
            </a:br>
            <a:r>
              <a:rPr lang="es-ES_tradnl" sz="1400" i="1" dirty="0">
                <a:solidFill>
                  <a:srgbClr val="FFFFFF"/>
                </a:solidFill>
                <a:latin typeface="Palatino" pitchFamily="2" charset="77"/>
                <a:ea typeface="Palatino" pitchFamily="2" charset="77"/>
              </a:rPr>
              <a:t>Las creencias y cultura constituyen un orden natural y permanente.</a:t>
            </a:r>
          </a:p>
          <a:p>
            <a:pPr>
              <a:buFont typeface="Wingdings 3" charset="2"/>
              <a:buNone/>
            </a:pPr>
            <a:endParaRPr lang="es-ES_tradnl" sz="1400" i="1" dirty="0">
              <a:solidFill>
                <a:srgbClr val="FFFFFF"/>
              </a:solidFill>
              <a:latin typeface="Palatino" pitchFamily="2" charset="77"/>
              <a:ea typeface="Palatino" pitchFamily="2" charset="77"/>
            </a:endParaRPr>
          </a:p>
          <a:p>
            <a:pPr>
              <a:buFont typeface="Wingdings 3" charset="2"/>
              <a:buNone/>
            </a:pPr>
            <a:r>
              <a:rPr lang="es-ES_tradnl" sz="1400" i="1" dirty="0">
                <a:solidFill>
                  <a:srgbClr val="FFFFFF"/>
                </a:solidFill>
                <a:latin typeface="Palatino" pitchFamily="2" charset="77"/>
                <a:ea typeface="Palatino" pitchFamily="2" charset="77"/>
              </a:rPr>
              <a:t>	El mundo inmaterial de sus creencias se impone como conducta reglada.  Cualquier posibilidad de cambiar las circunstancias en antinatural y peligrosa. </a:t>
            </a:r>
          </a:p>
          <a:p>
            <a:pPr>
              <a:buFont typeface="Wingdings 3" charset="2"/>
              <a:buNone/>
            </a:pPr>
            <a:r>
              <a:rPr lang="es-ES_tradnl" sz="1400" i="1" dirty="0">
                <a:solidFill>
                  <a:srgbClr val="FFFFFF"/>
                </a:solidFill>
                <a:latin typeface="Palatino" pitchFamily="2" charset="77"/>
                <a:ea typeface="Palatino" pitchFamily="2" charset="77"/>
              </a:rPr>
              <a:t>	Los hombres se sienten libres, pero en realidad están lejos de ser dueños de su existencia. Sus vidas se desarrollan en estricta observancia de pautas inmutables.</a:t>
            </a:r>
          </a:p>
        </p:txBody>
      </p:sp>
      <p:sp>
        <p:nvSpPr>
          <p:cNvPr id="6" name="Rectángulo 5">
            <a:extLst>
              <a:ext uri="{FF2B5EF4-FFF2-40B4-BE49-F238E27FC236}">
                <a16:creationId xmlns:a16="http://schemas.microsoft.com/office/drawing/2014/main" id="{FCA1791D-26FF-4049-815E-33557AF47E4E}"/>
              </a:ext>
            </a:extLst>
          </p:cNvPr>
          <p:cNvSpPr/>
          <p:nvPr/>
        </p:nvSpPr>
        <p:spPr>
          <a:xfrm>
            <a:off x="1338387" y="5230967"/>
            <a:ext cx="4572000" cy="646331"/>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r>
              <a:rPr lang="es-ES_tradnl" i="1" dirty="0">
                <a:solidFill>
                  <a:srgbClr val="FFFFFF"/>
                </a:solidFill>
                <a:latin typeface="Palatino" pitchFamily="2" charset="77"/>
                <a:ea typeface="Palatino" pitchFamily="2" charset="77"/>
              </a:rPr>
              <a:t>1.  Los valores a través del tiempo</a:t>
            </a:r>
          </a:p>
        </p:txBody>
      </p:sp>
    </p:spTree>
    <p:extLst>
      <p:ext uri="{BB962C8B-B14F-4D97-AF65-F5344CB8AC3E}">
        <p14:creationId xmlns:p14="http://schemas.microsoft.com/office/powerpoint/2010/main" val="291733373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F7BF4F1-1465-A241-B82F-B678C8D4F851}"/>
              </a:ext>
            </a:extLst>
          </p:cNvPr>
          <p:cNvPicPr>
            <a:picLocks noChangeAspect="1"/>
          </p:cNvPicPr>
          <p:nvPr/>
        </p:nvPicPr>
        <p:blipFill rotWithShape="1">
          <a:blip r:embed="rId3">
            <a:extLst>
              <a:ext uri="{28A0092B-C50C-407E-A947-70E740481C1C}">
                <a14:useLocalDpi xmlns:a14="http://schemas.microsoft.com/office/drawing/2010/main" val="0"/>
              </a:ext>
            </a:extLst>
          </a:blip>
          <a:srcRect l="8132" r="9015" b="1"/>
          <a:stretch/>
        </p:blipFill>
        <p:spPr>
          <a:xfrm>
            <a:off x="245660" y="321733"/>
            <a:ext cx="5293729" cy="4107392"/>
          </a:xfrm>
          <a:prstGeom prst="rect">
            <a:avLst/>
          </a:prstGeom>
        </p:spPr>
      </p:pic>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9" y="917725"/>
            <a:ext cx="2568554" cy="4852362"/>
          </a:xfrm>
        </p:spPr>
        <p:txBody>
          <a:bodyPr anchor="ctr">
            <a:normAutofit/>
          </a:bodyPr>
          <a:lstStyle/>
          <a:p>
            <a:pPr>
              <a:buFont typeface="Wingdings 3" charset="2"/>
              <a:buNone/>
            </a:pPr>
            <a:br>
              <a:rPr lang="en" sz="1400" i="1" dirty="0">
                <a:solidFill>
                  <a:schemeClr val="bg1"/>
                </a:solidFill>
                <a:latin typeface="Palatino" pitchFamily="2" charset="77"/>
                <a:ea typeface="Palatino" pitchFamily="2" charset="77"/>
              </a:rPr>
            </a:br>
            <a:br>
              <a:rPr lang="en" sz="1400" i="1" dirty="0">
                <a:solidFill>
                  <a:schemeClr val="bg1"/>
                </a:solidFill>
                <a:latin typeface="Palatino" pitchFamily="2" charset="77"/>
                <a:ea typeface="Palatino" pitchFamily="2" charset="77"/>
              </a:rPr>
            </a:br>
            <a:r>
              <a:rPr lang="es-ES_tradnl" sz="1800" i="1" dirty="0">
                <a:solidFill>
                  <a:schemeClr val="bg1"/>
                </a:solidFill>
                <a:latin typeface="Palatino" pitchFamily="2" charset="77"/>
                <a:ea typeface="Palatino" pitchFamily="2" charset="77"/>
              </a:rPr>
              <a:t>Guerra de valores.</a:t>
            </a:r>
          </a:p>
          <a:p>
            <a:pPr>
              <a:buFont typeface="Wingdings 3" charset="2"/>
              <a:buNone/>
            </a:pPr>
            <a:r>
              <a:rPr lang="es-ES_tradnl" sz="1800" i="1" dirty="0">
                <a:solidFill>
                  <a:schemeClr val="bg1"/>
                </a:solidFill>
                <a:latin typeface="Palatino" pitchFamily="2" charset="77"/>
                <a:ea typeface="Palatino" pitchFamily="2" charset="77"/>
              </a:rPr>
              <a:t>	 Luchar para imponer a los demás su mundo de valores. Pueblos fanáticos y fundamentalistas. </a:t>
            </a:r>
          </a:p>
          <a:p>
            <a:pPr>
              <a:buFont typeface="Wingdings 3" charset="2"/>
              <a:buNone/>
            </a:pPr>
            <a:r>
              <a:rPr lang="es-ES_tradnl" sz="1800" i="1" dirty="0">
                <a:solidFill>
                  <a:schemeClr val="bg1"/>
                </a:solidFill>
                <a:latin typeface="Palatino" pitchFamily="2" charset="77"/>
                <a:ea typeface="Palatino" pitchFamily="2" charset="77"/>
              </a:rPr>
              <a:t>	Dar la vida por la causa.</a:t>
            </a:r>
          </a:p>
          <a:p>
            <a:pPr>
              <a:buFont typeface="Wingdings 3" charset="2"/>
              <a:buNone/>
            </a:pPr>
            <a:r>
              <a:rPr lang="es-ES_tradnl" sz="1800" i="1" dirty="0">
                <a:solidFill>
                  <a:schemeClr val="bg1"/>
                </a:solidFill>
                <a:latin typeface="Palatino" pitchFamily="2" charset="77"/>
                <a:ea typeface="Palatino" pitchFamily="2" charset="77"/>
              </a:rPr>
              <a:t>	El futuro se deja en manos de los dioses.</a:t>
            </a:r>
          </a:p>
          <a:p>
            <a:pPr>
              <a:buFont typeface="Wingdings 3" charset="2"/>
              <a:buNone/>
            </a:pPr>
            <a:r>
              <a:rPr lang="es-ES_tradnl" sz="1800" i="1" dirty="0">
                <a:solidFill>
                  <a:schemeClr val="bg1"/>
                </a:solidFill>
                <a:latin typeface="Palatino" pitchFamily="2" charset="77"/>
                <a:ea typeface="Palatino" pitchFamily="2" charset="77"/>
              </a:rPr>
              <a:t>	Se carece de los medios necesarios para calcular el riesgo o el futuro. </a:t>
            </a:r>
          </a:p>
          <a:p>
            <a:pPr>
              <a:buFont typeface="Wingdings 3" charset="2"/>
              <a:buNone/>
            </a:pPr>
            <a:endParaRPr lang="es-ES_tradnl" sz="1400" i="1" dirty="0">
              <a:solidFill>
                <a:srgbClr val="FFFFFF"/>
              </a:solidFill>
              <a:latin typeface="Palatino" pitchFamily="2" charset="77"/>
              <a:ea typeface="Palatino" pitchFamily="2" charset="77"/>
            </a:endParaRPr>
          </a:p>
        </p:txBody>
      </p:sp>
      <p:sp>
        <p:nvSpPr>
          <p:cNvPr id="6" name="Rectángulo 5">
            <a:extLst>
              <a:ext uri="{FF2B5EF4-FFF2-40B4-BE49-F238E27FC236}">
                <a16:creationId xmlns:a16="http://schemas.microsoft.com/office/drawing/2014/main" id="{FCA1791D-26FF-4049-815E-33557AF47E4E}"/>
              </a:ext>
            </a:extLst>
          </p:cNvPr>
          <p:cNvSpPr/>
          <p:nvPr/>
        </p:nvSpPr>
        <p:spPr>
          <a:xfrm>
            <a:off x="1338387" y="5230967"/>
            <a:ext cx="4572000" cy="646331"/>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r>
              <a:rPr lang="es-ES_tradnl" i="1" dirty="0">
                <a:solidFill>
                  <a:srgbClr val="FFFFFF"/>
                </a:solidFill>
                <a:latin typeface="Palatino" pitchFamily="2" charset="77"/>
                <a:ea typeface="Palatino" pitchFamily="2" charset="77"/>
              </a:rPr>
              <a:t>1.  Los valores a través del tiempo</a:t>
            </a:r>
          </a:p>
        </p:txBody>
      </p:sp>
    </p:spTree>
    <p:extLst>
      <p:ext uri="{BB962C8B-B14F-4D97-AF65-F5344CB8AC3E}">
        <p14:creationId xmlns:p14="http://schemas.microsoft.com/office/powerpoint/2010/main" val="21071323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7B176AA-4DD8-8F4A-8627-34370EECD059}"/>
              </a:ext>
            </a:extLst>
          </p:cNvPr>
          <p:cNvPicPr>
            <a:picLocks noChangeAspect="1"/>
          </p:cNvPicPr>
          <p:nvPr/>
        </p:nvPicPr>
        <p:blipFill rotWithShape="1">
          <a:blip r:embed="rId3">
            <a:extLst>
              <a:ext uri="{28A0092B-C50C-407E-A947-70E740481C1C}">
                <a14:useLocalDpi xmlns:a14="http://schemas.microsoft.com/office/drawing/2010/main" val="0"/>
              </a:ext>
            </a:extLst>
          </a:blip>
          <a:srcRect l="13835" r="18796"/>
          <a:stretch/>
        </p:blipFill>
        <p:spPr>
          <a:xfrm>
            <a:off x="20" y="10"/>
            <a:ext cx="3476673" cy="6857990"/>
          </a:xfrm>
          <a:prstGeom prst="rect">
            <a:avLst/>
          </a:prstGeom>
          <a:effectLst/>
        </p:spPr>
      </p:pic>
      <p:cxnSp>
        <p:nvCxnSpPr>
          <p:cNvPr id="64" name="Straight Connector 6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E2B36F"/>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3724073" y="2438400"/>
            <a:ext cx="5139708" cy="4522837"/>
          </a:xfrm>
        </p:spPr>
        <p:txBody>
          <a:bodyPr>
            <a:normAutofit fontScale="92500" lnSpcReduction="10000"/>
          </a:bodyPr>
          <a:lstStyle/>
          <a:p>
            <a:pPr>
              <a:buNone/>
            </a:pPr>
            <a:r>
              <a:rPr lang="en" sz="1300" i="1" dirty="0">
                <a:latin typeface="Palatino" pitchFamily="2" charset="77"/>
                <a:ea typeface="Palatino" pitchFamily="2" charset="77"/>
              </a:rPr>
              <a:t> 	</a:t>
            </a:r>
            <a:r>
              <a:rPr lang="es-ES_tradnl" sz="1800" i="1" dirty="0">
                <a:latin typeface="Palatino" pitchFamily="2" charset="77"/>
                <a:ea typeface="Palatino" pitchFamily="2" charset="77"/>
              </a:rPr>
              <a:t>Los primeros pobladores vivieron la inmediatez del presente.</a:t>
            </a:r>
          </a:p>
          <a:p>
            <a:pPr>
              <a:buNone/>
            </a:pPr>
            <a:r>
              <a:rPr lang="es-ES_tradnl" sz="1800" i="1" dirty="0">
                <a:latin typeface="Palatino" pitchFamily="2" charset="77"/>
                <a:ea typeface="Palatino" pitchFamily="2" charset="77"/>
              </a:rPr>
              <a:t>	Las primeras estrategias de supervivencia dieron paso a otras en las que se pretendía controlar simbólicamente la naturaleza. Las creencias y la magia fueron estrategias de cohesión del grupo y poder político</a:t>
            </a:r>
          </a:p>
          <a:p>
            <a:pPr>
              <a:buNone/>
            </a:pPr>
            <a:r>
              <a:rPr lang="es-ES_tradnl" sz="1800" i="1" dirty="0">
                <a:latin typeface="Palatino" pitchFamily="2" charset="77"/>
                <a:ea typeface="Palatino" pitchFamily="2" charset="77"/>
              </a:rPr>
              <a:t>	El hechicero había nacido. Su estrategia de poder reposaba en el secretismo y la obediencia.</a:t>
            </a:r>
          </a:p>
          <a:p>
            <a:pPr>
              <a:buNone/>
            </a:pPr>
            <a:r>
              <a:rPr lang="es-ES_tradnl" sz="1800" i="1" dirty="0">
                <a:latin typeface="Palatino" pitchFamily="2" charset="77"/>
                <a:ea typeface="Palatino" pitchFamily="2" charset="77"/>
              </a:rPr>
              <a:t>	La práctica de recurrir a los oráculos se remonta a la Antigüedad. </a:t>
            </a:r>
          </a:p>
          <a:p>
            <a:pPr>
              <a:buNone/>
            </a:pPr>
            <a:r>
              <a:rPr lang="es-ES_tradnl" sz="1800" i="1" dirty="0">
                <a:latin typeface="Palatino" pitchFamily="2" charset="77"/>
                <a:ea typeface="Palatino" pitchFamily="2" charset="77"/>
              </a:rPr>
              <a:t>	I </a:t>
            </a:r>
            <a:r>
              <a:rPr lang="es-ES_tradnl" sz="1800" i="1" dirty="0" err="1">
                <a:latin typeface="Palatino" pitchFamily="2" charset="77"/>
                <a:ea typeface="Palatino" pitchFamily="2" charset="77"/>
              </a:rPr>
              <a:t>Ching</a:t>
            </a:r>
            <a:r>
              <a:rPr lang="es-ES_tradnl" sz="1800" i="1" dirty="0">
                <a:latin typeface="Palatino" pitchFamily="2" charset="77"/>
                <a:ea typeface="Palatino" pitchFamily="2" charset="77"/>
              </a:rPr>
              <a:t>, primer libro sobre toma de decisiones. </a:t>
            </a:r>
          </a:p>
          <a:p>
            <a:pPr>
              <a:buNone/>
            </a:pPr>
            <a:r>
              <a:rPr lang="es-ES_tradnl" sz="1800" i="1" dirty="0">
                <a:latin typeface="Palatino" pitchFamily="2" charset="77"/>
                <a:ea typeface="Palatino" pitchFamily="2" charset="77"/>
              </a:rPr>
              <a:t>	Los orientales fueron los primeros en vincular el cálculo a la estrategia.</a:t>
            </a:r>
          </a:p>
          <a:p>
            <a:pPr>
              <a:buNone/>
            </a:pPr>
            <a:r>
              <a:rPr lang="es-ES_tradnl" sz="1800" i="1" dirty="0">
                <a:latin typeface="Palatino" pitchFamily="2" charset="77"/>
                <a:ea typeface="Palatino" pitchFamily="2" charset="77"/>
              </a:rPr>
              <a:t>	Las 36 estratagemas anticipan la teoría matemática de la estrategia</a:t>
            </a:r>
          </a:p>
          <a:p>
            <a:pPr>
              <a:buNone/>
            </a:pPr>
            <a:r>
              <a:rPr lang="en" sz="1300" i="1" dirty="0">
                <a:latin typeface="Palatino" pitchFamily="2" charset="77"/>
                <a:ea typeface="Palatino" pitchFamily="2" charset="77"/>
              </a:rPr>
              <a:t> </a:t>
            </a:r>
          </a:p>
          <a:p>
            <a:pPr>
              <a:buNone/>
            </a:pPr>
            <a:r>
              <a:rPr lang="en" sz="1300" i="1" dirty="0">
                <a:latin typeface="Palatino" pitchFamily="2" charset="77"/>
                <a:ea typeface="Palatino" pitchFamily="2" charset="77"/>
              </a:rPr>
              <a:t> </a:t>
            </a:r>
          </a:p>
          <a:p>
            <a:pPr>
              <a:buFont typeface="Wingdings 3" charset="2"/>
              <a:buNone/>
            </a:pPr>
            <a:endParaRPr lang="en" sz="1300" i="1" dirty="0">
              <a:latin typeface="Palatino" pitchFamily="2" charset="77"/>
              <a:ea typeface="Palatino" pitchFamily="2" charset="77"/>
            </a:endParaRPr>
          </a:p>
        </p:txBody>
      </p:sp>
    </p:spTree>
    <p:extLst>
      <p:ext uri="{BB962C8B-B14F-4D97-AF65-F5344CB8AC3E}">
        <p14:creationId xmlns:p14="http://schemas.microsoft.com/office/powerpoint/2010/main" val="132496698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974993A-5F7F-454C-B60E-273ECA2BFBEE}"/>
              </a:ext>
            </a:extLst>
          </p:cNvPr>
          <p:cNvPicPr>
            <a:picLocks noChangeAspect="1"/>
          </p:cNvPicPr>
          <p:nvPr/>
        </p:nvPicPr>
        <p:blipFill rotWithShape="1">
          <a:blip r:embed="rId3">
            <a:extLst>
              <a:ext uri="{28A0092B-C50C-407E-A947-70E740481C1C}">
                <a14:useLocalDpi xmlns:a14="http://schemas.microsoft.com/office/drawing/2010/main" val="0"/>
              </a:ext>
            </a:extLst>
          </a:blip>
          <a:srcRect t="11803" r="-1" b="17697"/>
          <a:stretch/>
        </p:blipFill>
        <p:spPr>
          <a:xfrm>
            <a:off x="0" y="368709"/>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206477" y="4645743"/>
            <a:ext cx="3126658" cy="2044253"/>
          </a:xfrm>
        </p:spPr>
        <p:txBody>
          <a:bodyPr anchor="ctr">
            <a:noAutofit/>
          </a:bodyPr>
          <a:lstStyle/>
          <a:p>
            <a:pPr>
              <a:buFont typeface="Wingdings 3" charset="2"/>
              <a:buNone/>
            </a:pPr>
            <a:r>
              <a:rPr lang="es-ES_tradnl" sz="1600" i="1" dirty="0">
                <a:latin typeface="Palatino" pitchFamily="2" charset="77"/>
                <a:ea typeface="Palatino" pitchFamily="2" charset="77"/>
              </a:rPr>
              <a:t>	Las dimensiones del arte de la Guerra son: </a:t>
            </a:r>
          </a:p>
          <a:p>
            <a:pPr>
              <a:buFont typeface="Wingdings 3" charset="2"/>
              <a:buNone/>
            </a:pPr>
            <a:r>
              <a:rPr lang="es-ES_tradnl" sz="1600" i="1" dirty="0">
                <a:latin typeface="Palatino" pitchFamily="2" charset="77"/>
                <a:ea typeface="Palatino" pitchFamily="2" charset="77"/>
              </a:rPr>
              <a:t>1.- Medida del espacio</a:t>
            </a:r>
          </a:p>
          <a:p>
            <a:pPr>
              <a:buFont typeface="Wingdings 3" charset="2"/>
              <a:buNone/>
            </a:pPr>
            <a:r>
              <a:rPr lang="es-ES_tradnl" sz="1600" i="1" dirty="0">
                <a:latin typeface="Palatino" pitchFamily="2" charset="77"/>
                <a:ea typeface="Palatino" pitchFamily="2" charset="77"/>
              </a:rPr>
              <a:t>2.- Estimación de las cantidades </a:t>
            </a:r>
          </a:p>
          <a:p>
            <a:pPr>
              <a:buFont typeface="Wingdings 3" charset="2"/>
              <a:buNone/>
            </a:pPr>
            <a:r>
              <a:rPr lang="es-ES_tradnl" sz="1600" i="1" dirty="0">
                <a:latin typeface="Palatino" pitchFamily="2" charset="77"/>
                <a:ea typeface="Palatino" pitchFamily="2" charset="77"/>
              </a:rPr>
              <a:t>3.- Cálculo</a:t>
            </a:r>
          </a:p>
          <a:p>
            <a:pPr>
              <a:buFont typeface="Wingdings 3" charset="2"/>
              <a:buNone/>
            </a:pPr>
            <a:r>
              <a:rPr lang="es-ES_tradnl" sz="1600" i="1" dirty="0">
                <a:latin typeface="Palatino" pitchFamily="2" charset="77"/>
                <a:ea typeface="Palatino" pitchFamily="2" charset="77"/>
              </a:rPr>
              <a:t>4.- Comparaciones;</a:t>
            </a:r>
          </a:p>
          <a:p>
            <a:pPr>
              <a:buFont typeface="Wingdings 3" charset="2"/>
              <a:buNone/>
            </a:pPr>
            <a:r>
              <a:rPr lang="es-ES_tradnl" sz="1600" i="1" dirty="0">
                <a:latin typeface="Palatino" pitchFamily="2" charset="77"/>
                <a:ea typeface="Palatino" pitchFamily="2" charset="77"/>
              </a:rPr>
              <a:t>5.- Oportunidades de victoria.</a:t>
            </a:r>
          </a:p>
        </p:txBody>
      </p:sp>
    </p:spTree>
    <p:extLst>
      <p:ext uri="{BB962C8B-B14F-4D97-AF65-F5344CB8AC3E}">
        <p14:creationId xmlns:p14="http://schemas.microsoft.com/office/powerpoint/2010/main" val="265473262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Top Corners Rounded 98">
            <a:extLst>
              <a:ext uri="{FF2B5EF4-FFF2-40B4-BE49-F238E27FC236}">
                <a16:creationId xmlns:a16="http://schemas.microsoft.com/office/drawing/2014/main" id="{B1E3044D-AD17-4052-A453-8AA654EFA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58048" y="1604792"/>
            <a:ext cx="5923488" cy="3648417"/>
          </a:xfrm>
          <a:prstGeom prst="round2SameRect">
            <a:avLst>
              <a:gd name="adj1" fmla="val 3762"/>
              <a:gd name="adj2" fmla="val 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Round Single Corner Rectangle 24">
            <a:extLst>
              <a:ext uri="{FF2B5EF4-FFF2-40B4-BE49-F238E27FC236}">
                <a16:creationId xmlns:a16="http://schemas.microsoft.com/office/drawing/2014/main" id="{81289F98-975F-4EB2-9553-8E1A9946B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1230" y="967291"/>
            <a:ext cx="2657864" cy="1993398"/>
          </a:xfrm>
          <a:prstGeom prst="round1Rect">
            <a:avLst>
              <a:gd name="adj" fmla="val 11295"/>
            </a:avLst>
          </a:prstGeom>
          <a:solidFill>
            <a:srgbClr val="FFFFFF"/>
          </a:solidFill>
          <a:ln w="57150">
            <a:solidFill>
              <a:srgbClr val="3F53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48" y="1073276"/>
            <a:ext cx="1781427" cy="1781427"/>
          </a:xfrm>
          <a:prstGeom prst="rect">
            <a:avLst/>
          </a:prstGeom>
        </p:spPr>
      </p:pic>
      <p:sp>
        <p:nvSpPr>
          <p:cNvPr id="103" name="Round Single Corner Rectangle 22">
            <a:extLst>
              <a:ext uri="{FF2B5EF4-FFF2-40B4-BE49-F238E27FC236}">
                <a16:creationId xmlns:a16="http://schemas.microsoft.com/office/drawing/2014/main" id="{1F564BCF-97B6-4D86-94EE-DD1B587F2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149" y="1300271"/>
            <a:ext cx="1494489" cy="1992652"/>
          </a:xfrm>
          <a:prstGeom prst="round1Rect">
            <a:avLst>
              <a:gd name="adj" fmla="val 11295"/>
            </a:avLst>
          </a:prstGeom>
          <a:solidFill>
            <a:srgbClr val="3F5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5" name="Round Single Corner Rectangle 23">
            <a:extLst>
              <a:ext uri="{FF2B5EF4-FFF2-40B4-BE49-F238E27FC236}">
                <a16:creationId xmlns:a16="http://schemas.microsoft.com/office/drawing/2014/main" id="{54600AC1-F146-4567-9C5E-A96D6D349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65928" y="3438135"/>
            <a:ext cx="1710933" cy="2281245"/>
          </a:xfrm>
          <a:prstGeom prst="round1Rect">
            <a:avLst>
              <a:gd name="adj" fmla="val 11295"/>
            </a:avLst>
          </a:prstGeom>
          <a:solidFill>
            <a:srgbClr val="3F5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7" name="Round Single Corner Rectangle 25">
            <a:extLst>
              <a:ext uri="{FF2B5EF4-FFF2-40B4-BE49-F238E27FC236}">
                <a16:creationId xmlns:a16="http://schemas.microsoft.com/office/drawing/2014/main" id="{EBA7E638-205A-4579-864F-125BAC629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55917" y="3770368"/>
            <a:ext cx="2657864" cy="1993398"/>
          </a:xfrm>
          <a:prstGeom prst="round1Rect">
            <a:avLst>
              <a:gd name="adj" fmla="val 11295"/>
            </a:avLst>
          </a:prstGeom>
          <a:solidFill>
            <a:srgbClr val="FFFFFF"/>
          </a:solidFill>
          <a:ln w="57150">
            <a:solidFill>
              <a:srgbClr val="3F53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ropa&#10;&#10;Descripción generada automáticamente">
            <a:extLst>
              <a:ext uri="{FF2B5EF4-FFF2-40B4-BE49-F238E27FC236}">
                <a16:creationId xmlns:a16="http://schemas.microsoft.com/office/drawing/2014/main" id="{EC52855F-C4BE-5543-B744-744249A482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4135" y="4266041"/>
            <a:ext cx="1781427" cy="1002052"/>
          </a:xfrm>
          <a:prstGeom prst="rect">
            <a:avLst/>
          </a:prstGeom>
        </p:spPr>
      </p:pic>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5895974" y="2296597"/>
            <a:ext cx="2846357" cy="2843844"/>
          </a:xfrm>
        </p:spPr>
        <p:txBody>
          <a:bodyPr anchor="ctr">
            <a:noAutofit/>
          </a:bodyPr>
          <a:lstStyle/>
          <a:p>
            <a:pPr marL="0" indent="0">
              <a:buNone/>
            </a:pPr>
            <a:r>
              <a:rPr lang="es-EC" sz="1600" dirty="0">
                <a:solidFill>
                  <a:srgbClr val="FFFFFF"/>
                </a:solidFill>
                <a:latin typeface="Palatino" pitchFamily="2" charset="77"/>
                <a:ea typeface="Palatino" pitchFamily="2" charset="77"/>
              </a:rPr>
              <a:t>En Grecia se produjo el cambio de la mentalidad mítica a la científica y en ello fueron fundamentales los filósofos.</a:t>
            </a:r>
          </a:p>
          <a:p>
            <a:pPr marL="0" indent="0">
              <a:buNone/>
            </a:pPr>
            <a:r>
              <a:rPr lang="es-EC" sz="1600" dirty="0">
                <a:solidFill>
                  <a:srgbClr val="FFFFFF"/>
                </a:solidFill>
                <a:latin typeface="Palatino" pitchFamily="2" charset="77"/>
                <a:ea typeface="Palatino" pitchFamily="2" charset="77"/>
              </a:rPr>
              <a:t>Heráclito. Todo fluye. El cambio es uno de los rasgos funamentales en la naturaleza. Por ello no es posible bañarse dos vec,es en el mismo río, pues la próxima vez ni será el mismo río ni seremos nosotros.</a:t>
            </a:r>
          </a:p>
          <a:p>
            <a:pPr marL="0" indent="0">
              <a:buNone/>
            </a:pPr>
            <a:r>
              <a:rPr lang="es-EC" sz="1600" dirty="0">
                <a:solidFill>
                  <a:srgbClr val="FFFFFF"/>
                </a:solidFill>
                <a:latin typeface="Palatino" pitchFamily="2" charset="77"/>
                <a:ea typeface="Palatino" pitchFamily="2" charset="77"/>
              </a:rPr>
              <a:t>Por contrario, Parménides sostenía que nada puede cambiar.</a:t>
            </a:r>
          </a:p>
          <a:p>
            <a:pPr marL="0" indent="0">
              <a:buNone/>
            </a:pPr>
            <a:r>
              <a:rPr lang="es-EC" sz="1600" dirty="0">
                <a:solidFill>
                  <a:srgbClr val="FFFFFF"/>
                </a:solidFill>
                <a:latin typeface="Palatino" pitchFamily="2" charset="77"/>
                <a:ea typeface="Palatino" pitchFamily="2" charset="77"/>
              </a:rPr>
              <a:t>La ruptura con el universo mítico dio inicio con Sócrates, Platón y Aristóteles. Fue el fundamento de la cultura occidental.</a:t>
            </a:r>
          </a:p>
        </p:txBody>
      </p:sp>
      <p:sp>
        <p:nvSpPr>
          <p:cNvPr id="109" name="Rectangle: Top Corners Rounded 108">
            <a:extLst>
              <a:ext uri="{FF2B5EF4-FFF2-40B4-BE49-F238E27FC236}">
                <a16:creationId xmlns:a16="http://schemas.microsoft.com/office/drawing/2014/main" id="{2854001E-6E9D-464A-9B65-A4012F7B3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8062" y="1645100"/>
            <a:ext cx="5609397" cy="3567794"/>
          </a:xfrm>
          <a:prstGeom prst="round2SameRect">
            <a:avLst>
              <a:gd name="adj1" fmla="val 2061"/>
              <a:gd name="adj2" fmla="val 0"/>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1" name="Straight Connector 110">
            <a:extLst>
              <a:ext uri="{FF2B5EF4-FFF2-40B4-BE49-F238E27FC236}">
                <a16:creationId xmlns:a16="http://schemas.microsoft.com/office/drawing/2014/main" id="{62C9802A-EFBD-41D4-894F-AFD985DBA5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4680" y="2856601"/>
            <a:ext cx="1198092" cy="0"/>
          </a:xfrm>
          <a:prstGeom prst="line">
            <a:avLst/>
          </a:prstGeom>
          <a:ln w="50800">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43127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00824" y="1904467"/>
            <a:ext cx="3958000" cy="994172"/>
          </a:xfrm>
          <a:prstGeom prst="ellipse">
            <a:avLst/>
          </a:prstGeom>
        </p:spPr>
        <p:txBody>
          <a:bodyPr vert="horz" lIns="91440" tIns="45720" rIns="91440" bIns="45720" rtlCol="0">
            <a:normAutofit/>
          </a:bodyPr>
          <a:lstStyle/>
          <a:p>
            <a:r>
              <a:rPr lang="en-US" kern="1200">
                <a:latin typeface="Cambria" panose="02040503050406030204" pitchFamily="18" charset="0"/>
              </a:rPr>
              <a:t>Grecia</a:t>
            </a:r>
          </a:p>
        </p:txBody>
      </p:sp>
      <p:sp>
        <p:nvSpPr>
          <p:cNvPr id="99" name="Freeform: Shape 98">
            <a:extLst>
              <a:ext uri="{FF2B5EF4-FFF2-40B4-BE49-F238E27FC236}">
                <a16:creationId xmlns:a16="http://schemas.microsoft.com/office/drawing/2014/main" id="{432691CC-4AB8-48AF-B822-EBF7F4E9E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5089" y="-6106"/>
            <a:ext cx="3812796" cy="2139318"/>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01" name="Freeform: Shape 100">
            <a:extLst>
              <a:ext uri="{FF2B5EF4-FFF2-40B4-BE49-F238E27FC236}">
                <a16:creationId xmlns:a16="http://schemas.microsoft.com/office/drawing/2014/main" id="{47311653-CA1C-4366-AF7B-2E9767F18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8533" y="-6105"/>
            <a:ext cx="3532672" cy="1999256"/>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2" name="Imagen 11" descr="Imagen que contiene ropa&#10;&#10;Descripción generada automáticamente">
            <a:extLst>
              <a:ext uri="{FF2B5EF4-FFF2-40B4-BE49-F238E27FC236}">
                <a16:creationId xmlns:a16="http://schemas.microsoft.com/office/drawing/2014/main" id="{F01984D4-2333-0647-BF7C-22B44DDAB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3318" y="196809"/>
            <a:ext cx="2100943" cy="1181780"/>
          </a:xfrm>
          <a:prstGeom prst="rect">
            <a:avLst/>
          </a:prstGeom>
        </p:spPr>
      </p:pic>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604157" y="3011237"/>
            <a:ext cx="3754097" cy="3464690"/>
          </a:xfrm>
        </p:spPr>
        <p:txBody>
          <a:bodyPr anchor="t">
            <a:normAutofit/>
          </a:bodyPr>
          <a:lstStyle/>
          <a:p>
            <a:pPr marL="0" indent="0">
              <a:buNone/>
            </a:pPr>
            <a:r>
              <a:rPr lang="es-EC" sz="1600" dirty="0">
                <a:latin typeface="Palatino" pitchFamily="2" charset="77"/>
                <a:ea typeface="Palatino" pitchFamily="2" charset="77"/>
              </a:rPr>
              <a:t>Prometeo es el protohumano dispuesto a forjar por sí mismo su propio destino. Por ello es castigado.</a:t>
            </a:r>
          </a:p>
          <a:p>
            <a:pPr marL="0" indent="0">
              <a:buNone/>
            </a:pPr>
            <a:r>
              <a:rPr lang="es-EC" sz="1600" dirty="0">
                <a:latin typeface="Palatino" pitchFamily="2" charset="77"/>
                <a:ea typeface="Palatino" pitchFamily="2" charset="77"/>
              </a:rPr>
              <a:t>Sófocles juzga a una Antígona que muere por la independencia de su pensamiento, por pensar aparte de los dioses, la ciudad, su familia.</a:t>
            </a:r>
          </a:p>
          <a:p>
            <a:pPr marL="0" indent="0">
              <a:buNone/>
            </a:pPr>
            <a:r>
              <a:rPr lang="es-EC" sz="1600" dirty="0">
                <a:latin typeface="Palatino" pitchFamily="2" charset="77"/>
                <a:ea typeface="Palatino" pitchFamily="2" charset="77"/>
              </a:rPr>
              <a:t>Del tiempo cíclico se pasó al tiempo lineal. </a:t>
            </a:r>
          </a:p>
          <a:p>
            <a:pPr marL="0" indent="0">
              <a:buNone/>
            </a:pPr>
            <a:r>
              <a:rPr lang="es-EC" sz="1600" dirty="0">
                <a:latin typeface="Palatino" pitchFamily="2" charset="77"/>
                <a:ea typeface="Palatino" pitchFamily="2" charset="77"/>
              </a:rPr>
              <a:t>El tiempo lineal abrió alternativas en la acción del hombre..</a:t>
            </a:r>
          </a:p>
          <a:p>
            <a:pPr marL="0" indent="0">
              <a:buNone/>
            </a:pPr>
            <a:endParaRPr lang="es-EC" sz="1350" dirty="0">
              <a:latin typeface="Palatino" pitchFamily="2" charset="77"/>
              <a:ea typeface="Palatino" pitchFamily="2" charset="77"/>
            </a:endParaRPr>
          </a:p>
        </p:txBody>
      </p:sp>
      <p:sp>
        <p:nvSpPr>
          <p:cNvPr id="103" name="Freeform: Shape 102">
            <a:extLst>
              <a:ext uri="{FF2B5EF4-FFF2-40B4-BE49-F238E27FC236}">
                <a16:creationId xmlns:a16="http://schemas.microsoft.com/office/drawing/2014/main" id="{D6A8E1B4-B839-4C58-B08A-F0B094580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5747" y="3393309"/>
            <a:ext cx="4358254" cy="3464690"/>
          </a:xfrm>
          <a:custGeom>
            <a:avLst/>
            <a:gdLst>
              <a:gd name="connsiteX0" fmla="*/ 2748962 w 4966870"/>
              <a:gd name="connsiteY0" fmla="*/ 0 h 3948522"/>
              <a:gd name="connsiteX1" fmla="*/ 4870195 w 4966870"/>
              <a:gd name="connsiteY1" fmla="*/ 1000367 h 3948522"/>
              <a:gd name="connsiteX2" fmla="*/ 4966870 w 4966870"/>
              <a:gd name="connsiteY2" fmla="*/ 1129649 h 3948522"/>
              <a:gd name="connsiteX3" fmla="*/ 4966870 w 4966870"/>
              <a:gd name="connsiteY3" fmla="*/ 3948522 h 3948522"/>
              <a:gd name="connsiteX4" fmla="*/ 278430 w 4966870"/>
              <a:gd name="connsiteY4" fmla="*/ 3948522 h 3948522"/>
              <a:gd name="connsiteX5" fmla="*/ 216027 w 4966870"/>
              <a:gd name="connsiteY5" fmla="*/ 3818982 h 3948522"/>
              <a:gd name="connsiteX6" fmla="*/ 0 w 4966870"/>
              <a:gd name="connsiteY6" fmla="*/ 2748962 h 3948522"/>
              <a:gd name="connsiteX7" fmla="*/ 2748962 w 4966870"/>
              <a:gd name="connsiteY7" fmla="*/ 0 h 394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6870" h="3948522">
                <a:moveTo>
                  <a:pt x="2748962" y="0"/>
                </a:moveTo>
                <a:cubicBezTo>
                  <a:pt x="3602955" y="0"/>
                  <a:pt x="4365995" y="389418"/>
                  <a:pt x="4870195" y="1000367"/>
                </a:cubicBezTo>
                <a:lnTo>
                  <a:pt x="4966870" y="1129649"/>
                </a:lnTo>
                <a:lnTo>
                  <a:pt x="4966870" y="3948522"/>
                </a:lnTo>
                <a:lnTo>
                  <a:pt x="278430" y="3948522"/>
                </a:lnTo>
                <a:lnTo>
                  <a:pt x="216027" y="3818982"/>
                </a:lnTo>
                <a:cubicBezTo>
                  <a:pt x="76922" y="3490101"/>
                  <a:pt x="0" y="3128515"/>
                  <a:pt x="0" y="2748962"/>
                </a:cubicBezTo>
                <a:cubicBezTo>
                  <a:pt x="0" y="1230752"/>
                  <a:pt x="1230752" y="0"/>
                  <a:pt x="274896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05" name="Freeform: Shape 104">
            <a:extLst>
              <a:ext uri="{FF2B5EF4-FFF2-40B4-BE49-F238E27FC236}">
                <a16:creationId xmlns:a16="http://schemas.microsoft.com/office/drawing/2014/main" id="{2CABF795-F18F-494E-BBDE-C1415B786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214" y="3538777"/>
            <a:ext cx="4212786" cy="3319223"/>
          </a:xfrm>
          <a:custGeom>
            <a:avLst/>
            <a:gdLst>
              <a:gd name="connsiteX0" fmla="*/ 2583180 w 4801088"/>
              <a:gd name="connsiteY0" fmla="*/ 0 h 3782741"/>
              <a:gd name="connsiteX1" fmla="*/ 4725194 w 4801088"/>
              <a:gd name="connsiteY1" fmla="*/ 1138900 h 3782741"/>
              <a:gd name="connsiteX2" fmla="*/ 4801088 w 4801088"/>
              <a:gd name="connsiteY2" fmla="*/ 1263826 h 3782741"/>
              <a:gd name="connsiteX3" fmla="*/ 4801088 w 4801088"/>
              <a:gd name="connsiteY3" fmla="*/ 3782741 h 3782741"/>
              <a:gd name="connsiteX4" fmla="*/ 296488 w 4801088"/>
              <a:gd name="connsiteY4" fmla="*/ 3782741 h 3782741"/>
              <a:gd name="connsiteX5" fmla="*/ 202999 w 4801088"/>
              <a:gd name="connsiteY5" fmla="*/ 3588671 h 3782741"/>
              <a:gd name="connsiteX6" fmla="*/ 0 w 4801088"/>
              <a:gd name="connsiteY6" fmla="*/ 2583180 h 3782741"/>
              <a:gd name="connsiteX7" fmla="*/ 2583180 w 4801088"/>
              <a:gd name="connsiteY7" fmla="*/ 0 h 37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1088" h="3782741">
                <a:moveTo>
                  <a:pt x="2583180" y="0"/>
                </a:moveTo>
                <a:cubicBezTo>
                  <a:pt x="3474837" y="0"/>
                  <a:pt x="4260977" y="451769"/>
                  <a:pt x="4725194" y="1138900"/>
                </a:cubicBezTo>
                <a:lnTo>
                  <a:pt x="4801088" y="1263826"/>
                </a:lnTo>
                <a:lnTo>
                  <a:pt x="4801088" y="3782741"/>
                </a:lnTo>
                <a:lnTo>
                  <a:pt x="296488" y="3782741"/>
                </a:lnTo>
                <a:lnTo>
                  <a:pt x="202999" y="3588671"/>
                </a:lnTo>
                <a:cubicBezTo>
                  <a:pt x="72283" y="3279623"/>
                  <a:pt x="0" y="2939843"/>
                  <a:pt x="0" y="2583180"/>
                </a:cubicBezTo>
                <a:cubicBezTo>
                  <a:pt x="0" y="1156529"/>
                  <a:pt x="1156529" y="0"/>
                  <a:pt x="25831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75968" y="4371751"/>
            <a:ext cx="2343807" cy="2343807"/>
          </a:xfrm>
          <a:prstGeom prst="rect">
            <a:avLst/>
          </a:prstGeom>
        </p:spPr>
      </p:pic>
    </p:spTree>
    <p:extLst>
      <p:ext uri="{BB962C8B-B14F-4D97-AF65-F5344CB8AC3E}">
        <p14:creationId xmlns:p14="http://schemas.microsoft.com/office/powerpoint/2010/main" val="2481352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Top Corners Rounded 98">
            <a:extLst>
              <a:ext uri="{FF2B5EF4-FFF2-40B4-BE49-F238E27FC236}">
                <a16:creationId xmlns:a16="http://schemas.microsoft.com/office/drawing/2014/main" id="{B1E3044D-AD17-4052-A453-8AA654EFA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58048" y="1604792"/>
            <a:ext cx="5923488" cy="3648417"/>
          </a:xfrm>
          <a:prstGeom prst="round2SameRect">
            <a:avLst>
              <a:gd name="adj1" fmla="val 3762"/>
              <a:gd name="adj2" fmla="val 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892291" y="975365"/>
            <a:ext cx="2885911" cy="1691907"/>
          </a:xfrm>
          <a:prstGeom prst="ellipse">
            <a:avLst/>
          </a:prstGeom>
        </p:spPr>
        <p:txBody>
          <a:bodyPr vert="horz" lIns="91440" tIns="45720" rIns="91440" bIns="45720" rtlCol="0" anchor="ctr">
            <a:normAutofit/>
          </a:bodyPr>
          <a:lstStyle/>
          <a:p>
            <a:r>
              <a:rPr lang="en-US" sz="3200" kern="1200">
                <a:solidFill>
                  <a:srgbClr val="FFFFFF"/>
                </a:solidFill>
                <a:latin typeface="Cambria" panose="02040503050406030204" pitchFamily="18" charset="0"/>
              </a:rPr>
              <a:t>Algoritmo</a:t>
            </a:r>
          </a:p>
        </p:txBody>
      </p:sp>
      <p:sp>
        <p:nvSpPr>
          <p:cNvPr id="101" name="Round Single Corner Rectangle 24">
            <a:extLst>
              <a:ext uri="{FF2B5EF4-FFF2-40B4-BE49-F238E27FC236}">
                <a16:creationId xmlns:a16="http://schemas.microsoft.com/office/drawing/2014/main" id="{81289F98-975F-4EB2-9553-8E1A9946B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1230" y="967291"/>
            <a:ext cx="2657864" cy="1993398"/>
          </a:xfrm>
          <a:prstGeom prst="round1Rect">
            <a:avLst>
              <a:gd name="adj" fmla="val 11295"/>
            </a:avLst>
          </a:prstGeom>
          <a:solidFill>
            <a:srgbClr val="FFFFFF"/>
          </a:solidFill>
          <a:ln w="57150">
            <a:solidFill>
              <a:srgbClr val="577B8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48" y="1073276"/>
            <a:ext cx="1781427" cy="1781427"/>
          </a:xfrm>
          <a:prstGeom prst="rect">
            <a:avLst/>
          </a:prstGeom>
        </p:spPr>
      </p:pic>
      <p:sp>
        <p:nvSpPr>
          <p:cNvPr id="103" name="Round Single Corner Rectangle 22">
            <a:extLst>
              <a:ext uri="{FF2B5EF4-FFF2-40B4-BE49-F238E27FC236}">
                <a16:creationId xmlns:a16="http://schemas.microsoft.com/office/drawing/2014/main" id="{1F564BCF-97B6-4D86-94EE-DD1B587F2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149" y="1300271"/>
            <a:ext cx="1494489" cy="1992652"/>
          </a:xfrm>
          <a:prstGeom prst="round1Rect">
            <a:avLst>
              <a:gd name="adj" fmla="val 11295"/>
            </a:avLst>
          </a:prstGeom>
          <a:solidFill>
            <a:srgbClr val="57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5" name="Round Single Corner Rectangle 23">
            <a:extLst>
              <a:ext uri="{FF2B5EF4-FFF2-40B4-BE49-F238E27FC236}">
                <a16:creationId xmlns:a16="http://schemas.microsoft.com/office/drawing/2014/main" id="{54600AC1-F146-4567-9C5E-A96D6D349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65928" y="3438135"/>
            <a:ext cx="1710933" cy="2281245"/>
          </a:xfrm>
          <a:prstGeom prst="round1Rect">
            <a:avLst>
              <a:gd name="adj" fmla="val 11295"/>
            </a:avLst>
          </a:prstGeom>
          <a:solidFill>
            <a:srgbClr val="57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7" name="Round Single Corner Rectangle 25">
            <a:extLst>
              <a:ext uri="{FF2B5EF4-FFF2-40B4-BE49-F238E27FC236}">
                <a16:creationId xmlns:a16="http://schemas.microsoft.com/office/drawing/2014/main" id="{EBA7E638-205A-4579-864F-125BAC629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55917" y="3770368"/>
            <a:ext cx="2657864" cy="1993398"/>
          </a:xfrm>
          <a:prstGeom prst="round1Rect">
            <a:avLst>
              <a:gd name="adj" fmla="val 11295"/>
            </a:avLst>
          </a:prstGeom>
          <a:solidFill>
            <a:srgbClr val="FFFFFF"/>
          </a:solidFill>
          <a:ln w="57150">
            <a:solidFill>
              <a:srgbClr val="577B8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interior, mujer&#10;&#10;Descripción generada automáticamente">
            <a:extLst>
              <a:ext uri="{FF2B5EF4-FFF2-40B4-BE49-F238E27FC236}">
                <a16:creationId xmlns:a16="http://schemas.microsoft.com/office/drawing/2014/main" id="{34F3FADF-95E6-C648-AED3-FA0B04C8E3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4135" y="4099032"/>
            <a:ext cx="1781427" cy="1336070"/>
          </a:xfrm>
          <a:prstGeom prst="rect">
            <a:avLst/>
          </a:prstGeom>
        </p:spPr>
      </p:pic>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5888507" y="3389852"/>
            <a:ext cx="2846357" cy="2843844"/>
          </a:xfrm>
        </p:spPr>
        <p:txBody>
          <a:bodyPr anchor="ctr">
            <a:normAutofit/>
          </a:bodyPr>
          <a:lstStyle/>
          <a:p>
            <a:pPr marL="0" indent="0">
              <a:buNone/>
            </a:pPr>
            <a:r>
              <a:rPr lang="es-EC" sz="1600" dirty="0">
                <a:solidFill>
                  <a:srgbClr val="FFFFFF"/>
                </a:solidFill>
                <a:latin typeface="Palatino" pitchFamily="2" charset="77"/>
                <a:ea typeface="Palatino" pitchFamily="2" charset="77"/>
              </a:rPr>
              <a:t>Significa reglas para computar o método de cálculo.</a:t>
            </a:r>
          </a:p>
          <a:p>
            <a:pPr marL="0" indent="0">
              <a:buNone/>
            </a:pPr>
            <a:r>
              <a:rPr lang="es-EC" sz="1600" dirty="0">
                <a:solidFill>
                  <a:srgbClr val="FFFFFF"/>
                </a:solidFill>
                <a:latin typeface="Palatino" pitchFamily="2" charset="77"/>
                <a:ea typeface="Palatino" pitchFamily="2" charset="77"/>
              </a:rPr>
              <a:t>Algebra, la ciencia de las ecuaciones.</a:t>
            </a:r>
          </a:p>
          <a:p>
            <a:pPr marL="0" indent="0">
              <a:buNone/>
            </a:pPr>
            <a:r>
              <a:rPr lang="es-EC" sz="1600" dirty="0">
                <a:solidFill>
                  <a:srgbClr val="FFFFFF"/>
                </a:solidFill>
                <a:latin typeface="Palatino" pitchFamily="2" charset="77"/>
                <a:ea typeface="Palatino" pitchFamily="2" charset="77"/>
              </a:rPr>
              <a:t>La invención del cero revolucionó el sistema de numeración</a:t>
            </a:r>
          </a:p>
          <a:p>
            <a:pPr marL="0" indent="0">
              <a:buNone/>
            </a:pPr>
            <a:r>
              <a:rPr lang="es-EC" sz="1600" dirty="0">
                <a:solidFill>
                  <a:srgbClr val="FFFFFF"/>
                </a:solidFill>
                <a:latin typeface="Palatino" pitchFamily="2" charset="77"/>
                <a:ea typeface="Palatino" pitchFamily="2" charset="77"/>
              </a:rPr>
              <a:t>Los números, extensión de nuestros dedos.</a:t>
            </a:r>
          </a:p>
          <a:p>
            <a:pPr marL="0" indent="0">
              <a:buNone/>
            </a:pPr>
            <a:endParaRPr lang="es-EC" sz="1600" dirty="0">
              <a:solidFill>
                <a:srgbClr val="FFFFFF"/>
              </a:solidFill>
              <a:latin typeface="Palatino" pitchFamily="2" charset="77"/>
              <a:ea typeface="Palatino" pitchFamily="2" charset="77"/>
            </a:endParaRPr>
          </a:p>
          <a:p>
            <a:pPr marL="0" indent="0">
              <a:buNone/>
            </a:pPr>
            <a:endParaRPr lang="es-EC" sz="1600" dirty="0">
              <a:solidFill>
                <a:srgbClr val="FFFFFF"/>
              </a:solidFill>
              <a:latin typeface="Palatino" pitchFamily="2" charset="77"/>
              <a:ea typeface="Palatino" pitchFamily="2" charset="77"/>
            </a:endParaRPr>
          </a:p>
        </p:txBody>
      </p:sp>
      <p:sp>
        <p:nvSpPr>
          <p:cNvPr id="109" name="Rectangle: Top Corners Rounded 108">
            <a:extLst>
              <a:ext uri="{FF2B5EF4-FFF2-40B4-BE49-F238E27FC236}">
                <a16:creationId xmlns:a16="http://schemas.microsoft.com/office/drawing/2014/main" id="{2854001E-6E9D-464A-9B65-A4012F7B3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8062" y="1645100"/>
            <a:ext cx="5609397" cy="3567794"/>
          </a:xfrm>
          <a:prstGeom prst="round2SameRect">
            <a:avLst>
              <a:gd name="adj1" fmla="val 2061"/>
              <a:gd name="adj2" fmla="val 0"/>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1" name="Straight Connector 110">
            <a:extLst>
              <a:ext uri="{FF2B5EF4-FFF2-40B4-BE49-F238E27FC236}">
                <a16:creationId xmlns:a16="http://schemas.microsoft.com/office/drawing/2014/main" id="{62C9802A-EFBD-41D4-894F-AFD985DBA5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4680" y="2856601"/>
            <a:ext cx="1198092" cy="0"/>
          </a:xfrm>
          <a:prstGeom prst="line">
            <a:avLst/>
          </a:prstGeom>
          <a:ln w="50800">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85355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Imagen que contiene texto&#10;&#10;Descripción generada automáticamente">
            <a:extLst>
              <a:ext uri="{FF2B5EF4-FFF2-40B4-BE49-F238E27FC236}">
                <a16:creationId xmlns:a16="http://schemas.microsoft.com/office/drawing/2014/main" id="{0ADFB38D-15E2-884C-8DE1-F0351C070649}"/>
              </a:ext>
            </a:extLst>
          </p:cNvPr>
          <p:cNvPicPr>
            <a:picLocks noChangeAspect="1"/>
          </p:cNvPicPr>
          <p:nvPr/>
        </p:nvPicPr>
        <p:blipFill rotWithShape="1">
          <a:blip r:embed="rId3">
            <a:extLst>
              <a:ext uri="{28A0092B-C50C-407E-A947-70E740481C1C}">
                <a14:useLocalDpi xmlns:a14="http://schemas.microsoft.com/office/drawing/2010/main" val="0"/>
              </a:ext>
            </a:extLst>
          </a:blip>
          <a:srcRect b="9266"/>
          <a:stretch/>
        </p:blipFill>
        <p:spPr>
          <a:xfrm>
            <a:off x="20" y="10"/>
            <a:ext cx="9143980" cy="4666928"/>
          </a:xfrm>
          <a:prstGeom prst="rect">
            <a:avLst/>
          </a:prstGeom>
        </p:spPr>
      </p:pic>
      <p:pic>
        <p:nvPicPr>
          <p:cNvPr id="111" name="Picture 1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3" name="Oval 1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03748" y="4551037"/>
            <a:ext cx="3766337" cy="1509931"/>
          </a:xfrm>
          <a:prstGeom prst="ellipse">
            <a:avLst/>
          </a:prstGeom>
        </p:spPr>
        <p:txBody>
          <a:bodyPr vert="horz" lIns="91440" tIns="45720" rIns="91440" bIns="45720" rtlCol="0">
            <a:normAutofit fontScale="90000"/>
          </a:bodyPr>
          <a:lstStyle/>
          <a:p>
            <a:r>
              <a:rPr lang="en-US" sz="3200" dirty="0">
                <a:solidFill>
                  <a:srgbClr val="000000"/>
                </a:solidFill>
                <a:latin typeface="Palatino" pitchFamily="2" charset="77"/>
                <a:ea typeface="Palatino" pitchFamily="2" charset="77"/>
              </a:rPr>
              <a:t>Segunda </a:t>
            </a:r>
            <a:r>
              <a:rPr lang="en-US" sz="3200" dirty="0" err="1">
                <a:solidFill>
                  <a:srgbClr val="000000"/>
                </a:solidFill>
                <a:latin typeface="Palatino" pitchFamily="2" charset="77"/>
                <a:ea typeface="Palatino" pitchFamily="2" charset="77"/>
              </a:rPr>
              <a:t>etapa</a:t>
            </a:r>
            <a:r>
              <a:rPr lang="en-US" sz="3200" kern="1200" dirty="0">
                <a:solidFill>
                  <a:srgbClr val="000000"/>
                </a:solidFill>
                <a:latin typeface="Palatino" pitchFamily="2" charset="77"/>
                <a:ea typeface="Palatino" pitchFamily="2" charset="77"/>
              </a:rPr>
              <a:t> </a:t>
            </a:r>
            <a:r>
              <a:rPr lang="en-US" sz="3200" kern="1200" dirty="0" err="1">
                <a:solidFill>
                  <a:srgbClr val="000000"/>
                </a:solidFill>
                <a:latin typeface="Palatino" pitchFamily="2" charset="77"/>
                <a:ea typeface="Palatino" pitchFamily="2" charset="77"/>
              </a:rPr>
              <a:t>Probabilidad</a:t>
            </a:r>
            <a:endParaRPr lang="en-US" sz="3200" kern="1200" dirty="0">
              <a:solidFill>
                <a:srgbClr val="000000"/>
              </a:solidFill>
              <a:latin typeface="Palatino" pitchFamily="2" charset="77"/>
              <a:ea typeface="Palatino" pitchFamily="2" charset="77"/>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852685" y="4551037"/>
            <a:ext cx="3694808" cy="1509935"/>
          </a:xfrm>
        </p:spPr>
        <p:txBody>
          <a:bodyPr anchor="ctr">
            <a:noAutofit/>
          </a:bodyPr>
          <a:lstStyle/>
          <a:p>
            <a:r>
              <a:rPr lang="es-EC" sz="1600" dirty="0">
                <a:solidFill>
                  <a:srgbClr val="000000"/>
                </a:solidFill>
                <a:latin typeface="Palatino" pitchFamily="2" charset="77"/>
                <a:ea typeface="Palatino" pitchFamily="2" charset="77"/>
              </a:rPr>
              <a:t>Los hombres se afirman como centro de su existencia. </a:t>
            </a:r>
          </a:p>
          <a:p>
            <a:r>
              <a:rPr lang="es-EC" sz="1600" dirty="0">
                <a:solidFill>
                  <a:srgbClr val="000000"/>
                </a:solidFill>
                <a:latin typeface="Palatino" pitchFamily="2" charset="77"/>
                <a:ea typeface="Palatino" pitchFamily="2" charset="77"/>
              </a:rPr>
              <a:t>Comienzan a identificar las reglas y valores que los atrapan.</a:t>
            </a:r>
          </a:p>
          <a:p>
            <a:r>
              <a:rPr lang="es-EC" sz="1600" dirty="0">
                <a:solidFill>
                  <a:srgbClr val="000000"/>
                </a:solidFill>
                <a:latin typeface="Palatino" pitchFamily="2" charset="77"/>
                <a:ea typeface="Palatino" pitchFamily="2" charset="77"/>
              </a:rPr>
              <a:t>Se empieza a valorar lo que viene de fuera.</a:t>
            </a:r>
          </a:p>
          <a:p>
            <a:r>
              <a:rPr lang="es-EC" sz="1600" dirty="0">
                <a:solidFill>
                  <a:srgbClr val="000000"/>
                </a:solidFill>
                <a:latin typeface="Palatino" pitchFamily="2" charset="77"/>
                <a:ea typeface="Palatino" pitchFamily="2" charset="77"/>
              </a:rPr>
              <a:t>El futuro depende de decisiones humanas, pero la capacidad de cambio es aún pequeña.</a:t>
            </a:r>
          </a:p>
          <a:p>
            <a:r>
              <a:rPr lang="es-EC" sz="1600" dirty="0">
                <a:solidFill>
                  <a:srgbClr val="000000"/>
                </a:solidFill>
                <a:latin typeface="Palatino" pitchFamily="2" charset="77"/>
                <a:ea typeface="Palatino" pitchFamily="2" charset="77"/>
              </a:rPr>
              <a:t>Bases del cálculo de futuro.</a:t>
            </a:r>
          </a:p>
        </p:txBody>
      </p:sp>
    </p:spTree>
    <p:extLst>
      <p:ext uri="{BB962C8B-B14F-4D97-AF65-F5344CB8AC3E}">
        <p14:creationId xmlns:p14="http://schemas.microsoft.com/office/powerpoint/2010/main" val="356404273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Imagen que contiene mapa, texto&#10;&#10;Descripción generada automáticamente">
            <a:extLst>
              <a:ext uri="{FF2B5EF4-FFF2-40B4-BE49-F238E27FC236}">
                <a16:creationId xmlns:a16="http://schemas.microsoft.com/office/drawing/2014/main" id="{C97DF79D-7C16-4040-8FB3-1065AEA99754}"/>
              </a:ext>
            </a:extLst>
          </p:cNvPr>
          <p:cNvPicPr>
            <a:picLocks noChangeAspect="1"/>
          </p:cNvPicPr>
          <p:nvPr/>
        </p:nvPicPr>
        <p:blipFill rotWithShape="1">
          <a:blip r:embed="rId3">
            <a:extLst>
              <a:ext uri="{28A0092B-C50C-407E-A947-70E740481C1C}">
                <a14:useLocalDpi xmlns:a14="http://schemas.microsoft.com/office/drawing/2010/main" val="0"/>
              </a:ext>
            </a:extLst>
          </a:blip>
          <a:srcRect t="6906" b="12880"/>
          <a:stretch/>
        </p:blipFill>
        <p:spPr>
          <a:xfrm>
            <a:off x="-1" y="10"/>
            <a:ext cx="9144000" cy="6857990"/>
          </a:xfrm>
          <a:prstGeom prst="rect">
            <a:avLst/>
          </a:prstGeom>
        </p:spPr>
      </p:pic>
      <p:sp>
        <p:nvSpPr>
          <p:cNvPr id="1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ellipse">
            <a:avLst/>
          </a:prstGeom>
        </p:spPr>
        <p:txBody>
          <a:bodyPr vert="horz" lIns="91440" tIns="45720" rIns="91440" bIns="45720" rtlCol="0">
            <a:normAutofit/>
          </a:bodyPr>
          <a:lstStyle/>
          <a:p>
            <a:pPr algn="ctr"/>
            <a:r>
              <a:rPr lang="en-US" sz="2900" kern="1200">
                <a:latin typeface="Cambria" panose="02040503050406030204" pitchFamily="18" charset="0"/>
              </a:rPr>
              <a:t>Probabilidad</a:t>
            </a:r>
          </a:p>
        </p:txBody>
      </p:sp>
      <p:cxnSp>
        <p:nvCxnSpPr>
          <p:cNvPr id="113" name="Straight Connector 1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30421" y="4277679"/>
            <a:ext cx="3444766" cy="1964879"/>
          </a:xfrm>
        </p:spPr>
        <p:txBody>
          <a:bodyPr anchor="ctr">
            <a:normAutofit/>
          </a:bodyPr>
          <a:lstStyle/>
          <a:p>
            <a:r>
              <a:rPr lang="es-EC" sz="1500">
                <a:latin typeface="Palatino" pitchFamily="2" charset="77"/>
                <a:ea typeface="Palatino" pitchFamily="2" charset="77"/>
              </a:rPr>
              <a:t>Renacimiento: contabilidad y prospectiva</a:t>
            </a:r>
          </a:p>
          <a:p>
            <a:r>
              <a:rPr lang="es-EC" sz="1500">
                <a:latin typeface="Palatino" pitchFamily="2" charset="77"/>
                <a:ea typeface="Palatino" pitchFamily="2" charset="77"/>
              </a:rPr>
              <a:t>Reforma Protestante. Eliminó la confesión y contribuyó a configurar la mentalidad renacentista.</a:t>
            </a:r>
          </a:p>
          <a:p>
            <a:r>
              <a:rPr lang="es-EC" sz="1500">
                <a:latin typeface="Palatino" pitchFamily="2" charset="77"/>
                <a:ea typeface="Palatino" pitchFamily="2" charset="77"/>
              </a:rPr>
              <a:t>El ser que sintetiza al nuevo hombre es Leonardo da Vinci.</a:t>
            </a:r>
          </a:p>
          <a:p>
            <a:endParaRPr lang="es-EC" sz="1500">
              <a:latin typeface="Palatino" pitchFamily="2" charset="77"/>
              <a:ea typeface="Palatino" pitchFamily="2" charset="77"/>
            </a:endParaRPr>
          </a:p>
        </p:txBody>
      </p:sp>
    </p:spTree>
    <p:extLst>
      <p:ext uri="{BB962C8B-B14F-4D97-AF65-F5344CB8AC3E}">
        <p14:creationId xmlns:p14="http://schemas.microsoft.com/office/powerpoint/2010/main" val="412337167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objeto de exteriores&#10;&#10;Descripción generada automáticamente">
            <a:extLst>
              <a:ext uri="{FF2B5EF4-FFF2-40B4-BE49-F238E27FC236}">
                <a16:creationId xmlns:a16="http://schemas.microsoft.com/office/drawing/2014/main" id="{727C866B-A6D8-744A-9B34-B00522946483}"/>
              </a:ext>
            </a:extLst>
          </p:cNvPr>
          <p:cNvPicPr>
            <a:picLocks noChangeAspect="1"/>
          </p:cNvPicPr>
          <p:nvPr/>
        </p:nvPicPr>
        <p:blipFill rotWithShape="1">
          <a:blip r:embed="rId3">
            <a:extLst>
              <a:ext uri="{28A0092B-C50C-407E-A947-70E740481C1C}">
                <a14:useLocalDpi xmlns:a14="http://schemas.microsoft.com/office/drawing/2010/main" val="0"/>
              </a:ext>
            </a:extLst>
          </a:blip>
          <a:srcRect t="5439" b="13699"/>
          <a:stretch/>
        </p:blipFill>
        <p:spPr>
          <a:xfrm>
            <a:off x="-1" y="10"/>
            <a:ext cx="9144000" cy="6857990"/>
          </a:xfrm>
          <a:prstGeom prst="rect">
            <a:avLst/>
          </a:prstGeom>
        </p:spPr>
      </p:pic>
      <p:sp>
        <p:nvSpPr>
          <p:cNvPr id="11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ellipse">
            <a:avLst/>
          </a:prstGeom>
        </p:spPr>
        <p:txBody>
          <a:bodyPr vert="horz" lIns="91440" tIns="45720" rIns="91440" bIns="45720" rtlCol="0">
            <a:normAutofit/>
          </a:bodyPr>
          <a:lstStyle/>
          <a:p>
            <a:pPr algn="ctr"/>
            <a:r>
              <a:rPr lang="en-US" sz="2700" kern="1200">
                <a:latin typeface="Cambria" panose="02040503050406030204" pitchFamily="18" charset="0"/>
              </a:rPr>
              <a:t>Nuevo Mundo</a:t>
            </a:r>
          </a:p>
        </p:txBody>
      </p:sp>
      <p:cxnSp>
        <p:nvCxnSpPr>
          <p:cNvPr id="120" name="Straight Connector 11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20718" y="3849976"/>
            <a:ext cx="3428611" cy="3008014"/>
          </a:xfrm>
        </p:spPr>
        <p:txBody>
          <a:bodyPr anchor="ctr">
            <a:normAutofit fontScale="92500" lnSpcReduction="10000"/>
          </a:bodyPr>
          <a:lstStyle/>
          <a:p>
            <a:pPr marL="0" indent="0">
              <a:buNone/>
            </a:pPr>
            <a:endParaRPr lang="es-EC" sz="1400" dirty="0">
              <a:latin typeface="Palatino" pitchFamily="2" charset="77"/>
              <a:ea typeface="Palatino" pitchFamily="2" charset="77"/>
            </a:endParaRPr>
          </a:p>
          <a:p>
            <a:r>
              <a:rPr lang="es-EC" sz="1400" dirty="0">
                <a:latin typeface="Palatino" pitchFamily="2" charset="77"/>
                <a:ea typeface="Palatino" pitchFamily="2" charset="77"/>
              </a:rPr>
              <a:t>Ampliación del espacio, aportó otredad y diferencia a una sociedad renuente al pluralismo.</a:t>
            </a:r>
          </a:p>
          <a:p>
            <a:r>
              <a:rPr lang="es-EC" sz="1400" dirty="0">
                <a:latin typeface="Palatino" pitchFamily="2" charset="77"/>
                <a:ea typeface="Palatino" pitchFamily="2" charset="77"/>
              </a:rPr>
              <a:t>Con el descubrimiento de América el mundo vivió su primera globalización.</a:t>
            </a:r>
          </a:p>
          <a:p>
            <a:r>
              <a:rPr lang="es-EC" sz="1400" dirty="0">
                <a:latin typeface="Palatino" pitchFamily="2" charset="77"/>
                <a:ea typeface="Palatino" pitchFamily="2" charset="77"/>
              </a:rPr>
              <a:t>Siglos XVI y XVII, exploración geográfica, expansión en comercio, transporte, cultura, ciencia, arte.</a:t>
            </a:r>
          </a:p>
          <a:p>
            <a:r>
              <a:rPr lang="es-EC" sz="1400" dirty="0">
                <a:latin typeface="Palatino" pitchFamily="2" charset="77"/>
                <a:ea typeface="Palatino" pitchFamily="2" charset="77"/>
              </a:rPr>
              <a:t>Contabilidad de doble entrada y probabilidades de acontecimientos futuros se deben a Paccioli, amigo de Leonardo.</a:t>
            </a:r>
          </a:p>
          <a:p>
            <a:r>
              <a:rPr lang="es-EC" sz="1400" dirty="0">
                <a:latin typeface="Palatino" pitchFamily="2" charset="77"/>
                <a:ea typeface="Palatino" pitchFamily="2" charset="77"/>
              </a:rPr>
              <a:t>El futuro se había aliado con los números.</a:t>
            </a:r>
          </a:p>
          <a:p>
            <a:endParaRPr lang="es-EC" sz="900" dirty="0">
              <a:latin typeface="Palatino" pitchFamily="2" charset="77"/>
              <a:ea typeface="Palatino" pitchFamily="2" charset="77"/>
            </a:endParaRPr>
          </a:p>
        </p:txBody>
      </p:sp>
    </p:spTree>
    <p:extLst>
      <p:ext uri="{BB962C8B-B14F-4D97-AF65-F5344CB8AC3E}">
        <p14:creationId xmlns:p14="http://schemas.microsoft.com/office/powerpoint/2010/main" val="35893870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Marcador de posición de imagen 5" descr="Imagen que contiene exterior, cielo, agua, playa&#10;&#10;Descripción generada automáticamente">
            <a:extLst>
              <a:ext uri="{FF2B5EF4-FFF2-40B4-BE49-F238E27FC236}">
                <a16:creationId xmlns:a16="http://schemas.microsoft.com/office/drawing/2014/main" id="{69C13785-C568-9A46-9667-DB852D3C0A8E}"/>
              </a:ext>
            </a:extLst>
          </p:cNvPr>
          <p:cNvPicPr>
            <a:picLocks noGrp="1" noChangeAspect="1"/>
          </p:cNvPicPr>
          <p:nvPr>
            <p:ph type="pic" sz="quarter" idx="16"/>
          </p:nvPr>
        </p:nvPicPr>
        <p:blipFill rotWithShape="1">
          <a:blip r:embed="rId4">
            <a:extLst>
              <a:ext uri="{28A0092B-C50C-407E-A947-70E740481C1C}">
                <a14:useLocalDpi xmlns:a14="http://schemas.microsoft.com/office/drawing/2010/main" val="0"/>
              </a:ext>
            </a:extLst>
          </a:blip>
          <a:srcRect l="2034" r="2" b="2"/>
          <a:stretch/>
        </p:blipFill>
        <p:spPr>
          <a:xfrm rot="21600000">
            <a:off x="20" y="-26501"/>
            <a:ext cx="9143980" cy="4666928"/>
          </a:xfrm>
          <a:prstGeom prst="rect">
            <a:avLst/>
          </a:prstGeom>
        </p:spPr>
      </p:pic>
      <p:sp>
        <p:nvSpPr>
          <p:cNvPr id="51" name="Oval 50">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12019" y="5318789"/>
            <a:ext cx="3766337" cy="1509931"/>
          </a:xfrm>
          <a:prstGeom prst="rect">
            <a:avLst/>
          </a:prstGeom>
        </p:spPr>
        <p:txBody>
          <a:bodyPr vert="horz" lIns="91440" tIns="45720" rIns="91440" bIns="45720" rtlCol="0" anchor="ctr">
            <a:normAutofit/>
          </a:bodyPr>
          <a:lstStyle/>
          <a:p>
            <a:pPr defTabSz="914400">
              <a:lnSpc>
                <a:spcPct val="90000"/>
              </a:lnSpc>
            </a:pPr>
            <a:r>
              <a:rPr lang="en-US" sz="1900" i="1" dirty="0" err="1">
                <a:solidFill>
                  <a:srgbClr val="000000"/>
                </a:solidFill>
              </a:rPr>
              <a:t>Tercera</a:t>
            </a:r>
            <a:r>
              <a:rPr lang="en-US" sz="1900" i="1" dirty="0">
                <a:solidFill>
                  <a:srgbClr val="000000"/>
                </a:solidFill>
              </a:rPr>
              <a:t> </a:t>
            </a:r>
            <a:r>
              <a:rPr lang="en-US" sz="1900" i="1" dirty="0" err="1">
                <a:solidFill>
                  <a:srgbClr val="000000"/>
                </a:solidFill>
              </a:rPr>
              <a:t>etapa</a:t>
            </a:r>
            <a:br>
              <a:rPr lang="en-US" sz="1900" i="1" dirty="0">
                <a:solidFill>
                  <a:srgbClr val="000000"/>
                </a:solidFill>
              </a:rPr>
            </a:br>
            <a:r>
              <a:rPr lang="en-US" sz="1900" i="1" dirty="0" err="1">
                <a:solidFill>
                  <a:srgbClr val="000000"/>
                </a:solidFill>
              </a:rPr>
              <a:t>Probabilismo</a:t>
            </a:r>
            <a:r>
              <a:rPr lang="en-US" sz="1900" i="1" dirty="0">
                <a:solidFill>
                  <a:srgbClr val="000000"/>
                </a:solidFill>
              </a:rPr>
              <a:t> </a:t>
            </a:r>
            <a:r>
              <a:rPr lang="en-US" sz="1900" i="1" dirty="0" err="1">
                <a:solidFill>
                  <a:srgbClr val="000000"/>
                </a:solidFill>
              </a:rPr>
              <a:t>determinista</a:t>
            </a:r>
            <a:br>
              <a:rPr lang="en-US" sz="1900" i="1" dirty="0">
                <a:solidFill>
                  <a:srgbClr val="000000"/>
                </a:solidFill>
              </a:rPr>
            </a:br>
            <a:br>
              <a:rPr lang="en-US" sz="1900" dirty="0">
                <a:solidFill>
                  <a:srgbClr val="000000"/>
                </a:solidFill>
              </a:rPr>
            </a:br>
            <a:br>
              <a:rPr lang="en-US" sz="1900" dirty="0">
                <a:solidFill>
                  <a:srgbClr val="000000"/>
                </a:solidFill>
              </a:rPr>
            </a:br>
            <a:endParaRPr lang="en-US" sz="1900" dirty="0">
              <a:solidFill>
                <a:srgbClr val="000000"/>
              </a:solidFill>
            </a:endParaRP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3770560" y="4388303"/>
            <a:ext cx="4769692" cy="2086401"/>
          </a:xfrm>
          <a:prstGeom prst="rect">
            <a:avLst/>
          </a:prstGeom>
        </p:spPr>
        <p:txBody>
          <a:bodyPr vert="horz" lIns="91440" tIns="45720" rIns="91440" bIns="45720" rtlCol="0" anchor="ctr">
            <a:normAutofit fontScale="92500" lnSpcReduction="10000"/>
          </a:bodyPr>
          <a:lstStyle/>
          <a:p>
            <a:pPr indent="-228600" defTabSz="914400">
              <a:buFont typeface="Arial" panose="020B0604020202020204" pitchFamily="34" charset="0"/>
              <a:buChar char="•"/>
            </a:pPr>
            <a:endParaRPr lang="en-US" sz="600" dirty="0">
              <a:solidFill>
                <a:srgbClr val="000000"/>
              </a:solidFill>
            </a:endParaRPr>
          </a:p>
          <a:p>
            <a:pPr indent="-228600" defTabSz="914400">
              <a:buFont typeface="Arial" panose="020B0604020202020204" pitchFamily="34" charset="0"/>
              <a:buChar char="•"/>
            </a:pPr>
            <a:endParaRPr lang="en-US" sz="600" i="1" dirty="0">
              <a:solidFill>
                <a:srgbClr val="000000"/>
              </a:solidFill>
            </a:endParaRPr>
          </a:p>
          <a:p>
            <a:pPr indent="-228600" defTabSz="914400">
              <a:buFont typeface="Arial" panose="020B0604020202020204" pitchFamily="34" charset="0"/>
              <a:buChar char="•"/>
            </a:pPr>
            <a:endParaRPr lang="en-US" sz="1600" i="1" dirty="0">
              <a:solidFill>
                <a:srgbClr val="000000"/>
              </a:solidFill>
            </a:endParaRPr>
          </a:p>
          <a:p>
            <a:pPr indent="-228600" defTabSz="914400">
              <a:buFont typeface="Arial" panose="020B0604020202020204" pitchFamily="34" charset="0"/>
              <a:buChar char="•"/>
            </a:pPr>
            <a:r>
              <a:rPr lang="es-ES_tradnl" sz="1600" i="1" dirty="0">
                <a:solidFill>
                  <a:srgbClr val="000000"/>
                </a:solidFill>
                <a:latin typeface="Palatino" pitchFamily="2" charset="77"/>
                <a:ea typeface="Palatino" pitchFamily="2" charset="77"/>
              </a:rPr>
              <a:t>El entono puede ser adoptado, conservado o modificado.</a:t>
            </a:r>
          </a:p>
          <a:p>
            <a:pPr indent="-228600" defTabSz="914400">
              <a:buFont typeface="Arial" panose="020B0604020202020204" pitchFamily="34" charset="0"/>
              <a:buChar char="•"/>
            </a:pPr>
            <a:r>
              <a:rPr lang="es-ES_tradnl" sz="1600" i="1" dirty="0">
                <a:solidFill>
                  <a:srgbClr val="000000"/>
                </a:solidFill>
                <a:latin typeface="Palatino" pitchFamily="2" charset="77"/>
                <a:ea typeface="Palatino" pitchFamily="2" charset="77"/>
              </a:rPr>
              <a:t>El valor de las culturas y normas va a depender de su capacidad para contribuir a alcanzar las metas.</a:t>
            </a:r>
          </a:p>
          <a:p>
            <a:pPr indent="-228600" defTabSz="914400">
              <a:buFont typeface="Arial" panose="020B0604020202020204" pitchFamily="34" charset="0"/>
              <a:buChar char="•"/>
            </a:pPr>
            <a:r>
              <a:rPr lang="es-ES_tradnl" sz="1600" i="1" dirty="0">
                <a:solidFill>
                  <a:srgbClr val="000000"/>
                </a:solidFill>
                <a:latin typeface="Palatino" pitchFamily="2" charset="77"/>
                <a:ea typeface="Palatino" pitchFamily="2" charset="77"/>
              </a:rPr>
              <a:t>El futuro no depende de los dioses pero está predeterminado por las leyes de la naturaleza.</a:t>
            </a:r>
          </a:p>
          <a:p>
            <a:pPr indent="-228600" defTabSz="914400">
              <a:buFont typeface="Arial" panose="020B0604020202020204" pitchFamily="34" charset="0"/>
              <a:buChar char="•"/>
            </a:pPr>
            <a:r>
              <a:rPr lang="es-ES_tradnl" sz="1600" i="1" dirty="0">
                <a:solidFill>
                  <a:srgbClr val="000000"/>
                </a:solidFill>
                <a:latin typeface="Palatino" pitchFamily="2" charset="77"/>
                <a:ea typeface="Palatino" pitchFamily="2" charset="77"/>
              </a:rPr>
              <a:t>La naturaleza está escrita en lenguaje matemático.</a:t>
            </a:r>
          </a:p>
        </p:txBody>
      </p:sp>
    </p:spTree>
    <p:extLst>
      <p:ext uri="{BB962C8B-B14F-4D97-AF65-F5344CB8AC3E}">
        <p14:creationId xmlns:p14="http://schemas.microsoft.com/office/powerpoint/2010/main" val="210274180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217BE31F-A129-45DD-8071-A63EC47D9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7CA163AC-F477-454A-9FB4-81324C004B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52" name="Freeform 5">
              <a:extLst>
                <a:ext uri="{FF2B5EF4-FFF2-40B4-BE49-F238E27FC236}">
                  <a16:creationId xmlns:a16="http://schemas.microsoft.com/office/drawing/2014/main" id="{609D7097-03A6-4239-A2E0-784E82C236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6">
              <a:extLst>
                <a:ext uri="{FF2B5EF4-FFF2-40B4-BE49-F238E27FC236}">
                  <a16:creationId xmlns:a16="http://schemas.microsoft.com/office/drawing/2014/main" id="{813887E5-2F5F-4C9D-92F5-F80D937A8D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7">
              <a:extLst>
                <a:ext uri="{FF2B5EF4-FFF2-40B4-BE49-F238E27FC236}">
                  <a16:creationId xmlns:a16="http://schemas.microsoft.com/office/drawing/2014/main" id="{57A4F98D-BAD2-4F7F-93D3-FD86C479A9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8">
              <a:extLst>
                <a:ext uri="{FF2B5EF4-FFF2-40B4-BE49-F238E27FC236}">
                  <a16:creationId xmlns:a16="http://schemas.microsoft.com/office/drawing/2014/main" id="{FBA2120E-6E1E-4A2B-9CD8-94C39AD806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9">
              <a:extLst>
                <a:ext uri="{FF2B5EF4-FFF2-40B4-BE49-F238E27FC236}">
                  <a16:creationId xmlns:a16="http://schemas.microsoft.com/office/drawing/2014/main" id="{264DA4AC-C3A7-46CE-96BA-018B8FCFE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10">
              <a:extLst>
                <a:ext uri="{FF2B5EF4-FFF2-40B4-BE49-F238E27FC236}">
                  <a16:creationId xmlns:a16="http://schemas.microsoft.com/office/drawing/2014/main" id="{A73A5202-BD67-46B2-9FAB-C1B28AB424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11">
              <a:extLst>
                <a:ext uri="{FF2B5EF4-FFF2-40B4-BE49-F238E27FC236}">
                  <a16:creationId xmlns:a16="http://schemas.microsoft.com/office/drawing/2014/main" id="{01E70EE5-EE26-44BD-A18E-777A1A3D5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12">
              <a:extLst>
                <a:ext uri="{FF2B5EF4-FFF2-40B4-BE49-F238E27FC236}">
                  <a16:creationId xmlns:a16="http://schemas.microsoft.com/office/drawing/2014/main" id="{504A980C-59CB-46F2-A571-87612CDD22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13">
              <a:extLst>
                <a:ext uri="{FF2B5EF4-FFF2-40B4-BE49-F238E27FC236}">
                  <a16:creationId xmlns:a16="http://schemas.microsoft.com/office/drawing/2014/main" id="{B353B73E-7D3C-4184-87FD-295B6B341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14">
              <a:extLst>
                <a:ext uri="{FF2B5EF4-FFF2-40B4-BE49-F238E27FC236}">
                  <a16:creationId xmlns:a16="http://schemas.microsoft.com/office/drawing/2014/main" id="{2EF8F173-9834-4DD9-B995-3F8DAAAE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15">
              <a:extLst>
                <a:ext uri="{FF2B5EF4-FFF2-40B4-BE49-F238E27FC236}">
                  <a16:creationId xmlns:a16="http://schemas.microsoft.com/office/drawing/2014/main" id="{8A9567B5-6E50-4B28-8AC5-CDC159A89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16">
              <a:extLst>
                <a:ext uri="{FF2B5EF4-FFF2-40B4-BE49-F238E27FC236}">
                  <a16:creationId xmlns:a16="http://schemas.microsoft.com/office/drawing/2014/main" id="{F98F9214-A978-485D-814B-5FE3EC570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17">
              <a:extLst>
                <a:ext uri="{FF2B5EF4-FFF2-40B4-BE49-F238E27FC236}">
                  <a16:creationId xmlns:a16="http://schemas.microsoft.com/office/drawing/2014/main" id="{80A8AB3C-056D-4907-ACF6-ABD5BA9052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18">
              <a:extLst>
                <a:ext uri="{FF2B5EF4-FFF2-40B4-BE49-F238E27FC236}">
                  <a16:creationId xmlns:a16="http://schemas.microsoft.com/office/drawing/2014/main" id="{CF51BEC3-1414-4B86-B1E1-0051FF1819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19">
              <a:extLst>
                <a:ext uri="{FF2B5EF4-FFF2-40B4-BE49-F238E27FC236}">
                  <a16:creationId xmlns:a16="http://schemas.microsoft.com/office/drawing/2014/main" id="{F69D94F0-358D-4931-B5CA-5A223180D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20">
              <a:extLst>
                <a:ext uri="{FF2B5EF4-FFF2-40B4-BE49-F238E27FC236}">
                  <a16:creationId xmlns:a16="http://schemas.microsoft.com/office/drawing/2014/main" id="{5CFB12DB-F2CC-466C-828B-009EA7B5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21">
              <a:extLst>
                <a:ext uri="{FF2B5EF4-FFF2-40B4-BE49-F238E27FC236}">
                  <a16:creationId xmlns:a16="http://schemas.microsoft.com/office/drawing/2014/main" id="{43D8F6E9-0540-4297-A310-D7C9FA65A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22">
              <a:extLst>
                <a:ext uri="{FF2B5EF4-FFF2-40B4-BE49-F238E27FC236}">
                  <a16:creationId xmlns:a16="http://schemas.microsoft.com/office/drawing/2014/main" id="{077E47D8-A4D7-46C2-9EF0-AF1C777C2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23">
              <a:extLst>
                <a:ext uri="{FF2B5EF4-FFF2-40B4-BE49-F238E27FC236}">
                  <a16:creationId xmlns:a16="http://schemas.microsoft.com/office/drawing/2014/main" id="{F1D21ED2-F5A9-4411-934F-B972429F4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24">
              <a:extLst>
                <a:ext uri="{FF2B5EF4-FFF2-40B4-BE49-F238E27FC236}">
                  <a16:creationId xmlns:a16="http://schemas.microsoft.com/office/drawing/2014/main" id="{E2EDE38A-AE13-4408-9B8B-EE6F62C910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25">
              <a:extLst>
                <a:ext uri="{FF2B5EF4-FFF2-40B4-BE49-F238E27FC236}">
                  <a16:creationId xmlns:a16="http://schemas.microsoft.com/office/drawing/2014/main" id="{3630CEB6-A7D8-45A1-AC44-147C2AF13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83118EC2-A2C7-4CDB-887C-21E0B0C43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75" name="Rectangle 74">
              <a:extLst>
                <a:ext uri="{FF2B5EF4-FFF2-40B4-BE49-F238E27FC236}">
                  <a16:creationId xmlns:a16="http://schemas.microsoft.com/office/drawing/2014/main" id="{E7D642C1-20ED-4515-B19F-47B6CC834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Isosceles Triangle 22">
              <a:extLst>
                <a:ext uri="{FF2B5EF4-FFF2-40B4-BE49-F238E27FC236}">
                  <a16:creationId xmlns:a16="http://schemas.microsoft.com/office/drawing/2014/main" id="{0E5C6FE8-B8C9-4163-830B-3F8E408E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E3A09EDA-AF27-4D31-8A57-4407E0574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66473" y="2358391"/>
            <a:ext cx="2624234" cy="2453676"/>
          </a:xfrm>
          <a:prstGeom prst="rect">
            <a:avLst/>
          </a:prstGeom>
        </p:spPr>
        <p:txBody>
          <a:bodyPr vert="horz" lIns="91440" tIns="45720" rIns="91440" bIns="45720" rtlCol="0" anchor="ctr">
            <a:normAutofit/>
          </a:bodyPr>
          <a:lstStyle/>
          <a:p>
            <a:pPr algn="ctr" defTabSz="914400">
              <a:lnSpc>
                <a:spcPct val="90000"/>
              </a:lnSpc>
            </a:pPr>
            <a:r>
              <a:rPr lang="en-US" sz="2800" i="1" dirty="0" err="1">
                <a:solidFill>
                  <a:srgbClr val="FFFFFF"/>
                </a:solidFill>
              </a:rPr>
              <a:t>Tercera</a:t>
            </a:r>
            <a:r>
              <a:rPr lang="en-US" sz="2800" i="1" dirty="0">
                <a:solidFill>
                  <a:srgbClr val="FFFFFF"/>
                </a:solidFill>
              </a:rPr>
              <a:t> </a:t>
            </a:r>
            <a:r>
              <a:rPr lang="en-US" sz="2800" i="1" dirty="0" err="1">
                <a:solidFill>
                  <a:srgbClr val="FFFFFF"/>
                </a:solidFill>
              </a:rPr>
              <a:t>etapa</a:t>
            </a:r>
            <a:br>
              <a:rPr lang="en-US" sz="2800" i="1" dirty="0">
                <a:solidFill>
                  <a:srgbClr val="FFFFFF"/>
                </a:solidFill>
              </a:rPr>
            </a:br>
            <a:r>
              <a:rPr lang="en-US" sz="2800" i="1" dirty="0" err="1">
                <a:solidFill>
                  <a:srgbClr val="FFFFFF"/>
                </a:solidFill>
              </a:rPr>
              <a:t>Probabilismo</a:t>
            </a:r>
            <a:r>
              <a:rPr lang="en-US" sz="2800" i="1" dirty="0">
                <a:solidFill>
                  <a:srgbClr val="FFFFFF"/>
                </a:solidFill>
              </a:rPr>
              <a:t> </a:t>
            </a:r>
            <a:r>
              <a:rPr lang="en-US" sz="2800" i="1" dirty="0" err="1">
                <a:solidFill>
                  <a:srgbClr val="FFFFFF"/>
                </a:solidFill>
              </a:rPr>
              <a:t>determinista</a:t>
            </a:r>
            <a:br>
              <a:rPr lang="en-US" sz="2800" i="1" dirty="0">
                <a:solidFill>
                  <a:srgbClr val="FFFFFF"/>
                </a:solidFill>
              </a:rPr>
            </a:br>
            <a:br>
              <a:rPr lang="en-US" sz="2800" dirty="0">
                <a:solidFill>
                  <a:srgbClr val="FFFFFF"/>
                </a:solidFill>
              </a:rPr>
            </a:br>
            <a:br>
              <a:rPr lang="en-US" sz="2800" dirty="0">
                <a:solidFill>
                  <a:srgbClr val="FFFFFF"/>
                </a:solidFill>
              </a:rPr>
            </a:br>
            <a:endParaRPr lang="en-US" sz="2800" dirty="0">
              <a:solidFill>
                <a:srgbClr val="FFFFFF"/>
              </a:solidFill>
            </a:endParaRPr>
          </a:p>
        </p:txBody>
      </p:sp>
      <p:pic>
        <p:nvPicPr>
          <p:cNvPr id="6" name="Marcador de posición de imagen 5">
            <a:extLst>
              <a:ext uri="{FF2B5EF4-FFF2-40B4-BE49-F238E27FC236}">
                <a16:creationId xmlns:a16="http://schemas.microsoft.com/office/drawing/2014/main" id="{A0F19160-E725-2447-AEE4-55960CFEC2B3}"/>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r="-3" b="2658"/>
          <a:stretch/>
        </p:blipFill>
        <p:spPr>
          <a:xfrm rot="21600000">
            <a:off x="3836931" y="804036"/>
            <a:ext cx="4705920" cy="2977469"/>
          </a:xfrm>
          <a:prstGeom prst="rect">
            <a:avLst/>
          </a:prstGeom>
          <a:ln w="9525">
            <a:solidFill>
              <a:schemeClr val="tx1">
                <a:alpha val="20000"/>
              </a:schemeClr>
            </a:solidFill>
          </a:ln>
        </p:spPr>
      </p:pic>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3838506" y="3227239"/>
            <a:ext cx="4836208" cy="3616474"/>
          </a:xfrm>
          <a:prstGeom prst="rect">
            <a:avLst/>
          </a:prstGeom>
        </p:spPr>
        <p:txBody>
          <a:bodyPr vert="horz" lIns="91440" tIns="45720" rIns="91440" bIns="45720" rtlCol="0" anchor="ctr">
            <a:normAutofit/>
          </a:bodyPr>
          <a:lstStyle/>
          <a:p>
            <a:pPr indent="-228600" defTabSz="914400">
              <a:buFont typeface="Arial" panose="020B0604020202020204" pitchFamily="34" charset="0"/>
              <a:buChar char="•"/>
            </a:pPr>
            <a:endParaRPr lang="es-ES_tradnl" sz="1200" dirty="0">
              <a:latin typeface="Palatino" pitchFamily="2" charset="77"/>
              <a:ea typeface="Palatino" pitchFamily="2" charset="77"/>
            </a:endParaRPr>
          </a:p>
          <a:p>
            <a:pPr indent="-228600" defTabSz="914400">
              <a:buFont typeface="Arial" panose="020B0604020202020204" pitchFamily="34" charset="0"/>
              <a:buChar char="•"/>
            </a:pPr>
            <a:endParaRPr lang="es-ES_tradnl" sz="1200" i="1" dirty="0">
              <a:latin typeface="Palatino" pitchFamily="2" charset="77"/>
              <a:ea typeface="Palatino" pitchFamily="2" charset="77"/>
            </a:endParaRPr>
          </a:p>
          <a:p>
            <a:pPr indent="-228600" defTabSz="914400">
              <a:buFont typeface="Arial" panose="020B0604020202020204" pitchFamily="34" charset="0"/>
              <a:buChar char="•"/>
            </a:pPr>
            <a:r>
              <a:rPr lang="es-ES_tradnl" sz="1600" i="1" dirty="0">
                <a:latin typeface="Palatino" pitchFamily="2" charset="77"/>
                <a:ea typeface="Palatino" pitchFamily="2" charset="77"/>
              </a:rPr>
              <a:t>La revolución científica significó el triunfo de lo universal sobre lo particular y la racionalidad causal frente al orden divino.</a:t>
            </a:r>
          </a:p>
          <a:p>
            <a:pPr indent="-228600" defTabSz="914400">
              <a:buFont typeface="Arial" panose="020B0604020202020204" pitchFamily="34" charset="0"/>
              <a:buChar char="•"/>
            </a:pPr>
            <a:r>
              <a:rPr lang="es-ES_tradnl" sz="1600" i="1" dirty="0">
                <a:latin typeface="Palatino" pitchFamily="2" charset="77"/>
                <a:ea typeface="Palatino" pitchFamily="2" charset="77"/>
              </a:rPr>
              <a:t>1667 fue publicado los Principia </a:t>
            </a:r>
            <a:r>
              <a:rPr lang="es-ES_tradnl" sz="1600" i="1" dirty="0" err="1">
                <a:latin typeface="Palatino" pitchFamily="2" charset="77"/>
                <a:ea typeface="Palatino" pitchFamily="2" charset="77"/>
              </a:rPr>
              <a:t>Mathematica</a:t>
            </a:r>
            <a:r>
              <a:rPr lang="es-ES_tradnl" sz="1600" i="1" dirty="0">
                <a:latin typeface="Palatino" pitchFamily="2" charset="77"/>
                <a:ea typeface="Palatino" pitchFamily="2" charset="77"/>
              </a:rPr>
              <a:t> de Newton. El mundo se convirtió en un reloj. </a:t>
            </a:r>
          </a:p>
          <a:p>
            <a:pPr indent="-228600" defTabSz="914400">
              <a:buFont typeface="Arial" panose="020B0604020202020204" pitchFamily="34" charset="0"/>
              <a:buChar char="•"/>
            </a:pPr>
            <a:r>
              <a:rPr lang="es-ES_tradnl" sz="1600" i="1" dirty="0">
                <a:latin typeface="Palatino" pitchFamily="2" charset="77"/>
                <a:ea typeface="Palatino" pitchFamily="2" charset="77"/>
              </a:rPr>
              <a:t>Pascal sentó las bases de la Teoría de los juegos</a:t>
            </a:r>
            <a:r>
              <a:rPr lang="es-ES_tradnl" sz="1200" i="1" dirty="0">
                <a:latin typeface="Palatino" pitchFamily="2" charset="77"/>
                <a:ea typeface="Palatino" pitchFamily="2" charset="77"/>
              </a:rPr>
              <a:t>.</a:t>
            </a:r>
          </a:p>
          <a:p>
            <a:pPr indent="-228600" defTabSz="914400">
              <a:buFont typeface="Arial" panose="020B0604020202020204" pitchFamily="34" charset="0"/>
              <a:buChar char="•"/>
            </a:pPr>
            <a:endParaRPr lang="en-US" sz="1200" i="1" dirty="0"/>
          </a:p>
        </p:txBody>
      </p:sp>
    </p:spTree>
    <p:extLst>
      <p:ext uri="{BB962C8B-B14F-4D97-AF65-F5344CB8AC3E}">
        <p14:creationId xmlns:p14="http://schemas.microsoft.com/office/powerpoint/2010/main" val="385202975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47271" y="1012004"/>
            <a:ext cx="2562119" cy="4795408"/>
          </a:xfrm>
          <a:prstGeom prst="rect">
            <a:avLst/>
          </a:prstGeom>
        </p:spPr>
        <p:txBody>
          <a:bodyPr vert="horz" lIns="91440" tIns="45720" rIns="91440" bIns="45720" rtlCol="0" anchor="ctr">
            <a:normAutofit/>
          </a:bodyPr>
          <a:lstStyle/>
          <a:p>
            <a:pPr defTabSz="914400">
              <a:lnSpc>
                <a:spcPct val="90000"/>
              </a:lnSpc>
            </a:pPr>
            <a:r>
              <a:rPr lang="en-US" sz="4400" i="1" dirty="0" err="1">
                <a:solidFill>
                  <a:srgbClr val="FFFFFF"/>
                </a:solidFill>
              </a:rPr>
              <a:t>Teoría</a:t>
            </a:r>
            <a:r>
              <a:rPr lang="en-US" sz="4400" i="1" dirty="0">
                <a:solidFill>
                  <a:srgbClr val="FFFFFF"/>
                </a:solidFill>
              </a:rPr>
              <a:t> de la </a:t>
            </a:r>
            <a:r>
              <a:rPr lang="en-US" sz="4400" i="1" dirty="0" err="1">
                <a:solidFill>
                  <a:srgbClr val="FFFFFF"/>
                </a:solidFill>
              </a:rPr>
              <a:t>utilidad</a:t>
            </a:r>
            <a:br>
              <a:rPr lang="en-US" sz="4400" i="1" dirty="0">
                <a:solidFill>
                  <a:srgbClr val="FFFFFF"/>
                </a:solidFill>
              </a:rPr>
            </a:br>
            <a:br>
              <a:rPr lang="en-US" sz="4400" dirty="0">
                <a:solidFill>
                  <a:srgbClr val="FFFFFF"/>
                </a:solidFill>
              </a:rPr>
            </a:br>
            <a:br>
              <a:rPr lang="en-US" sz="4400" dirty="0">
                <a:solidFill>
                  <a:srgbClr val="FFFFFF"/>
                </a:solidFill>
              </a:rPr>
            </a:br>
            <a:endParaRPr lang="en-US" sz="4400" dirty="0">
              <a:solidFill>
                <a:srgbClr val="FFFFFF"/>
              </a:solidFill>
            </a:endParaRPr>
          </a:p>
        </p:txBody>
      </p:sp>
      <p:graphicFrame>
        <p:nvGraphicFramePr>
          <p:cNvPr id="15" name="Content Placeholder 2">
            <a:extLst>
              <a:ext uri="{FF2B5EF4-FFF2-40B4-BE49-F238E27FC236}">
                <a16:creationId xmlns:a16="http://schemas.microsoft.com/office/drawing/2014/main" id="{1937C507-7655-4684-A5F7-0BE3EACE7AC8}"/>
              </a:ext>
            </a:extLst>
          </p:cNvPr>
          <p:cNvGraphicFramePr/>
          <p:nvPr>
            <p:extLst>
              <p:ext uri="{D42A27DB-BD31-4B8C-83A1-F6EECF244321}">
                <p14:modId xmlns:p14="http://schemas.microsoft.com/office/powerpoint/2010/main" val="2511915143"/>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514381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7E9D297-7526-D147-A9B4-B1A13DE66232}"/>
              </a:ext>
            </a:extLst>
          </p:cNvPr>
          <p:cNvPicPr>
            <a:picLocks noChangeAspect="1"/>
          </p:cNvPicPr>
          <p:nvPr/>
        </p:nvPicPr>
        <p:blipFill rotWithShape="1">
          <a:blip r:embed="rId3">
            <a:extLst>
              <a:ext uri="{28A0092B-C50C-407E-A947-70E740481C1C}">
                <a14:useLocalDpi xmlns:a14="http://schemas.microsoft.com/office/drawing/2010/main" val="0"/>
              </a:ext>
            </a:extLst>
          </a:blip>
          <a:srcRect l="11200" r="2" b="2"/>
          <a:stretch/>
        </p:blipFill>
        <p:spPr>
          <a:xfrm>
            <a:off x="-1" y="275432"/>
            <a:ext cx="9144000" cy="6857990"/>
          </a:xfrm>
          <a:prstGeom prst="rect">
            <a:avLst/>
          </a:prstGeom>
        </p:spPr>
      </p:pic>
      <p:sp>
        <p:nvSpPr>
          <p:cNvPr id="1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rect">
            <a:avLst/>
          </a:prstGeom>
        </p:spPr>
        <p:txBody>
          <a:bodyPr vert="horz" lIns="91440" tIns="45720" rIns="91440" bIns="45720" rtlCol="0" anchor="ctr">
            <a:normAutofit/>
          </a:bodyPr>
          <a:lstStyle/>
          <a:p>
            <a:pPr algn="ctr" defTabSz="914400">
              <a:lnSpc>
                <a:spcPct val="90000"/>
              </a:lnSpc>
            </a:pPr>
            <a:r>
              <a:rPr lang="en-US" sz="3150" kern="1200">
                <a:solidFill>
                  <a:schemeClr val="tx1"/>
                </a:solidFill>
                <a:latin typeface="+mj-lt"/>
                <a:ea typeface="+mj-ea"/>
                <a:cs typeface="+mj-cs"/>
              </a:rPr>
              <a:t>4. Reino de la incertidumbre</a:t>
            </a:r>
          </a:p>
        </p:txBody>
      </p:sp>
      <p:cxnSp>
        <p:nvCxnSpPr>
          <p:cNvPr id="20" name="Straight Connector 1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430421" y="4277679"/>
            <a:ext cx="3491584" cy="2412320"/>
          </a:xfrm>
          <a:prstGeom prst="rect">
            <a:avLst/>
          </a:prstGeom>
        </p:spPr>
        <p:txBody>
          <a:bodyPr vert="horz" lIns="91440" tIns="45720" rIns="91440" bIns="45720" rtlCol="0" anchor="ctr">
            <a:normAutofit/>
          </a:bodyPr>
          <a:lstStyle/>
          <a:p>
            <a:pPr marL="114300" indent="-228600" defTabSz="914400">
              <a:buClr>
                <a:srgbClr val="8D412E"/>
              </a:buClr>
              <a:buFont typeface="Arial" panose="020B0604020202020204" pitchFamily="34" charset="0"/>
              <a:buChar char="•"/>
            </a:pPr>
            <a:r>
              <a:rPr lang="es-ES_tradnl" sz="1400" i="1" dirty="0"/>
              <a:t>Ningún valor inmaterial, ningún intangible es considerado un logro definitivo.</a:t>
            </a:r>
          </a:p>
          <a:p>
            <a:pPr marL="114300" indent="-228600" defTabSz="914400">
              <a:buClr>
                <a:srgbClr val="8D412E"/>
              </a:buClr>
              <a:buFont typeface="Arial" panose="020B0604020202020204" pitchFamily="34" charset="0"/>
              <a:buChar char="•"/>
            </a:pPr>
            <a:r>
              <a:rPr lang="es-ES_tradnl" sz="1400" i="1" dirty="0"/>
              <a:t>La acción humana se orienta a la remodelación permanente de su entorno y a la creación de nuevos entornos.</a:t>
            </a:r>
          </a:p>
          <a:p>
            <a:pPr marL="114300" indent="-228600" defTabSz="914400">
              <a:buClr>
                <a:srgbClr val="8D412E"/>
              </a:buClr>
              <a:buFont typeface="Arial" panose="020B0604020202020204" pitchFamily="34" charset="0"/>
              <a:buChar char="•"/>
            </a:pPr>
            <a:r>
              <a:rPr lang="es-ES_tradnl" sz="1400" i="1" dirty="0"/>
              <a:t>Relatividad de los valores. No se pretende imponer nuestra mirada a los demás. Cada persona y grupo pueden definir su camino.</a:t>
            </a:r>
          </a:p>
          <a:p>
            <a:pPr marL="114300" indent="-228600" defTabSz="914400">
              <a:buClr>
                <a:srgbClr val="8D412E"/>
              </a:buClr>
              <a:buFont typeface="Arial" panose="020B0604020202020204" pitchFamily="34" charset="0"/>
              <a:buChar char="•"/>
            </a:pPr>
            <a:r>
              <a:rPr lang="es-ES_tradnl" sz="1400" i="1" dirty="0"/>
              <a:t>El futuro es incierto, se deja en manos de la estrategia.</a:t>
            </a:r>
          </a:p>
          <a:p>
            <a:pPr marL="114300" indent="-228600" defTabSz="914400">
              <a:buClr>
                <a:srgbClr val="8D412E"/>
              </a:buClr>
              <a:buFont typeface="Arial" panose="020B0604020202020204" pitchFamily="34" charset="0"/>
              <a:buChar char="•"/>
            </a:pPr>
            <a:endParaRPr lang="en-US" sz="1100" i="1" dirty="0"/>
          </a:p>
        </p:txBody>
      </p:sp>
    </p:spTree>
    <p:extLst>
      <p:ext uri="{BB962C8B-B14F-4D97-AF65-F5344CB8AC3E}">
        <p14:creationId xmlns:p14="http://schemas.microsoft.com/office/powerpoint/2010/main" val="25637880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817E4E2-7067-ED46-84A9-4C9DC1D21E5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264415"/>
            <a:ext cx="9144000" cy="6857990"/>
          </a:xfrm>
          <a:prstGeom prst="rect">
            <a:avLst/>
          </a:prstGeom>
        </p:spPr>
      </p:pic>
      <p:sp>
        <p:nvSpPr>
          <p:cNvPr id="1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0" name="Straight Connector 1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332509" y="2885705"/>
            <a:ext cx="3040083" cy="2367110"/>
          </a:xfrm>
          <a:prstGeom prst="rect">
            <a:avLst/>
          </a:prstGeom>
        </p:spPr>
        <p:txBody>
          <a:bodyPr vert="horz" lIns="91440" tIns="45720" rIns="91440" bIns="45720" rtlCol="0" anchor="ctr">
            <a:noAutofit/>
          </a:bodyPr>
          <a:lstStyle/>
          <a:p>
            <a:pPr marL="114300" indent="-228600" defTabSz="914400">
              <a:buClr>
                <a:srgbClr val="8D412E"/>
              </a:buClr>
              <a:buFont typeface="Arial" panose="020B0604020202020204" pitchFamily="34" charset="0"/>
              <a:buChar char="•"/>
            </a:pPr>
            <a:r>
              <a:rPr lang="es-ES_tradnl" sz="1600" i="1" dirty="0" err="1">
                <a:latin typeface="Palatino" pitchFamily="2" charset="77"/>
                <a:ea typeface="Palatino" pitchFamily="2" charset="77"/>
              </a:rPr>
              <a:t>Heisenberg</a:t>
            </a:r>
            <a:r>
              <a:rPr lang="es-ES_tradnl" sz="1600" i="1" dirty="0">
                <a:latin typeface="Palatino" pitchFamily="2" charset="77"/>
                <a:ea typeface="Palatino" pitchFamily="2" charset="77"/>
              </a:rPr>
              <a:t> dio el golpe de gracia al determinismo al formular el principio de incertidumbre.</a:t>
            </a:r>
          </a:p>
          <a:p>
            <a:pPr marL="114300" indent="-228600" defTabSz="914400">
              <a:buClr>
                <a:srgbClr val="8D412E"/>
              </a:buClr>
              <a:buFont typeface="Arial" panose="020B0604020202020204" pitchFamily="34" charset="0"/>
              <a:buChar char="•"/>
            </a:pPr>
            <a:r>
              <a:rPr lang="es-ES_tradnl" sz="1600" i="1" dirty="0">
                <a:latin typeface="Palatino" pitchFamily="2" charset="77"/>
                <a:ea typeface="Palatino" pitchFamily="2" charset="77"/>
              </a:rPr>
              <a:t>La Teoría de la Relatividad de Einstein no recuperó el principio de incertidumbre, lo que generó problemas con el desarrollo de la física cuántica.</a:t>
            </a:r>
          </a:p>
          <a:p>
            <a:pPr marL="114300" indent="-228600" defTabSz="914400">
              <a:buClr>
                <a:srgbClr val="8D412E"/>
              </a:buClr>
              <a:buFont typeface="Arial" panose="020B0604020202020204" pitchFamily="34" charset="0"/>
              <a:buChar char="•"/>
            </a:pPr>
            <a:r>
              <a:rPr lang="es-ES_tradnl" sz="1600" i="1" dirty="0">
                <a:latin typeface="Palatino" pitchFamily="2" charset="77"/>
                <a:ea typeface="Palatino" pitchFamily="2" charset="77"/>
              </a:rPr>
              <a:t>Solemos jugar en los casinos porque estamos dispuestos a perder un poco de dinero frente a la oportunidad de ganar mucho.</a:t>
            </a:r>
          </a:p>
        </p:txBody>
      </p:sp>
    </p:spTree>
    <p:extLst>
      <p:ext uri="{BB962C8B-B14F-4D97-AF65-F5344CB8AC3E}">
        <p14:creationId xmlns:p14="http://schemas.microsoft.com/office/powerpoint/2010/main" val="89503037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Imagen que contiene cielo, exterior, humo, nubes&#10;&#10;Descripción generada automáticamente">
            <a:extLst>
              <a:ext uri="{FF2B5EF4-FFF2-40B4-BE49-F238E27FC236}">
                <a16:creationId xmlns:a16="http://schemas.microsoft.com/office/drawing/2014/main" id="{BDEF559A-A741-B746-B1AE-AB557A12462D}"/>
              </a:ext>
            </a:extLst>
          </p:cNvPr>
          <p:cNvPicPr>
            <a:picLocks noChangeAspect="1"/>
          </p:cNvPicPr>
          <p:nvPr/>
        </p:nvPicPr>
        <p:blipFill rotWithShape="1">
          <a:blip r:embed="rId3">
            <a:extLst>
              <a:ext uri="{28A0092B-C50C-407E-A947-70E740481C1C}">
                <a14:useLocalDpi xmlns:a14="http://schemas.microsoft.com/office/drawing/2010/main" val="0"/>
              </a:ext>
            </a:extLst>
          </a:blip>
          <a:srcRect l="29745" r="254"/>
          <a:stretch/>
        </p:blipFill>
        <p:spPr>
          <a:xfrm>
            <a:off x="-1" y="10"/>
            <a:ext cx="9144000" cy="6857990"/>
          </a:xfrm>
          <a:prstGeom prst="rect">
            <a:avLst/>
          </a:prstGeom>
        </p:spPr>
      </p:pic>
      <p:sp>
        <p:nvSpPr>
          <p:cNvPr id="2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68370" y="3149961"/>
            <a:ext cx="3153103" cy="1007066"/>
          </a:xfrm>
          <a:prstGeom prst="rect">
            <a:avLst/>
          </a:prstGeom>
        </p:spPr>
        <p:txBody>
          <a:bodyPr vert="horz" lIns="91440" tIns="45720" rIns="91440" bIns="45720" rtlCol="0" anchor="ctr">
            <a:normAutofit/>
          </a:bodyPr>
          <a:lstStyle/>
          <a:p>
            <a:pPr algn="ctr" defTabSz="914400">
              <a:lnSpc>
                <a:spcPct val="90000"/>
              </a:lnSpc>
            </a:pPr>
            <a:r>
              <a:rPr lang="en-US" sz="2200" kern="1200">
                <a:solidFill>
                  <a:schemeClr val="tx1"/>
                </a:solidFill>
                <a:latin typeface="+mj-lt"/>
                <a:ea typeface="+mj-ea"/>
                <a:cs typeface="+mj-cs"/>
              </a:rPr>
              <a:t>¿Incertidumbre o probabilidad matemática?</a:t>
            </a:r>
          </a:p>
        </p:txBody>
      </p:sp>
      <p:cxnSp>
        <p:nvCxnSpPr>
          <p:cNvPr id="29" name="Straight Connector 2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430420" y="4277679"/>
            <a:ext cx="3536895" cy="2650173"/>
          </a:xfrm>
          <a:prstGeom prst="rect">
            <a:avLst/>
          </a:prstGeom>
        </p:spPr>
        <p:txBody>
          <a:bodyPr vert="horz" lIns="91440" tIns="45720" rIns="91440" bIns="45720" rtlCol="0" anchor="ctr">
            <a:noAutofit/>
          </a:bodyPr>
          <a:lstStyle/>
          <a:p>
            <a:pPr marL="114300" indent="-228600" defTabSz="914400">
              <a:buClr>
                <a:srgbClr val="8D412E"/>
              </a:buClr>
              <a:buFont typeface="Arial" panose="020B0604020202020204" pitchFamily="34" charset="0"/>
              <a:buChar char="•"/>
            </a:pPr>
            <a:r>
              <a:rPr lang="es-ES_tradnl" sz="1600" i="1" dirty="0">
                <a:latin typeface="Palatino" pitchFamily="2" charset="77"/>
                <a:ea typeface="Palatino" pitchFamily="2" charset="77"/>
              </a:rPr>
              <a:t>Los razonamientos a priori no pueden eliminar las indeterminaciones que configuran el futuro. </a:t>
            </a:r>
          </a:p>
          <a:p>
            <a:pPr marL="114300" indent="-228600" defTabSz="914400">
              <a:buClr>
                <a:srgbClr val="8D412E"/>
              </a:buClr>
              <a:buFont typeface="Arial" panose="020B0604020202020204" pitchFamily="34" charset="0"/>
              <a:buChar char="•"/>
            </a:pPr>
            <a:r>
              <a:rPr lang="es-ES_tradnl" sz="1600" i="1" dirty="0">
                <a:latin typeface="Palatino" pitchFamily="2" charset="77"/>
                <a:ea typeface="Palatino" pitchFamily="2" charset="77"/>
              </a:rPr>
              <a:t>Keynes y seguidores se centraron en el estudio del dinero y los contratos para demostrar que la incertidumbre es el paradigma reinante en el mundo real, más que la probabilidad matemática.</a:t>
            </a:r>
          </a:p>
        </p:txBody>
      </p:sp>
    </p:spTree>
    <p:extLst>
      <p:ext uri="{BB962C8B-B14F-4D97-AF65-F5344CB8AC3E}">
        <p14:creationId xmlns:p14="http://schemas.microsoft.com/office/powerpoint/2010/main" val="196491402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AFB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393192" y="4767072"/>
            <a:ext cx="4945641" cy="1625210"/>
          </a:xfrm>
          <a:prstGeom prst="rect">
            <a:avLst/>
          </a:prstGeom>
        </p:spPr>
        <p:txBody>
          <a:bodyPr vert="horz" lIns="91440" tIns="45720" rIns="91440" bIns="45720" rtlCol="0" anchor="ctr">
            <a:normAutofit/>
          </a:bodyPr>
          <a:lstStyle/>
          <a:p>
            <a:pPr algn="r" defTabSz="914400">
              <a:lnSpc>
                <a:spcPct val="90000"/>
              </a:lnSpc>
            </a:pPr>
            <a:r>
              <a:rPr lang="en-US" sz="4400">
                <a:solidFill>
                  <a:srgbClr val="FFFFFF"/>
                </a:solidFill>
              </a:rPr>
              <a:t>Comunicación pública</a:t>
            </a:r>
          </a:p>
        </p:txBody>
      </p:sp>
      <p:pic>
        <p:nvPicPr>
          <p:cNvPr id="5" name="Imagen 4" descr="Imagen que contiene imágenes prediseñadas&#10;&#10;Descripción generada automáticamente">
            <a:extLst>
              <a:ext uri="{FF2B5EF4-FFF2-40B4-BE49-F238E27FC236}">
                <a16:creationId xmlns:a16="http://schemas.microsoft.com/office/drawing/2014/main" id="{AC8365EE-91C2-814D-9C14-72D924AF18EB}"/>
              </a:ext>
            </a:extLst>
          </p:cNvPr>
          <p:cNvPicPr>
            <a:picLocks noChangeAspect="1"/>
          </p:cNvPicPr>
          <p:nvPr/>
        </p:nvPicPr>
        <p:blipFill rotWithShape="1">
          <a:blip r:embed="rId3">
            <a:extLst>
              <a:ext uri="{28A0092B-C50C-407E-A947-70E740481C1C}">
                <a14:useLocalDpi xmlns:a14="http://schemas.microsoft.com/office/drawing/2010/main" val="0"/>
              </a:ext>
            </a:extLst>
          </a:blip>
          <a:srcRect l="5559" r="19126" b="2"/>
          <a:stretch/>
        </p:blipFill>
        <p:spPr>
          <a:xfrm>
            <a:off x="245660" y="321733"/>
            <a:ext cx="5293729" cy="4107392"/>
          </a:xfrm>
          <a:prstGeom prst="rect">
            <a:avLst/>
          </a:prstGeom>
        </p:spPr>
      </p:pic>
      <p:sp>
        <p:nvSpPr>
          <p:cNvPr id="20" name="Rectangle 1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6021989" y="917725"/>
            <a:ext cx="2568554" cy="4852362"/>
          </a:xfrm>
          <a:prstGeom prst="rect">
            <a:avLst/>
          </a:prstGeom>
        </p:spPr>
        <p:txBody>
          <a:bodyPr vert="horz" lIns="91440" tIns="45720" rIns="91440" bIns="45720" rtlCol="0" anchor="ctr">
            <a:normAutofit/>
          </a:bodyPr>
          <a:lstStyle/>
          <a:p>
            <a:pPr indent="-228600" defTabSz="914400">
              <a:buClr>
                <a:srgbClr val="8D412E"/>
              </a:buClr>
              <a:buFont typeface="Arial" panose="020B0604020202020204" pitchFamily="34" charset="0"/>
              <a:buChar char="•"/>
            </a:pPr>
            <a:r>
              <a:rPr lang="es-ES_tradnl" sz="1700" i="1" dirty="0">
                <a:solidFill>
                  <a:srgbClr val="FFFFFF"/>
                </a:solidFill>
                <a:latin typeface="Palatino" pitchFamily="2" charset="77"/>
                <a:ea typeface="Palatino" pitchFamily="2" charset="77"/>
              </a:rPr>
              <a:t>Un método científico aplicado a la comunicación pública capaz de poder predecir los resultados de los mensajes; buscar proposiciones de certeza acerca de reacciones  actitudinales y comportamientos de los destinatarios.</a:t>
            </a:r>
          </a:p>
        </p:txBody>
      </p:sp>
    </p:spTree>
    <p:extLst>
      <p:ext uri="{BB962C8B-B14F-4D97-AF65-F5344CB8AC3E}">
        <p14:creationId xmlns:p14="http://schemas.microsoft.com/office/powerpoint/2010/main" val="187584764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75707" y="4892358"/>
            <a:ext cx="2824704" cy="1325563"/>
          </a:xfrm>
          <a:prstGeom prst="rect">
            <a:avLst/>
          </a:prstGeom>
        </p:spPr>
        <p:txBody>
          <a:bodyPr vert="horz" lIns="91440" tIns="45720" rIns="91440" bIns="45720" rtlCol="0" anchor="ctr">
            <a:normAutofit/>
          </a:bodyPr>
          <a:lstStyle/>
          <a:p>
            <a:pPr algn="r" defTabSz="914400">
              <a:lnSpc>
                <a:spcPct val="90000"/>
              </a:lnSpc>
            </a:pPr>
            <a:r>
              <a:rPr lang="en-US" sz="2100" kern="1200">
                <a:solidFill>
                  <a:schemeClr val="bg1"/>
                </a:solidFill>
                <a:latin typeface="+mj-lt"/>
                <a:ea typeface="+mj-ea"/>
                <a:cs typeface="+mj-cs"/>
              </a:rPr>
              <a:t>Teoría matemática de la comunicación </a:t>
            </a:r>
          </a:p>
        </p:txBody>
      </p:sp>
      <p:pic>
        <p:nvPicPr>
          <p:cNvPr id="4" name="Imagen 3">
            <a:extLst>
              <a:ext uri="{FF2B5EF4-FFF2-40B4-BE49-F238E27FC236}">
                <a16:creationId xmlns:a16="http://schemas.microsoft.com/office/drawing/2014/main" id="{7D4C94EF-A582-5740-8763-31C380E4D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56" y="1112510"/>
            <a:ext cx="7946933" cy="2364212"/>
          </a:xfrm>
          <a:prstGeom prst="rect">
            <a:avLst/>
          </a:prstGeom>
        </p:spPr>
      </p:pic>
      <p:cxnSp>
        <p:nvCxnSpPr>
          <p:cNvPr id="20" name="Straight Connector 19">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3659087" y="4824249"/>
            <a:ext cx="5009175" cy="1840956"/>
          </a:xfrm>
          <a:prstGeom prst="rect">
            <a:avLst/>
          </a:prstGeom>
        </p:spPr>
        <p:txBody>
          <a:bodyPr vert="horz" lIns="91440" tIns="45720" rIns="91440" bIns="45720" rtlCol="0" anchor="ctr">
            <a:normAutofit lnSpcReduction="10000"/>
          </a:bodyPr>
          <a:lstStyle/>
          <a:p>
            <a:pPr defTabSz="914400">
              <a:buClr>
                <a:srgbClr val="8D412E"/>
              </a:buClr>
            </a:pPr>
            <a:r>
              <a:rPr lang="es-ES_tradnl" sz="1600" i="1" dirty="0">
                <a:solidFill>
                  <a:schemeClr val="bg1"/>
                </a:solidFill>
                <a:latin typeface="Palatino" pitchFamily="2" charset="77"/>
                <a:ea typeface="Palatino" pitchFamily="2" charset="77"/>
              </a:rPr>
              <a:t>Shannon y </a:t>
            </a:r>
            <a:r>
              <a:rPr lang="es-ES_tradnl" sz="1600" i="1" dirty="0" err="1">
                <a:solidFill>
                  <a:schemeClr val="bg1"/>
                </a:solidFill>
                <a:latin typeface="Palatino" pitchFamily="2" charset="77"/>
                <a:ea typeface="Palatino" pitchFamily="2" charset="77"/>
              </a:rPr>
              <a:t>Weaver</a:t>
            </a:r>
            <a:r>
              <a:rPr lang="es-ES_tradnl" sz="1600" i="1" dirty="0">
                <a:solidFill>
                  <a:schemeClr val="bg1"/>
                </a:solidFill>
                <a:latin typeface="Palatino" pitchFamily="2" charset="77"/>
                <a:ea typeface="Palatino" pitchFamily="2" charset="77"/>
              </a:rPr>
              <a:t>. </a:t>
            </a:r>
            <a:r>
              <a:rPr lang="es-ES_tradnl" sz="1600" i="1" dirty="0" err="1">
                <a:solidFill>
                  <a:schemeClr val="bg1"/>
                </a:solidFill>
                <a:latin typeface="Palatino" pitchFamily="2" charset="77"/>
                <a:ea typeface="Palatino" pitchFamily="2" charset="77"/>
              </a:rPr>
              <a:t>The</a:t>
            </a:r>
            <a:r>
              <a:rPr lang="es-ES_tradnl" sz="1600" i="1" dirty="0">
                <a:solidFill>
                  <a:schemeClr val="bg1"/>
                </a:solidFill>
                <a:latin typeface="Palatino" pitchFamily="2" charset="77"/>
                <a:ea typeface="Palatino" pitchFamily="2" charset="77"/>
              </a:rPr>
              <a:t> </a:t>
            </a:r>
            <a:r>
              <a:rPr lang="es-ES_tradnl" sz="1600" i="1" dirty="0" err="1">
                <a:solidFill>
                  <a:schemeClr val="bg1"/>
                </a:solidFill>
                <a:latin typeface="Palatino" pitchFamily="2" charset="77"/>
                <a:ea typeface="Palatino" pitchFamily="2" charset="77"/>
              </a:rPr>
              <a:t>mathematichal</a:t>
            </a:r>
            <a:r>
              <a:rPr lang="es-ES_tradnl" sz="1600" i="1" dirty="0">
                <a:solidFill>
                  <a:schemeClr val="bg1"/>
                </a:solidFill>
                <a:latin typeface="Palatino" pitchFamily="2" charset="77"/>
                <a:ea typeface="Palatino" pitchFamily="2" charset="77"/>
              </a:rPr>
              <a:t> </a:t>
            </a:r>
            <a:r>
              <a:rPr lang="es-ES_tradnl" sz="1600" i="1" dirty="0" err="1">
                <a:solidFill>
                  <a:schemeClr val="bg1"/>
                </a:solidFill>
                <a:latin typeface="Palatino" pitchFamily="2" charset="77"/>
                <a:ea typeface="Palatino" pitchFamily="2" charset="77"/>
              </a:rPr>
              <a:t>Theory</a:t>
            </a:r>
            <a:r>
              <a:rPr lang="es-ES_tradnl" sz="1600" i="1" dirty="0">
                <a:solidFill>
                  <a:schemeClr val="bg1"/>
                </a:solidFill>
                <a:latin typeface="Palatino" pitchFamily="2" charset="77"/>
                <a:ea typeface="Palatino" pitchFamily="2" charset="77"/>
              </a:rPr>
              <a:t> of </a:t>
            </a:r>
            <a:r>
              <a:rPr lang="es-ES_tradnl" sz="1600" i="1" dirty="0" err="1">
                <a:solidFill>
                  <a:schemeClr val="bg1"/>
                </a:solidFill>
                <a:latin typeface="Palatino" pitchFamily="2" charset="77"/>
                <a:ea typeface="Palatino" pitchFamily="2" charset="77"/>
              </a:rPr>
              <a:t>Communications</a:t>
            </a:r>
            <a:r>
              <a:rPr lang="es-ES_tradnl" sz="1600" i="1" dirty="0">
                <a:solidFill>
                  <a:schemeClr val="bg1"/>
                </a:solidFill>
                <a:latin typeface="Palatino" pitchFamily="2" charset="77"/>
                <a:ea typeface="Palatino" pitchFamily="2" charset="77"/>
              </a:rPr>
              <a:t>, respondía a la necesidad de transmitir información sin ruidos ni ambigüedades.</a:t>
            </a:r>
          </a:p>
          <a:p>
            <a:pPr defTabSz="914400">
              <a:buClr>
                <a:srgbClr val="8D412E"/>
              </a:buClr>
            </a:pPr>
            <a:r>
              <a:rPr lang="es-ES_tradnl" sz="1600" i="1" dirty="0">
                <a:solidFill>
                  <a:schemeClr val="bg1"/>
                </a:solidFill>
                <a:latin typeface="Palatino" pitchFamily="2" charset="77"/>
                <a:ea typeface="Palatino" pitchFamily="2" charset="77"/>
              </a:rPr>
              <a:t>Muestras probabilísticas.</a:t>
            </a:r>
          </a:p>
          <a:p>
            <a:pPr defTabSz="914400">
              <a:buClr>
                <a:srgbClr val="8D412E"/>
              </a:buClr>
            </a:pPr>
            <a:r>
              <a:rPr lang="es-ES_tradnl" sz="1600" i="1" dirty="0">
                <a:solidFill>
                  <a:schemeClr val="bg1"/>
                </a:solidFill>
                <a:latin typeface="Palatino" pitchFamily="2" charset="77"/>
                <a:ea typeface="Palatino" pitchFamily="2" charset="77"/>
              </a:rPr>
              <a:t>La publicidad empezó a emplear métodos de investigación cuantitativa social.</a:t>
            </a:r>
          </a:p>
          <a:p>
            <a:pPr defTabSz="914400">
              <a:buClr>
                <a:srgbClr val="8D412E"/>
              </a:buClr>
            </a:pPr>
            <a:r>
              <a:rPr lang="es-ES_tradnl" sz="1600" i="1" dirty="0">
                <a:solidFill>
                  <a:schemeClr val="bg1"/>
                </a:solidFill>
                <a:latin typeface="Palatino" pitchFamily="2" charset="77"/>
                <a:ea typeface="Palatino" pitchFamily="2" charset="77"/>
              </a:rPr>
              <a:t>Mediciones. Estudios de opinión pública.</a:t>
            </a:r>
          </a:p>
          <a:p>
            <a:pPr marL="114300" indent="-228600" defTabSz="914400">
              <a:buClr>
                <a:srgbClr val="8D412E"/>
              </a:buClr>
              <a:buFont typeface="Arial" panose="020B0604020202020204" pitchFamily="34" charset="0"/>
              <a:buChar char="•"/>
            </a:pPr>
            <a:endParaRPr lang="en-US" sz="1100" i="1" dirty="0">
              <a:solidFill>
                <a:schemeClr val="bg1"/>
              </a:solidFill>
            </a:endParaRPr>
          </a:p>
        </p:txBody>
      </p:sp>
    </p:spTree>
    <p:extLst>
      <p:ext uri="{BB962C8B-B14F-4D97-AF65-F5344CB8AC3E}">
        <p14:creationId xmlns:p14="http://schemas.microsoft.com/office/powerpoint/2010/main" val="373696540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B15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393192" y="4767072"/>
            <a:ext cx="4945641" cy="1625210"/>
          </a:xfrm>
          <a:prstGeom prst="rect">
            <a:avLst/>
          </a:prstGeom>
        </p:spPr>
        <p:txBody>
          <a:bodyPr vert="horz" lIns="91440" tIns="45720" rIns="91440" bIns="45720" rtlCol="0" anchor="ctr">
            <a:normAutofit/>
          </a:bodyPr>
          <a:lstStyle/>
          <a:p>
            <a:pPr algn="r" defTabSz="914400">
              <a:lnSpc>
                <a:spcPct val="90000"/>
              </a:lnSpc>
            </a:pPr>
            <a:r>
              <a:rPr lang="en-US" sz="4400">
                <a:solidFill>
                  <a:srgbClr val="FFFFFF"/>
                </a:solidFill>
              </a:rPr>
              <a:t>Medir</a:t>
            </a:r>
            <a:endParaRPr lang="en-US" sz="4400" dirty="0">
              <a:solidFill>
                <a:srgbClr val="FFFFFF"/>
              </a:solidFill>
            </a:endParaRPr>
          </a:p>
        </p:txBody>
      </p:sp>
      <p:pic>
        <p:nvPicPr>
          <p:cNvPr id="5" name="Imagen 4" descr="Imagen que contiene objeto&#10;&#10;Descripción generada automáticamente">
            <a:extLst>
              <a:ext uri="{FF2B5EF4-FFF2-40B4-BE49-F238E27FC236}">
                <a16:creationId xmlns:a16="http://schemas.microsoft.com/office/drawing/2014/main" id="{5BC15C7C-B2EC-B046-8E4A-C60907BB9C06}"/>
              </a:ext>
            </a:extLst>
          </p:cNvPr>
          <p:cNvPicPr>
            <a:picLocks noChangeAspect="1"/>
          </p:cNvPicPr>
          <p:nvPr/>
        </p:nvPicPr>
        <p:blipFill rotWithShape="1">
          <a:blip r:embed="rId3">
            <a:extLst>
              <a:ext uri="{28A0092B-C50C-407E-A947-70E740481C1C}">
                <a14:useLocalDpi xmlns:a14="http://schemas.microsoft.com/office/drawing/2010/main" val="0"/>
              </a:ext>
            </a:extLst>
          </a:blip>
          <a:srcRect r="23378" b="-1"/>
          <a:stretch/>
        </p:blipFill>
        <p:spPr>
          <a:xfrm>
            <a:off x="245660" y="321733"/>
            <a:ext cx="5293729" cy="4107392"/>
          </a:xfrm>
          <a:prstGeom prst="rect">
            <a:avLst/>
          </a:prstGeom>
        </p:spPr>
      </p:pic>
      <p:sp>
        <p:nvSpPr>
          <p:cNvPr id="27" name="Rectangle 2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6021989" y="917725"/>
            <a:ext cx="2568554" cy="4852362"/>
          </a:xfrm>
          <a:prstGeom prst="rect">
            <a:avLst/>
          </a:prstGeom>
        </p:spPr>
        <p:txBody>
          <a:bodyPr vert="horz" lIns="91440" tIns="45720" rIns="91440" bIns="45720" rtlCol="0" anchor="ctr">
            <a:normAutofit/>
          </a:bodyPr>
          <a:lstStyle/>
          <a:p>
            <a:pPr indent="-228600" defTabSz="914400">
              <a:buClr>
                <a:srgbClr val="8D412E"/>
              </a:buClr>
              <a:buFont typeface="Arial" panose="020B0604020202020204" pitchFamily="34" charset="0"/>
              <a:buChar char="•"/>
            </a:pPr>
            <a:r>
              <a:rPr lang="en-US" sz="1600" i="1">
                <a:solidFill>
                  <a:srgbClr val="FFFFFF"/>
                </a:solidFill>
              </a:rPr>
              <a:t>Definir objetivos mesurables</a:t>
            </a:r>
          </a:p>
          <a:p>
            <a:pPr indent="-228600" defTabSz="914400">
              <a:buClr>
                <a:srgbClr val="8D412E"/>
              </a:buClr>
              <a:buFont typeface="Arial" panose="020B0604020202020204" pitchFamily="34" charset="0"/>
              <a:buChar char="•"/>
            </a:pPr>
            <a:endParaRPr lang="en-US" sz="1600" i="1">
              <a:solidFill>
                <a:srgbClr val="FFFFFF"/>
              </a:solidFill>
            </a:endParaRPr>
          </a:p>
          <a:p>
            <a:pPr indent="-228600" defTabSz="914400">
              <a:buClr>
                <a:srgbClr val="8D412E"/>
              </a:buClr>
              <a:buFont typeface="Arial" panose="020B0604020202020204" pitchFamily="34" charset="0"/>
              <a:buChar char="•"/>
            </a:pPr>
            <a:r>
              <a:rPr lang="en-US" sz="1600" i="1">
                <a:solidFill>
                  <a:srgbClr val="FFFFFF"/>
                </a:solidFill>
              </a:rPr>
              <a:t>Un objetivo publicitario es una tarea específica de comunicación a cumplirse entre una audiencia definida, en un grado determinado y dentro de un plano prefijado Colley, 1961.</a:t>
            </a:r>
          </a:p>
          <a:p>
            <a:pPr marL="114300" indent="-228600" defTabSz="914400">
              <a:buClr>
                <a:srgbClr val="8D412E"/>
              </a:buClr>
              <a:buFont typeface="Arial" panose="020B0604020202020204" pitchFamily="34" charset="0"/>
              <a:buChar char="•"/>
            </a:pPr>
            <a:endParaRPr lang="en-US" sz="1600" i="1">
              <a:solidFill>
                <a:srgbClr val="FFFFFF"/>
              </a:solidFill>
            </a:endParaRPr>
          </a:p>
          <a:p>
            <a:pPr indent="-228600" defTabSz="914400">
              <a:buClr>
                <a:srgbClr val="8D412E"/>
              </a:buClr>
              <a:buFont typeface="Arial" panose="020B0604020202020204" pitchFamily="34" charset="0"/>
              <a:buChar char="•"/>
            </a:pPr>
            <a:r>
              <a:rPr lang="en-US" sz="1600" i="1">
                <a:solidFill>
                  <a:srgbClr val="FFFFFF"/>
                </a:solidFill>
              </a:rPr>
              <a:t>Cambios en el perfil del director de marketing. Si requería habilidades promocionales a las habilidades analíticas.</a:t>
            </a:r>
          </a:p>
          <a:p>
            <a:pPr indent="-228600" defTabSz="914400">
              <a:buClr>
                <a:srgbClr val="8D412E"/>
              </a:buClr>
              <a:buFont typeface="Arial" panose="020B0604020202020204" pitchFamily="34" charset="0"/>
              <a:buChar char="•"/>
            </a:pPr>
            <a:endParaRPr lang="en-US" sz="1600" i="1">
              <a:solidFill>
                <a:srgbClr val="FFFFFF"/>
              </a:solidFill>
            </a:endParaRPr>
          </a:p>
          <a:p>
            <a:pPr indent="-228600" defTabSz="914400">
              <a:buClr>
                <a:srgbClr val="8D412E"/>
              </a:buClr>
              <a:buFont typeface="Arial" panose="020B0604020202020204" pitchFamily="34" charset="0"/>
              <a:buChar char="•"/>
            </a:pPr>
            <a:r>
              <a:rPr lang="en-US" sz="1600" i="1">
                <a:solidFill>
                  <a:srgbClr val="FFFFFF"/>
                </a:solidFill>
              </a:rPr>
              <a:t>Los anuncios pueden ser evaluados científicamente.</a:t>
            </a:r>
          </a:p>
          <a:p>
            <a:pPr marL="114300" indent="-228600" defTabSz="914400">
              <a:buClr>
                <a:srgbClr val="8D412E"/>
              </a:buClr>
              <a:buFont typeface="Arial" panose="020B0604020202020204" pitchFamily="34" charset="0"/>
              <a:buChar char="•"/>
            </a:pPr>
            <a:endParaRPr lang="en-US" sz="1600" i="1">
              <a:solidFill>
                <a:srgbClr val="FFFFFF"/>
              </a:solidFill>
            </a:endParaRPr>
          </a:p>
        </p:txBody>
      </p:sp>
    </p:spTree>
    <p:extLst>
      <p:ext uri="{BB962C8B-B14F-4D97-AF65-F5344CB8AC3E}">
        <p14:creationId xmlns:p14="http://schemas.microsoft.com/office/powerpoint/2010/main" val="258489726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6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393192" y="4767072"/>
            <a:ext cx="4945641" cy="1625210"/>
          </a:xfrm>
          <a:prstGeom prst="rect">
            <a:avLst/>
          </a:prstGeom>
        </p:spPr>
        <p:txBody>
          <a:bodyPr vert="horz" lIns="91440" tIns="45720" rIns="91440" bIns="45720" rtlCol="0" anchor="ctr">
            <a:normAutofit/>
          </a:bodyPr>
          <a:lstStyle/>
          <a:p>
            <a:pPr algn="r" defTabSz="914400">
              <a:lnSpc>
                <a:spcPct val="90000"/>
              </a:lnSpc>
            </a:pPr>
            <a:r>
              <a:rPr lang="en-US" sz="4400">
                <a:solidFill>
                  <a:srgbClr val="FFFFFF"/>
                </a:solidFill>
              </a:rPr>
              <a:t>Teoría de los juegos</a:t>
            </a:r>
          </a:p>
        </p:txBody>
      </p:sp>
      <p:pic>
        <p:nvPicPr>
          <p:cNvPr id="4" name="Imagen 3" descr="Imagen que contiene imágenes prediseñadas&#10;&#10;Descripción generada automáticamente">
            <a:extLst>
              <a:ext uri="{FF2B5EF4-FFF2-40B4-BE49-F238E27FC236}">
                <a16:creationId xmlns:a16="http://schemas.microsoft.com/office/drawing/2014/main" id="{67CDD0DD-1A24-0143-A5BA-4E90A56E6495}"/>
              </a:ext>
            </a:extLst>
          </p:cNvPr>
          <p:cNvPicPr>
            <a:picLocks noChangeAspect="1"/>
          </p:cNvPicPr>
          <p:nvPr/>
        </p:nvPicPr>
        <p:blipFill rotWithShape="1">
          <a:blip r:embed="rId3">
            <a:extLst>
              <a:ext uri="{28A0092B-C50C-407E-A947-70E740481C1C}">
                <a14:useLocalDpi xmlns:a14="http://schemas.microsoft.com/office/drawing/2010/main" val="0"/>
              </a:ext>
            </a:extLst>
          </a:blip>
          <a:srcRect l="13924" r="13661" b="1"/>
          <a:stretch/>
        </p:blipFill>
        <p:spPr>
          <a:xfrm>
            <a:off x="245660" y="321733"/>
            <a:ext cx="5293729" cy="4107392"/>
          </a:xfrm>
          <a:prstGeom prst="rect">
            <a:avLst/>
          </a:prstGeom>
        </p:spPr>
      </p:pic>
      <p:sp>
        <p:nvSpPr>
          <p:cNvPr id="65" name="Rectangle 6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6021989" y="917725"/>
            <a:ext cx="2568554" cy="4852362"/>
          </a:xfrm>
          <a:prstGeom prst="rect">
            <a:avLst/>
          </a:prstGeom>
        </p:spPr>
        <p:txBody>
          <a:bodyPr vert="horz" lIns="91440" tIns="45720" rIns="91440" bIns="45720" rtlCol="0" anchor="ctr">
            <a:normAutofit/>
          </a:bodyPr>
          <a:lstStyle/>
          <a:p>
            <a:pPr indent="-228600" defTabSz="914400">
              <a:buFont typeface="Arial" panose="020B0604020202020204" pitchFamily="34" charset="0"/>
              <a:buChar char="•"/>
            </a:pPr>
            <a:r>
              <a:rPr lang="es-ES_tradnl" sz="1800" i="1" dirty="0">
                <a:solidFill>
                  <a:srgbClr val="FFFFFF"/>
                </a:solidFill>
                <a:latin typeface="Palatino" pitchFamily="2" charset="77"/>
                <a:ea typeface="Palatino" pitchFamily="2" charset="77"/>
              </a:rPr>
              <a:t>Existen 2 clases de juegos, aquellos en que el resultado está determinado por la suerte, y aquellos que dependen de la dinámica de los jugadores y sus decisiones.</a:t>
            </a:r>
          </a:p>
          <a:p>
            <a:pPr indent="-228600" defTabSz="914400">
              <a:buFont typeface="Arial" panose="020B0604020202020204" pitchFamily="34" charset="0"/>
              <a:buChar char="•"/>
            </a:pPr>
            <a:r>
              <a:rPr lang="es-ES_tradnl" sz="1800" i="1" dirty="0">
                <a:solidFill>
                  <a:srgbClr val="FFFFFF"/>
                </a:solidFill>
                <a:latin typeface="Palatino" pitchFamily="2" charset="77"/>
                <a:ea typeface="Palatino" pitchFamily="2" charset="77"/>
              </a:rPr>
              <a:t>Los primeros son llamados juegos de azar. Los segundos, de estrategias.</a:t>
            </a:r>
          </a:p>
        </p:txBody>
      </p:sp>
    </p:spTree>
    <p:extLst>
      <p:ext uri="{BB962C8B-B14F-4D97-AF65-F5344CB8AC3E}">
        <p14:creationId xmlns:p14="http://schemas.microsoft.com/office/powerpoint/2010/main" val="348950457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91490" y="365125"/>
            <a:ext cx="3840085" cy="1692794"/>
          </a:xfrm>
          <a:prstGeom prst="rect">
            <a:avLst/>
          </a:prstGeom>
        </p:spPr>
        <p:txBody>
          <a:bodyPr vert="horz" lIns="91440" tIns="45720" rIns="91440" bIns="45720" rtlCol="0" anchor="ctr">
            <a:normAutofit/>
          </a:bodyPr>
          <a:lstStyle/>
          <a:p>
            <a:pPr defTabSz="914400">
              <a:lnSpc>
                <a:spcPct val="90000"/>
              </a:lnSpc>
            </a:pPr>
            <a:r>
              <a:rPr lang="en-US" sz="4400" dirty="0"/>
              <a:t>Azar</a:t>
            </a:r>
          </a:p>
        </p:txBody>
      </p:sp>
      <p:cxnSp>
        <p:nvCxnSpPr>
          <p:cNvPr id="75" name="Straight Arrow Connector 7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491490" y="2575034"/>
            <a:ext cx="4080510" cy="4282966"/>
          </a:xfrm>
          <a:prstGeom prst="rect">
            <a:avLst/>
          </a:prstGeom>
        </p:spPr>
        <p:txBody>
          <a:bodyPr vert="horz" lIns="91440" tIns="45720" rIns="91440" bIns="45720" rtlCol="0">
            <a:normAutofit/>
          </a:bodyPr>
          <a:lstStyle/>
          <a:p>
            <a:pPr indent="-228600" defTabSz="914400">
              <a:buFont typeface="Arial" panose="020B0604020202020204" pitchFamily="34" charset="0"/>
              <a:buChar char="•"/>
            </a:pPr>
            <a:r>
              <a:rPr lang="es-ES_tradnl" sz="1600" i="1" dirty="0">
                <a:latin typeface="Palatino" pitchFamily="2" charset="77"/>
                <a:ea typeface="Palatino" pitchFamily="2" charset="77"/>
              </a:rPr>
              <a:t>El buen estratega debe incorporar el azar a su estrategia de acción y tener presente que puede afectar o favorecer sus intenciones.</a:t>
            </a:r>
          </a:p>
          <a:p>
            <a:pPr indent="-228600" defTabSz="914400">
              <a:buFont typeface="Arial" panose="020B0604020202020204" pitchFamily="34" charset="0"/>
              <a:buChar char="•"/>
            </a:pPr>
            <a:endParaRPr lang="es-ES_tradnl" sz="1600" i="1" dirty="0">
              <a:latin typeface="Palatino" pitchFamily="2" charset="77"/>
              <a:ea typeface="Palatino" pitchFamily="2" charset="77"/>
            </a:endParaRPr>
          </a:p>
          <a:p>
            <a:pPr indent="-228600" defTabSz="914400">
              <a:buFont typeface="Arial" panose="020B0604020202020204" pitchFamily="34" charset="0"/>
              <a:buChar char="•"/>
            </a:pPr>
            <a:r>
              <a:rPr lang="es-ES_tradnl" sz="1600" i="1" dirty="0">
                <a:latin typeface="Palatino" pitchFamily="2" charset="77"/>
                <a:ea typeface="Palatino" pitchFamily="2" charset="77"/>
              </a:rPr>
              <a:t>Tres nociones de azar: intuitiva, axiomática e informativa.</a:t>
            </a:r>
          </a:p>
        </p:txBody>
      </p:sp>
      <p:pic>
        <p:nvPicPr>
          <p:cNvPr id="4" name="Imagen 3" descr="Imagen que contiene cielo, exterior, árbol&#10;&#10;Descripción generada automáticamente">
            <a:extLst>
              <a:ext uri="{FF2B5EF4-FFF2-40B4-BE49-F238E27FC236}">
                <a16:creationId xmlns:a16="http://schemas.microsoft.com/office/drawing/2014/main" id="{C899C9AA-CC2B-584D-B89F-E5F1FDB812F4}"/>
              </a:ext>
            </a:extLst>
          </p:cNvPr>
          <p:cNvPicPr>
            <a:picLocks noChangeAspect="1"/>
          </p:cNvPicPr>
          <p:nvPr/>
        </p:nvPicPr>
        <p:blipFill rotWithShape="1">
          <a:blip r:embed="rId3">
            <a:extLst>
              <a:ext uri="{28A0092B-C50C-407E-A947-70E740481C1C}">
                <a14:useLocalDpi xmlns:a14="http://schemas.microsoft.com/office/drawing/2010/main" val="0"/>
              </a:ext>
            </a:extLst>
          </a:blip>
          <a:srcRect l="26023" r="4006"/>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15929272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Imagen que contiene interior&#10;&#10;Descripción generada automáticamente">
            <a:extLst>
              <a:ext uri="{FF2B5EF4-FFF2-40B4-BE49-F238E27FC236}">
                <a16:creationId xmlns:a16="http://schemas.microsoft.com/office/drawing/2014/main" id="{2E59776D-8143-AB4D-9FD8-966251E3D331}"/>
              </a:ext>
            </a:extLst>
          </p:cNvPr>
          <p:cNvPicPr>
            <a:picLocks noChangeAspect="1"/>
          </p:cNvPicPr>
          <p:nvPr/>
        </p:nvPicPr>
        <p:blipFill rotWithShape="1">
          <a:blip r:embed="rId3">
            <a:extLst>
              <a:ext uri="{28A0092B-C50C-407E-A947-70E740481C1C}">
                <a14:useLocalDpi xmlns:a14="http://schemas.microsoft.com/office/drawing/2010/main" val="0"/>
              </a:ext>
            </a:extLst>
          </a:blip>
          <a:srcRect t="9265"/>
          <a:stretch/>
        </p:blipFill>
        <p:spPr>
          <a:xfrm>
            <a:off x="20" y="10"/>
            <a:ext cx="9143980" cy="4666928"/>
          </a:xfrm>
          <a:prstGeom prst="rect">
            <a:avLst/>
          </a:prstGeom>
        </p:spPr>
      </p:pic>
      <p:pic>
        <p:nvPicPr>
          <p:cNvPr id="75" name="Picture 74">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7" name="Oval 76">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03748" y="4551037"/>
            <a:ext cx="3766337" cy="1509931"/>
          </a:xfrm>
          <a:prstGeom prst="rect">
            <a:avLst/>
          </a:prstGeom>
        </p:spPr>
        <p:txBody>
          <a:bodyPr vert="horz" lIns="91440" tIns="45720" rIns="91440" bIns="45720" rtlCol="0" anchor="ctr">
            <a:normAutofit/>
          </a:bodyPr>
          <a:lstStyle/>
          <a:p>
            <a:pPr defTabSz="914400">
              <a:lnSpc>
                <a:spcPct val="90000"/>
              </a:lnSpc>
            </a:pPr>
            <a:r>
              <a:rPr lang="en-US" sz="3500">
                <a:solidFill>
                  <a:srgbClr val="000000"/>
                </a:solidFill>
              </a:rPr>
              <a:t>Guerra</a:t>
            </a: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4858537" y="4271861"/>
            <a:ext cx="3766337" cy="2454447"/>
          </a:xfrm>
          <a:prstGeom prst="rect">
            <a:avLst/>
          </a:prstGeom>
        </p:spPr>
        <p:txBody>
          <a:bodyPr vert="horz" lIns="91440" tIns="45720" rIns="91440" bIns="45720" rtlCol="0" anchor="ctr">
            <a:noAutofit/>
          </a:bodyPr>
          <a:lstStyle/>
          <a:p>
            <a:pPr indent="-228600" defTabSz="914400">
              <a:buFont typeface="Arial" panose="020B0604020202020204" pitchFamily="34" charset="0"/>
              <a:buChar char="•"/>
            </a:pPr>
            <a:r>
              <a:rPr lang="es-ES_tradnl" sz="1600" i="1" dirty="0">
                <a:solidFill>
                  <a:srgbClr val="000000"/>
                </a:solidFill>
                <a:latin typeface="Palatino" pitchFamily="2" charset="77"/>
                <a:ea typeface="Palatino" pitchFamily="2" charset="77"/>
              </a:rPr>
              <a:t>El arte de la guerra es acercarse al enemigo cuando uno tiene 10 veces más soldados. Cuando es 5 veces mayor, atácalo; si su fuerza es del doble que la tuya, divídelo. Si estás igualmente equipado, puedes hábilmente entablar la batalla. Si estás débil numéricamente, ten habilidad para retroceder.</a:t>
            </a:r>
          </a:p>
        </p:txBody>
      </p:sp>
    </p:spTree>
    <p:extLst>
      <p:ext uri="{BB962C8B-B14F-4D97-AF65-F5344CB8AC3E}">
        <p14:creationId xmlns:p14="http://schemas.microsoft.com/office/powerpoint/2010/main" val="190213101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0992ED3-FA99-4FAD-A3CA-2B9B3BB8B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902" y="643467"/>
            <a:ext cx="2568323" cy="5573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8343" y="996950"/>
            <a:ext cx="2227007" cy="5028490"/>
          </a:xfrm>
          <a:prstGeom prst="rect">
            <a:avLst/>
          </a:prstGeom>
        </p:spPr>
        <p:txBody>
          <a:bodyPr vert="horz" lIns="91440" tIns="45720" rIns="91440" bIns="45720" rtlCol="0" anchor="ctr">
            <a:normAutofit/>
          </a:bodyPr>
          <a:lstStyle/>
          <a:p>
            <a:pPr defTabSz="914400">
              <a:lnSpc>
                <a:spcPct val="90000"/>
              </a:lnSpc>
            </a:pPr>
            <a:r>
              <a:rPr lang="en-US" sz="4400" kern="1200">
                <a:solidFill>
                  <a:srgbClr val="FFFFFF"/>
                </a:solidFill>
                <a:latin typeface="+mj-lt"/>
                <a:ea typeface="+mj-ea"/>
                <a:cs typeface="+mj-cs"/>
              </a:rPr>
              <a:t>Punto de partida</a:t>
            </a:r>
          </a:p>
        </p:txBody>
      </p:sp>
      <p:pic>
        <p:nvPicPr>
          <p:cNvPr id="4" name="Imagen 3" descr="Imagen que contiene imágenes prediseñadas&#10;&#10;Descripción generada automáticamente">
            <a:extLst>
              <a:ext uri="{FF2B5EF4-FFF2-40B4-BE49-F238E27FC236}">
                <a16:creationId xmlns:a16="http://schemas.microsoft.com/office/drawing/2014/main" id="{4CAE6515-0A59-6543-B7CC-33AB2CF30D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754" y="1256877"/>
            <a:ext cx="5040237" cy="1881505"/>
          </a:xfrm>
          <a:prstGeom prst="rect">
            <a:avLst/>
          </a:prstGeom>
        </p:spPr>
      </p:pic>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610754" y="3905965"/>
            <a:ext cx="5047740" cy="2308567"/>
          </a:xfrm>
          <a:prstGeom prst="rect">
            <a:avLst/>
          </a:prstGeom>
        </p:spPr>
        <p:txBody>
          <a:bodyPr vert="horz" lIns="91440" tIns="45720" rIns="91440" bIns="45720" rtlCol="0">
            <a:normAutofit/>
          </a:bodyPr>
          <a:lstStyle/>
          <a:p>
            <a:pPr indent="-228600" defTabSz="914400">
              <a:buFont typeface="Arial" panose="020B0604020202020204" pitchFamily="34" charset="0"/>
              <a:buChar char="•"/>
            </a:pPr>
            <a:r>
              <a:rPr lang="es-ES_tradnl" sz="2100" i="1">
                <a:latin typeface="Palatino" pitchFamily="2" charset="77"/>
                <a:ea typeface="Palatino" pitchFamily="2" charset="77"/>
              </a:rPr>
              <a:t>Camino, clima, terreno, líder, disciplina.</a:t>
            </a:r>
          </a:p>
          <a:p>
            <a:pPr indent="-228600" defTabSz="914400">
              <a:buFont typeface="Arial" panose="020B0604020202020204" pitchFamily="34" charset="0"/>
              <a:buChar char="•"/>
            </a:pPr>
            <a:r>
              <a:rPr lang="es-ES_tradnl" sz="2100" i="1">
                <a:latin typeface="Palatino" pitchFamily="2" charset="77"/>
                <a:ea typeface="Palatino" pitchFamily="2" charset="77"/>
              </a:rPr>
              <a:t>Es imposible poder demostrar resultados sin un punto de partida.</a:t>
            </a:r>
          </a:p>
          <a:p>
            <a:pPr indent="-228600" defTabSz="914400">
              <a:buFont typeface="Arial" panose="020B0604020202020204" pitchFamily="34" charset="0"/>
              <a:buChar char="•"/>
            </a:pPr>
            <a:endParaRPr lang="en-US" sz="2100" i="1" dirty="0"/>
          </a:p>
        </p:txBody>
      </p:sp>
    </p:spTree>
    <p:extLst>
      <p:ext uri="{BB962C8B-B14F-4D97-AF65-F5344CB8AC3E}">
        <p14:creationId xmlns:p14="http://schemas.microsoft.com/office/powerpoint/2010/main" val="264765189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TotalTime>
  <Words>1211</Words>
  <Application>Microsoft Macintosh PowerPoint</Application>
  <PresentationFormat>Presentación en pantalla (4:3)</PresentationFormat>
  <Paragraphs>178</Paragraphs>
  <Slides>30</Slides>
  <Notes>29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30</vt:i4>
      </vt:variant>
    </vt:vector>
  </HeadingPairs>
  <TitlesOfParts>
    <vt:vector size="39" baseType="lpstr">
      <vt:lpstr>UD Digi Kyokasho N-B</vt:lpstr>
      <vt:lpstr>Arial</vt:lpstr>
      <vt:lpstr>Calibri</vt:lpstr>
      <vt:lpstr>Calibri Light</vt:lpstr>
      <vt:lpstr>Cambria</vt:lpstr>
      <vt:lpstr>Palatino</vt:lpstr>
      <vt:lpstr>Tw Cen MT</vt:lpstr>
      <vt:lpstr>Wingdings 3</vt:lpstr>
      <vt:lpstr>Tema de Office</vt:lpstr>
      <vt:lpstr>Presentación de PowerPoint</vt:lpstr>
      <vt:lpstr>  </vt:lpstr>
      <vt:lpstr>  </vt:lpstr>
      <vt:lpstr>Presentación de PowerPoint</vt:lpstr>
      <vt:lpstr>Presentación de PowerPoint</vt:lpstr>
      <vt:lpstr>Presentación de PowerPoint</vt:lpstr>
      <vt:lpstr>Cálculo de probabilidades</vt:lpstr>
      <vt:lpstr>Presentación de PowerPoint</vt:lpstr>
      <vt:lpstr>Presentación de PowerPoint</vt:lpstr>
      <vt:lpstr>Presentación de PowerPoint</vt:lpstr>
      <vt:lpstr>Presentación de PowerPoint</vt:lpstr>
      <vt:lpstr>Presentación de PowerPoint</vt:lpstr>
      <vt:lpstr>Grecia</vt:lpstr>
      <vt:lpstr>Algoritmo</vt:lpstr>
      <vt:lpstr>Segunda etapa Probabilidad</vt:lpstr>
      <vt:lpstr>Probabilidad</vt:lpstr>
      <vt:lpstr>Nuevo Mundo</vt:lpstr>
      <vt:lpstr>Tercera etapa Probabilismo determinista   </vt:lpstr>
      <vt:lpstr>Tercera etapa Probabilismo determinista   </vt:lpstr>
      <vt:lpstr>Teoría de la utilidad   </vt:lpstr>
      <vt:lpstr>4. Reino de la incertidumbre</vt:lpstr>
      <vt:lpstr>Presentación de PowerPoint</vt:lpstr>
      <vt:lpstr>¿Incertidumbre o probabilidad matemática?</vt:lpstr>
      <vt:lpstr>Comunicación pública</vt:lpstr>
      <vt:lpstr>Teoría matemática de la comunicación </vt:lpstr>
      <vt:lpstr>Medir</vt:lpstr>
      <vt:lpstr>Teoría de los juegos</vt:lpstr>
      <vt:lpstr>Azar</vt:lpstr>
      <vt:lpstr>Guerra</vt:lpstr>
      <vt:lpstr>Punto de partida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2</cp:revision>
  <dcterms:created xsi:type="dcterms:W3CDTF">2019-06-26T03:11:44Z</dcterms:created>
  <dcterms:modified xsi:type="dcterms:W3CDTF">2019-06-26T03:23:24Z</dcterms:modified>
</cp:coreProperties>
</file>