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32"/>
  </p:notesMasterIdLst>
  <p:sldIdLst>
    <p:sldId id="269" r:id="rId2"/>
    <p:sldId id="547" r:id="rId3"/>
    <p:sldId id="874" r:id="rId4"/>
    <p:sldId id="891" r:id="rId5"/>
    <p:sldId id="838" r:id="rId6"/>
    <p:sldId id="963" r:id="rId7"/>
    <p:sldId id="920" r:id="rId8"/>
    <p:sldId id="962" r:id="rId9"/>
    <p:sldId id="964" r:id="rId10"/>
    <p:sldId id="965" r:id="rId11"/>
    <p:sldId id="966" r:id="rId12"/>
    <p:sldId id="968" r:id="rId13"/>
    <p:sldId id="967" r:id="rId14"/>
    <p:sldId id="969" r:id="rId15"/>
    <p:sldId id="970" r:id="rId16"/>
    <p:sldId id="971" r:id="rId17"/>
    <p:sldId id="972" r:id="rId18"/>
    <p:sldId id="973" r:id="rId19"/>
    <p:sldId id="974" r:id="rId20"/>
    <p:sldId id="975" r:id="rId21"/>
    <p:sldId id="976" r:id="rId22"/>
    <p:sldId id="977" r:id="rId23"/>
    <p:sldId id="978" r:id="rId24"/>
    <p:sldId id="979" r:id="rId25"/>
    <p:sldId id="980" r:id="rId26"/>
    <p:sldId id="981" r:id="rId27"/>
    <p:sldId id="982" r:id="rId28"/>
    <p:sldId id="983" r:id="rId29"/>
    <p:sldId id="984" r:id="rId30"/>
    <p:sldId id="985" r:id="rId3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27"/>
    <p:restoredTop sz="91497"/>
  </p:normalViewPr>
  <p:slideViewPr>
    <p:cSldViewPr snapToGrid="0" snapToObjects="1">
      <p:cViewPr varScale="1">
        <p:scale>
          <a:sx n="110" d="100"/>
          <a:sy n="110" d="100"/>
        </p:scale>
        <p:origin x="176" y="32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3.svg"/><Relationship Id="rId1" Type="http://schemas.openxmlformats.org/officeDocument/2006/relationships/image" Target="../media/image38.png"/><Relationship Id="rId6" Type="http://schemas.openxmlformats.org/officeDocument/2006/relationships/image" Target="../media/image37.svg"/><Relationship Id="rId5" Type="http://schemas.openxmlformats.org/officeDocument/2006/relationships/image" Target="../media/image40.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38E913-E51D-4D16-9F97-A86EA8DFBBA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E145839-50CD-440B-A4EC-CFF750608888}">
      <dgm:prSet/>
      <dgm:spPr/>
      <dgm:t>
        <a:bodyPr/>
        <a:lstStyle/>
        <a:p>
          <a:pPr>
            <a:defRPr cap="all"/>
          </a:pPr>
          <a:r>
            <a:rPr lang="es-ES_tradnl"/>
            <a:t>Químicos</a:t>
          </a:r>
          <a:endParaRPr lang="en-US"/>
        </a:p>
      </dgm:t>
    </dgm:pt>
    <dgm:pt modelId="{FE604B69-94E8-4F08-8025-39BCE876DB27}" type="parTrans" cxnId="{30F6DA5D-5AF6-4061-B89D-8AB5587DDC2A}">
      <dgm:prSet/>
      <dgm:spPr/>
      <dgm:t>
        <a:bodyPr/>
        <a:lstStyle/>
        <a:p>
          <a:endParaRPr lang="en-US"/>
        </a:p>
      </dgm:t>
    </dgm:pt>
    <dgm:pt modelId="{2736AF42-E8EF-4061-A230-EEA78B723876}" type="sibTrans" cxnId="{30F6DA5D-5AF6-4061-B89D-8AB5587DDC2A}">
      <dgm:prSet/>
      <dgm:spPr/>
      <dgm:t>
        <a:bodyPr/>
        <a:lstStyle/>
        <a:p>
          <a:endParaRPr lang="en-US"/>
        </a:p>
      </dgm:t>
    </dgm:pt>
    <dgm:pt modelId="{D9C801DD-2070-466D-BB54-A8FA3A5B967B}">
      <dgm:prSet/>
      <dgm:spPr/>
      <dgm:t>
        <a:bodyPr/>
        <a:lstStyle/>
        <a:p>
          <a:pPr>
            <a:defRPr cap="all"/>
          </a:pPr>
          <a:r>
            <a:rPr lang="es-ES_tradnl"/>
            <a:t>Físicos</a:t>
          </a:r>
          <a:endParaRPr lang="en-US"/>
        </a:p>
      </dgm:t>
    </dgm:pt>
    <dgm:pt modelId="{F131379B-811A-44CC-AC2D-6A7B7AAEF505}" type="parTrans" cxnId="{B208DE32-11CE-4B95-8ECF-054CE91CA108}">
      <dgm:prSet/>
      <dgm:spPr/>
      <dgm:t>
        <a:bodyPr/>
        <a:lstStyle/>
        <a:p>
          <a:endParaRPr lang="en-US"/>
        </a:p>
      </dgm:t>
    </dgm:pt>
    <dgm:pt modelId="{9FA8D210-5C4E-432F-8FD8-9EADE3C8A8BB}" type="sibTrans" cxnId="{B208DE32-11CE-4B95-8ECF-054CE91CA108}">
      <dgm:prSet/>
      <dgm:spPr/>
      <dgm:t>
        <a:bodyPr/>
        <a:lstStyle/>
        <a:p>
          <a:endParaRPr lang="en-US"/>
        </a:p>
      </dgm:t>
    </dgm:pt>
    <dgm:pt modelId="{6BC5ABBA-3D8A-45EF-8698-53C42609ADF1}">
      <dgm:prSet/>
      <dgm:spPr/>
      <dgm:t>
        <a:bodyPr/>
        <a:lstStyle/>
        <a:p>
          <a:pPr>
            <a:defRPr cap="all"/>
          </a:pPr>
          <a:r>
            <a:rPr lang="es-ES_tradnl"/>
            <a:t>Simbólicos</a:t>
          </a:r>
          <a:endParaRPr lang="en-US"/>
        </a:p>
      </dgm:t>
    </dgm:pt>
    <dgm:pt modelId="{8D78F498-010B-4A73-8776-1B79D9DA03A8}" type="parTrans" cxnId="{9235F3A3-97AE-429E-BFE2-DD58A0B8A1C6}">
      <dgm:prSet/>
      <dgm:spPr/>
      <dgm:t>
        <a:bodyPr/>
        <a:lstStyle/>
        <a:p>
          <a:endParaRPr lang="en-US"/>
        </a:p>
      </dgm:t>
    </dgm:pt>
    <dgm:pt modelId="{0FAB6A71-6C2A-4695-879B-5B294858B8A1}" type="sibTrans" cxnId="{9235F3A3-97AE-429E-BFE2-DD58A0B8A1C6}">
      <dgm:prSet/>
      <dgm:spPr/>
      <dgm:t>
        <a:bodyPr/>
        <a:lstStyle/>
        <a:p>
          <a:endParaRPr lang="en-US"/>
        </a:p>
      </dgm:t>
    </dgm:pt>
    <dgm:pt modelId="{882F3EAD-413E-481F-9DA6-3AC91E1B64F0}" type="pres">
      <dgm:prSet presAssocID="{CB38E913-E51D-4D16-9F97-A86EA8DFBBAC}" presName="root" presStyleCnt="0">
        <dgm:presLayoutVars>
          <dgm:dir/>
          <dgm:resizeHandles val="exact"/>
        </dgm:presLayoutVars>
      </dgm:prSet>
      <dgm:spPr/>
    </dgm:pt>
    <dgm:pt modelId="{94FDECD8-58A7-46D3-8920-6F27985FCE70}" type="pres">
      <dgm:prSet presAssocID="{7E145839-50CD-440B-A4EC-CFF750608888}" presName="compNode" presStyleCnt="0"/>
      <dgm:spPr/>
    </dgm:pt>
    <dgm:pt modelId="{97E0A369-BAB5-48F4-B1C3-B8D9AB3AB338}" type="pres">
      <dgm:prSet presAssocID="{7E145839-50CD-440B-A4EC-CFF750608888}" presName="iconBgRect" presStyleLbl="bgShp" presStyleIdx="0" presStyleCnt="3"/>
      <dgm:spPr/>
    </dgm:pt>
    <dgm:pt modelId="{3B3D9D7C-66CC-4B80-8BE3-2FE0EB9E70F7}" type="pres">
      <dgm:prSet presAssocID="{7E145839-50CD-440B-A4EC-CFF75060888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AF073DD8-1B2F-41A4-8F41-FE674D1CB158}" type="pres">
      <dgm:prSet presAssocID="{7E145839-50CD-440B-A4EC-CFF750608888}" presName="spaceRect" presStyleCnt="0"/>
      <dgm:spPr/>
    </dgm:pt>
    <dgm:pt modelId="{B3534166-2105-46C7-982A-6C6198F54375}" type="pres">
      <dgm:prSet presAssocID="{7E145839-50CD-440B-A4EC-CFF750608888}" presName="textRect" presStyleLbl="revTx" presStyleIdx="0" presStyleCnt="3">
        <dgm:presLayoutVars>
          <dgm:chMax val="1"/>
          <dgm:chPref val="1"/>
        </dgm:presLayoutVars>
      </dgm:prSet>
      <dgm:spPr/>
    </dgm:pt>
    <dgm:pt modelId="{E4B3ECD7-63B7-456A-9E02-3530BCA4D714}" type="pres">
      <dgm:prSet presAssocID="{2736AF42-E8EF-4061-A230-EEA78B723876}" presName="sibTrans" presStyleCnt="0"/>
      <dgm:spPr/>
    </dgm:pt>
    <dgm:pt modelId="{5852BF11-4E8E-4361-9E79-9C3A55687869}" type="pres">
      <dgm:prSet presAssocID="{D9C801DD-2070-466D-BB54-A8FA3A5B967B}" presName="compNode" presStyleCnt="0"/>
      <dgm:spPr/>
    </dgm:pt>
    <dgm:pt modelId="{61586FC5-8248-4B5D-B346-404698B1AC5A}" type="pres">
      <dgm:prSet presAssocID="{D9C801DD-2070-466D-BB54-A8FA3A5B967B}" presName="iconBgRect" presStyleLbl="bgShp" presStyleIdx="1" presStyleCnt="3"/>
      <dgm:spPr/>
    </dgm:pt>
    <dgm:pt modelId="{A8E0DF1A-E69B-4C81-8B2F-3B83B34B36B2}" type="pres">
      <dgm:prSet presAssocID="{D9C801DD-2070-466D-BB54-A8FA3A5B967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umbbell"/>
        </a:ext>
      </dgm:extLst>
    </dgm:pt>
    <dgm:pt modelId="{460FE9D5-7AA9-4C3D-A4BC-BBB0CAB65C41}" type="pres">
      <dgm:prSet presAssocID="{D9C801DD-2070-466D-BB54-A8FA3A5B967B}" presName="spaceRect" presStyleCnt="0"/>
      <dgm:spPr/>
    </dgm:pt>
    <dgm:pt modelId="{846A9B60-1919-4667-BFDC-8D1C785292A8}" type="pres">
      <dgm:prSet presAssocID="{D9C801DD-2070-466D-BB54-A8FA3A5B967B}" presName="textRect" presStyleLbl="revTx" presStyleIdx="1" presStyleCnt="3">
        <dgm:presLayoutVars>
          <dgm:chMax val="1"/>
          <dgm:chPref val="1"/>
        </dgm:presLayoutVars>
      </dgm:prSet>
      <dgm:spPr/>
    </dgm:pt>
    <dgm:pt modelId="{6F95A018-5E28-49DE-9E9A-109DF528177A}" type="pres">
      <dgm:prSet presAssocID="{9FA8D210-5C4E-432F-8FD8-9EADE3C8A8BB}" presName="sibTrans" presStyleCnt="0"/>
      <dgm:spPr/>
    </dgm:pt>
    <dgm:pt modelId="{9DED93C5-3F9F-4384-A7CB-D8A83B2C54C7}" type="pres">
      <dgm:prSet presAssocID="{6BC5ABBA-3D8A-45EF-8698-53C42609ADF1}" presName="compNode" presStyleCnt="0"/>
      <dgm:spPr/>
    </dgm:pt>
    <dgm:pt modelId="{78379661-DBFF-409F-B2AA-593CBA466E25}" type="pres">
      <dgm:prSet presAssocID="{6BC5ABBA-3D8A-45EF-8698-53C42609ADF1}" presName="iconBgRect" presStyleLbl="bgShp" presStyleIdx="2" presStyleCnt="3"/>
      <dgm:spPr/>
    </dgm:pt>
    <dgm:pt modelId="{F2149F2B-A1C9-4A03-921E-7B5598C8E5D1}" type="pres">
      <dgm:prSet presAssocID="{6BC5ABBA-3D8A-45EF-8698-53C42609AD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lue"/>
        </a:ext>
      </dgm:extLst>
    </dgm:pt>
    <dgm:pt modelId="{F82D8FF3-396D-4131-BD01-6E9D1A8A64C1}" type="pres">
      <dgm:prSet presAssocID="{6BC5ABBA-3D8A-45EF-8698-53C42609ADF1}" presName="spaceRect" presStyleCnt="0"/>
      <dgm:spPr/>
    </dgm:pt>
    <dgm:pt modelId="{2C842FEB-951E-4E18-83AB-B23505F9EAEC}" type="pres">
      <dgm:prSet presAssocID="{6BC5ABBA-3D8A-45EF-8698-53C42609ADF1}" presName="textRect" presStyleLbl="revTx" presStyleIdx="2" presStyleCnt="3">
        <dgm:presLayoutVars>
          <dgm:chMax val="1"/>
          <dgm:chPref val="1"/>
        </dgm:presLayoutVars>
      </dgm:prSet>
      <dgm:spPr/>
    </dgm:pt>
  </dgm:ptLst>
  <dgm:cxnLst>
    <dgm:cxn modelId="{C635C217-6598-4786-B49C-C26FF0C73868}" type="presOf" srcId="{6BC5ABBA-3D8A-45EF-8698-53C42609ADF1}" destId="{2C842FEB-951E-4E18-83AB-B23505F9EAEC}" srcOrd="0" destOrd="0" presId="urn:microsoft.com/office/officeart/2018/5/layout/IconCircleLabelList"/>
    <dgm:cxn modelId="{890AA22C-9F7D-4952-8D1A-74B0E2B0D697}" type="presOf" srcId="{D9C801DD-2070-466D-BB54-A8FA3A5B967B}" destId="{846A9B60-1919-4667-BFDC-8D1C785292A8}" srcOrd="0" destOrd="0" presId="urn:microsoft.com/office/officeart/2018/5/layout/IconCircleLabelList"/>
    <dgm:cxn modelId="{B208DE32-11CE-4B95-8ECF-054CE91CA108}" srcId="{CB38E913-E51D-4D16-9F97-A86EA8DFBBAC}" destId="{D9C801DD-2070-466D-BB54-A8FA3A5B967B}" srcOrd="1" destOrd="0" parTransId="{F131379B-811A-44CC-AC2D-6A7B7AAEF505}" sibTransId="{9FA8D210-5C4E-432F-8FD8-9EADE3C8A8BB}"/>
    <dgm:cxn modelId="{30F6DA5D-5AF6-4061-B89D-8AB5587DDC2A}" srcId="{CB38E913-E51D-4D16-9F97-A86EA8DFBBAC}" destId="{7E145839-50CD-440B-A4EC-CFF750608888}" srcOrd="0" destOrd="0" parTransId="{FE604B69-94E8-4F08-8025-39BCE876DB27}" sibTransId="{2736AF42-E8EF-4061-A230-EEA78B723876}"/>
    <dgm:cxn modelId="{C5270B68-C3BD-4A8A-8C4D-3E5B1B64A1A2}" type="presOf" srcId="{7E145839-50CD-440B-A4EC-CFF750608888}" destId="{B3534166-2105-46C7-982A-6C6198F54375}" srcOrd="0" destOrd="0" presId="urn:microsoft.com/office/officeart/2018/5/layout/IconCircleLabelList"/>
    <dgm:cxn modelId="{9235F3A3-97AE-429E-BFE2-DD58A0B8A1C6}" srcId="{CB38E913-E51D-4D16-9F97-A86EA8DFBBAC}" destId="{6BC5ABBA-3D8A-45EF-8698-53C42609ADF1}" srcOrd="2" destOrd="0" parTransId="{8D78F498-010B-4A73-8776-1B79D9DA03A8}" sibTransId="{0FAB6A71-6C2A-4695-879B-5B294858B8A1}"/>
    <dgm:cxn modelId="{EDF739EE-F4DA-480A-88FB-5C333C25C488}" type="presOf" srcId="{CB38E913-E51D-4D16-9F97-A86EA8DFBBAC}" destId="{882F3EAD-413E-481F-9DA6-3AC91E1B64F0}" srcOrd="0" destOrd="0" presId="urn:microsoft.com/office/officeart/2018/5/layout/IconCircleLabelList"/>
    <dgm:cxn modelId="{67B03F0F-C8FA-4AFC-9052-37E2F6307B8A}" type="presParOf" srcId="{882F3EAD-413E-481F-9DA6-3AC91E1B64F0}" destId="{94FDECD8-58A7-46D3-8920-6F27985FCE70}" srcOrd="0" destOrd="0" presId="urn:microsoft.com/office/officeart/2018/5/layout/IconCircleLabelList"/>
    <dgm:cxn modelId="{8CF5479C-F7F2-44AA-A790-0503989B33B5}" type="presParOf" srcId="{94FDECD8-58A7-46D3-8920-6F27985FCE70}" destId="{97E0A369-BAB5-48F4-B1C3-B8D9AB3AB338}" srcOrd="0" destOrd="0" presId="urn:microsoft.com/office/officeart/2018/5/layout/IconCircleLabelList"/>
    <dgm:cxn modelId="{4010161F-C2B8-4A56-83C5-0DA095FB711A}" type="presParOf" srcId="{94FDECD8-58A7-46D3-8920-6F27985FCE70}" destId="{3B3D9D7C-66CC-4B80-8BE3-2FE0EB9E70F7}" srcOrd="1" destOrd="0" presId="urn:microsoft.com/office/officeart/2018/5/layout/IconCircleLabelList"/>
    <dgm:cxn modelId="{2A87FDB3-2727-4B49-B45E-1F62A58C0C29}" type="presParOf" srcId="{94FDECD8-58A7-46D3-8920-6F27985FCE70}" destId="{AF073DD8-1B2F-41A4-8F41-FE674D1CB158}" srcOrd="2" destOrd="0" presId="urn:microsoft.com/office/officeart/2018/5/layout/IconCircleLabelList"/>
    <dgm:cxn modelId="{03221B36-E352-4398-9CFF-4BE7B45A824F}" type="presParOf" srcId="{94FDECD8-58A7-46D3-8920-6F27985FCE70}" destId="{B3534166-2105-46C7-982A-6C6198F54375}" srcOrd="3" destOrd="0" presId="urn:microsoft.com/office/officeart/2018/5/layout/IconCircleLabelList"/>
    <dgm:cxn modelId="{A50A7C84-4506-43B2-9F68-6AED2817CCE9}" type="presParOf" srcId="{882F3EAD-413E-481F-9DA6-3AC91E1B64F0}" destId="{E4B3ECD7-63B7-456A-9E02-3530BCA4D714}" srcOrd="1" destOrd="0" presId="urn:microsoft.com/office/officeart/2018/5/layout/IconCircleLabelList"/>
    <dgm:cxn modelId="{917BFD63-4743-4D17-84B5-7F4186061AAB}" type="presParOf" srcId="{882F3EAD-413E-481F-9DA6-3AC91E1B64F0}" destId="{5852BF11-4E8E-4361-9E79-9C3A55687869}" srcOrd="2" destOrd="0" presId="urn:microsoft.com/office/officeart/2018/5/layout/IconCircleLabelList"/>
    <dgm:cxn modelId="{45EF30F4-81CB-4D7F-BC75-C79C5371BAF3}" type="presParOf" srcId="{5852BF11-4E8E-4361-9E79-9C3A55687869}" destId="{61586FC5-8248-4B5D-B346-404698B1AC5A}" srcOrd="0" destOrd="0" presId="urn:microsoft.com/office/officeart/2018/5/layout/IconCircleLabelList"/>
    <dgm:cxn modelId="{A4FAEADB-F5AD-4E24-B773-3B01D5196A1C}" type="presParOf" srcId="{5852BF11-4E8E-4361-9E79-9C3A55687869}" destId="{A8E0DF1A-E69B-4C81-8B2F-3B83B34B36B2}" srcOrd="1" destOrd="0" presId="urn:microsoft.com/office/officeart/2018/5/layout/IconCircleLabelList"/>
    <dgm:cxn modelId="{E3D5777A-4161-4277-8411-65D3F35EEB5A}" type="presParOf" srcId="{5852BF11-4E8E-4361-9E79-9C3A55687869}" destId="{460FE9D5-7AA9-4C3D-A4BC-BBB0CAB65C41}" srcOrd="2" destOrd="0" presId="urn:microsoft.com/office/officeart/2018/5/layout/IconCircleLabelList"/>
    <dgm:cxn modelId="{435AA56B-0CF6-4BD2-9F62-3807D298141F}" type="presParOf" srcId="{5852BF11-4E8E-4361-9E79-9C3A55687869}" destId="{846A9B60-1919-4667-BFDC-8D1C785292A8}" srcOrd="3" destOrd="0" presId="urn:microsoft.com/office/officeart/2018/5/layout/IconCircleLabelList"/>
    <dgm:cxn modelId="{0C00BD4D-38A7-46D0-9F60-60BAEEBEF976}" type="presParOf" srcId="{882F3EAD-413E-481F-9DA6-3AC91E1B64F0}" destId="{6F95A018-5E28-49DE-9E9A-109DF528177A}" srcOrd="3" destOrd="0" presId="urn:microsoft.com/office/officeart/2018/5/layout/IconCircleLabelList"/>
    <dgm:cxn modelId="{06ADDDEF-6172-4C0E-8415-424235802DCF}" type="presParOf" srcId="{882F3EAD-413E-481F-9DA6-3AC91E1B64F0}" destId="{9DED93C5-3F9F-4384-A7CB-D8A83B2C54C7}" srcOrd="4" destOrd="0" presId="urn:microsoft.com/office/officeart/2018/5/layout/IconCircleLabelList"/>
    <dgm:cxn modelId="{64B596BB-0B39-4AC1-B2DD-CEF6DF7C4EB3}" type="presParOf" srcId="{9DED93C5-3F9F-4384-A7CB-D8A83B2C54C7}" destId="{78379661-DBFF-409F-B2AA-593CBA466E25}" srcOrd="0" destOrd="0" presId="urn:microsoft.com/office/officeart/2018/5/layout/IconCircleLabelList"/>
    <dgm:cxn modelId="{472B0F5B-1CB6-4CD2-A23C-A457B8E8E787}" type="presParOf" srcId="{9DED93C5-3F9F-4384-A7CB-D8A83B2C54C7}" destId="{F2149F2B-A1C9-4A03-921E-7B5598C8E5D1}" srcOrd="1" destOrd="0" presId="urn:microsoft.com/office/officeart/2018/5/layout/IconCircleLabelList"/>
    <dgm:cxn modelId="{6B075236-59B7-4569-887E-4A5BAF56D86F}" type="presParOf" srcId="{9DED93C5-3F9F-4384-A7CB-D8A83B2C54C7}" destId="{F82D8FF3-396D-4131-BD01-6E9D1A8A64C1}" srcOrd="2" destOrd="0" presId="urn:microsoft.com/office/officeart/2018/5/layout/IconCircleLabelList"/>
    <dgm:cxn modelId="{00E1F10F-8BFD-47E5-BFAF-7F7625AFED5A}" type="presParOf" srcId="{9DED93C5-3F9F-4384-A7CB-D8A83B2C54C7}" destId="{2C842FEB-951E-4E18-83AB-B23505F9EAEC}"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0A369-BAB5-48F4-B1C3-B8D9AB3AB338}">
      <dsp:nvSpPr>
        <dsp:cNvPr id="0" name=""/>
        <dsp:cNvSpPr/>
      </dsp:nvSpPr>
      <dsp:spPr>
        <a:xfrm>
          <a:off x="530099" y="893169"/>
          <a:ext cx="1406812" cy="1406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D9D7C-66CC-4B80-8BE3-2FE0EB9E70F7}">
      <dsp:nvSpPr>
        <dsp:cNvPr id="0" name=""/>
        <dsp:cNvSpPr/>
      </dsp:nvSpPr>
      <dsp:spPr>
        <a:xfrm>
          <a:off x="829912" y="1192981"/>
          <a:ext cx="807187" cy="80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534166-2105-46C7-982A-6C6198F54375}">
      <dsp:nvSpPr>
        <dsp:cNvPr id="0" name=""/>
        <dsp:cNvSpPr/>
      </dsp:nvSpPr>
      <dsp:spPr>
        <a:xfrm>
          <a:off x="80381"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s-ES_tradnl" sz="3500" kern="1200"/>
            <a:t>Químicos</a:t>
          </a:r>
          <a:endParaRPr lang="en-US" sz="3500" kern="1200"/>
        </a:p>
      </dsp:txBody>
      <dsp:txXfrm>
        <a:off x="80381" y="2738169"/>
        <a:ext cx="2306250" cy="720000"/>
      </dsp:txXfrm>
    </dsp:sp>
    <dsp:sp modelId="{61586FC5-8248-4B5D-B346-404698B1AC5A}">
      <dsp:nvSpPr>
        <dsp:cNvPr id="0" name=""/>
        <dsp:cNvSpPr/>
      </dsp:nvSpPr>
      <dsp:spPr>
        <a:xfrm>
          <a:off x="3239943" y="893169"/>
          <a:ext cx="1406812" cy="1406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E0DF1A-E69B-4C81-8B2F-3B83B34B36B2}">
      <dsp:nvSpPr>
        <dsp:cNvPr id="0" name=""/>
        <dsp:cNvSpPr/>
      </dsp:nvSpPr>
      <dsp:spPr>
        <a:xfrm>
          <a:off x="3539756" y="1192981"/>
          <a:ext cx="807187" cy="807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6A9B60-1919-4667-BFDC-8D1C785292A8}">
      <dsp:nvSpPr>
        <dsp:cNvPr id="0" name=""/>
        <dsp:cNvSpPr/>
      </dsp:nvSpPr>
      <dsp:spPr>
        <a:xfrm>
          <a:off x="2790224"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s-ES_tradnl" sz="3500" kern="1200"/>
            <a:t>Físicos</a:t>
          </a:r>
          <a:endParaRPr lang="en-US" sz="3500" kern="1200"/>
        </a:p>
      </dsp:txBody>
      <dsp:txXfrm>
        <a:off x="2790224" y="2738169"/>
        <a:ext cx="2306250" cy="720000"/>
      </dsp:txXfrm>
    </dsp:sp>
    <dsp:sp modelId="{78379661-DBFF-409F-B2AA-593CBA466E25}">
      <dsp:nvSpPr>
        <dsp:cNvPr id="0" name=""/>
        <dsp:cNvSpPr/>
      </dsp:nvSpPr>
      <dsp:spPr>
        <a:xfrm>
          <a:off x="5949787" y="893169"/>
          <a:ext cx="1406812" cy="1406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149F2B-A1C9-4A03-921E-7B5598C8E5D1}">
      <dsp:nvSpPr>
        <dsp:cNvPr id="0" name=""/>
        <dsp:cNvSpPr/>
      </dsp:nvSpPr>
      <dsp:spPr>
        <a:xfrm>
          <a:off x="6249600" y="1192981"/>
          <a:ext cx="807187" cy="807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842FEB-951E-4E18-83AB-B23505F9EAEC}">
      <dsp:nvSpPr>
        <dsp:cNvPr id="0" name=""/>
        <dsp:cNvSpPr/>
      </dsp:nvSpPr>
      <dsp:spPr>
        <a:xfrm>
          <a:off x="5500068"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s-ES_tradnl" sz="3500" kern="1200"/>
            <a:t>Simbólicos</a:t>
          </a:r>
          <a:endParaRPr lang="en-US" sz="3500" kern="1200"/>
        </a:p>
      </dsp:txBody>
      <dsp:txXfrm>
        <a:off x="5500068" y="2738169"/>
        <a:ext cx="2306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10/7/19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3507926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2738021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hay una memoria. Hay varias memorias</a:t>
            </a:r>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a:t>
            </a:fld>
            <a:endParaRPr lang="es-ES" dirty="0"/>
          </a:p>
        </p:txBody>
      </p:sp>
    </p:spTree>
    <p:extLst>
      <p:ext uri="{BB962C8B-B14F-4D97-AF65-F5344CB8AC3E}">
        <p14:creationId xmlns:p14="http://schemas.microsoft.com/office/powerpoint/2010/main" val="4192013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a:t>
            </a:fld>
            <a:endParaRPr lang="es-EC"/>
          </a:p>
        </p:txBody>
      </p:sp>
    </p:spTree>
    <p:extLst>
      <p:ext uri="{BB962C8B-B14F-4D97-AF65-F5344CB8AC3E}">
        <p14:creationId xmlns:p14="http://schemas.microsoft.com/office/powerpoint/2010/main" val="70339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7</a:t>
            </a:fld>
            <a:endParaRPr lang="es-EC"/>
          </a:p>
        </p:txBody>
      </p:sp>
    </p:spTree>
    <p:extLst>
      <p:ext uri="{BB962C8B-B14F-4D97-AF65-F5344CB8AC3E}">
        <p14:creationId xmlns:p14="http://schemas.microsoft.com/office/powerpoint/2010/main" val="1331990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8</a:t>
            </a:fld>
            <a:endParaRPr lang="es-EC"/>
          </a:p>
        </p:txBody>
      </p:sp>
    </p:spTree>
    <p:extLst>
      <p:ext uri="{BB962C8B-B14F-4D97-AF65-F5344CB8AC3E}">
        <p14:creationId xmlns:p14="http://schemas.microsoft.com/office/powerpoint/2010/main" val="1097262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103772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a:t>Feromonas</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29</a:t>
            </a:fld>
            <a:endParaRPr lang="es-ES"/>
          </a:p>
        </p:txBody>
      </p:sp>
    </p:spTree>
    <p:extLst>
      <p:ext uri="{BB962C8B-B14F-4D97-AF65-F5344CB8AC3E}">
        <p14:creationId xmlns:p14="http://schemas.microsoft.com/office/powerpoint/2010/main" val="2597135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7/10/19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1600" b="1" i="1" dirty="0">
                <a:latin typeface="Palatino" pitchFamily="2" charset="77"/>
                <a:ea typeface="Palatino" pitchFamily="2" charset="77"/>
              </a:rPr>
              <a:t>CAPITULO 13</a:t>
            </a:r>
          </a:p>
          <a:p>
            <a:pPr>
              <a:buFont typeface="Wingdings 3" charset="2"/>
              <a:buNone/>
            </a:pPr>
            <a:r>
              <a:rPr lang="es-ES_tradnl" sz="1600" b="1" i="1" dirty="0">
                <a:latin typeface="Palatino" pitchFamily="2" charset="77"/>
                <a:ea typeface="Palatino" pitchFamily="2" charset="77"/>
              </a:rPr>
              <a:t>	El enfoque de los comunicadores. La interacción simbólica</a:t>
            </a: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20090" y="0"/>
            <a:ext cx="8413995"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065186" y="0"/>
            <a:ext cx="8078814"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ctrTitle"/>
          </p:nvPr>
        </p:nvSpPr>
        <p:spPr>
          <a:xfrm>
            <a:off x="3288029" y="365125"/>
            <a:ext cx="5373370" cy="1325563"/>
          </a:xfrm>
        </p:spPr>
        <p:txBody>
          <a:bodyPr vert="horz" lIns="91440" tIns="45720" rIns="91440" bIns="45720" rtlCol="0" anchor="ctr">
            <a:normAutofit/>
          </a:bodyPr>
          <a:lstStyle/>
          <a:p>
            <a:pPr algn="l" defTabSz="914400"/>
            <a:br>
              <a:rPr lang="en-US" sz="2800" kern="1200" dirty="0">
                <a:solidFill>
                  <a:schemeClr val="tx1"/>
                </a:solidFill>
                <a:latin typeface="+mj-lt"/>
                <a:ea typeface="+mj-ea"/>
                <a:cs typeface="+mj-cs"/>
              </a:rPr>
            </a:br>
            <a:br>
              <a:rPr lang="en-US" sz="2800" kern="1200" dirty="0">
                <a:solidFill>
                  <a:schemeClr val="tx1"/>
                </a:solidFill>
                <a:latin typeface="+mj-lt"/>
                <a:ea typeface="+mj-ea"/>
                <a:cs typeface="+mj-cs"/>
              </a:rPr>
            </a:br>
            <a:endParaRPr lang="en-US" sz="2800" i="1" kern="1200" dirty="0">
              <a:solidFill>
                <a:schemeClr val="tx1"/>
              </a:solidFill>
              <a:latin typeface="+mj-lt"/>
              <a:ea typeface="+mj-ea"/>
              <a:cs typeface="+mj-cs"/>
            </a:endParaRPr>
          </a:p>
        </p:txBody>
      </p:sp>
      <p:pic>
        <p:nvPicPr>
          <p:cNvPr id="6" name="Imagen 5" descr="Imagen que contiene persona, hombre, exterior, corbata&#10;&#10;Descripción generada automáticamente">
            <a:extLst>
              <a:ext uri="{FF2B5EF4-FFF2-40B4-BE49-F238E27FC236}">
                <a16:creationId xmlns:a16="http://schemas.microsoft.com/office/drawing/2014/main" id="{74CB5FCC-02C2-0B45-BC49-7757F5211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45" y="1586848"/>
            <a:ext cx="2569467" cy="3683823"/>
          </a:xfrm>
          <a:prstGeom prst="rect">
            <a:avLst/>
          </a:prstGeom>
        </p:spPr>
      </p:pic>
      <p:sp>
        <p:nvSpPr>
          <p:cNvPr id="3" name="CuadroTexto 2">
            <a:extLst>
              <a:ext uri="{FF2B5EF4-FFF2-40B4-BE49-F238E27FC236}">
                <a16:creationId xmlns:a16="http://schemas.microsoft.com/office/drawing/2014/main" id="{9167350B-0747-904D-8685-DBB19F5C8ECF}"/>
              </a:ext>
            </a:extLst>
          </p:cNvPr>
          <p:cNvSpPr txBox="1"/>
          <p:nvPr/>
        </p:nvSpPr>
        <p:spPr>
          <a:xfrm>
            <a:off x="3290636" y="2022601"/>
            <a:ext cx="5370763" cy="4154361"/>
          </a:xfrm>
          <a:prstGeom prst="rect">
            <a:avLst/>
          </a:prstGeom>
        </p:spPr>
        <p:txBody>
          <a:bodyPr vert="horz" lIns="91440" tIns="45720" rIns="91440" bIns="45720" rtlCol="0">
            <a:normAutofit/>
          </a:bodyPr>
          <a:lstStyle/>
          <a:p>
            <a:pPr>
              <a:lnSpc>
                <a:spcPct val="90000"/>
              </a:lnSpc>
              <a:spcAft>
                <a:spcPts val="600"/>
              </a:spcAft>
            </a:pPr>
            <a:r>
              <a:rPr lang="es-ES_tradnl" sz="2400" dirty="0"/>
              <a:t>Cuando la velocidad de huida es el único modo de escapar, es más ventajoso poseer la capacidad de captar la señal de peligro a distancia que fiarse de la propia capacidad física de correr.</a:t>
            </a:r>
            <a:br>
              <a:rPr lang="en-US" sz="2400" dirty="0"/>
            </a:br>
            <a:r>
              <a:rPr lang="en-US" sz="2400" dirty="0"/>
              <a:t>		Manuel Martín Serrano</a:t>
            </a:r>
            <a:br>
              <a:rPr lang="en-US" sz="2400" dirty="0"/>
            </a:br>
            <a:endParaRPr lang="en-US" sz="2400" dirty="0"/>
          </a:p>
        </p:txBody>
      </p:sp>
    </p:spTree>
    <p:extLst>
      <p:ext uri="{BB962C8B-B14F-4D97-AF65-F5344CB8AC3E}">
        <p14:creationId xmlns:p14="http://schemas.microsoft.com/office/powerpoint/2010/main" val="31530630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9" name="Picture 18">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4" name="Título 3">
            <a:extLst>
              <a:ext uri="{FF2B5EF4-FFF2-40B4-BE49-F238E27FC236}">
                <a16:creationId xmlns:a16="http://schemas.microsoft.com/office/drawing/2014/main" id="{1FBB632E-9F7C-7742-959F-788909B93852}"/>
              </a:ext>
            </a:extLst>
          </p:cNvPr>
          <p:cNvSpPr>
            <a:spLocks noGrp="1"/>
          </p:cNvSpPr>
          <p:nvPr>
            <p:ph type="ctrTitle"/>
          </p:nvPr>
        </p:nvSpPr>
        <p:spPr>
          <a:xfrm>
            <a:off x="4976979" y="1459467"/>
            <a:ext cx="3733482" cy="1090538"/>
          </a:xfrm>
        </p:spPr>
        <p:txBody>
          <a:bodyPr vert="horz" lIns="91440" tIns="45720" rIns="91440" bIns="45720" rtlCol="0" anchor="ctr">
            <a:normAutofit/>
          </a:bodyPr>
          <a:lstStyle/>
          <a:p>
            <a:pPr algn="l" defTabSz="914400"/>
            <a:endParaRPr lang="en-US" sz="4400" kern="1200">
              <a:solidFill>
                <a:srgbClr val="000000"/>
              </a:solidFill>
              <a:latin typeface="+mj-lt"/>
              <a:ea typeface="+mj-ea"/>
              <a:cs typeface="+mj-cs"/>
            </a:endParaRPr>
          </a:p>
        </p:txBody>
      </p:sp>
      <p:sp>
        <p:nvSpPr>
          <p:cNvPr id="21"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6" name="Imagen 5" descr="Imagen que contiene imágenes prediseñadas&#10;&#10;Descripción generada automáticamente">
            <a:extLst>
              <a:ext uri="{FF2B5EF4-FFF2-40B4-BE49-F238E27FC236}">
                <a16:creationId xmlns:a16="http://schemas.microsoft.com/office/drawing/2014/main" id="{222A4207-32C1-864A-A441-757E2CFC6780}"/>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23645" r="31360"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12" name="CuadroTexto 2">
            <a:extLst>
              <a:ext uri="{FF2B5EF4-FFF2-40B4-BE49-F238E27FC236}">
                <a16:creationId xmlns:a16="http://schemas.microsoft.com/office/drawing/2014/main" id="{9167350B-0747-904D-8685-DBB19F5C8ECF}"/>
              </a:ext>
            </a:extLst>
          </p:cNvPr>
          <p:cNvSpPr txBox="1"/>
          <p:nvPr/>
        </p:nvSpPr>
        <p:spPr>
          <a:xfrm>
            <a:off x="4974330" y="2673512"/>
            <a:ext cx="3733184" cy="272946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s-ES_tradnl" sz="1500" dirty="0">
                <a:solidFill>
                  <a:srgbClr val="000000"/>
                </a:solidFill>
              </a:rPr>
              <a:t>En los principios de la vida, afirma Manuel Martín Serrano: “la comunicación no era y sin embargo siempre ha sido”.</a:t>
            </a:r>
          </a:p>
          <a:p>
            <a:pPr indent="-228600">
              <a:lnSpc>
                <a:spcPct val="90000"/>
              </a:lnSpc>
              <a:spcAft>
                <a:spcPts val="600"/>
              </a:spcAft>
              <a:buFont typeface="Arial" panose="020B0604020202020204" pitchFamily="34" charset="0"/>
              <a:buChar char="•"/>
            </a:pPr>
            <a:endParaRPr lang="es-ES_tradnl" sz="1500" dirty="0">
              <a:solidFill>
                <a:srgbClr val="000000"/>
              </a:solidFill>
            </a:endParaRPr>
          </a:p>
          <a:p>
            <a:pPr indent="-228600">
              <a:lnSpc>
                <a:spcPct val="90000"/>
              </a:lnSpc>
              <a:spcAft>
                <a:spcPts val="600"/>
              </a:spcAft>
              <a:buFont typeface="Arial" panose="020B0604020202020204" pitchFamily="34" charset="0"/>
              <a:buChar char="•"/>
            </a:pPr>
            <a:r>
              <a:rPr lang="es-ES_tradnl" sz="1500" dirty="0">
                <a:solidFill>
                  <a:srgbClr val="000000"/>
                </a:solidFill>
              </a:rPr>
              <a:t>La comunicación,  señala Rafael Alberto Pérez: “es un fenómeno tan antiguo como el hombre y tan común como la vida misma”. </a:t>
            </a:r>
          </a:p>
          <a:p>
            <a:pPr indent="-228600">
              <a:lnSpc>
                <a:spcPct val="90000"/>
              </a:lnSpc>
              <a:spcAft>
                <a:spcPts val="600"/>
              </a:spcAft>
              <a:buFont typeface="Arial" panose="020B0604020202020204" pitchFamily="34" charset="0"/>
              <a:buChar char="•"/>
            </a:pPr>
            <a:endParaRPr lang="es-ES_tradnl" sz="1500" dirty="0">
              <a:solidFill>
                <a:srgbClr val="000000"/>
              </a:solidFill>
            </a:endParaRPr>
          </a:p>
          <a:p>
            <a:pPr indent="-228600">
              <a:lnSpc>
                <a:spcPct val="90000"/>
              </a:lnSpc>
              <a:spcAft>
                <a:spcPts val="600"/>
              </a:spcAft>
              <a:buFont typeface="Arial" panose="020B0604020202020204" pitchFamily="34" charset="0"/>
              <a:buChar char="•"/>
            </a:pPr>
            <a:r>
              <a:rPr lang="es-ES_tradnl" sz="1500" dirty="0">
                <a:solidFill>
                  <a:srgbClr val="000000"/>
                </a:solidFill>
              </a:rPr>
              <a:t>La comunicación se encuentra estrechamente asociada con la evolución.</a:t>
            </a:r>
          </a:p>
        </p:txBody>
      </p:sp>
    </p:spTree>
    <p:extLst>
      <p:ext uri="{BB962C8B-B14F-4D97-AF65-F5344CB8AC3E}">
        <p14:creationId xmlns:p14="http://schemas.microsoft.com/office/powerpoint/2010/main" val="67256607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 name="Rectangle 118">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4606047"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reeform: Shape 122">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323928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ctrTitle"/>
          </p:nvPr>
        </p:nvSpPr>
        <p:spPr>
          <a:xfrm>
            <a:off x="4794448" y="640263"/>
            <a:ext cx="3915950" cy="1344975"/>
          </a:xfrm>
        </p:spPr>
        <p:txBody>
          <a:bodyPr vert="horz" lIns="91440" tIns="45720" rIns="91440" bIns="45720" rtlCol="0" anchor="ctr">
            <a:normAutofit/>
          </a:bodyPr>
          <a:lstStyle/>
          <a:p>
            <a:pPr algn="l" defTabSz="914400"/>
            <a:r>
              <a:rPr lang="en-US" sz="3500" kern="1200">
                <a:solidFill>
                  <a:schemeClr val="tx1"/>
                </a:solidFill>
                <a:latin typeface="+mj-lt"/>
                <a:ea typeface="+mj-ea"/>
                <a:cs typeface="+mj-cs"/>
              </a:rPr>
              <a:t>Comunicación</a:t>
            </a:r>
            <a:br>
              <a:rPr lang="en-US" sz="3500" kern="1200">
                <a:solidFill>
                  <a:schemeClr val="tx1"/>
                </a:solidFill>
                <a:latin typeface="+mj-lt"/>
                <a:ea typeface="+mj-ea"/>
                <a:cs typeface="+mj-cs"/>
              </a:rPr>
            </a:br>
            <a:endParaRPr lang="en-US" sz="3500" i="1" kern="1200">
              <a:solidFill>
                <a:schemeClr val="tx1"/>
              </a:solidFill>
              <a:latin typeface="+mj-lt"/>
              <a:ea typeface="+mj-ea"/>
              <a:cs typeface="+mj-cs"/>
            </a:endParaRPr>
          </a:p>
        </p:txBody>
      </p:sp>
      <p:pic>
        <p:nvPicPr>
          <p:cNvPr id="6" name="Imagen 5" descr="Imagen que contiene captura de pantalla, texto&#10;&#10;Descripción generada automáticamente">
            <a:extLst>
              <a:ext uri="{FF2B5EF4-FFF2-40B4-BE49-F238E27FC236}">
                <a16:creationId xmlns:a16="http://schemas.microsoft.com/office/drawing/2014/main" id="{59D7ED70-7492-D44F-9D04-07EDB70DD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74" y="585051"/>
            <a:ext cx="3845052" cy="5532448"/>
          </a:xfrm>
          <a:prstGeom prst="rect">
            <a:avLst/>
          </a:prstGeom>
        </p:spPr>
      </p:pic>
      <p:sp>
        <p:nvSpPr>
          <p:cNvPr id="3" name="CuadroTexto 2">
            <a:extLst>
              <a:ext uri="{FF2B5EF4-FFF2-40B4-BE49-F238E27FC236}">
                <a16:creationId xmlns:a16="http://schemas.microsoft.com/office/drawing/2014/main" id="{6D8C3705-92E3-A04A-A1BE-175CD8513A37}"/>
              </a:ext>
            </a:extLst>
          </p:cNvPr>
          <p:cNvSpPr txBox="1"/>
          <p:nvPr/>
        </p:nvSpPr>
        <p:spPr>
          <a:xfrm>
            <a:off x="5279570" y="1709057"/>
            <a:ext cx="3465766" cy="4508680"/>
          </a:xfrm>
          <a:prstGeom prst="rect">
            <a:avLst/>
          </a:prstGeom>
        </p:spPr>
        <p:txBody>
          <a:bodyPr vert="horz" lIns="91440" tIns="45720" rIns="91440" bIns="45720" rtlCol="0">
            <a:normAutofit fontScale="92500" lnSpcReduction="20000"/>
          </a:bodyPr>
          <a:lstStyle/>
          <a:p>
            <a:pPr>
              <a:lnSpc>
                <a:spcPct val="90000"/>
              </a:lnSpc>
            </a:pPr>
            <a:r>
              <a:rPr lang="es-ES_tradnl" dirty="0"/>
              <a:t>La comunicación se encuentra estrechamente asociada con la evolución. La capacidad de comunicar nunca hubiese sido posible, destaca Manuel Martín Serrano, sin una sucesión de transformaciones previas de los organismos y de los comportamientos: “se tomó cinco millones de siglos para probar las opciones comunicativas que finalmente han configurado las capacidades comunicativas humanas. Esa evolución ha hecho nuestro cuerpo expresivo y receptivo; nuestro comportamiento simbólico; nuestra mente lógica; nuestro mundo lleno y significativo”. </a:t>
            </a:r>
          </a:p>
          <a:p>
            <a:pPr>
              <a:lnSpc>
                <a:spcPct val="90000"/>
              </a:lnSpc>
            </a:pPr>
            <a:endParaRPr lang="es-ES_tradnl" sz="1900" dirty="0"/>
          </a:p>
          <a:p>
            <a:pPr>
              <a:lnSpc>
                <a:spcPct val="90000"/>
              </a:lnSpc>
            </a:pPr>
            <a:r>
              <a:rPr lang="es-ES_tradnl" sz="1900" dirty="0"/>
              <a:t>Manuel Martín Serrano afirma la pertinencia de una paleontología de la comunicación.</a:t>
            </a:r>
          </a:p>
          <a:p>
            <a:pPr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11074209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C5CD33A-C978-1640-A084-126DC427F4AD}"/>
              </a:ext>
            </a:extLst>
          </p:cNvPr>
          <p:cNvSpPr txBox="1"/>
          <p:nvPr/>
        </p:nvSpPr>
        <p:spPr>
          <a:xfrm>
            <a:off x="5797897" y="5388579"/>
            <a:ext cx="3985902" cy="114400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err="1">
                <a:solidFill>
                  <a:schemeClr val="tx1"/>
                </a:solidFill>
                <a:latin typeface="+mj-lt"/>
                <a:ea typeface="+mj-ea"/>
                <a:cs typeface="+mj-cs"/>
              </a:rPr>
              <a:t>Comunicar</a:t>
            </a:r>
            <a:endParaRPr lang="en-US" sz="4400" kern="1200" dirty="0">
              <a:solidFill>
                <a:schemeClr val="tx1"/>
              </a:solidFill>
              <a:latin typeface="+mj-lt"/>
              <a:ea typeface="+mj-ea"/>
              <a:cs typeface="+mj-cs"/>
            </a:endParaRPr>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14642" y="1319308"/>
            <a:ext cx="4056928" cy="4641274"/>
          </a:xfrm>
        </p:spPr>
        <p:txBody>
          <a:bodyPr vert="horz" lIns="91440" tIns="45720" rIns="91440" bIns="45720" rtlCol="0" anchor="t">
            <a:noAutofit/>
          </a:bodyPr>
          <a:lstStyle/>
          <a:p>
            <a:pPr marL="0" indent="0" defTabSz="914400">
              <a:buNone/>
            </a:pPr>
            <a:r>
              <a:rPr lang="es-ES_tradnl" sz="1600" dirty="0"/>
              <a:t>Es posible afirmar que la comunicación está presente en nuestra constitución biológica y, además, es fundamental en el desarrollo de la civilización. En ese sentido, </a:t>
            </a:r>
            <a:r>
              <a:rPr lang="es-ES_tradnl" sz="1600" dirty="0" err="1"/>
              <a:t>Lull</a:t>
            </a:r>
            <a:r>
              <a:rPr lang="es-ES_tradnl" sz="1600" dirty="0"/>
              <a:t> y Neiva (2012) sostienen que la vida biológica y cultural está impulsada por la dinámica de la interacción comunicativa, tanto en términos biológicos, como en términos sociales y culturales: </a:t>
            </a:r>
          </a:p>
          <a:p>
            <a:pPr marL="0" indent="0" defTabSz="914400">
              <a:buNone/>
            </a:pPr>
            <a:r>
              <a:rPr lang="es-ES_tradnl" sz="1600" dirty="0"/>
              <a:t>En términos biológicos, la clave para la supervivencia y reproducción de los seres sensibles es la capacidad del organismo para organizar y transmitir con éxito señales internas; enviar mensajes a otros organismos; y, para las especies sociales, coordinar la actividad. En términos sociales y culturales, la clave del desarrollo humano es la habilidad de imaginar, innovar e intercambiar ideas, transmitiendo ideas de una generación a la siguiente. (</a:t>
            </a:r>
            <a:r>
              <a:rPr lang="es-ES_tradnl" sz="1600" dirty="0" err="1"/>
              <a:t>Lull</a:t>
            </a:r>
            <a:r>
              <a:rPr lang="es-ES_tradnl" sz="1600" dirty="0"/>
              <a:t> y Neiva).</a:t>
            </a:r>
          </a:p>
        </p:txBody>
      </p:sp>
      <p:sp>
        <p:nvSpPr>
          <p:cNvPr id="115" name="Freeform: Shape 114">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4" name="Imagen 3" descr="Imagen que contiene texto, mapa&#10;&#10;Descripción generada automáticamente">
            <a:extLst>
              <a:ext uri="{FF2B5EF4-FFF2-40B4-BE49-F238E27FC236}">
                <a16:creationId xmlns:a16="http://schemas.microsoft.com/office/drawing/2014/main" id="{9471D6BD-8127-F947-BB47-E2896FE97606}"/>
              </a:ext>
            </a:extLst>
          </p:cNvPr>
          <p:cNvPicPr>
            <a:picLocks noChangeAspect="1"/>
          </p:cNvPicPr>
          <p:nvPr/>
        </p:nvPicPr>
        <p:blipFill rotWithShape="1">
          <a:blip r:embed="rId3">
            <a:extLst>
              <a:ext uri="{28A0092B-C50C-407E-A947-70E740481C1C}">
                <a14:useLocalDpi xmlns:a14="http://schemas.microsoft.com/office/drawing/2010/main" val="0"/>
              </a:ext>
            </a:extLst>
          </a:blip>
          <a:srcRect l="45402" r="9139"/>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40560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ro, sentado, persona, mirando&#10;&#10;Descripción generada automáticamente">
            <a:extLst>
              <a:ext uri="{FF2B5EF4-FFF2-40B4-BE49-F238E27FC236}">
                <a16:creationId xmlns:a16="http://schemas.microsoft.com/office/drawing/2014/main" id="{BC53868A-E296-2B4E-AAA0-2E50967263C1}"/>
              </a:ext>
            </a:extLst>
          </p:cNvPr>
          <p:cNvPicPr>
            <a:picLocks noChangeAspect="1"/>
          </p:cNvPicPr>
          <p:nvPr/>
        </p:nvPicPr>
        <p:blipFill rotWithShape="1">
          <a:blip r:embed="rId2">
            <a:extLst>
              <a:ext uri="{28A0092B-C50C-407E-A947-70E740481C1C}">
                <a14:useLocalDpi xmlns:a14="http://schemas.microsoft.com/office/drawing/2010/main" val="0"/>
              </a:ext>
            </a:extLst>
          </a:blip>
          <a:srcRect r="2036" b="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CE819A-4408-C74E-B095-960537CFE250}"/>
              </a:ext>
            </a:extLst>
          </p:cNvPr>
          <p:cNvSpPr>
            <a:spLocks noGrp="1"/>
          </p:cNvSpPr>
          <p:nvPr>
            <p:ph type="title"/>
          </p:nvPr>
        </p:nvSpPr>
        <p:spPr>
          <a:xfrm>
            <a:off x="603748" y="4551037"/>
            <a:ext cx="3766337" cy="1509931"/>
          </a:xfrm>
        </p:spPr>
        <p:txBody>
          <a:bodyPr>
            <a:normAutofit/>
          </a:bodyPr>
          <a:lstStyle/>
          <a:p>
            <a:endParaRPr lang="es-ES_tradnl" sz="3500" dirty="0">
              <a:solidFill>
                <a:srgbClr val="000000"/>
              </a:solidFill>
            </a:endParaRPr>
          </a:p>
        </p:txBody>
      </p:sp>
      <p:sp>
        <p:nvSpPr>
          <p:cNvPr id="3" name="Marcador de contenido 2">
            <a:extLst>
              <a:ext uri="{FF2B5EF4-FFF2-40B4-BE49-F238E27FC236}">
                <a16:creationId xmlns:a16="http://schemas.microsoft.com/office/drawing/2014/main" id="{A84EEA8F-2D98-E149-AEAE-161C90284687}"/>
              </a:ext>
            </a:extLst>
          </p:cNvPr>
          <p:cNvSpPr>
            <a:spLocks noGrp="1"/>
          </p:cNvSpPr>
          <p:nvPr>
            <p:ph idx="1"/>
          </p:nvPr>
        </p:nvSpPr>
        <p:spPr>
          <a:xfrm>
            <a:off x="4852685" y="4551037"/>
            <a:ext cx="3766336" cy="2306953"/>
          </a:xfrm>
        </p:spPr>
        <p:txBody>
          <a:bodyPr anchor="ctr">
            <a:normAutofit/>
          </a:bodyPr>
          <a:lstStyle/>
          <a:p>
            <a:pPr marL="0" indent="0">
              <a:buNone/>
            </a:pPr>
            <a:r>
              <a:rPr lang="es-ES_tradnl" sz="1800" dirty="0">
                <a:solidFill>
                  <a:srgbClr val="000000"/>
                </a:solidFill>
              </a:rPr>
              <a:t>La aptitud de para comunicar no es exclusiva del hombre, como señalan Manuel Martín Serrano (2007), </a:t>
            </a:r>
            <a:r>
              <a:rPr lang="es-ES_tradnl" sz="1800" dirty="0" err="1">
                <a:solidFill>
                  <a:srgbClr val="000000"/>
                </a:solidFill>
              </a:rPr>
              <a:t>Lull</a:t>
            </a:r>
            <a:r>
              <a:rPr lang="es-ES_tradnl" sz="1800" dirty="0">
                <a:solidFill>
                  <a:srgbClr val="000000"/>
                </a:solidFill>
              </a:rPr>
              <a:t> y Neiva (2012). La poseen especies animales que han antecedido al hombre y, en la actualidad, no pocos animales.  </a:t>
            </a:r>
            <a:endParaRPr lang="es-ES_tradnl" sz="1800" i="1" dirty="0">
              <a:solidFill>
                <a:srgbClr val="000000"/>
              </a:solidFill>
            </a:endParaRPr>
          </a:p>
          <a:p>
            <a:pPr marL="0" indent="0">
              <a:buNone/>
            </a:pPr>
            <a:endParaRPr lang="es-ES_tradnl" sz="1600" dirty="0">
              <a:solidFill>
                <a:srgbClr val="000000"/>
              </a:solidFill>
            </a:endParaRPr>
          </a:p>
        </p:txBody>
      </p:sp>
    </p:spTree>
    <p:extLst>
      <p:ext uri="{BB962C8B-B14F-4D97-AF65-F5344CB8AC3E}">
        <p14:creationId xmlns:p14="http://schemas.microsoft.com/office/powerpoint/2010/main" val="219208954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F36577B-1081-9D47-84C9-9F1FF205F218}"/>
              </a:ext>
            </a:extLst>
          </p:cNvPr>
          <p:cNvPicPr>
            <a:picLocks noChangeAspect="1"/>
          </p:cNvPicPr>
          <p:nvPr/>
        </p:nvPicPr>
        <p:blipFill rotWithShape="1">
          <a:blip r:embed="rId3">
            <a:extLst>
              <a:ext uri="{28A0092B-C50C-407E-A947-70E740481C1C}">
                <a14:useLocalDpi xmlns:a14="http://schemas.microsoft.com/office/drawing/2010/main" val="0"/>
              </a:ext>
            </a:extLst>
          </a:blip>
          <a:srcRect l="2034" r="2" b="2"/>
          <a:stretch/>
        </p:blipFill>
        <p:spPr>
          <a:xfrm>
            <a:off x="20" y="10"/>
            <a:ext cx="9143980" cy="4666928"/>
          </a:xfrm>
          <a:prstGeom prst="rect">
            <a:avLst/>
          </a:prstGeom>
        </p:spPr>
      </p:pic>
      <p:pic>
        <p:nvPicPr>
          <p:cNvPr id="112" name="Picture 111">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4" name="Oval 113">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1092200" y="4388303"/>
            <a:ext cx="7431315" cy="2545897"/>
          </a:xfrm>
        </p:spPr>
        <p:txBody>
          <a:bodyPr vert="horz" lIns="91440" tIns="45720" rIns="91440" bIns="45720" rtlCol="0" anchor="ctr">
            <a:normAutofit/>
          </a:bodyPr>
          <a:lstStyle/>
          <a:p>
            <a:pPr marL="0" indent="0">
              <a:buNone/>
            </a:pPr>
            <a:r>
              <a:rPr lang="es-EC" sz="1600" dirty="0">
                <a:solidFill>
                  <a:srgbClr val="000000"/>
                </a:solidFill>
              </a:rPr>
              <a:t>El hombre admite ser comprendido como un complejo sistema de comunicación. Hoy, por ejemplo, sabemos que el sistema nervioso está compuesto por varios tipos de células. La neurona es la más importante. Las neuronas, señalan Mares y Niro: </a:t>
            </a:r>
            <a:r>
              <a:rPr lang="es-EC" sz="1600" i="1" dirty="0">
                <a:solidFill>
                  <a:srgbClr val="000000"/>
                </a:solidFill>
              </a:rPr>
              <a:t>Son unidades independientes que transforman los estímulos que provienen del entorno en impulsos eléctricos conduciéndolos a través del organismo; además existen los neurotransmisores que posibilitan la comunicación entre ellas (…) Se estiman 85 mil millones de neuronas que originan impulsos eléctricos. Cada una puede tener hasta 1000 conexiones, lo que resulta una cuenta de 1000 x 85 mil millones de sinapsis</a:t>
            </a:r>
            <a:r>
              <a:rPr lang="es-EC" sz="1600" dirty="0">
                <a:solidFill>
                  <a:srgbClr val="000000"/>
                </a:solidFill>
              </a:rPr>
              <a:t>. (Mares y Niro: p.28).</a:t>
            </a:r>
          </a:p>
          <a:p>
            <a:pPr marL="0" indent="0" defTabSz="914400">
              <a:buNone/>
            </a:pPr>
            <a:endParaRPr lang="es-ES_tradnl" sz="900" i="1" dirty="0">
              <a:solidFill>
                <a:srgbClr val="000000"/>
              </a:solidFill>
            </a:endParaRPr>
          </a:p>
        </p:txBody>
      </p:sp>
      <p:sp>
        <p:nvSpPr>
          <p:cNvPr id="2" name="CuadroTexto 1">
            <a:extLst>
              <a:ext uri="{FF2B5EF4-FFF2-40B4-BE49-F238E27FC236}">
                <a16:creationId xmlns:a16="http://schemas.microsoft.com/office/drawing/2014/main" id="{02651754-5C33-CB4E-8448-6D1887D60C9A}"/>
              </a:ext>
            </a:extLst>
          </p:cNvPr>
          <p:cNvSpPr txBox="1"/>
          <p:nvPr/>
        </p:nvSpPr>
        <p:spPr>
          <a:xfrm>
            <a:off x="4851603" y="889686"/>
            <a:ext cx="3855911" cy="1915297"/>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solidFill>
                <a:srgbClr val="000000"/>
              </a:solidFill>
              <a:latin typeface="+mj-lt"/>
              <a:ea typeface="+mj-ea"/>
              <a:cs typeface="+mj-cs"/>
            </a:endParaRPr>
          </a:p>
        </p:txBody>
      </p:sp>
    </p:spTree>
    <p:extLst>
      <p:ext uri="{BB962C8B-B14F-4D97-AF65-F5344CB8AC3E}">
        <p14:creationId xmlns:p14="http://schemas.microsoft.com/office/powerpoint/2010/main" val="411850131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 name="Rectangle 11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Imagen que contiene objeto, puzle&#10;&#10;Descripción generada automáticamente">
            <a:extLst>
              <a:ext uri="{FF2B5EF4-FFF2-40B4-BE49-F238E27FC236}">
                <a16:creationId xmlns:a16="http://schemas.microsoft.com/office/drawing/2014/main" id="{ED37BAC3-5A26-6640-B49D-664260A240A1}"/>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5000"/>
          <a:stretch/>
        </p:blipFill>
        <p:spPr>
          <a:xfrm>
            <a:off x="20" y="10"/>
            <a:ext cx="9143980" cy="6857990"/>
          </a:xfrm>
          <a:prstGeom prst="rect">
            <a:avLst/>
          </a:prstGeom>
        </p:spPr>
      </p:pic>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628650" y="1825625"/>
            <a:ext cx="7886700" cy="4351338"/>
          </a:xfrm>
        </p:spPr>
        <p:txBody>
          <a:bodyPr vert="horz" lIns="91440" tIns="45720" rIns="91440" bIns="45720" rtlCol="0">
            <a:normAutofit/>
          </a:bodyPr>
          <a:lstStyle/>
          <a:p>
            <a:pPr marL="0" indent="0">
              <a:buNone/>
            </a:pPr>
            <a:r>
              <a:rPr lang="es-EC" dirty="0">
                <a:solidFill>
                  <a:srgbClr val="FFFFFF"/>
                </a:solidFill>
              </a:rPr>
              <a:t>A través de la historia podemos apreciar cómo las formas cooperativas de comunicación han asegurado la supervivencia de la nuestra especie. Para sobrevivir resulta indispensable cooperar, y la cooperación solo es posible a partir de la comunicación. La comunicación, afirman Lull y Neiva, dirige los cambios biológicos y culturales.</a:t>
            </a:r>
          </a:p>
          <a:p>
            <a:pPr marL="0" indent="0">
              <a:buNone/>
            </a:pPr>
            <a:r>
              <a:rPr lang="es-EC" dirty="0">
                <a:solidFill>
                  <a:srgbClr val="FFFFFF"/>
                </a:solidFill>
              </a:rPr>
              <a:t>La evolución es el proceso continuo de cambio y la diversificación de todos los seres vivos. Los procesos de comunicación, el envío de señales y el intercambio de mensajes dentro y entre los organismos, configuran las adaptaciones evolutivas que tienen lugar. </a:t>
            </a:r>
          </a:p>
          <a:p>
            <a:pPr marL="0" indent="0">
              <a:buNone/>
            </a:pPr>
            <a:r>
              <a:rPr lang="es-EC" dirty="0">
                <a:solidFill>
                  <a:srgbClr val="FFFFFF"/>
                </a:solidFill>
              </a:rPr>
              <a:t>El estudio de la comunicación primero supone su relación con la evolución natural, y después con la socialización.</a:t>
            </a:r>
          </a:p>
          <a:p>
            <a:pPr marL="0" indent="0" defTabSz="914400">
              <a:buNone/>
            </a:pPr>
            <a:endParaRPr lang="es-ES_tradnl" i="1" dirty="0">
              <a:solidFill>
                <a:srgbClr val="FFFFFF"/>
              </a:solidFill>
            </a:endParaRPr>
          </a:p>
        </p:txBody>
      </p:sp>
      <p:sp>
        <p:nvSpPr>
          <p:cNvPr id="2" name="CuadroTexto 1">
            <a:extLst>
              <a:ext uri="{FF2B5EF4-FFF2-40B4-BE49-F238E27FC236}">
                <a16:creationId xmlns:a16="http://schemas.microsoft.com/office/drawing/2014/main" id="{02651754-5C33-CB4E-8448-6D1887D60C9A}"/>
              </a:ext>
            </a:extLst>
          </p:cNvPr>
          <p:cNvSpPr txBox="1"/>
          <p:nvPr/>
        </p:nvSpPr>
        <p:spPr>
          <a:xfrm>
            <a:off x="4851603" y="889686"/>
            <a:ext cx="3855911" cy="1915297"/>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solidFill>
                <a:srgbClr val="000000"/>
              </a:solidFill>
              <a:latin typeface="+mj-lt"/>
              <a:ea typeface="+mj-ea"/>
              <a:cs typeface="+mj-cs"/>
            </a:endParaRPr>
          </a:p>
        </p:txBody>
      </p:sp>
    </p:spTree>
    <p:extLst>
      <p:ext uri="{BB962C8B-B14F-4D97-AF65-F5344CB8AC3E}">
        <p14:creationId xmlns:p14="http://schemas.microsoft.com/office/powerpoint/2010/main" val="216086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9AC37A2-0CF6-3846-8ED3-A34F044AC8E6}"/>
              </a:ext>
            </a:extLst>
          </p:cNvPr>
          <p:cNvPicPr>
            <a:picLocks noChangeAspect="1"/>
          </p:cNvPicPr>
          <p:nvPr/>
        </p:nvPicPr>
        <p:blipFill rotWithShape="1">
          <a:blip r:embed="rId2">
            <a:extLst>
              <a:ext uri="{28A0092B-C50C-407E-A947-70E740481C1C}">
                <a14:useLocalDpi xmlns:a14="http://schemas.microsoft.com/office/drawing/2010/main" val="0"/>
              </a:ext>
            </a:extLst>
          </a:blip>
          <a:srcRect t="19463" b="3788"/>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5439FA5-F72D-204A-BACE-B2CCFE4E2131}"/>
              </a:ext>
            </a:extLst>
          </p:cNvPr>
          <p:cNvSpPr>
            <a:spLocks noGrp="1"/>
          </p:cNvSpPr>
          <p:nvPr>
            <p:ph type="title"/>
          </p:nvPr>
        </p:nvSpPr>
        <p:spPr>
          <a:xfrm>
            <a:off x="603748" y="4551037"/>
            <a:ext cx="3766337" cy="1509931"/>
          </a:xfrm>
        </p:spPr>
        <p:txBody>
          <a:bodyPr>
            <a:normAutofit/>
          </a:bodyPr>
          <a:lstStyle/>
          <a:p>
            <a:endParaRPr lang="es-ES_tradnl" sz="3500">
              <a:solidFill>
                <a:srgbClr val="000000"/>
              </a:solidFill>
            </a:endParaRPr>
          </a:p>
        </p:txBody>
      </p:sp>
      <p:sp>
        <p:nvSpPr>
          <p:cNvPr id="3" name="Marcador de contenido 2">
            <a:extLst>
              <a:ext uri="{FF2B5EF4-FFF2-40B4-BE49-F238E27FC236}">
                <a16:creationId xmlns:a16="http://schemas.microsoft.com/office/drawing/2014/main" id="{B9FC0496-B91D-7D45-8598-39E3C1468078}"/>
              </a:ext>
            </a:extLst>
          </p:cNvPr>
          <p:cNvSpPr>
            <a:spLocks noGrp="1"/>
          </p:cNvSpPr>
          <p:nvPr>
            <p:ph idx="1"/>
          </p:nvPr>
        </p:nvSpPr>
        <p:spPr>
          <a:xfrm>
            <a:off x="4852685" y="4551037"/>
            <a:ext cx="3694808" cy="1509935"/>
          </a:xfrm>
        </p:spPr>
        <p:txBody>
          <a:bodyPr anchor="ctr">
            <a:normAutofit/>
          </a:bodyPr>
          <a:lstStyle/>
          <a:p>
            <a:pPr marL="0" indent="0">
              <a:buNone/>
            </a:pPr>
            <a:r>
              <a:rPr lang="es-EC" sz="1600">
                <a:solidFill>
                  <a:srgbClr val="000000"/>
                </a:solidFill>
              </a:rPr>
              <a:t>El ser humano contemporáneo (</a:t>
            </a:r>
            <a:r>
              <a:rPr lang="es-EC" sz="1600" i="1">
                <a:solidFill>
                  <a:srgbClr val="000000"/>
                </a:solidFill>
              </a:rPr>
              <a:t>Homo sapiens sapiens</a:t>
            </a:r>
            <a:r>
              <a:rPr lang="es-EC" sz="1600">
                <a:solidFill>
                  <a:srgbClr val="000000"/>
                </a:solidFill>
              </a:rPr>
              <a:t>) ha vivido en la Tierra desde hace unos 200,000 años. Los seres humanos comenzaron una vida sedentaria hace 5,000 o 6,000 años. </a:t>
            </a:r>
          </a:p>
          <a:p>
            <a:pPr marL="0" indent="0">
              <a:buNone/>
            </a:pPr>
            <a:endParaRPr lang="es-ES_tradnl" sz="1600">
              <a:solidFill>
                <a:srgbClr val="000000"/>
              </a:solidFill>
            </a:endParaRPr>
          </a:p>
        </p:txBody>
      </p:sp>
    </p:spTree>
    <p:extLst>
      <p:ext uri="{BB962C8B-B14F-4D97-AF65-F5344CB8AC3E}">
        <p14:creationId xmlns:p14="http://schemas.microsoft.com/office/powerpoint/2010/main" val="41265583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795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5439FA5-F72D-204A-BACE-B2CCFE4E2131}"/>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Alfabeto fonético</a:t>
            </a:r>
          </a:p>
        </p:txBody>
      </p:sp>
      <p:pic>
        <p:nvPicPr>
          <p:cNvPr id="5" name="Imagen 4">
            <a:extLst>
              <a:ext uri="{FF2B5EF4-FFF2-40B4-BE49-F238E27FC236}">
                <a16:creationId xmlns:a16="http://schemas.microsoft.com/office/drawing/2014/main" id="{2D4EEE60-70EE-B849-8D88-683AFC959BDF}"/>
              </a:ext>
            </a:extLst>
          </p:cNvPr>
          <p:cNvPicPr>
            <a:picLocks noChangeAspect="1"/>
          </p:cNvPicPr>
          <p:nvPr/>
        </p:nvPicPr>
        <p:blipFill rotWithShape="1">
          <a:blip r:embed="rId2">
            <a:extLst>
              <a:ext uri="{28A0092B-C50C-407E-A947-70E740481C1C}">
                <a14:useLocalDpi xmlns:a14="http://schemas.microsoft.com/office/drawing/2010/main" val="0"/>
              </a:ext>
            </a:extLst>
          </a:blip>
          <a:srcRect l="18681" r="20421"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B9FC0496-B91D-7D45-8598-39E3C1468078}"/>
              </a:ext>
            </a:extLst>
          </p:cNvPr>
          <p:cNvSpPr>
            <a:spLocks noGrp="1"/>
          </p:cNvSpPr>
          <p:nvPr>
            <p:ph idx="1"/>
          </p:nvPr>
        </p:nvSpPr>
        <p:spPr>
          <a:xfrm>
            <a:off x="6021989" y="917725"/>
            <a:ext cx="2568554" cy="4852362"/>
          </a:xfrm>
        </p:spPr>
        <p:txBody>
          <a:bodyPr anchor="ctr">
            <a:normAutofit/>
          </a:bodyPr>
          <a:lstStyle/>
          <a:p>
            <a:pPr marL="0" indent="0">
              <a:buNone/>
            </a:pPr>
            <a:r>
              <a:rPr lang="es-EC" sz="1700" dirty="0">
                <a:solidFill>
                  <a:srgbClr val="FFFFFF"/>
                </a:solidFill>
              </a:rPr>
              <a:t>De los gestos a los sonidos, y a la invención del primer alfabeto fonético -la madre de la creación-, transcurrieron miles de años. </a:t>
            </a:r>
          </a:p>
          <a:p>
            <a:pPr marL="0" indent="0">
              <a:buNone/>
            </a:pPr>
            <a:endParaRPr lang="es-EC" sz="1700" dirty="0">
              <a:solidFill>
                <a:srgbClr val="FFFFFF"/>
              </a:solidFill>
            </a:endParaRPr>
          </a:p>
          <a:p>
            <a:pPr marL="0" indent="0">
              <a:buNone/>
            </a:pPr>
            <a:r>
              <a:rPr lang="es-EC" sz="1700" dirty="0">
                <a:solidFill>
                  <a:srgbClr val="FFFFFF"/>
                </a:solidFill>
              </a:rPr>
              <a:t>De acuerdo con Robert K. Logan, el primer alfabeto: “Fue inventado hace más de 3,500 años en el Cercano Oriente por los cananeos, un pueblo semita, y contaba con solo 22 letras”. </a:t>
            </a:r>
            <a:endParaRPr lang="es-ES_tradnl" sz="1700" dirty="0">
              <a:solidFill>
                <a:srgbClr val="FFFFFF"/>
              </a:solidFill>
            </a:endParaRPr>
          </a:p>
        </p:txBody>
      </p:sp>
    </p:spTree>
    <p:extLst>
      <p:ext uri="{BB962C8B-B14F-4D97-AF65-F5344CB8AC3E}">
        <p14:creationId xmlns:p14="http://schemas.microsoft.com/office/powerpoint/2010/main" val="167965570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ítulo 1">
            <a:extLst>
              <a:ext uri="{FF2B5EF4-FFF2-40B4-BE49-F238E27FC236}">
                <a16:creationId xmlns:a16="http://schemas.microsoft.com/office/drawing/2014/main" id="{45439FA5-F72D-204A-BACE-B2CCFE4E2131}"/>
              </a:ext>
            </a:extLst>
          </p:cNvPr>
          <p:cNvSpPr>
            <a:spLocks noGrp="1"/>
          </p:cNvSpPr>
          <p:nvPr>
            <p:ph type="title"/>
          </p:nvPr>
        </p:nvSpPr>
        <p:spPr>
          <a:xfrm>
            <a:off x="475707" y="4892358"/>
            <a:ext cx="2824704" cy="1325563"/>
          </a:xfrm>
        </p:spPr>
        <p:txBody>
          <a:bodyPr>
            <a:normAutofit/>
          </a:bodyPr>
          <a:lstStyle/>
          <a:p>
            <a:pPr algn="r"/>
            <a:endParaRPr lang="es-ES_tradnl" sz="2100" dirty="0">
              <a:solidFill>
                <a:schemeClr val="bg1"/>
              </a:solidFill>
            </a:endParaRPr>
          </a:p>
        </p:txBody>
      </p:sp>
      <p:pic>
        <p:nvPicPr>
          <p:cNvPr id="5" name="Imagen 4">
            <a:extLst>
              <a:ext uri="{FF2B5EF4-FFF2-40B4-BE49-F238E27FC236}">
                <a16:creationId xmlns:a16="http://schemas.microsoft.com/office/drawing/2014/main" id="{6EA6D300-A5AA-724F-B794-55115410C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56" y="1065202"/>
            <a:ext cx="7946933" cy="2458828"/>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9FC0496-B91D-7D45-8598-39E3C1468078}"/>
              </a:ext>
            </a:extLst>
          </p:cNvPr>
          <p:cNvSpPr>
            <a:spLocks noGrp="1"/>
          </p:cNvSpPr>
          <p:nvPr>
            <p:ph idx="1"/>
          </p:nvPr>
        </p:nvSpPr>
        <p:spPr>
          <a:xfrm>
            <a:off x="3659088" y="4824249"/>
            <a:ext cx="5004852" cy="1461780"/>
          </a:xfrm>
        </p:spPr>
        <p:txBody>
          <a:bodyPr anchor="ctr">
            <a:normAutofit/>
          </a:bodyPr>
          <a:lstStyle/>
          <a:p>
            <a:pPr marL="0" indent="0">
              <a:buNone/>
            </a:pPr>
            <a:r>
              <a:rPr lang="es-EC" sz="1600" dirty="0">
                <a:solidFill>
                  <a:schemeClr val="bg1"/>
                </a:solidFill>
              </a:rPr>
              <a:t>El alfabeto original, inventado por los cananeos, comprendía únicamente consonantes. Las vocales fueron introducidas por los griegos. No todas las formas de escritura son alfabéticas. Resulta indispensable tener presentes los ideogramas y pictogramas, determinantes en el desarrollo de otras culturas, China, por ejemplo. </a:t>
            </a:r>
          </a:p>
        </p:txBody>
      </p:sp>
    </p:spTree>
    <p:extLst>
      <p:ext uri="{BB962C8B-B14F-4D97-AF65-F5344CB8AC3E}">
        <p14:creationId xmlns:p14="http://schemas.microsoft.com/office/powerpoint/2010/main" val="163416328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B3ACB68C-0F96-8D40-9007-85073A9E81E9}"/>
              </a:ext>
            </a:extLst>
          </p:cNvPr>
          <p:cNvSpPr>
            <a:spLocks noGrp="1"/>
          </p:cNvSpPr>
          <p:nvPr>
            <p:ph type="title"/>
          </p:nvPr>
        </p:nvSpPr>
        <p:spPr>
          <a:xfrm>
            <a:off x="4976979" y="1459467"/>
            <a:ext cx="3733482" cy="1090538"/>
          </a:xfrm>
        </p:spPr>
        <p:txBody>
          <a:bodyPr>
            <a:normAutofit/>
          </a:bodyPr>
          <a:lstStyle/>
          <a:p>
            <a:endParaRPr lang="es-ES_tradnl">
              <a:solidFill>
                <a:srgbClr val="000000"/>
              </a:solidFill>
            </a:endParaRP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persona, interior&#10;&#10;Descripción generada automáticamente">
            <a:extLst>
              <a:ext uri="{FF2B5EF4-FFF2-40B4-BE49-F238E27FC236}">
                <a16:creationId xmlns:a16="http://schemas.microsoft.com/office/drawing/2014/main" id="{6031FD76-E570-E842-A4A7-06B24A2471F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6468" r="16731"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206B1021-232E-7447-9706-13A70F980005}"/>
              </a:ext>
            </a:extLst>
          </p:cNvPr>
          <p:cNvSpPr>
            <a:spLocks noGrp="1"/>
          </p:cNvSpPr>
          <p:nvPr>
            <p:ph idx="1"/>
          </p:nvPr>
        </p:nvSpPr>
        <p:spPr>
          <a:xfrm>
            <a:off x="4974330" y="2673512"/>
            <a:ext cx="3733184" cy="2729467"/>
          </a:xfrm>
        </p:spPr>
        <p:txBody>
          <a:bodyPr anchor="ctr">
            <a:normAutofit/>
          </a:bodyPr>
          <a:lstStyle/>
          <a:p>
            <a:r>
              <a:rPr lang="es-EC" sz="2000" dirty="0">
                <a:solidFill>
                  <a:srgbClr val="000000"/>
                </a:solidFill>
              </a:rPr>
              <a:t>El concepto </a:t>
            </a:r>
            <a:r>
              <a:rPr lang="es-EC" sz="2000" i="1" dirty="0">
                <a:solidFill>
                  <a:srgbClr val="000000"/>
                </a:solidFill>
              </a:rPr>
              <a:t>comunicación</a:t>
            </a:r>
            <a:r>
              <a:rPr lang="es-EC" sz="2000" dirty="0">
                <a:solidFill>
                  <a:srgbClr val="000000"/>
                </a:solidFill>
              </a:rPr>
              <a:t> fue familiar en las culturas clásicas. El término más común para los griegos era </a:t>
            </a:r>
            <a:r>
              <a:rPr lang="es-EC" sz="2000" i="1" dirty="0">
                <a:solidFill>
                  <a:srgbClr val="000000"/>
                </a:solidFill>
              </a:rPr>
              <a:t>anakoinoum </a:t>
            </a:r>
            <a:r>
              <a:rPr lang="es-EC" sz="2000" dirty="0">
                <a:solidFill>
                  <a:srgbClr val="000000"/>
                </a:solidFill>
              </a:rPr>
              <a:t>-tener algo en común-; los romanos utilizaban </a:t>
            </a:r>
            <a:r>
              <a:rPr lang="es-EC" sz="2000" i="1" dirty="0">
                <a:solidFill>
                  <a:srgbClr val="000000"/>
                </a:solidFill>
              </a:rPr>
              <a:t>impertire</a:t>
            </a:r>
            <a:r>
              <a:rPr lang="es-EC" sz="2000" dirty="0">
                <a:solidFill>
                  <a:srgbClr val="000000"/>
                </a:solidFill>
              </a:rPr>
              <a:t> -dar una parte a alguien-.  </a:t>
            </a:r>
          </a:p>
          <a:p>
            <a:pPr marL="0" indent="0">
              <a:buNone/>
            </a:pPr>
            <a:endParaRPr lang="es-ES_tradnl" sz="1500" dirty="0">
              <a:solidFill>
                <a:srgbClr val="000000"/>
              </a:solidFill>
            </a:endParaRPr>
          </a:p>
        </p:txBody>
      </p:sp>
    </p:spTree>
    <p:extLst>
      <p:ext uri="{BB962C8B-B14F-4D97-AF65-F5344CB8AC3E}">
        <p14:creationId xmlns:p14="http://schemas.microsoft.com/office/powerpoint/2010/main" val="14229447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ACB68C-0F96-8D40-9007-85073A9E81E9}"/>
              </a:ext>
            </a:extLst>
          </p:cNvPr>
          <p:cNvSpPr>
            <a:spLocks noGrp="1"/>
          </p:cNvSpPr>
          <p:nvPr>
            <p:ph type="title"/>
          </p:nvPr>
        </p:nvSpPr>
        <p:spPr>
          <a:xfrm>
            <a:off x="840699" y="687480"/>
            <a:ext cx="5605629" cy="994172"/>
          </a:xfrm>
        </p:spPr>
        <p:txBody>
          <a:bodyPr>
            <a:normAutofit/>
          </a:bodyPr>
          <a:lstStyle/>
          <a:p>
            <a:r>
              <a:rPr lang="es-ES_tradnl" sz="3850" dirty="0"/>
              <a:t>Comunicación</a:t>
            </a:r>
          </a:p>
        </p:txBody>
      </p:sp>
      <p:sp>
        <p:nvSpPr>
          <p:cNvPr id="3" name="Marcador de contenido 2">
            <a:extLst>
              <a:ext uri="{FF2B5EF4-FFF2-40B4-BE49-F238E27FC236}">
                <a16:creationId xmlns:a16="http://schemas.microsoft.com/office/drawing/2014/main" id="{206B1021-232E-7447-9706-13A70F980005}"/>
              </a:ext>
            </a:extLst>
          </p:cNvPr>
          <p:cNvSpPr>
            <a:spLocks noGrp="1"/>
          </p:cNvSpPr>
          <p:nvPr>
            <p:ph idx="1"/>
          </p:nvPr>
        </p:nvSpPr>
        <p:spPr>
          <a:xfrm>
            <a:off x="852321" y="2227943"/>
            <a:ext cx="5033221" cy="3788227"/>
          </a:xfrm>
        </p:spPr>
        <p:txBody>
          <a:bodyPr anchor="ctr">
            <a:normAutofit/>
          </a:bodyPr>
          <a:lstStyle/>
          <a:p>
            <a:r>
              <a:rPr lang="es-EC" dirty="0"/>
              <a:t>El actual vocablo </a:t>
            </a:r>
            <a:r>
              <a:rPr lang="es-EC" i="1" dirty="0"/>
              <a:t>comunicación</a:t>
            </a:r>
            <a:r>
              <a:rPr lang="es-EC" dirty="0"/>
              <a:t> “viene del latín </a:t>
            </a:r>
            <a:r>
              <a:rPr lang="es-EC" i="1" dirty="0"/>
              <a:t>communicatio</a:t>
            </a:r>
            <a:r>
              <a:rPr lang="es-EC" dirty="0"/>
              <a:t>-</a:t>
            </a:r>
            <a:r>
              <a:rPr lang="es-EC" i="1" dirty="0"/>
              <a:t>communicationes</a:t>
            </a:r>
            <a:r>
              <a:rPr lang="es-EC" dirty="0"/>
              <a:t>, de significado similar al actual en castellano. </a:t>
            </a:r>
          </a:p>
          <a:p>
            <a:r>
              <a:rPr lang="es-EC" dirty="0"/>
              <a:t>Tanto el sustantivo </a:t>
            </a:r>
            <a:r>
              <a:rPr lang="es-EC" i="1" dirty="0"/>
              <a:t>communicatio </a:t>
            </a:r>
            <a:r>
              <a:rPr lang="es-EC" dirty="0"/>
              <a:t>como el verbo </a:t>
            </a:r>
            <a:r>
              <a:rPr lang="es-EC" i="1" dirty="0"/>
              <a:t>communico</a:t>
            </a:r>
            <a:r>
              <a:rPr lang="es-EC" dirty="0"/>
              <a:t> tienen su orígen en el término </a:t>
            </a:r>
            <a:r>
              <a:rPr lang="es-EC" i="1" dirty="0"/>
              <a:t>communis</a:t>
            </a:r>
            <a:r>
              <a:rPr lang="es-EC" dirty="0"/>
              <a:t>, palabra formada por </a:t>
            </a:r>
            <a:r>
              <a:rPr lang="es-EC" i="1" dirty="0"/>
              <a:t>cum </a:t>
            </a:r>
            <a:r>
              <a:rPr lang="es-EC" dirty="0"/>
              <a:t>(“con”) y del tema munia (“deberes”, “vínculos”) (…) en el propio origen del término </a:t>
            </a:r>
            <a:r>
              <a:rPr lang="es-EC" i="1" dirty="0"/>
              <a:t>comunicación</a:t>
            </a:r>
            <a:r>
              <a:rPr lang="es-EC" dirty="0"/>
              <a:t> se encierran las ideas de </a:t>
            </a:r>
            <a:r>
              <a:rPr lang="es-EC" i="1" dirty="0"/>
              <a:t>integración</a:t>
            </a:r>
            <a:r>
              <a:rPr lang="es-EC" dirty="0"/>
              <a:t> (crear vínculos comunes) y de la </a:t>
            </a:r>
            <a:r>
              <a:rPr lang="es-EC" i="1" dirty="0"/>
              <a:t>esfera pública</a:t>
            </a:r>
            <a:r>
              <a:rPr lang="es-EC" dirty="0"/>
              <a:t> en que se generan (la ciudad) y a la cual fortalecen. </a:t>
            </a:r>
            <a:endParaRPr lang="es-ES_tradnl"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5A9A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BDFF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Imagen 4">
            <a:extLst>
              <a:ext uri="{FF2B5EF4-FFF2-40B4-BE49-F238E27FC236}">
                <a16:creationId xmlns:a16="http://schemas.microsoft.com/office/drawing/2014/main" id="{C4BD5062-C247-3B4D-AF1F-CAFEC4B7D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356" y="2994018"/>
            <a:ext cx="1462672" cy="885701"/>
          </a:xfrm>
          <a:prstGeom prst="rect">
            <a:avLst/>
          </a:prstGeom>
        </p:spPr>
      </p:pic>
    </p:spTree>
    <p:extLst>
      <p:ext uri="{BB962C8B-B14F-4D97-AF65-F5344CB8AC3E}">
        <p14:creationId xmlns:p14="http://schemas.microsoft.com/office/powerpoint/2010/main" val="138931937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490DA4A-692D-0342-A502-A11A336E642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5405" r="32383"/>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F16A4DF6-C92A-074D-BE0E-7537BF4C6B56}"/>
              </a:ext>
            </a:extLst>
          </p:cNvPr>
          <p:cNvSpPr>
            <a:spLocks noGrp="1"/>
          </p:cNvSpPr>
          <p:nvPr>
            <p:ph type="title"/>
          </p:nvPr>
        </p:nvSpPr>
        <p:spPr>
          <a:xfrm>
            <a:off x="603749" y="806450"/>
            <a:ext cx="3602727" cy="1633382"/>
          </a:xfrm>
        </p:spPr>
        <p:txBody>
          <a:bodyPr>
            <a:normAutofit/>
          </a:bodyPr>
          <a:lstStyle/>
          <a:p>
            <a:endParaRPr lang="es-ES_tradnl">
              <a:solidFill>
                <a:srgbClr val="000000"/>
              </a:solidFill>
            </a:endParaRPr>
          </a:p>
        </p:txBody>
      </p:sp>
      <p:sp>
        <p:nvSpPr>
          <p:cNvPr id="3" name="Marcador de contenido 2">
            <a:extLst>
              <a:ext uri="{FF2B5EF4-FFF2-40B4-BE49-F238E27FC236}">
                <a16:creationId xmlns:a16="http://schemas.microsoft.com/office/drawing/2014/main" id="{25CEAE06-D43F-1547-84F0-DF0806D2ABD4}"/>
              </a:ext>
            </a:extLst>
          </p:cNvPr>
          <p:cNvSpPr>
            <a:spLocks noGrp="1"/>
          </p:cNvSpPr>
          <p:nvPr>
            <p:ph idx="1"/>
          </p:nvPr>
        </p:nvSpPr>
        <p:spPr>
          <a:xfrm>
            <a:off x="603748" y="2561357"/>
            <a:ext cx="3602726" cy="3970072"/>
          </a:xfrm>
        </p:spPr>
        <p:txBody>
          <a:bodyPr anchor="ctr">
            <a:normAutofit/>
          </a:bodyPr>
          <a:lstStyle/>
          <a:p>
            <a:r>
              <a:rPr lang="es-EC" sz="2000" dirty="0">
                <a:solidFill>
                  <a:srgbClr val="000000"/>
                </a:solidFill>
              </a:rPr>
              <a:t>El concepto de comunicación registró un importante cambio en el siglo XVII. Empezó a ser relacionado con el comercio, el transporte y el desarrollo de las vías de comunicación. El cúmulo de inventos que acompañó el desarrollo de la primera revolución industrial fue transformando la forma de vida de las sociedades.</a:t>
            </a:r>
          </a:p>
          <a:p>
            <a:endParaRPr lang="es-ES_tradnl" sz="1500" dirty="0">
              <a:solidFill>
                <a:srgbClr val="000000"/>
              </a:solidFill>
            </a:endParaRPr>
          </a:p>
        </p:txBody>
      </p:sp>
    </p:spTree>
    <p:extLst>
      <p:ext uri="{BB962C8B-B14F-4D97-AF65-F5344CB8AC3E}">
        <p14:creationId xmlns:p14="http://schemas.microsoft.com/office/powerpoint/2010/main" val="25366907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bicicleta, exterior, cielo, transporte&#10;&#10;Descripción generada automáticamente">
            <a:extLst>
              <a:ext uri="{FF2B5EF4-FFF2-40B4-BE49-F238E27FC236}">
                <a16:creationId xmlns:a16="http://schemas.microsoft.com/office/drawing/2014/main" id="{FAFA28C0-B29F-9847-8BB4-06E49D112312}"/>
              </a:ext>
            </a:extLst>
          </p:cNvPr>
          <p:cNvPicPr>
            <a:picLocks noChangeAspect="1"/>
          </p:cNvPicPr>
          <p:nvPr/>
        </p:nvPicPr>
        <p:blipFill rotWithShape="1">
          <a:blip r:embed="rId2">
            <a:extLst>
              <a:ext uri="{28A0092B-C50C-407E-A947-70E740481C1C}">
                <a14:useLocalDpi xmlns:a14="http://schemas.microsoft.com/office/drawing/2010/main" val="0"/>
              </a:ext>
            </a:extLst>
          </a:blip>
          <a:srcRect t="23925" b="2107"/>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E69CA08-453F-5E4E-B4EF-70B23B0B7B41}"/>
              </a:ext>
            </a:extLst>
          </p:cNvPr>
          <p:cNvSpPr>
            <a:spLocks noGrp="1"/>
          </p:cNvSpPr>
          <p:nvPr>
            <p:ph idx="1"/>
          </p:nvPr>
        </p:nvSpPr>
        <p:spPr>
          <a:xfrm>
            <a:off x="1300450" y="4608986"/>
            <a:ext cx="6751350" cy="2042185"/>
          </a:xfrm>
        </p:spPr>
        <p:txBody>
          <a:bodyPr anchor="ctr">
            <a:normAutofit/>
          </a:bodyPr>
          <a:lstStyle/>
          <a:p>
            <a:pPr marL="0" indent="0">
              <a:buNone/>
            </a:pPr>
            <a:r>
              <a:rPr lang="es-EC" sz="2000" dirty="0">
                <a:solidFill>
                  <a:srgbClr val="000000"/>
                </a:solidFill>
              </a:rPr>
              <a:t>Gracias al desarrollo de los medios de transporte, el término </a:t>
            </a:r>
            <a:r>
              <a:rPr lang="es-EC" sz="2000" i="1" dirty="0">
                <a:solidFill>
                  <a:srgbClr val="000000"/>
                </a:solidFill>
              </a:rPr>
              <a:t>comunicación</a:t>
            </a:r>
            <a:r>
              <a:rPr lang="es-EC" sz="2000" dirty="0">
                <a:solidFill>
                  <a:srgbClr val="000000"/>
                </a:solidFill>
              </a:rPr>
              <a:t> fue extendido. Los medios de transporte de personas, bienes y mercancías -caminos, carreteras, puentes y ferrocarriles- fueron asociados al concepto de comunicación, resultando los medios de transporte y comunicaciones. </a:t>
            </a:r>
          </a:p>
          <a:p>
            <a:endParaRPr lang="es-ES_tradnl" sz="1200" dirty="0">
              <a:solidFill>
                <a:srgbClr val="000000"/>
              </a:solidFill>
            </a:endParaRPr>
          </a:p>
        </p:txBody>
      </p:sp>
    </p:spTree>
    <p:extLst>
      <p:ext uri="{BB962C8B-B14F-4D97-AF65-F5344CB8AC3E}">
        <p14:creationId xmlns:p14="http://schemas.microsoft.com/office/powerpoint/2010/main" val="28719566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10;&#10;Descripción generada automáticamente">
            <a:extLst>
              <a:ext uri="{FF2B5EF4-FFF2-40B4-BE49-F238E27FC236}">
                <a16:creationId xmlns:a16="http://schemas.microsoft.com/office/drawing/2014/main" id="{1A68EA1D-9299-1B42-86AF-B5C583484423}"/>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9811" r="1" b="10879"/>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C45D75CF-69D5-0F44-834F-E1156DD855DF}"/>
              </a:ext>
            </a:extLst>
          </p:cNvPr>
          <p:cNvSpPr>
            <a:spLocks noGrp="1"/>
          </p:cNvSpPr>
          <p:nvPr>
            <p:ph type="title"/>
          </p:nvPr>
        </p:nvSpPr>
        <p:spPr>
          <a:xfrm>
            <a:off x="603749" y="806450"/>
            <a:ext cx="3602727" cy="1633382"/>
          </a:xfrm>
        </p:spPr>
        <p:txBody>
          <a:bodyPr>
            <a:normAutofit/>
          </a:bodyPr>
          <a:lstStyle/>
          <a:p>
            <a:endParaRPr lang="es-ES_tradnl">
              <a:solidFill>
                <a:srgbClr val="000000"/>
              </a:solidFill>
            </a:endParaRPr>
          </a:p>
        </p:txBody>
      </p:sp>
      <p:sp>
        <p:nvSpPr>
          <p:cNvPr id="3" name="Marcador de contenido 2">
            <a:extLst>
              <a:ext uri="{FF2B5EF4-FFF2-40B4-BE49-F238E27FC236}">
                <a16:creationId xmlns:a16="http://schemas.microsoft.com/office/drawing/2014/main" id="{F170D934-F05D-574C-B177-1954B363C193}"/>
              </a:ext>
            </a:extLst>
          </p:cNvPr>
          <p:cNvSpPr>
            <a:spLocks noGrp="1"/>
          </p:cNvSpPr>
          <p:nvPr>
            <p:ph idx="1"/>
          </p:nvPr>
        </p:nvSpPr>
        <p:spPr>
          <a:xfrm>
            <a:off x="603748" y="2561357"/>
            <a:ext cx="3602726" cy="3045693"/>
          </a:xfrm>
        </p:spPr>
        <p:txBody>
          <a:bodyPr anchor="ctr">
            <a:normAutofit/>
          </a:bodyPr>
          <a:lstStyle/>
          <a:p>
            <a:pPr marL="0" indent="0">
              <a:buNone/>
            </a:pPr>
            <a:r>
              <a:rPr lang="es-EC" sz="2400" dirty="0">
                <a:solidFill>
                  <a:srgbClr val="000000"/>
                </a:solidFill>
              </a:rPr>
              <a:t>A mediados del siglo XVIII -refiere Mattelart- se registró la introducción de las primeras gacetas en Francia.</a:t>
            </a:r>
            <a:endParaRPr lang="es-ES_tradnl" sz="2400" dirty="0">
              <a:solidFill>
                <a:srgbClr val="000000"/>
              </a:solidFill>
            </a:endParaRPr>
          </a:p>
        </p:txBody>
      </p:sp>
    </p:spTree>
    <p:extLst>
      <p:ext uri="{BB962C8B-B14F-4D97-AF65-F5344CB8AC3E}">
        <p14:creationId xmlns:p14="http://schemas.microsoft.com/office/powerpoint/2010/main" val="388184899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3E4F1D-6A18-0B4F-B655-C1199F0AFC9D}"/>
              </a:ext>
            </a:extLst>
          </p:cNvPr>
          <p:cNvPicPr>
            <a:picLocks noChangeAspect="1"/>
          </p:cNvPicPr>
          <p:nvPr/>
        </p:nvPicPr>
        <p:blipFill rotWithShape="1">
          <a:blip r:embed="rId2">
            <a:extLst>
              <a:ext uri="{28A0092B-C50C-407E-A947-70E740481C1C}">
                <a14:useLocalDpi xmlns:a14="http://schemas.microsoft.com/office/drawing/2010/main" val="0"/>
              </a:ext>
            </a:extLst>
          </a:blip>
          <a:srcRect t="8674" b="9007"/>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F60FB7B-AEE4-9142-A8EB-3762F43B1F0F}"/>
              </a:ext>
            </a:extLst>
          </p:cNvPr>
          <p:cNvSpPr>
            <a:spLocks noGrp="1"/>
          </p:cNvSpPr>
          <p:nvPr>
            <p:ph idx="1"/>
          </p:nvPr>
        </p:nvSpPr>
        <p:spPr>
          <a:xfrm>
            <a:off x="1092200" y="4666938"/>
            <a:ext cx="7551057" cy="1733862"/>
          </a:xfrm>
        </p:spPr>
        <p:txBody>
          <a:bodyPr anchor="ctr">
            <a:noAutofit/>
          </a:bodyPr>
          <a:lstStyle/>
          <a:p>
            <a:pPr marL="0" indent="0">
              <a:buNone/>
            </a:pPr>
            <a:r>
              <a:rPr lang="es-EC" sz="2000" dirty="0">
                <a:solidFill>
                  <a:srgbClr val="000000"/>
                </a:solidFill>
              </a:rPr>
              <a:t>Las primeras grandes corporaciones periodísticas se constituyeron a partir de 1875. Hearts, en Estados Unidos y Northcliffe en Inglaterra.</a:t>
            </a:r>
          </a:p>
          <a:p>
            <a:pPr marL="0" indent="0">
              <a:buNone/>
            </a:pPr>
            <a:r>
              <a:rPr lang="es-EC" sz="2000" dirty="0">
                <a:solidFill>
                  <a:srgbClr val="000000"/>
                </a:solidFill>
              </a:rPr>
              <a:t>A comienzos del siglo XX, Joseph Pulitzer, célebre empresario del periodismo estadounidense, realizó las gestiones necesarias con la Universidad de Columbia, en Nueva York, para convertir al periodismo en una disciplina superior, digno de ser estudiado en reconocidas universidades.</a:t>
            </a:r>
            <a:endParaRPr lang="es-ES_tradnl" sz="2000" dirty="0">
              <a:solidFill>
                <a:srgbClr val="000000"/>
              </a:solidFill>
            </a:endParaRPr>
          </a:p>
        </p:txBody>
      </p:sp>
    </p:spTree>
    <p:extLst>
      <p:ext uri="{BB962C8B-B14F-4D97-AF65-F5344CB8AC3E}">
        <p14:creationId xmlns:p14="http://schemas.microsoft.com/office/powerpoint/2010/main" val="218420687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Imagen 4" descr="Imagen que contiene imágenes prediseñadas&#10;&#10;Descripción generada automáticamente">
            <a:extLst>
              <a:ext uri="{FF2B5EF4-FFF2-40B4-BE49-F238E27FC236}">
                <a16:creationId xmlns:a16="http://schemas.microsoft.com/office/drawing/2014/main" id="{9431AF37-C098-884C-99DC-4C3D1E2A5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56" y="896545"/>
            <a:ext cx="7946933" cy="27961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A1605DF4-DB18-D64F-81A1-7507B67CBB83}"/>
              </a:ext>
            </a:extLst>
          </p:cNvPr>
          <p:cNvSpPr>
            <a:spLocks noGrp="1"/>
          </p:cNvSpPr>
          <p:nvPr>
            <p:ph idx="1"/>
          </p:nvPr>
        </p:nvSpPr>
        <p:spPr>
          <a:xfrm>
            <a:off x="859972" y="4808064"/>
            <a:ext cx="7797436" cy="1821335"/>
          </a:xfrm>
        </p:spPr>
        <p:txBody>
          <a:bodyPr anchor="ctr">
            <a:normAutofit fontScale="92500" lnSpcReduction="20000"/>
          </a:bodyPr>
          <a:lstStyle/>
          <a:p>
            <a:pPr marL="0" indent="0">
              <a:buNone/>
            </a:pPr>
            <a:r>
              <a:rPr lang="es-EC" sz="1600" dirty="0">
                <a:solidFill>
                  <a:schemeClr val="bg1"/>
                </a:solidFill>
              </a:rPr>
              <a:t>La primera agencia de publicidad la ubica Mattelart en 1630, en Francia, inciativa del médico francés Théophraste Renaudot. </a:t>
            </a:r>
          </a:p>
          <a:p>
            <a:pPr marL="0" indent="0">
              <a:buNone/>
            </a:pPr>
            <a:r>
              <a:rPr lang="es-EC" sz="1600" dirty="0">
                <a:solidFill>
                  <a:schemeClr val="bg1"/>
                </a:solidFill>
              </a:rPr>
              <a:t>En Estados Unidos la primera agencia de publicidad fue creda en 1841, en Filadelfia. Con el paso de los años, las agencias de publicidad se dedicaron a asegurar el financiamiento del sistema de prensa. La publicidad entonces afirmaba cumplir como un servicio público. Ello precisamente posibilitó la aparición de los primeros publirrelacionistas profesionales y las primeras agencias de relaciones públicas Mattelart señala que las agencias de publicidad, en Estados Unidos encontraron las condiciones más propicias para su desarrollo, incluso, su internacionalización. En 1989 la agencia J. Walter Thomson abrió su primera filial en Londres.</a:t>
            </a:r>
          </a:p>
          <a:p>
            <a:endParaRPr lang="es-ES_tradnl" sz="1000" dirty="0">
              <a:solidFill>
                <a:schemeClr val="bg1"/>
              </a:solidFill>
            </a:endParaRPr>
          </a:p>
        </p:txBody>
      </p:sp>
    </p:spTree>
    <p:extLst>
      <p:ext uri="{BB962C8B-B14F-4D97-AF65-F5344CB8AC3E}">
        <p14:creationId xmlns:p14="http://schemas.microsoft.com/office/powerpoint/2010/main" val="151551869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 periódico&#10;&#10;Descripción generada automáticamente">
            <a:extLst>
              <a:ext uri="{FF2B5EF4-FFF2-40B4-BE49-F238E27FC236}">
                <a16:creationId xmlns:a16="http://schemas.microsoft.com/office/drawing/2014/main" id="{7125F756-30F6-1641-B0C8-011465CD43FC}"/>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3370" r="13295" b="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3030AB09-86F8-EE4E-A194-9B138740A515}"/>
              </a:ext>
            </a:extLst>
          </p:cNvPr>
          <p:cNvSpPr>
            <a:spLocks noGrp="1"/>
          </p:cNvSpPr>
          <p:nvPr>
            <p:ph type="title"/>
          </p:nvPr>
        </p:nvSpPr>
        <p:spPr>
          <a:xfrm>
            <a:off x="603749" y="806450"/>
            <a:ext cx="3602727" cy="1633382"/>
          </a:xfrm>
        </p:spPr>
        <p:txBody>
          <a:bodyPr>
            <a:normAutofit/>
          </a:bodyPr>
          <a:lstStyle/>
          <a:p>
            <a:endParaRPr lang="es-ES_tradnl">
              <a:solidFill>
                <a:srgbClr val="000000"/>
              </a:solidFill>
            </a:endParaRPr>
          </a:p>
        </p:txBody>
      </p:sp>
      <p:sp>
        <p:nvSpPr>
          <p:cNvPr id="3" name="Marcador de contenido 2">
            <a:extLst>
              <a:ext uri="{FF2B5EF4-FFF2-40B4-BE49-F238E27FC236}">
                <a16:creationId xmlns:a16="http://schemas.microsoft.com/office/drawing/2014/main" id="{901911CF-454A-AB45-AB03-19F4B65E593C}"/>
              </a:ext>
            </a:extLst>
          </p:cNvPr>
          <p:cNvSpPr>
            <a:spLocks noGrp="1"/>
          </p:cNvSpPr>
          <p:nvPr>
            <p:ph idx="1"/>
          </p:nvPr>
        </p:nvSpPr>
        <p:spPr>
          <a:xfrm>
            <a:off x="603748" y="2561357"/>
            <a:ext cx="3602726" cy="3045693"/>
          </a:xfrm>
        </p:spPr>
        <p:txBody>
          <a:bodyPr anchor="ctr">
            <a:normAutofit/>
          </a:bodyPr>
          <a:lstStyle/>
          <a:p>
            <a:r>
              <a:rPr lang="es-EC" sz="2400" dirty="0">
                <a:solidFill>
                  <a:srgbClr val="000000"/>
                </a:solidFill>
              </a:rPr>
              <a:t>Con el paso de los años, la publicidad fue reenfocada para impulsar marcas</a:t>
            </a:r>
            <a:endParaRPr lang="es-ES_tradnl" sz="2400" dirty="0">
              <a:solidFill>
                <a:srgbClr val="000000"/>
              </a:solidFill>
            </a:endParaRPr>
          </a:p>
        </p:txBody>
      </p:sp>
    </p:spTree>
    <p:extLst>
      <p:ext uri="{BB962C8B-B14F-4D97-AF65-F5344CB8AC3E}">
        <p14:creationId xmlns:p14="http://schemas.microsoft.com/office/powerpoint/2010/main" val="75710496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Imagen 4" descr="Imagen que contiene edificio&#10;&#10;Descripción generada automáticamente">
            <a:extLst>
              <a:ext uri="{FF2B5EF4-FFF2-40B4-BE49-F238E27FC236}">
                <a16:creationId xmlns:a16="http://schemas.microsoft.com/office/drawing/2014/main" id="{CF933B5A-206F-444E-A742-785742339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647" y="800945"/>
            <a:ext cx="7374350" cy="29873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9F5ED79-E0DA-474D-A5B7-0BE49B57A7C9}"/>
              </a:ext>
            </a:extLst>
          </p:cNvPr>
          <p:cNvSpPr>
            <a:spLocks noGrp="1"/>
          </p:cNvSpPr>
          <p:nvPr>
            <p:ph idx="1"/>
          </p:nvPr>
        </p:nvSpPr>
        <p:spPr>
          <a:xfrm>
            <a:off x="671332" y="4892357"/>
            <a:ext cx="7992608" cy="1393671"/>
          </a:xfrm>
        </p:spPr>
        <p:txBody>
          <a:bodyPr anchor="ctr">
            <a:noAutofit/>
          </a:bodyPr>
          <a:lstStyle/>
          <a:p>
            <a:pPr marL="0" indent="0">
              <a:buNone/>
            </a:pPr>
            <a:r>
              <a:rPr lang="es-EC" sz="1600" dirty="0">
                <a:solidFill>
                  <a:schemeClr val="bg1"/>
                </a:solidFill>
              </a:rPr>
              <a:t>Las exposiciones universales representaron una importante contribución al desarrollo de los sistemas de comunicaciones, favorecieron el desarrollo de la fotografía, el cable, la imagen animada, el telégrafo, el teléfono, el fonógrafo. La primera gran Exposición Universal fue realizada en Londres, en 1851. En el marco de esa Exposición fue inaugurado el cable submarino entre Dover y Calais. En la Exposición realizada en 1876, en Filadelfia, fueron realizadas demostraciones del teléfono, invento que Alexander Graham Bell pretendió adjudicarse. En la Exposición realizada en País, en 1900, fueron realizadas demstraciones del cinematógrafo de los hermanos Lumiere.</a:t>
            </a:r>
            <a:endParaRPr lang="es-ES_tradnl" sz="1600" dirty="0">
              <a:solidFill>
                <a:schemeClr val="bg1"/>
              </a:solidFill>
            </a:endParaRPr>
          </a:p>
        </p:txBody>
      </p:sp>
      <p:sp>
        <p:nvSpPr>
          <p:cNvPr id="7" name="Título 6">
            <a:extLst>
              <a:ext uri="{FF2B5EF4-FFF2-40B4-BE49-F238E27FC236}">
                <a16:creationId xmlns:a16="http://schemas.microsoft.com/office/drawing/2014/main" id="{71DA89D2-C1A6-8349-8135-8C1B1668CC86}"/>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72583639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594F73-00B6-1E40-AD55-D331488AEC5A}"/>
              </a:ext>
            </a:extLst>
          </p:cNvPr>
          <p:cNvSpPr>
            <a:spLocks noGrp="1"/>
          </p:cNvSpPr>
          <p:nvPr>
            <p:ph type="title"/>
          </p:nvPr>
        </p:nvSpPr>
        <p:spPr>
          <a:xfrm>
            <a:off x="3724072" y="629268"/>
            <a:ext cx="4939868" cy="1286160"/>
          </a:xfrm>
        </p:spPr>
        <p:txBody>
          <a:bodyPr anchor="b">
            <a:normAutofit/>
          </a:bodyPr>
          <a:lstStyle/>
          <a:p>
            <a:r>
              <a:rPr lang="es-ES_tradnl" dirty="0"/>
              <a:t>Marketing</a:t>
            </a:r>
          </a:p>
        </p:txBody>
      </p:sp>
      <p:pic>
        <p:nvPicPr>
          <p:cNvPr id="5" name="Imagen 4" descr="Imagen que contiene texto&#10;&#10;Descripción generada automáticamente">
            <a:extLst>
              <a:ext uri="{FF2B5EF4-FFF2-40B4-BE49-F238E27FC236}">
                <a16:creationId xmlns:a16="http://schemas.microsoft.com/office/drawing/2014/main" id="{368615BF-EC57-CE42-8B90-8D59E6CA021B}"/>
              </a:ext>
            </a:extLst>
          </p:cNvPr>
          <p:cNvPicPr>
            <a:picLocks noChangeAspect="1"/>
          </p:cNvPicPr>
          <p:nvPr/>
        </p:nvPicPr>
        <p:blipFill rotWithShape="1">
          <a:blip r:embed="rId2">
            <a:extLst>
              <a:ext uri="{28A0092B-C50C-407E-A947-70E740481C1C}">
                <a14:useLocalDpi xmlns:a14="http://schemas.microsoft.com/office/drawing/2010/main" val="0"/>
              </a:ext>
            </a:extLst>
          </a:blip>
          <a:srcRect l="23804" r="9051"/>
          <a:stretch/>
        </p:blipFill>
        <p:spPr>
          <a:xfrm>
            <a:off x="20" y="10"/>
            <a:ext cx="3476673"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F1B555"/>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B13BC6E-51CC-BF48-A14C-6266F8F2A830}"/>
              </a:ext>
            </a:extLst>
          </p:cNvPr>
          <p:cNvSpPr>
            <a:spLocks noGrp="1"/>
          </p:cNvSpPr>
          <p:nvPr>
            <p:ph idx="1"/>
          </p:nvPr>
        </p:nvSpPr>
        <p:spPr>
          <a:xfrm>
            <a:off x="3724073" y="2438400"/>
            <a:ext cx="5419927" cy="4201877"/>
          </a:xfrm>
        </p:spPr>
        <p:txBody>
          <a:bodyPr>
            <a:normAutofit/>
          </a:bodyPr>
          <a:lstStyle/>
          <a:p>
            <a:pPr marL="0" indent="0">
              <a:buNone/>
            </a:pPr>
            <a:r>
              <a:rPr lang="es-EC" sz="1600" dirty="0"/>
              <a:t>Alrededor de 1910 fueron creadas las primeras oficinas de investigación de mercados. A principios de la década de 1920, se establecen algunas de las grandes firmas dedicadas a la investigación de opiniones, como Daniel Starch, George Horace Gallup y Claude Robinson. Arthur Nielsen introdice el concepto </a:t>
            </a:r>
            <a:r>
              <a:rPr lang="es-EC" sz="1600" i="1" dirty="0"/>
              <a:t>share of market</a:t>
            </a:r>
            <a:r>
              <a:rPr lang="es-EC" sz="1600" dirty="0"/>
              <a:t> -cuotas de mercado-. La mercadotecnia surgió en 1927:</a:t>
            </a:r>
          </a:p>
          <a:p>
            <a:pPr marL="0" indent="0">
              <a:buNone/>
            </a:pPr>
            <a:r>
              <a:rPr lang="es-EC" sz="1600" dirty="0"/>
              <a:t>Los hechos ocurrieron en el seno de la empresa Procter &amp; Gamble (…) con el propósito de relanzar un jabón en declieve, Camay, los directivos de Procter confiaron a un joven ejecutivo la misión de ccordinar todas las actividades de re-desarrollo y promoción del jabón Camay. El primer product manager había nacido y con él el marketing. Aquel ejecutivo de Camay había dado la vuelta al enfoque y, en vez de vender lo que la fábrica producía, investigó primero al consumidor, para fabricar y suministrar después lo que este decía desear. Se acababa de inventar el </a:t>
            </a:r>
            <a:r>
              <a:rPr lang="es-EC" sz="1600" i="1" dirty="0"/>
              <a:t>marketing,</a:t>
            </a:r>
            <a:r>
              <a:rPr lang="es-EC" sz="1600" dirty="0"/>
              <a:t> un </a:t>
            </a:r>
            <a:r>
              <a:rPr lang="es-EC" sz="1600" i="1" dirty="0"/>
              <a:t>proceso circular</a:t>
            </a:r>
            <a:r>
              <a:rPr lang="es-EC" sz="1600" dirty="0"/>
              <a:t> que se inicia escuchando al consumidor. (Pérez, 2006, p. 372).</a:t>
            </a:r>
          </a:p>
          <a:p>
            <a:endParaRPr lang="es-ES_tradnl" sz="1400" dirty="0"/>
          </a:p>
        </p:txBody>
      </p:sp>
    </p:spTree>
    <p:extLst>
      <p:ext uri="{BB962C8B-B14F-4D97-AF65-F5344CB8AC3E}">
        <p14:creationId xmlns:p14="http://schemas.microsoft.com/office/powerpoint/2010/main" val="42432634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415D5A2-7C2F-5241-93CC-B95793149AE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4218" r="27455"/>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D134851E-6C8C-B840-825E-B8BF41FB9737}"/>
              </a:ext>
            </a:extLst>
          </p:cNvPr>
          <p:cNvSpPr>
            <a:spLocks noGrp="1"/>
          </p:cNvSpPr>
          <p:nvPr>
            <p:ph type="title"/>
          </p:nvPr>
        </p:nvSpPr>
        <p:spPr>
          <a:xfrm>
            <a:off x="603749" y="806450"/>
            <a:ext cx="3602727" cy="1633382"/>
          </a:xfrm>
        </p:spPr>
        <p:txBody>
          <a:bodyPr>
            <a:normAutofit/>
          </a:bodyPr>
          <a:lstStyle/>
          <a:p>
            <a:r>
              <a:rPr lang="es-ES_tradnl" dirty="0">
                <a:solidFill>
                  <a:srgbClr val="000000"/>
                </a:solidFill>
              </a:rPr>
              <a:t>Medios masivos</a:t>
            </a:r>
          </a:p>
        </p:txBody>
      </p:sp>
      <p:sp>
        <p:nvSpPr>
          <p:cNvPr id="3" name="Marcador de contenido 2">
            <a:extLst>
              <a:ext uri="{FF2B5EF4-FFF2-40B4-BE49-F238E27FC236}">
                <a16:creationId xmlns:a16="http://schemas.microsoft.com/office/drawing/2014/main" id="{977CB495-261D-1248-AD6B-53E6273A57F6}"/>
              </a:ext>
            </a:extLst>
          </p:cNvPr>
          <p:cNvSpPr>
            <a:spLocks noGrp="1"/>
          </p:cNvSpPr>
          <p:nvPr>
            <p:ph idx="1"/>
          </p:nvPr>
        </p:nvSpPr>
        <p:spPr>
          <a:xfrm>
            <a:off x="298948" y="2253246"/>
            <a:ext cx="4196852" cy="3882986"/>
          </a:xfrm>
        </p:spPr>
        <p:txBody>
          <a:bodyPr anchor="ctr">
            <a:noAutofit/>
          </a:bodyPr>
          <a:lstStyle/>
          <a:p>
            <a:pPr marL="0" indent="0">
              <a:buNone/>
            </a:pPr>
            <a:r>
              <a:rPr lang="es-EC" sz="1800" dirty="0">
                <a:solidFill>
                  <a:srgbClr val="000000"/>
                </a:solidFill>
              </a:rPr>
              <a:t>En el siglo XX, la prensa, la radio, el cine y la televisión pasaron a ser considerados medios de comunicación masiva. Los cómics, que aparecieron a partir de la década de 1880 en la prensa estadounidense, representaron el primer producto de la cultura masiva estadounidense. La primera sala estable para disfrutar del cine fue instalada en 1902, en Los Ángeles, y entre 1907 y 1913 se intalaron en Hollywood las primeras productoras. Con la introducción del cine, la cultura cada vez se centro más en el entretenimiento “dirigido a las grandes mayorías y fabricada conforme a las normas industriales”.</a:t>
            </a:r>
            <a:endParaRPr lang="es-ES_tradnl" sz="1800" dirty="0">
              <a:solidFill>
                <a:srgbClr val="000000"/>
              </a:solidFill>
            </a:endParaRPr>
          </a:p>
        </p:txBody>
      </p:sp>
    </p:spTree>
    <p:extLst>
      <p:ext uri="{BB962C8B-B14F-4D97-AF65-F5344CB8AC3E}">
        <p14:creationId xmlns:p14="http://schemas.microsoft.com/office/powerpoint/2010/main" val="339013378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ared, interior&#10;&#10;Descripción generada automáticamente">
            <a:extLst>
              <a:ext uri="{FF2B5EF4-FFF2-40B4-BE49-F238E27FC236}">
                <a16:creationId xmlns:a16="http://schemas.microsoft.com/office/drawing/2014/main" id="{0DDE9216-2BD7-C149-8C13-B1955833AAC0}"/>
              </a:ext>
            </a:extLst>
          </p:cNvPr>
          <p:cNvPicPr>
            <a:picLocks noChangeAspect="1"/>
          </p:cNvPicPr>
          <p:nvPr/>
        </p:nvPicPr>
        <p:blipFill rotWithShape="1">
          <a:blip r:embed="rId3">
            <a:extLst>
              <a:ext uri="{28A0092B-C50C-407E-A947-70E740481C1C}">
                <a14:useLocalDpi xmlns:a14="http://schemas.microsoft.com/office/drawing/2010/main" val="0"/>
              </a:ext>
            </a:extLst>
          </a:blip>
          <a:srcRect l="12178" r="12822"/>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7BDA8389-3023-E240-90F7-0ADC2FF239E8}"/>
              </a:ext>
            </a:extLst>
          </p:cNvPr>
          <p:cNvSpPr>
            <a:spLocks noGrp="1"/>
          </p:cNvSpPr>
          <p:nvPr>
            <p:ph type="title"/>
          </p:nvPr>
        </p:nvSpPr>
        <p:spPr>
          <a:xfrm>
            <a:off x="568370" y="3149961"/>
            <a:ext cx="3153103" cy="1007066"/>
          </a:xfrm>
        </p:spPr>
        <p:txBody>
          <a:bodyPr>
            <a:normAutofit/>
          </a:bodyPr>
          <a:lstStyle/>
          <a:p>
            <a:pPr algn="ctr"/>
            <a:endParaRPr lang="es-ES_tradnl" sz="3150"/>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D0DE4A9-37BF-6D49-81F9-3F7F23455C87}"/>
              </a:ext>
            </a:extLst>
          </p:cNvPr>
          <p:cNvSpPr>
            <a:spLocks noGrp="1"/>
          </p:cNvSpPr>
          <p:nvPr>
            <p:ph idx="1"/>
          </p:nvPr>
        </p:nvSpPr>
        <p:spPr>
          <a:xfrm>
            <a:off x="430421" y="4277679"/>
            <a:ext cx="3444766" cy="1964879"/>
          </a:xfrm>
        </p:spPr>
        <p:txBody>
          <a:bodyPr anchor="ctr">
            <a:normAutofit/>
          </a:bodyPr>
          <a:lstStyle/>
          <a:p>
            <a:pPr marL="0" indent="0">
              <a:buNone/>
            </a:pPr>
            <a:r>
              <a:rPr lang="es-ES_tradnl" sz="2000" dirty="0"/>
              <a:t>Ser es comunicar. </a:t>
            </a:r>
          </a:p>
          <a:p>
            <a:pPr marL="0" indent="0">
              <a:buNone/>
            </a:pPr>
            <a:r>
              <a:rPr lang="es-ES_tradnl" sz="2000" dirty="0"/>
              <a:t>La comunicación incrementa la capacidad de supervivencia.</a:t>
            </a:r>
          </a:p>
          <a:p>
            <a:pPr marL="0" indent="0">
              <a:buNone/>
            </a:pPr>
            <a:endParaRPr lang="es-ES_tradnl" sz="1575" dirty="0"/>
          </a:p>
        </p:txBody>
      </p:sp>
    </p:spTree>
    <p:extLst>
      <p:ext uri="{BB962C8B-B14F-4D97-AF65-F5344CB8AC3E}">
        <p14:creationId xmlns:p14="http://schemas.microsoft.com/office/powerpoint/2010/main" val="280119898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EBF6D1F-5D3F-9845-9E8C-D0D9F1959DB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2094" r="3002"/>
          <a:stretch/>
        </p:blipFill>
        <p:spPr>
          <a:xfrm>
            <a:off x="4348386" y="2750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ABF25885-8278-3A49-84BB-2B915FBB208A}"/>
              </a:ext>
            </a:extLst>
          </p:cNvPr>
          <p:cNvSpPr>
            <a:spLocks noGrp="1"/>
          </p:cNvSpPr>
          <p:nvPr>
            <p:ph type="title"/>
          </p:nvPr>
        </p:nvSpPr>
        <p:spPr>
          <a:xfrm>
            <a:off x="603748" y="207736"/>
            <a:ext cx="3602727" cy="1633382"/>
          </a:xfrm>
        </p:spPr>
        <p:txBody>
          <a:bodyPr>
            <a:normAutofit/>
          </a:bodyPr>
          <a:lstStyle/>
          <a:p>
            <a:r>
              <a:rPr lang="es-ES_tradnl" dirty="0" err="1">
                <a:solidFill>
                  <a:srgbClr val="000000"/>
                </a:solidFill>
              </a:rPr>
              <a:t>Mass</a:t>
            </a:r>
            <a:r>
              <a:rPr lang="es-ES_tradnl" dirty="0">
                <a:solidFill>
                  <a:srgbClr val="000000"/>
                </a:solidFill>
              </a:rPr>
              <a:t> </a:t>
            </a:r>
            <a:r>
              <a:rPr lang="es-ES_tradnl" dirty="0" err="1">
                <a:solidFill>
                  <a:srgbClr val="000000"/>
                </a:solidFill>
              </a:rPr>
              <a:t>Commuications</a:t>
            </a:r>
            <a:r>
              <a:rPr lang="es-ES_tradnl" dirty="0">
                <a:solidFill>
                  <a:srgbClr val="000000"/>
                </a:solidFill>
              </a:rPr>
              <a:t> </a:t>
            </a:r>
            <a:r>
              <a:rPr lang="es-ES_tradnl" dirty="0" err="1">
                <a:solidFill>
                  <a:srgbClr val="000000"/>
                </a:solidFill>
              </a:rPr>
              <a:t>Research</a:t>
            </a:r>
            <a:endParaRPr lang="es-ES_tradnl" dirty="0">
              <a:solidFill>
                <a:srgbClr val="000000"/>
              </a:solidFill>
            </a:endParaRPr>
          </a:p>
        </p:txBody>
      </p:sp>
      <p:sp>
        <p:nvSpPr>
          <p:cNvPr id="3" name="Marcador de contenido 2">
            <a:extLst>
              <a:ext uri="{FF2B5EF4-FFF2-40B4-BE49-F238E27FC236}">
                <a16:creationId xmlns:a16="http://schemas.microsoft.com/office/drawing/2014/main" id="{03178605-5811-8A44-8F1B-E184C1A645C4}"/>
              </a:ext>
            </a:extLst>
          </p:cNvPr>
          <p:cNvSpPr>
            <a:spLocks noGrp="1"/>
          </p:cNvSpPr>
          <p:nvPr>
            <p:ph idx="1"/>
          </p:nvPr>
        </p:nvSpPr>
        <p:spPr>
          <a:xfrm>
            <a:off x="603748" y="2561357"/>
            <a:ext cx="4360138" cy="3490193"/>
          </a:xfrm>
        </p:spPr>
        <p:txBody>
          <a:bodyPr anchor="ctr">
            <a:noAutofit/>
          </a:bodyPr>
          <a:lstStyle/>
          <a:p>
            <a:r>
              <a:rPr lang="es-EC" sz="1600" dirty="0">
                <a:solidFill>
                  <a:srgbClr val="000000"/>
                </a:solidFill>
              </a:rPr>
              <a:t>Los inicios de la Mass Communications Research pueden ser establecidos a partir de la publicación del libro </a:t>
            </a:r>
            <a:r>
              <a:rPr lang="es-EC" sz="1600" i="1" dirty="0">
                <a:solidFill>
                  <a:srgbClr val="000000"/>
                </a:solidFill>
              </a:rPr>
              <a:t>Propaganda techniques in the world war,</a:t>
            </a:r>
            <a:r>
              <a:rPr lang="es-EC" sz="1600" dirty="0">
                <a:solidFill>
                  <a:srgbClr val="000000"/>
                </a:solidFill>
              </a:rPr>
              <a:t> en 1927, obra del destacado politólogo estadounidense Harold Dwight Lasswell (1902-1978), profesor en la Universidad de Chicago. L</a:t>
            </a:r>
          </a:p>
          <a:p>
            <a:r>
              <a:rPr lang="es-EC" sz="1600" dirty="0">
                <a:solidFill>
                  <a:srgbClr val="000000"/>
                </a:solidFill>
              </a:rPr>
              <a:t>La Mass Communications Research se convirtió en la sociología de los medios en Estados Unidos. Esta sociología cuantitativa se dedicó a dar respuesta a necesidades específicas de la industria y el comercio en Estados Unidos, dando además un gran impulso al desarrollo de la mercadotecnia política. </a:t>
            </a:r>
          </a:p>
          <a:p>
            <a:r>
              <a:rPr lang="es-EC" sz="1600" dirty="0">
                <a:solidFill>
                  <a:srgbClr val="000000"/>
                </a:solidFill>
              </a:rPr>
              <a:t>Lasswell admite ser reconocido como el primer gran ensayista de las ciencias de la comunicación. En 1948 dio a conocer su “paradigma”, el cual comprende cinco preguntas- programa: “¿quién – dice qué – por cuál canal – a quién – con que efecto? </a:t>
            </a:r>
            <a:endParaRPr lang="es-ES_tradnl" sz="1600" dirty="0">
              <a:solidFill>
                <a:srgbClr val="000000"/>
              </a:solidFill>
            </a:endParaRPr>
          </a:p>
        </p:txBody>
      </p:sp>
    </p:spTree>
    <p:extLst>
      <p:ext uri="{BB962C8B-B14F-4D97-AF65-F5344CB8AC3E}">
        <p14:creationId xmlns:p14="http://schemas.microsoft.com/office/powerpoint/2010/main" val="271043240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8D9760-B6E1-3A49-A140-3CB58B4B7823}"/>
              </a:ext>
            </a:extLst>
          </p:cNvPr>
          <p:cNvSpPr>
            <a:spLocks noGrp="1"/>
          </p:cNvSpPr>
          <p:nvPr>
            <p:ph type="title"/>
          </p:nvPr>
        </p:nvSpPr>
        <p:spPr>
          <a:xfrm>
            <a:off x="491490" y="365125"/>
            <a:ext cx="3840085" cy="1692794"/>
          </a:xfrm>
        </p:spPr>
        <p:txBody>
          <a:bodyPr>
            <a:normAutofit/>
          </a:bodyPr>
          <a:lstStyle/>
          <a:p>
            <a:r>
              <a:rPr lang="es-ES_tradnl" dirty="0"/>
              <a:t>Teoría matemática de la comunicación</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B17ED68-93D7-E04A-B7B8-E7DC63E582F3}"/>
              </a:ext>
            </a:extLst>
          </p:cNvPr>
          <p:cNvSpPr>
            <a:spLocks noGrp="1"/>
          </p:cNvSpPr>
          <p:nvPr>
            <p:ph idx="1"/>
          </p:nvPr>
        </p:nvSpPr>
        <p:spPr>
          <a:xfrm>
            <a:off x="491490" y="2575034"/>
            <a:ext cx="3840085" cy="3462228"/>
          </a:xfrm>
        </p:spPr>
        <p:txBody>
          <a:bodyPr>
            <a:normAutofit/>
          </a:bodyPr>
          <a:lstStyle/>
          <a:p>
            <a:pPr marL="0" indent="0">
              <a:buNone/>
            </a:pPr>
            <a:r>
              <a:rPr lang="en-US" sz="1400"/>
              <a:t>En 1949, Claude Elwood Shannon (1916-2001) y Warren Weaver (1894-1978) publicaron el artículo </a:t>
            </a:r>
            <a:r>
              <a:rPr lang="en-US" sz="1400" i="1"/>
              <a:t>The Mathematical Theory of Communications</a:t>
            </a:r>
            <a:r>
              <a:rPr lang="en-US" sz="1400"/>
              <a:t>. </a:t>
            </a:r>
            <a:r>
              <a:rPr lang="es-EC" sz="1400"/>
              <a:t>Shannon y Weaver fueron discípulos de Norbert Wiener, quien es considerado fundador de la cibernética. </a:t>
            </a:r>
          </a:p>
          <a:p>
            <a:pPr marL="0" indent="0">
              <a:buNone/>
            </a:pPr>
            <a:r>
              <a:rPr lang="es-EC" sz="1400"/>
              <a:t>Shannon y Weaver incorporaron al repertorio conceptual de la comunicación términos como entropía, redundancia, bit, capacidad del canal, ruido, retroalimentación. De hecho, Shannon y Weaver equipararon información con entropía.</a:t>
            </a:r>
          </a:p>
          <a:p>
            <a:pPr marL="0" indent="0">
              <a:buNone/>
            </a:pPr>
            <a:r>
              <a:rPr lang="es-EC" sz="1400"/>
              <a:t>En la teoría de la información, la comunicación es un proceso, la información es una medida, y el propósito fundamental es asegurar la confiabilidad del sistema en la transmisión, codificación y recepción de los mensajes.</a:t>
            </a:r>
          </a:p>
          <a:p>
            <a:endParaRPr lang="es-ES_tradnl" sz="1400"/>
          </a:p>
        </p:txBody>
      </p:sp>
      <p:pic>
        <p:nvPicPr>
          <p:cNvPr id="5" name="Imagen 4">
            <a:extLst>
              <a:ext uri="{FF2B5EF4-FFF2-40B4-BE49-F238E27FC236}">
                <a16:creationId xmlns:a16="http://schemas.microsoft.com/office/drawing/2014/main" id="{483E4AE4-45D7-4840-A2E8-1BF1E21743E7}"/>
              </a:ext>
            </a:extLst>
          </p:cNvPr>
          <p:cNvPicPr>
            <a:picLocks noChangeAspect="1"/>
          </p:cNvPicPr>
          <p:nvPr/>
        </p:nvPicPr>
        <p:blipFill rotWithShape="1">
          <a:blip r:embed="rId2">
            <a:extLst>
              <a:ext uri="{28A0092B-C50C-407E-A947-70E740481C1C}">
                <a14:useLocalDpi xmlns:a14="http://schemas.microsoft.com/office/drawing/2010/main" val="0"/>
              </a:ext>
            </a:extLst>
          </a:blip>
          <a:srcRect l="33204" r="1501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859956477"/>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C5D35A-421F-BC4A-9280-217120D6CDA1}"/>
              </a:ext>
            </a:extLst>
          </p:cNvPr>
          <p:cNvSpPr>
            <a:spLocks noGrp="1"/>
          </p:cNvSpPr>
          <p:nvPr>
            <p:ph type="title"/>
          </p:nvPr>
        </p:nvSpPr>
        <p:spPr>
          <a:xfrm>
            <a:off x="491490" y="365125"/>
            <a:ext cx="3840085" cy="1692794"/>
          </a:xfrm>
        </p:spPr>
        <p:txBody>
          <a:bodyPr>
            <a:normAutofit/>
          </a:bodyPr>
          <a:lstStyle/>
          <a:p>
            <a:r>
              <a:rPr lang="es-ES_tradnl" dirty="0"/>
              <a:t>Concepción semántica</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F71DCE6-10BD-2346-9ECC-119802649C90}"/>
              </a:ext>
            </a:extLst>
          </p:cNvPr>
          <p:cNvSpPr>
            <a:spLocks noGrp="1"/>
          </p:cNvSpPr>
          <p:nvPr>
            <p:ph idx="1"/>
          </p:nvPr>
        </p:nvSpPr>
        <p:spPr>
          <a:xfrm>
            <a:off x="491490" y="2575034"/>
            <a:ext cx="3840085" cy="3462228"/>
          </a:xfrm>
        </p:spPr>
        <p:txBody>
          <a:bodyPr>
            <a:normAutofit/>
          </a:bodyPr>
          <a:lstStyle/>
          <a:p>
            <a:pPr marL="0" indent="0">
              <a:buNone/>
            </a:pPr>
            <a:r>
              <a:rPr lang="es-ES_tradnl" sz="1600"/>
              <a:t>En la década de 1970, la investigación en comunicación se centró en el componente narrativo del discurso (Saussure, Pierce, Baudrillard, Barthes, Eco).</a:t>
            </a:r>
          </a:p>
          <a:p>
            <a:pPr marL="0" indent="0">
              <a:buNone/>
            </a:pPr>
            <a:r>
              <a:rPr lang="es-ES_tradnl" sz="1600"/>
              <a:t>La mayor parte de los signos poseen más de un significado.</a:t>
            </a:r>
          </a:p>
          <a:p>
            <a:pPr marL="0" indent="0">
              <a:buNone/>
            </a:pPr>
            <a:r>
              <a:rPr lang="es-ES_tradnl" sz="1600"/>
              <a:t>Estudiar el aspecto connotativo del mensaje (emociones asociadas, evocaciones), la semántica de las palabras y las imágenes.</a:t>
            </a:r>
          </a:p>
          <a:p>
            <a:pPr marL="0" indent="0">
              <a:buNone/>
            </a:pPr>
            <a:r>
              <a:rPr lang="es-ES_tradnl" sz="1600"/>
              <a:t>El texto debe ser interpretado en un contexto.</a:t>
            </a:r>
          </a:p>
        </p:txBody>
      </p:sp>
      <p:pic>
        <p:nvPicPr>
          <p:cNvPr id="5" name="Imagen 4">
            <a:extLst>
              <a:ext uri="{FF2B5EF4-FFF2-40B4-BE49-F238E27FC236}">
                <a16:creationId xmlns:a16="http://schemas.microsoft.com/office/drawing/2014/main" id="{3D2B373C-7815-0E46-B27B-908C10B9FA02}"/>
              </a:ext>
            </a:extLst>
          </p:cNvPr>
          <p:cNvPicPr>
            <a:picLocks noChangeAspect="1"/>
          </p:cNvPicPr>
          <p:nvPr/>
        </p:nvPicPr>
        <p:blipFill rotWithShape="1">
          <a:blip r:embed="rId2">
            <a:extLst>
              <a:ext uri="{28A0092B-C50C-407E-A947-70E740481C1C}">
                <a14:useLocalDpi xmlns:a14="http://schemas.microsoft.com/office/drawing/2010/main" val="0"/>
              </a:ext>
            </a:extLst>
          </a:blip>
          <a:srcRect l="24168" r="679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219160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97A8C4-8E6D-9146-BF77-CE4348B02D48}"/>
              </a:ext>
            </a:extLst>
          </p:cNvPr>
          <p:cNvSpPr>
            <a:spLocks noGrp="1"/>
          </p:cNvSpPr>
          <p:nvPr>
            <p:ph type="title"/>
          </p:nvPr>
        </p:nvSpPr>
        <p:spPr>
          <a:xfrm>
            <a:off x="491490" y="365125"/>
            <a:ext cx="3840085" cy="1692794"/>
          </a:xfrm>
        </p:spPr>
        <p:txBody>
          <a:bodyPr>
            <a:normAutofit/>
          </a:bodyPr>
          <a:lstStyle/>
          <a:p>
            <a:r>
              <a:rPr lang="es-ES_tradnl" dirty="0"/>
              <a:t>Acción comunicativa</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9C779BB-7EFE-144F-84F4-7CB819BC6614}"/>
              </a:ext>
            </a:extLst>
          </p:cNvPr>
          <p:cNvSpPr>
            <a:spLocks noGrp="1"/>
          </p:cNvSpPr>
          <p:nvPr>
            <p:ph idx="1"/>
          </p:nvPr>
        </p:nvSpPr>
        <p:spPr>
          <a:xfrm>
            <a:off x="491490" y="2575034"/>
            <a:ext cx="3840085" cy="3462228"/>
          </a:xfrm>
        </p:spPr>
        <p:txBody>
          <a:bodyPr>
            <a:normAutofit/>
          </a:bodyPr>
          <a:lstStyle/>
          <a:p>
            <a:r>
              <a:rPr lang="es-ES_tradnl" sz="1600"/>
              <a:t>Toda acción es social</a:t>
            </a:r>
          </a:p>
          <a:p>
            <a:r>
              <a:rPr lang="es-ES_tradnl" sz="1600"/>
              <a:t>Toda acción está mediada por lo simbólico.</a:t>
            </a:r>
          </a:p>
        </p:txBody>
      </p:sp>
      <p:pic>
        <p:nvPicPr>
          <p:cNvPr id="5" name="Imagen 4" descr="Imagen que contiene pared, interior, persona&#10;&#10;Descripción generada automáticamente">
            <a:extLst>
              <a:ext uri="{FF2B5EF4-FFF2-40B4-BE49-F238E27FC236}">
                <a16:creationId xmlns:a16="http://schemas.microsoft.com/office/drawing/2014/main" id="{03D48F4C-E9E4-8E46-8058-03DC4C907C86}"/>
              </a:ext>
            </a:extLst>
          </p:cNvPr>
          <p:cNvPicPr>
            <a:picLocks noChangeAspect="1"/>
          </p:cNvPicPr>
          <p:nvPr/>
        </p:nvPicPr>
        <p:blipFill rotWithShape="1">
          <a:blip r:embed="rId2">
            <a:extLst>
              <a:ext uri="{28A0092B-C50C-407E-A947-70E740481C1C}">
                <a14:useLocalDpi xmlns:a14="http://schemas.microsoft.com/office/drawing/2010/main" val="0"/>
              </a:ext>
            </a:extLst>
          </a:blip>
          <a:srcRect l="29859" r="18360"/>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33592008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94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CE6C0A4-BC15-4248-AC60-AAE185544DA5}"/>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Pertinencia de lo pragmático</a:t>
            </a:r>
          </a:p>
        </p:txBody>
      </p:sp>
      <p:pic>
        <p:nvPicPr>
          <p:cNvPr id="5" name="Imagen 4">
            <a:extLst>
              <a:ext uri="{FF2B5EF4-FFF2-40B4-BE49-F238E27FC236}">
                <a16:creationId xmlns:a16="http://schemas.microsoft.com/office/drawing/2014/main" id="{5ECDCFFB-F107-DF49-AB3B-60747AF19343}"/>
              </a:ext>
            </a:extLst>
          </p:cNvPr>
          <p:cNvPicPr>
            <a:picLocks noChangeAspect="1"/>
          </p:cNvPicPr>
          <p:nvPr/>
        </p:nvPicPr>
        <p:blipFill rotWithShape="1">
          <a:blip r:embed="rId2">
            <a:extLst>
              <a:ext uri="{28A0092B-C50C-407E-A947-70E740481C1C}">
                <a14:useLocalDpi xmlns:a14="http://schemas.microsoft.com/office/drawing/2010/main" val="0"/>
              </a:ext>
            </a:extLst>
          </a:blip>
          <a:srcRect l="13193" r="18785" b="-1"/>
          <a:stretch/>
        </p:blipFill>
        <p:spPr>
          <a:xfrm>
            <a:off x="245660" y="321733"/>
            <a:ext cx="5293729" cy="4107392"/>
          </a:xfrm>
          <a:prstGeom prst="rect">
            <a:avLst/>
          </a:prstGeom>
        </p:spPr>
      </p:pic>
      <p:sp>
        <p:nvSpPr>
          <p:cNvPr id="15"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DF3F1795-CA57-674F-9EB4-6337504B133D}"/>
              </a:ext>
            </a:extLst>
          </p:cNvPr>
          <p:cNvSpPr>
            <a:spLocks noGrp="1"/>
          </p:cNvSpPr>
          <p:nvPr>
            <p:ph idx="1"/>
          </p:nvPr>
        </p:nvSpPr>
        <p:spPr>
          <a:xfrm>
            <a:off x="6021989" y="917725"/>
            <a:ext cx="2568554" cy="4852362"/>
          </a:xfrm>
        </p:spPr>
        <p:txBody>
          <a:bodyPr anchor="ctr">
            <a:normAutofit/>
          </a:bodyPr>
          <a:lstStyle/>
          <a:p>
            <a:pPr marL="0" indent="0">
              <a:buNone/>
            </a:pPr>
            <a:r>
              <a:rPr lang="es-ES_tradnl" sz="1700">
                <a:solidFill>
                  <a:srgbClr val="FFFFFF"/>
                </a:solidFill>
              </a:rPr>
              <a:t>Si lo que queremos es participar en una gran partida estratégica, necesitamos disponer de una concepción de la comunicación válida para la acción. Esa concepción es la pragmática.</a:t>
            </a:r>
          </a:p>
        </p:txBody>
      </p:sp>
    </p:spTree>
    <p:extLst>
      <p:ext uri="{BB962C8B-B14F-4D97-AF65-F5344CB8AC3E}">
        <p14:creationId xmlns:p14="http://schemas.microsoft.com/office/powerpoint/2010/main" val="206009223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332AF9-CD06-8046-9C5E-A0F892B81592}"/>
              </a:ext>
            </a:extLst>
          </p:cNvPr>
          <p:cNvSpPr>
            <a:spLocks noGrp="1"/>
          </p:cNvSpPr>
          <p:nvPr>
            <p:ph type="title"/>
          </p:nvPr>
        </p:nvSpPr>
        <p:spPr>
          <a:xfrm>
            <a:off x="628650" y="365125"/>
            <a:ext cx="7886700" cy="1325563"/>
          </a:xfrm>
        </p:spPr>
        <p:txBody>
          <a:bodyPr>
            <a:normAutofit/>
          </a:bodyPr>
          <a:lstStyle/>
          <a:p>
            <a:r>
              <a:rPr lang="es-ES_tradnl" dirty="0"/>
              <a:t>Procesos de interacción</a:t>
            </a:r>
          </a:p>
        </p:txBody>
      </p:sp>
      <p:graphicFrame>
        <p:nvGraphicFramePr>
          <p:cNvPr id="5" name="Marcador de contenido 2">
            <a:extLst>
              <a:ext uri="{FF2B5EF4-FFF2-40B4-BE49-F238E27FC236}">
                <a16:creationId xmlns:a16="http://schemas.microsoft.com/office/drawing/2014/main" id="{D60917B8-D6C6-41E5-9E0B-C604BFCE0F73}"/>
              </a:ext>
            </a:extLst>
          </p:cNvPr>
          <p:cNvGraphicFramePr>
            <a:graphicFrameLocks noGrp="1"/>
          </p:cNvGraphicFramePr>
          <p:nvPr>
            <p:ph idx="1"/>
            <p:extLst>
              <p:ext uri="{D42A27DB-BD31-4B8C-83A1-F6EECF244321}">
                <p14:modId xmlns:p14="http://schemas.microsoft.com/office/powerpoint/2010/main" val="179918235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493808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56A0F5F4-9638-3C42-B327-1E25B8C3B103}"/>
              </a:ext>
            </a:extLst>
          </p:cNvPr>
          <p:cNvSpPr>
            <a:spLocks noGrp="1"/>
          </p:cNvSpPr>
          <p:nvPr>
            <p:ph type="title"/>
          </p:nvPr>
        </p:nvSpPr>
        <p:spPr>
          <a:xfrm>
            <a:off x="393192" y="4767072"/>
            <a:ext cx="4945641" cy="1625210"/>
          </a:xfrm>
        </p:spPr>
        <p:txBody>
          <a:bodyPr>
            <a:normAutofit/>
          </a:bodyPr>
          <a:lstStyle/>
          <a:p>
            <a:pPr algn="r"/>
            <a:r>
              <a:rPr lang="es-ES_tradnl" dirty="0">
                <a:solidFill>
                  <a:srgbClr val="FFFFFF"/>
                </a:solidFill>
              </a:rPr>
              <a:t>El poder de </a:t>
            </a:r>
            <a:r>
              <a:rPr lang="es-ES_tradnl">
                <a:solidFill>
                  <a:srgbClr val="FFFFFF"/>
                </a:solidFill>
              </a:rPr>
              <a:t>la comunicación</a:t>
            </a:r>
          </a:p>
        </p:txBody>
      </p:sp>
      <p:pic>
        <p:nvPicPr>
          <p:cNvPr id="5" name="Imagen 4">
            <a:extLst>
              <a:ext uri="{FF2B5EF4-FFF2-40B4-BE49-F238E27FC236}">
                <a16:creationId xmlns:a16="http://schemas.microsoft.com/office/drawing/2014/main" id="{DA5AEC75-C92A-8342-A405-998170B6C3A4}"/>
              </a:ext>
            </a:extLst>
          </p:cNvPr>
          <p:cNvPicPr>
            <a:picLocks noChangeAspect="1"/>
          </p:cNvPicPr>
          <p:nvPr/>
        </p:nvPicPr>
        <p:blipFill rotWithShape="1">
          <a:blip r:embed="rId2">
            <a:extLst>
              <a:ext uri="{28A0092B-C50C-407E-A947-70E740481C1C}">
                <a14:useLocalDpi xmlns:a14="http://schemas.microsoft.com/office/drawing/2010/main" val="0"/>
              </a:ext>
            </a:extLst>
          </a:blip>
          <a:srcRect l="22362" r="11556"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2A51A46-13C1-3448-9C70-712EAF8BA3DA}"/>
              </a:ext>
            </a:extLst>
          </p:cNvPr>
          <p:cNvSpPr>
            <a:spLocks noGrp="1"/>
          </p:cNvSpPr>
          <p:nvPr>
            <p:ph idx="1"/>
          </p:nvPr>
        </p:nvSpPr>
        <p:spPr>
          <a:xfrm>
            <a:off x="6021989" y="917725"/>
            <a:ext cx="2568554" cy="4852362"/>
          </a:xfrm>
        </p:spPr>
        <p:txBody>
          <a:bodyPr anchor="ctr">
            <a:normAutofit/>
          </a:bodyPr>
          <a:lstStyle/>
          <a:p>
            <a:pPr marL="0" indent="0">
              <a:buNone/>
            </a:pPr>
            <a:r>
              <a:rPr lang="es-ES_tradnl" sz="1400">
                <a:solidFill>
                  <a:srgbClr val="FFFFFF"/>
                </a:solidFill>
              </a:rPr>
              <a:t>El poder de la comunicación radica en su capacidad de influir.</a:t>
            </a:r>
          </a:p>
          <a:p>
            <a:pPr marL="0" indent="0">
              <a:buNone/>
            </a:pPr>
            <a:r>
              <a:rPr lang="es-ES_tradnl" sz="1400">
                <a:solidFill>
                  <a:srgbClr val="FFFFFF"/>
                </a:solidFill>
              </a:rPr>
              <a:t>El debate entre teóricos y prácticos es un falso debate. Todos necesitamos apoyarnos en teorías; sin embargo, debemos reconocer que unas teorías son mejores que otras.</a:t>
            </a:r>
          </a:p>
          <a:p>
            <a:pPr marL="0" indent="0">
              <a:buNone/>
            </a:pPr>
            <a:r>
              <a:rPr lang="es-ES_tradnl" sz="1400">
                <a:solidFill>
                  <a:srgbClr val="FFFFFF"/>
                </a:solidFill>
              </a:rPr>
              <a:t>El lenguaje también admite ser comprendido como juego.</a:t>
            </a:r>
          </a:p>
          <a:p>
            <a:pPr marL="0" indent="0">
              <a:buNone/>
            </a:pPr>
            <a:r>
              <a:rPr lang="es-ES_tradnl" sz="1400">
                <a:solidFill>
                  <a:srgbClr val="FFFFFF"/>
                </a:solidFill>
              </a:rPr>
              <a:t>Comunicar transforma situaciones.</a:t>
            </a:r>
          </a:p>
          <a:p>
            <a:pPr marL="0" indent="0">
              <a:buNone/>
            </a:pPr>
            <a:r>
              <a:rPr lang="es-ES_tradnl" sz="1400">
                <a:solidFill>
                  <a:srgbClr val="FFFFFF"/>
                </a:solidFill>
              </a:rPr>
              <a:t>Imposible no comunicarse.</a:t>
            </a:r>
          </a:p>
          <a:p>
            <a:pPr marL="0" indent="0">
              <a:buNone/>
            </a:pPr>
            <a:r>
              <a:rPr lang="es-ES_tradnl" sz="1400">
                <a:solidFill>
                  <a:srgbClr val="FFFFFF"/>
                </a:solidFill>
              </a:rPr>
              <a:t>La comunicación no solo transmite información, incide en cambios en las conductas.</a:t>
            </a:r>
          </a:p>
        </p:txBody>
      </p:sp>
    </p:spTree>
    <p:extLst>
      <p:ext uri="{BB962C8B-B14F-4D97-AF65-F5344CB8AC3E}">
        <p14:creationId xmlns:p14="http://schemas.microsoft.com/office/powerpoint/2010/main" val="132255421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2163</Words>
  <Application>Microsoft Macintosh PowerPoint</Application>
  <PresentationFormat>Presentación en pantalla (4:3)</PresentationFormat>
  <Paragraphs>88</Paragraphs>
  <Slides>30</Slides>
  <Notes>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30</vt:i4>
      </vt:variant>
    </vt:vector>
  </HeadingPairs>
  <TitlesOfParts>
    <vt:vector size="37" baseType="lpstr">
      <vt:lpstr>Arial</vt:lpstr>
      <vt:lpstr>Calibri</vt:lpstr>
      <vt:lpstr>Calibri Light</vt:lpstr>
      <vt:lpstr>Palatino</vt:lpstr>
      <vt:lpstr>Tw Cen MT</vt:lpstr>
      <vt:lpstr>Wingdings 3</vt:lpstr>
      <vt:lpstr>Tema de Office</vt:lpstr>
      <vt:lpstr>Presentación de PowerPoint</vt:lpstr>
      <vt:lpstr>  </vt:lpstr>
      <vt:lpstr>Presentación de PowerPoint</vt:lpstr>
      <vt:lpstr>Comunicación </vt:lpstr>
      <vt:lpstr>Presentación de PowerPoint</vt:lpstr>
      <vt:lpstr>Presentación de PowerPoint</vt:lpstr>
      <vt:lpstr>Presentación de PowerPoint</vt:lpstr>
      <vt:lpstr>Presentación de PowerPoint</vt:lpstr>
      <vt:lpstr>Presentación de PowerPoint</vt:lpstr>
      <vt:lpstr>Alfabeto fonético</vt:lpstr>
      <vt:lpstr>Presentación de PowerPoint</vt:lpstr>
      <vt:lpstr>Presentación de PowerPoint</vt:lpstr>
      <vt:lpstr>Comunicación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Marketing</vt:lpstr>
      <vt:lpstr>Medios masivos</vt:lpstr>
      <vt:lpstr>Presentación de PowerPoint</vt:lpstr>
      <vt:lpstr>Mass Commuications Research</vt:lpstr>
      <vt:lpstr>Teoría matemática de la comunicación</vt:lpstr>
      <vt:lpstr>Concepción semántica</vt:lpstr>
      <vt:lpstr>Acción comunicativa</vt:lpstr>
      <vt:lpstr>Pertinencia de lo pragmático</vt:lpstr>
      <vt:lpstr>Procesos de interacción</vt:lpstr>
      <vt:lpstr>El poder de la comunicación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1</cp:revision>
  <dcterms:created xsi:type="dcterms:W3CDTF">2019-07-10T15:46:14Z</dcterms:created>
  <dcterms:modified xsi:type="dcterms:W3CDTF">2019-07-10T15:47:02Z</dcterms:modified>
</cp:coreProperties>
</file>