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29"/>
  </p:notesMasterIdLst>
  <p:sldIdLst>
    <p:sldId id="269" r:id="rId2"/>
    <p:sldId id="547" r:id="rId3"/>
    <p:sldId id="808" r:id="rId4"/>
    <p:sldId id="838" r:id="rId5"/>
    <p:sldId id="762" r:id="rId6"/>
    <p:sldId id="843" r:id="rId7"/>
    <p:sldId id="839" r:id="rId8"/>
    <p:sldId id="841" r:id="rId9"/>
    <p:sldId id="846" r:id="rId10"/>
    <p:sldId id="729" r:id="rId11"/>
    <p:sldId id="845" r:id="rId12"/>
    <p:sldId id="847" r:id="rId13"/>
    <p:sldId id="797" r:id="rId14"/>
    <p:sldId id="850" r:id="rId15"/>
    <p:sldId id="799" r:id="rId16"/>
    <p:sldId id="852" r:id="rId17"/>
    <p:sldId id="853" r:id="rId18"/>
    <p:sldId id="854" r:id="rId19"/>
    <p:sldId id="855" r:id="rId20"/>
    <p:sldId id="856" r:id="rId21"/>
    <p:sldId id="857" r:id="rId22"/>
    <p:sldId id="858" r:id="rId23"/>
    <p:sldId id="833" r:id="rId24"/>
    <p:sldId id="859" r:id="rId25"/>
    <p:sldId id="860" r:id="rId26"/>
    <p:sldId id="861" r:id="rId27"/>
    <p:sldId id="837" r:id="rId28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47"/>
    <p:restoredTop sz="91398"/>
  </p:normalViewPr>
  <p:slideViewPr>
    <p:cSldViewPr snapToGrid="0" snapToObjects="1">
      <p:cViewPr varScale="1">
        <p:scale>
          <a:sx n="87" d="100"/>
          <a:sy n="87" d="100"/>
        </p:scale>
        <p:origin x="11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54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7A505-6236-164B-BF27-6B8F67A2B97F}" type="datetimeFigureOut">
              <a:rPr lang="es-ES" smtClean="0"/>
              <a:t>25/6/19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6BB9F-192B-A64E-B86D-63142ED6A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757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4449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neurona es la célula más importante.</a:t>
            </a:r>
            <a:br>
              <a:rPr lang="es-ES" dirty="0"/>
            </a:br>
            <a:r>
              <a:rPr lang="es-ES" dirty="0"/>
              <a:t>85 mil millones de neuronas que generan impulsos eléctricos.</a:t>
            </a:r>
          </a:p>
          <a:p>
            <a:r>
              <a:rPr lang="es-ES" dirty="0"/>
              <a:t>Cada una puede tener 1,000 conexiones.</a:t>
            </a:r>
          </a:p>
          <a:p>
            <a:r>
              <a:rPr lang="es-ES" dirty="0"/>
              <a:t>1,000 x 85 mil millones Comunicación, complejidad</a:t>
            </a:r>
          </a:p>
          <a:p>
            <a:r>
              <a:rPr lang="es-ES" dirty="0"/>
              <a:t>No hay una memoria. Hay varias memorias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0A3C37BE-C303-496D-B5CD-85F2937540FC}" type="slidenum">
              <a:rPr lang="es-ES" smtClean="0"/>
              <a:pPr algn="r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7926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8693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3398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66177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5677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89466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A9147-517A-DA41-A3A2-BCBE5B4966EC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3286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8972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6114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494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660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5005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537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2343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64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5395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0797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338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0500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138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606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848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BB9F-192B-A64E-B86D-63142ED6AF8F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2429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30D7A-F6D9-4746-B2BC-6E1D9C9FE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DAD77C-C563-E848-A785-38AA79CBC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AAD22E-9394-9E4D-B19F-77E9818D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33FC1D-9819-5A43-AB0E-91466A67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01E775-8C8F-7641-ABB5-B75F7890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F1E3AF-D772-F64C-81FC-700E2B658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F96919-7A08-FF4E-AEE8-9EE8EDEB7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4CD6F9-E0F7-C149-98C6-1DA21161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486397-E6BD-3E41-86CF-676F6557D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9BBD9-69E0-BB4F-B537-CB4D6AAF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CC636-9EFA-204F-BFFC-1313FF929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E99349-1DFB-DE4D-9FC8-A1C797532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40916B-5EA4-6D4B-86CA-8F0987A24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AC6251-D948-F54C-952D-B0738BB41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3B3F4-2DE3-5F43-ABAC-3B02EF16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9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A4797-9147-2C41-845D-8E8E97A6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785D10-E2EC-964C-9413-37358D6FD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3F5542-06C1-8145-984F-67CAD7DE6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DE554C-3FD1-D744-AB1E-6A3B40A1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CF8251-1EBD-9647-B617-A782695B2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74E3E9-8461-9340-8829-E666D3FC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4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82A6A-4C63-A849-9004-A640028FF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E1F7E1-55E5-094E-A120-527CC2093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D6D1AD-09AA-9244-B994-E82E9396F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268EE6E-4B59-C84C-BDB8-A6EA5901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CEA9D4B-3BCF-2747-938F-EC9E9217FB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75EE435-1DDF-6D42-96B5-95FDEEB7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E3723B-4314-3243-B405-D73B217DD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40FC0D4-D9E9-6440-90CF-F07BAF12E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8B990-28DC-F34E-B287-105FCEFB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E484CD-1FBA-9A4D-B43D-0E6586DC2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9F5852-D4BE-1D4C-B5CB-AB7D0E05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8F7127-DA7E-0C46-AB70-EC24E843B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FEF2AE-1764-E240-97A4-704BAD560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D984EB-5E1C-1845-9975-2EF97B85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1F9638-5B08-BD4F-AA63-81D4BE191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3E671-C1F1-1D43-9080-00A342FD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C9BA5F-6F16-7C4C-98E8-1FAAC4FD7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EA9683-1AFA-B542-8AF5-682298943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2E03EA-C980-0243-B14D-844263984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8CB7C9-5D01-014F-AE0B-AF2606F2E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8E8A06-B4E1-CB42-A700-AD5A1BBC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AFD74-2F3F-0F44-8955-A05C72E4D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458D97-4354-C84F-A093-4E1D7F7C1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A55BAC-95AD-4240-AADC-C551D9A77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F5E332-52A5-9E47-BFBF-EDF5AC79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30AAD9-F817-2F4B-9C8E-B6E5059E6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D40E1D-D2BF-964F-99FE-E05193EE8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78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146FF-CC31-0141-8EBF-CB89337C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54E6ED-D1D7-D844-AE7A-BBCEA0720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1E26D7-BB1C-3B47-9DB6-C582B34BB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5EC596-38D5-164A-8A2D-ACAEB749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FE10B8-A350-104D-A04B-35133C42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C858E40-1B99-9C42-9582-1375CFC56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3138A7-4C28-2441-825A-985057896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5ACE0-6EE3-9147-9462-D3A540F3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9D232B-44D0-5E4F-BF3A-272823040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E0EACD-C3A8-5C44-89B6-A08CEAA34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292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/>
              <a:t>Arrastre la imagen al marcador de posición o haga clic en el icono para agregar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9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B43A71-627E-A647-A831-2C26B6A4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16292E-40FA-4147-8C54-941F2A964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2232C8-35C5-2444-8475-287827CDA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66AD8-BC4A-4004-9882-414398D930CA}" type="datetimeFigureOut">
              <a:rPr lang="en-US" smtClean="0"/>
              <a:t>6/25/19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DF308F-6238-CF46-B29D-4D1D88A24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67183-A6B5-BD44-BD84-F13525722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5" r:id="rId13"/>
  </p:sldLayoutIdLst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suelo, interior, persona&#10;&#10;&#10;&#10;Descripción generada automáticamente">
            <a:extLst>
              <a:ext uri="{FF2B5EF4-FFF2-40B4-BE49-F238E27FC236}">
                <a16:creationId xmlns:a16="http://schemas.microsoft.com/office/drawing/2014/main" id="{1F62DC9B-CC4C-174E-B115-16915497A7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05" r="21128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n" sz="1600" b="1" i="1" dirty="0">
                <a:latin typeface="Palatino" pitchFamily="2" charset="77"/>
                <a:ea typeface="Palatino" pitchFamily="2" charset="77"/>
              </a:rPr>
              <a:t>CAPITULO 1 </a:t>
            </a:r>
          </a:p>
          <a:p>
            <a:pPr>
              <a:buFont typeface="Wingdings 3" charset="2"/>
              <a:buNone/>
            </a:pPr>
            <a:br>
              <a:rPr lang="en" sz="1600" b="1" i="1" dirty="0">
                <a:latin typeface="Palatino" pitchFamily="2" charset="77"/>
                <a:ea typeface="Palatino" pitchFamily="2" charset="77"/>
              </a:rPr>
            </a:br>
            <a:r>
              <a:rPr lang="en" sz="1600" b="1" i="1" dirty="0">
                <a:latin typeface="Palatino" pitchFamily="2" charset="77"/>
                <a:ea typeface="Palatino" pitchFamily="2" charset="77"/>
              </a:rPr>
              <a:t>2,500 AÑOS DE ESTRATEGIA: EL PARADIGMA MILITAR</a:t>
            </a:r>
          </a:p>
        </p:txBody>
      </p:sp>
    </p:spTree>
    <p:extLst>
      <p:ext uri="{BB962C8B-B14F-4D97-AF65-F5344CB8AC3E}">
        <p14:creationId xmlns:p14="http://schemas.microsoft.com/office/powerpoint/2010/main" val="364072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7753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8650" y="365125"/>
            <a:ext cx="24003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br>
              <a:rPr lang="en-US" sz="2800" dirty="0"/>
            </a:br>
            <a:br>
              <a:rPr lang="en-US" sz="2800" dirty="0"/>
            </a:br>
            <a:endParaRPr lang="en-US" sz="2800" i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67350B-0747-904D-8685-DBB19F5C8ECF}"/>
              </a:ext>
            </a:extLst>
          </p:cNvPr>
          <p:cNvSpPr txBox="1"/>
          <p:nvPr/>
        </p:nvSpPr>
        <p:spPr>
          <a:xfrm>
            <a:off x="628650" y="1825625"/>
            <a:ext cx="2400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latin typeface="Palatino" pitchFamily="2" charset="77"/>
                <a:ea typeface="Palatino" pitchFamily="2" charset="77"/>
              </a:rPr>
              <a:t>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necesaria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para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vida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comunicación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necesaria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para el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pensamiento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y es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necesaria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 para la </a:t>
            </a:r>
            <a:r>
              <a:rPr lang="en-US" sz="2400" i="1" dirty="0" err="1">
                <a:latin typeface="Palatino" pitchFamily="2" charset="77"/>
                <a:ea typeface="Palatino" pitchFamily="2" charset="77"/>
              </a:rPr>
              <a:t>estrategia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600" dirty="0"/>
            </a:br>
            <a:r>
              <a:rPr lang="en-US" sz="1600" dirty="0"/>
              <a:t>JEAN PIAGET</a:t>
            </a:r>
          </a:p>
        </p:txBody>
      </p:sp>
      <p:sp>
        <p:nvSpPr>
          <p:cNvPr id="29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9208" y="958640"/>
            <a:ext cx="4702194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3DA58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6BC3DDB3-2EF6-AE43-B29C-96B02314A5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0" r="39668"/>
          <a:stretch/>
        </p:blipFill>
        <p:spPr>
          <a:xfrm>
            <a:off x="4202779" y="1258529"/>
            <a:ext cx="4229140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6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2438400"/>
            <a:ext cx="3845272" cy="3785419"/>
          </a:xfrm>
        </p:spPr>
        <p:txBody>
          <a:bodyPr>
            <a:normAutofit/>
          </a:bodyPr>
          <a:lstStyle/>
          <a:p>
            <a:pPr>
              <a:buFont typeface="Wingdings 3" charset="2"/>
              <a:buNone/>
            </a:pPr>
            <a:r>
              <a:rPr lang="en" sz="2400" i="1" dirty="0">
                <a:latin typeface="Palatino" pitchFamily="2" charset="77"/>
                <a:ea typeface="Palatino" pitchFamily="2" charset="77"/>
              </a:rPr>
              <a:t>	L</a:t>
            </a:r>
            <a:r>
              <a:rPr lang="es-EC" sz="2400" i="1" dirty="0">
                <a:latin typeface="Palatino" pitchFamily="2" charset="77"/>
                <a:ea typeface="Palatino" pitchFamily="2" charset="77"/>
              </a:rPr>
              <a:t>a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estrategia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precede al hombre,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medida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que el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propio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ser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humano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es el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resultado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complejas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estrategias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n" sz="2400" i="1" dirty="0" err="1">
                <a:latin typeface="Palatino" pitchFamily="2" charset="77"/>
                <a:ea typeface="Palatino" pitchFamily="2" charset="77"/>
              </a:rPr>
              <a:t>evolución</a:t>
            </a:r>
            <a:r>
              <a:rPr lang="en" sz="2400" i="1" dirty="0">
                <a:latin typeface="Palatino" pitchFamily="2" charset="77"/>
                <a:ea typeface="Palatino" pitchFamily="2" charset="77"/>
              </a:rPr>
              <a:t>. </a:t>
            </a:r>
            <a:endParaRPr lang="en" sz="2400" b="1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61FAF04-8FFE-3B47-A2A8-59FA498BB6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0" r="15234" b="3"/>
          <a:stretch/>
        </p:blipFill>
        <p:spPr>
          <a:xfrm>
            <a:off x="4567959" y="640082"/>
            <a:ext cx="4096293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836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CF4383-36E6-8443-8891-557009340B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" b="4408"/>
          <a:stretch/>
        </p:blipFill>
        <p:spPr>
          <a:xfrm>
            <a:off x="-1" y="277802"/>
            <a:ext cx="9144000" cy="6857990"/>
          </a:xfrm>
          <a:prstGeom prst="rect">
            <a:avLst/>
          </a:prstGeom>
        </p:spPr>
      </p:pic>
      <p:sp>
        <p:nvSpPr>
          <p:cNvPr id="5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cxnSp>
        <p:nvCxnSpPr>
          <p:cNvPr id="51" name="Straight Connector 4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885" y="1099595"/>
            <a:ext cx="3273302" cy="5142963"/>
          </a:xfrm>
        </p:spPr>
        <p:txBody>
          <a:bodyPr anchor="ctr">
            <a:normAutofit/>
          </a:bodyPr>
          <a:lstStyle/>
          <a:p>
            <a:pPr>
              <a:buFont typeface="Wingdings 3" charset="2"/>
              <a:buNone/>
            </a:pPr>
            <a:r>
              <a:rPr lang="en" sz="1300" i="1" dirty="0">
                <a:latin typeface="Palatino" pitchFamily="2" charset="77"/>
                <a:ea typeface="Palatino" pitchFamily="2" charset="77"/>
              </a:rPr>
              <a:t>	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La palabra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estrategia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como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los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primeros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textos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principios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sobre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pensamiento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práctica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estratégica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, se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fragua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ámbito</a:t>
            </a:r>
            <a:r>
              <a:rPr lang="en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latin typeface="Palatino" pitchFamily="2" charset="77"/>
                <a:ea typeface="Palatino" pitchFamily="2" charset="77"/>
              </a:rPr>
              <a:t>militar</a:t>
            </a:r>
            <a:endParaRPr lang="es-EC" sz="18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s-EC" sz="1800" i="1" dirty="0">
                <a:latin typeface="Palatino" pitchFamily="2" charset="77"/>
                <a:ea typeface="Palatino" pitchFamily="2" charset="77"/>
              </a:rPr>
              <a:t>	Del siglo IV ADC data el primer tratado de estrategia conocido en el mundo occidental. </a:t>
            </a:r>
            <a:r>
              <a:rPr lang="es-EC" sz="1800" i="1" u="sng" dirty="0">
                <a:latin typeface="Palatino" pitchFamily="2" charset="77"/>
                <a:ea typeface="Palatino" pitchFamily="2" charset="77"/>
              </a:rPr>
              <a:t>Cómo vivir sitiado, </a:t>
            </a:r>
            <a:r>
              <a:rPr lang="es-EC" sz="1800" i="1" dirty="0">
                <a:latin typeface="Palatino" pitchFamily="2" charset="77"/>
                <a:ea typeface="Palatino" pitchFamily="2" charset="77"/>
              </a:rPr>
              <a:t>obra de Aineias el Táctico.</a:t>
            </a:r>
          </a:p>
          <a:p>
            <a:pPr>
              <a:buFont typeface="Wingdings 3" charset="2"/>
              <a:buNone/>
            </a:pPr>
            <a:r>
              <a:rPr lang="es-EC" sz="1800" i="1" dirty="0">
                <a:latin typeface="Palatino" pitchFamily="2" charset="77"/>
                <a:ea typeface="Palatino" pitchFamily="2" charset="77"/>
              </a:rPr>
              <a:t>	En Grecia, la estrategia reposa en la fuerza.</a:t>
            </a:r>
          </a:p>
          <a:p>
            <a:pPr>
              <a:buFont typeface="Wingdings 3" charset="2"/>
              <a:buNone/>
            </a:pPr>
            <a:r>
              <a:rPr lang="es-EC" sz="1800" i="1" dirty="0">
                <a:latin typeface="Palatino" pitchFamily="2" charset="77"/>
                <a:ea typeface="Palatino" pitchFamily="2" charset="77"/>
              </a:rPr>
              <a:t>	Alejandro Magno es el padre de la logística.</a:t>
            </a:r>
          </a:p>
          <a:p>
            <a:pPr>
              <a:buFont typeface="Wingdings 3" charset="2"/>
              <a:buNone/>
            </a:pPr>
            <a:endParaRPr lang="en" sz="13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n" sz="1300" b="1" i="1" dirty="0">
              <a:latin typeface="UD Digi Kyokasho N-B" panose="02020700000000000000" pitchFamily="49" charset="-128"/>
              <a:ea typeface="UD Digi Kyokasho N-B" panose="020207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5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09ED96C-32C3-8A44-A593-655E9F3283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2"/>
          <a:stretch/>
        </p:blipFill>
        <p:spPr>
          <a:xfrm>
            <a:off x="20" y="10"/>
            <a:ext cx="9143980" cy="4666928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36839E4-2B87-4B88-AFEC-7E829F3E0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48" y="4551037"/>
            <a:ext cx="3766337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500">
                <a:solidFill>
                  <a:srgbClr val="000000"/>
                </a:solidFill>
              </a:rPr>
              <a:t>ESTRATEGIA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8D3166-9A9F-654C-B8E1-662DEC154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4361" y="4388303"/>
            <a:ext cx="5080353" cy="2035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Es la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capacidad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para resolver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conflictos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eligiendo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entre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alternativas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acción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  <a:b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</a:br>
            <a:b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</a:b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Significa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proyecto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plan, idea,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estratagema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táctica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artimaña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truco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El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término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procede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del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griego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Como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toda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palabra-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concepto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-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teoría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, surge de la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necesidad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aparece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como</a:t>
            </a:r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respuesta</a:t>
            </a:r>
            <a:endParaRPr lang="en-US" sz="1600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7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ontaña, cielo, exterior, cañón&#10;&#10;Descripción generada automáticamente">
            <a:extLst>
              <a:ext uri="{FF2B5EF4-FFF2-40B4-BE49-F238E27FC236}">
                <a16:creationId xmlns:a16="http://schemas.microsoft.com/office/drawing/2014/main" id="{DB82FEE8-2DDF-6542-9F40-CC99A5A6D7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" r="10170" b="-1"/>
          <a:stretch/>
        </p:blipFill>
        <p:spPr>
          <a:xfrm>
            <a:off x="-1" y="10"/>
            <a:ext cx="9144000" cy="6857990"/>
          </a:xfrm>
          <a:prstGeom prst="rect">
            <a:avLst/>
          </a:prstGeom>
        </p:spPr>
      </p:pic>
      <p:sp>
        <p:nvSpPr>
          <p:cNvPr id="3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-1" y="2463131"/>
            <a:ext cx="4512879" cy="439486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95115" y="4226880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1" y="4277679"/>
            <a:ext cx="3444766" cy="1964879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" sz="1575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China, la 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estrategia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reposa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inteligencia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. </a:t>
            </a:r>
          </a:p>
          <a:p>
            <a:pPr>
              <a:buNone/>
            </a:pPr>
            <a:r>
              <a:rPr lang="en" sz="1575" i="1" dirty="0">
                <a:latin typeface="Palatino" pitchFamily="2" charset="77"/>
                <a:ea typeface="Palatino" pitchFamily="2" charset="77"/>
              </a:rPr>
              <a:t>La </a:t>
            </a:r>
            <a:r>
              <a:rPr lang="es-EC" sz="1575" i="1" dirty="0">
                <a:latin typeface="Palatino" pitchFamily="2" charset="77"/>
                <a:ea typeface="Palatino" pitchFamily="2" charset="77"/>
              </a:rPr>
              <a:t>G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uerra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es un 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tema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de vital </a:t>
            </a:r>
            <a:r>
              <a:rPr lang="en" sz="1575" i="1" dirty="0" err="1">
                <a:latin typeface="Palatino" pitchFamily="2" charset="77"/>
                <a:ea typeface="Palatino" pitchFamily="2" charset="77"/>
              </a:rPr>
              <a:t>importancia</a:t>
            </a:r>
            <a:r>
              <a:rPr lang="en" sz="1575" i="1" dirty="0">
                <a:latin typeface="Palatino" pitchFamily="2" charset="77"/>
                <a:ea typeface="Palatino" pitchFamily="2" charset="77"/>
              </a:rPr>
              <a:t> para el Estado.</a:t>
            </a:r>
          </a:p>
          <a:p>
            <a:pPr>
              <a:buFont typeface="Wingdings 3" charset="2"/>
              <a:buNone/>
            </a:pPr>
            <a:endParaRPr lang="en" sz="1575" b="1" i="1" dirty="0">
              <a:latin typeface="UD Digi Kyokasho N-B" panose="02020700000000000000" pitchFamily="49" charset="-128"/>
              <a:ea typeface="UD Digi Kyokasho N-B" panose="020207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45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pPr>
              <a:buFont typeface="Wingdings 3" charset="2"/>
              <a:buNone/>
            </a:pPr>
            <a:r>
              <a:rPr lang="en" sz="17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	</a:t>
            </a:r>
            <a:r>
              <a:rPr lang="en" sz="1700" b="1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Estratagema</a:t>
            </a:r>
            <a:endParaRPr lang="en" sz="1700" b="1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n" sz="1700" b="1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r>
              <a:rPr lang="en" sz="17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	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Desórden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fingido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cuando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realidad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reina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un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orden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real,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relajación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aparente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cuando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lo que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existe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es plena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concentración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exteriorizar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una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aparente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debilidad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cuando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realidad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se es </a:t>
            </a:r>
            <a:r>
              <a:rPr lang="en" sz="17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fuerte</a:t>
            </a:r>
            <a:r>
              <a:rPr lang="en" sz="17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pic>
        <p:nvPicPr>
          <p:cNvPr id="4" name="Imagen 3" descr="Imagen que contiene imágenes prediseñadas&#10;&#10;Descripción generada automáticamente">
            <a:extLst>
              <a:ext uri="{FF2B5EF4-FFF2-40B4-BE49-F238E27FC236}">
                <a16:creationId xmlns:a16="http://schemas.microsoft.com/office/drawing/2014/main" id="{184C8597-51B6-4D41-95F9-0C9C667CC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22" y="1004528"/>
            <a:ext cx="4688077" cy="46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161" y="1536290"/>
            <a:ext cx="2629120" cy="3785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" sz="1700" i="1" dirty="0">
                <a:latin typeface="Palatino" pitchFamily="2" charset="77"/>
                <a:ea typeface="Palatino" pitchFamily="2" charset="77"/>
              </a:rPr>
              <a:t>	“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Todo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arte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s-EC" sz="1700" i="1" dirty="0">
                <a:latin typeface="Palatino" pitchFamily="2" charset="77"/>
                <a:ea typeface="Palatino" pitchFamily="2" charset="77"/>
              </a:rPr>
              <a:t>g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uerra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está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basado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engaño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”.</a:t>
            </a:r>
          </a:p>
          <a:p>
            <a:pPr>
              <a:buNone/>
            </a:pPr>
            <a:r>
              <a:rPr lang="en" sz="1700" i="1" dirty="0">
                <a:latin typeface="Palatino" pitchFamily="2" charset="77"/>
                <a:ea typeface="Palatino" pitchFamily="2" charset="77"/>
              </a:rPr>
              <a:t>	Sun Tzu,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autor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de Los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Trece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Capítulos,libro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conocido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como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arte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 de la </a:t>
            </a:r>
            <a:r>
              <a:rPr lang="es-EC" sz="1700" i="1" dirty="0">
                <a:latin typeface="Palatino" pitchFamily="2" charset="77"/>
                <a:ea typeface="Palatino" pitchFamily="2" charset="77"/>
              </a:rPr>
              <a:t>G</a:t>
            </a:r>
            <a:r>
              <a:rPr lang="en" sz="1700" i="1" dirty="0" err="1">
                <a:latin typeface="Palatino" pitchFamily="2" charset="77"/>
                <a:ea typeface="Palatino" pitchFamily="2" charset="77"/>
              </a:rPr>
              <a:t>uerra</a:t>
            </a:r>
            <a:r>
              <a:rPr lang="en" sz="17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>
              <a:buNone/>
            </a:pPr>
            <a:endParaRPr lang="en" sz="1700" i="1" dirty="0">
              <a:latin typeface="Palatino" pitchFamily="2" charset="77"/>
              <a:ea typeface="Palatino" pitchFamily="2" charset="77"/>
            </a:endParaRPr>
          </a:p>
          <a:p>
            <a:pPr>
              <a:buNone/>
            </a:pP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	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Su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enfoque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se 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basa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dos 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conceptos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clave: 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astucia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cálculo</a:t>
            </a:r>
            <a:r>
              <a:rPr lang="en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>
              <a:buNone/>
            </a:pPr>
            <a:endParaRPr lang="en" sz="1700" i="1" dirty="0">
              <a:latin typeface="Palatino" pitchFamily="2" charset="77"/>
              <a:ea typeface="Palatino" pitchFamily="2" charset="77"/>
            </a:endParaRPr>
          </a:p>
          <a:p>
            <a:pPr>
              <a:buFont typeface="Wingdings 3" charset="2"/>
              <a:buNone/>
            </a:pPr>
            <a:endParaRPr lang="en" sz="1700" i="1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54" name="Rectangle 5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BA565FC7-3F37-3B44-8F91-700DEC675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616" y="965595"/>
            <a:ext cx="3186371" cy="477359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249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28E2E-0E94-5F4B-9F19-FB4C3BCA8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2438400"/>
            <a:ext cx="2738599" cy="3785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i="1" dirty="0">
                <a:latin typeface="Palatino" pitchFamily="2" charset="77"/>
                <a:ea typeface="Palatino" pitchFamily="2" charset="77"/>
              </a:rPr>
              <a:t>	Si el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enemigo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te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envía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mensajeros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te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hablan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humildemente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, es que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está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preparado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atacar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. Si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te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habla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con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orgullo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es que se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va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 a </a:t>
            </a:r>
            <a:r>
              <a:rPr lang="en-US" sz="1800" i="1" dirty="0" err="1">
                <a:latin typeface="Palatino" pitchFamily="2" charset="77"/>
                <a:ea typeface="Palatino" pitchFamily="2" charset="77"/>
              </a:rPr>
              <a:t>retirar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>
              <a:buFont typeface="Wingdings 3" charset="2"/>
              <a:buNone/>
            </a:pPr>
            <a:endParaRPr lang="en" sz="1600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Imagen 3" descr="Imagen que contiene árbol, exterior, cielo, lago&#10;&#10;Descripción generada automáticamente">
            <a:extLst>
              <a:ext uri="{FF2B5EF4-FFF2-40B4-BE49-F238E27FC236}">
                <a16:creationId xmlns:a16="http://schemas.microsoft.com/office/drawing/2014/main" id="{B6C593C2-1EA8-BD4E-B7CC-697B262910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0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547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736300" cy="1212315"/>
          </a:xfrm>
          <a:prstGeom prst="ellipse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500" kern="1200" dirty="0" err="1">
                <a:latin typeface="Cambria" panose="02040503050406030204" pitchFamily="18" charset="0"/>
              </a:rPr>
              <a:t>Generales</a:t>
            </a:r>
            <a:r>
              <a:rPr lang="en-US" sz="3500" kern="1200" dirty="0">
                <a:latin typeface="Cambria" panose="02040503050406030204" pitchFamily="18" charset="0"/>
              </a:rPr>
              <a:t> y </a:t>
            </a:r>
            <a:r>
              <a:rPr lang="en-US" sz="3500" dirty="0" err="1">
                <a:latin typeface="Cambria" panose="02040503050406030204" pitchFamily="18" charset="0"/>
              </a:rPr>
              <a:t>l</a:t>
            </a:r>
            <a:r>
              <a:rPr lang="en-US" sz="3500" kern="1200" dirty="0" err="1">
                <a:latin typeface="Cambria" panose="02040503050406030204" pitchFamily="18" charset="0"/>
              </a:rPr>
              <a:t>íderes</a:t>
            </a:r>
            <a:endParaRPr lang="en-US" sz="3500" kern="1200" dirty="0">
              <a:latin typeface="Cambria" panose="02040503050406030204" pitchFamily="18" charset="0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A1687A6-FCCD-49CB-99E4-129D90A6A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6586" y="1701532"/>
            <a:ext cx="3429000" cy="0"/>
          </a:xfrm>
          <a:prstGeom prst="line">
            <a:avLst/>
          </a:prstGeom>
          <a:ln w="19050">
            <a:solidFill>
              <a:srgbClr val="5379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FBA26F-E95E-2F43-8394-B710A3600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63969"/>
            <a:ext cx="3736300" cy="4312994"/>
          </a:xfrm>
        </p:spPr>
        <p:txBody>
          <a:bodyPr>
            <a:normAutofit lnSpcReduction="10000"/>
          </a:bodyPr>
          <a:lstStyle/>
          <a:p>
            <a:r>
              <a:rPr lang="es-EC" sz="2000" dirty="0">
                <a:latin typeface="Palatino" pitchFamily="2" charset="77"/>
                <a:ea typeface="Palatino" pitchFamily="2" charset="77"/>
              </a:rPr>
              <a:t>La mejor estrategia es atacar la estrategia del enemigo.</a:t>
            </a:r>
          </a:p>
          <a:p>
            <a:r>
              <a:rPr lang="es-EC" sz="2000" dirty="0">
                <a:latin typeface="Palatino" pitchFamily="2" charset="77"/>
                <a:ea typeface="Palatino" pitchFamily="2" charset="77"/>
              </a:rPr>
              <a:t>Conducción y liderazgo, aptitud para llevar una armada. Cualidades del general.</a:t>
            </a:r>
          </a:p>
          <a:p>
            <a:r>
              <a:rPr lang="es-EC" sz="2000" dirty="0">
                <a:latin typeface="Palatino" pitchFamily="2" charset="77"/>
                <a:ea typeface="Palatino" pitchFamily="2" charset="77"/>
              </a:rPr>
              <a:t>FRONTINUS definió así la estrategia: todo aquello llevado a cabo por  un caudillo que se caracteriza por su visión de futuro, ventaja, compromiso, resolución.</a:t>
            </a:r>
          </a:p>
          <a:p>
            <a:r>
              <a:rPr lang="es-EC" sz="2000" dirty="0">
                <a:latin typeface="Palatino" pitchFamily="2" charset="77"/>
                <a:ea typeface="Palatino" pitchFamily="2" charset="77"/>
              </a:rPr>
              <a:t>Aprender a juzgar el pasado, aprender de los errores y anticipar el futuro.</a:t>
            </a:r>
          </a:p>
          <a:p>
            <a:pPr marL="0" indent="0">
              <a:buNone/>
            </a:pPr>
            <a:endParaRPr lang="es-EC" sz="17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FD1953D-C7CA-46CA-93DC-1DBF145A0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rgbClr val="5379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64A263C-0EE8-4268-A7EB-106E31732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0507" y="485775"/>
            <a:ext cx="1652417" cy="2862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DE817F2D-FC12-4DB2-AA5E-4A37CB24B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6732" y="1208541"/>
            <a:ext cx="1412748" cy="1412748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32E10D38-0BE1-487A-9249-977AFA4BE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09626" y="481264"/>
            <a:ext cx="1659636" cy="2867303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901E780-018A-4FDE-88D0-70A8CA27F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13288" y="3509435"/>
            <a:ext cx="1659636" cy="2857076"/>
          </a:xfrm>
          <a:prstGeom prst="rect">
            <a:avLst/>
          </a:pr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7CC673C-4A24-4FEB-B0A6-4836B4BAE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7670" y="3511487"/>
            <a:ext cx="2087913" cy="28550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LEGO, juguete&#10;&#10;Descripción generada automáticamente">
            <a:extLst>
              <a:ext uri="{FF2B5EF4-FFF2-40B4-BE49-F238E27FC236}">
                <a16:creationId xmlns:a16="http://schemas.microsoft.com/office/drawing/2014/main" id="{D8A0E63F-69DB-C746-BE80-A92DF3429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226" y="4323039"/>
            <a:ext cx="1844802" cy="122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3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>
            <a:normAutofit/>
          </a:bodyPr>
          <a:lstStyle/>
          <a:p>
            <a:pPr algn="ctr"/>
            <a:r>
              <a:rPr lang="en-US" sz="1700" kern="1200" dirty="0">
                <a:solidFill>
                  <a:schemeClr val="bg1"/>
                </a:solidFill>
                <a:latin typeface="Cambria" panose="02040503050406030204" pitchFamily="18" charset="0"/>
              </a:rPr>
              <a:t>La </a:t>
            </a:r>
            <a:r>
              <a:rPr lang="en-US" sz="1700" kern="1200" dirty="0" err="1">
                <a:solidFill>
                  <a:schemeClr val="bg1"/>
                </a:solidFill>
                <a:latin typeface="Cambria" panose="02040503050406030204" pitchFamily="18" charset="0"/>
              </a:rPr>
              <a:t>guerra</a:t>
            </a:r>
            <a:r>
              <a:rPr lang="en-US" sz="1700" kern="12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700" kern="1200" dirty="0" err="1">
                <a:solidFill>
                  <a:schemeClr val="bg1"/>
                </a:solidFill>
                <a:latin typeface="Cambria" panose="02040503050406030204" pitchFamily="18" charset="0"/>
              </a:rPr>
              <a:t>como</a:t>
            </a:r>
            <a:r>
              <a:rPr lang="en-US" sz="1700" kern="1200" dirty="0">
                <a:solidFill>
                  <a:schemeClr val="bg1"/>
                </a:solidFill>
                <a:latin typeface="Cambria" panose="02040503050406030204" pitchFamily="18" charset="0"/>
              </a:rPr>
              <a:t> extension de </a:t>
            </a:r>
            <a:r>
              <a:rPr lang="en-US" sz="1700" kern="1200" dirty="0" err="1">
                <a:solidFill>
                  <a:schemeClr val="bg1"/>
                </a:solidFill>
                <a:latin typeface="Cambria" panose="02040503050406030204" pitchFamily="18" charset="0"/>
              </a:rPr>
              <a:t>nuestros</a:t>
            </a:r>
            <a:r>
              <a:rPr lang="en-US" sz="1700" kern="12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700" kern="1200" dirty="0" err="1">
                <a:solidFill>
                  <a:schemeClr val="bg1"/>
                </a:solidFill>
                <a:latin typeface="Cambria" panose="02040503050406030204" pitchFamily="18" charset="0"/>
              </a:rPr>
              <a:t>sentidos</a:t>
            </a:r>
            <a:endParaRPr lang="en-US" sz="1700" kern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FBA26F-E95E-2F43-8394-B710A3600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s-EC" sz="17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Piedras y palos como extensiones de brazos, pies y dientes.</a:t>
            </a:r>
          </a:p>
          <a:p>
            <a:r>
              <a:rPr lang="es-EC" sz="17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Señales visuales: banderas y estandartes.</a:t>
            </a:r>
          </a:p>
          <a:p>
            <a:r>
              <a:rPr lang="es-EC" sz="17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Señales sonoras: empleo de platillos y tambores no solo para coordinar las acciones de los soldados, también para confundir al enemigo.</a:t>
            </a:r>
          </a:p>
        </p:txBody>
      </p:sp>
      <p:pic>
        <p:nvPicPr>
          <p:cNvPr id="5" name="Imagen 4" descr="Imagen que contiene ropa&#10;&#10;Descripción generada automáticamente">
            <a:extLst>
              <a:ext uri="{FF2B5EF4-FFF2-40B4-BE49-F238E27FC236}">
                <a16:creationId xmlns:a16="http://schemas.microsoft.com/office/drawing/2014/main" id="{FE3B4427-8C33-DB47-883F-9E9B67C45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22" y="1004528"/>
            <a:ext cx="4688077" cy="46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4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posición de imagen 4" descr="Imagen que contiene foto, interior, pared&#10;&#10;Descripción generada automáticamente">
            <a:extLst>
              <a:ext uri="{FF2B5EF4-FFF2-40B4-BE49-F238E27FC236}">
                <a16:creationId xmlns:a16="http://schemas.microsoft.com/office/drawing/2014/main" id="{72C61C17-0501-9746-85F3-BFCD840D92A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0" b="4140"/>
          <a:stretch>
            <a:fillRect/>
          </a:stretch>
        </p:blipFill>
        <p:spPr/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3F7AFE9-06EE-EC4C-B41E-FD432670A247}"/>
              </a:ext>
            </a:extLst>
          </p:cNvPr>
          <p:cNvSpPr txBox="1"/>
          <p:nvPr/>
        </p:nvSpPr>
        <p:spPr>
          <a:xfrm>
            <a:off x="4334488" y="936434"/>
            <a:ext cx="42267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latin typeface="Palatino" pitchFamily="2" charset="77"/>
                <a:ea typeface="Palatino" pitchFamily="2" charset="77"/>
              </a:rPr>
              <a:t>El rumor</a:t>
            </a:r>
          </a:p>
          <a:p>
            <a:endParaRPr lang="es-EC" dirty="0">
              <a:latin typeface="Palatino" pitchFamily="2" charset="77"/>
              <a:ea typeface="Palatino" pitchFamily="2" charset="77"/>
            </a:endParaRPr>
          </a:p>
          <a:p>
            <a:r>
              <a:rPr lang="es-EC" dirty="0">
                <a:latin typeface="Palatino" pitchFamily="2" charset="77"/>
                <a:ea typeface="Palatino" pitchFamily="2" charset="77"/>
              </a:rPr>
              <a:t>Cuando los hombres se agrupan constantemente en pequeños grupos y se hablan al oído, es que el general ha perdido la confianza de la armada.</a:t>
            </a:r>
          </a:p>
          <a:p>
            <a:endParaRPr lang="es-EC" dirty="0">
              <a:latin typeface="Palatino" pitchFamily="2" charset="77"/>
              <a:ea typeface="Palatino" pitchFamily="2" charset="77"/>
            </a:endParaRPr>
          </a:p>
          <a:p>
            <a:r>
              <a:rPr lang="es-EC" dirty="0">
                <a:latin typeface="Palatino" pitchFamily="2" charset="77"/>
                <a:ea typeface="Palatino" pitchFamily="2" charset="77"/>
              </a:rPr>
              <a:t>En la cultura japonesa el secreto se convierte en arma estratégica, en un arte de la guerra</a:t>
            </a:r>
            <a:r>
              <a:rPr lang="es-EC" dirty="0"/>
              <a:t>.</a:t>
            </a:r>
          </a:p>
          <a:p>
            <a:endParaRPr lang="es-EC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6148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64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 defTabSz="914400">
              <a:lnSpc>
                <a:spcPct val="90000"/>
              </a:lnSpc>
            </a:pPr>
            <a:r>
              <a:rPr lang="es-EC" sz="24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Conocer el arte de la ventaja –Michael Porter-, ventaja competitiva.</a:t>
            </a:r>
            <a:br>
              <a:rPr lang="es-EC" sz="24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</a:br>
            <a:br>
              <a:rPr lang="en-US" sz="2100" dirty="0">
                <a:solidFill>
                  <a:srgbClr val="FFFFFF"/>
                </a:solidFill>
              </a:rPr>
            </a:br>
            <a:br>
              <a:rPr lang="en-US" sz="2100" dirty="0">
                <a:solidFill>
                  <a:srgbClr val="FFFFFF"/>
                </a:solidFill>
              </a:rPr>
            </a:br>
            <a:endParaRPr lang="en-US" sz="2100" dirty="0">
              <a:solidFill>
                <a:srgbClr val="FFFFFF"/>
              </a:solidFill>
            </a:endParaRPr>
          </a:p>
        </p:txBody>
      </p:sp>
      <p:pic>
        <p:nvPicPr>
          <p:cNvPr id="7" name="Marcador de posición de imagen 5" descr="Imagen que contiene suelo, exterior, acera, edificio&#10;&#10;Descripción generada automáticamente">
            <a:extLst>
              <a:ext uri="{FF2B5EF4-FFF2-40B4-BE49-F238E27FC236}">
                <a16:creationId xmlns:a16="http://schemas.microsoft.com/office/drawing/2014/main" id="{A96F8905-852A-584B-9BA1-6F3D562FC4C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4" r="10839"/>
          <a:stretch/>
        </p:blipFill>
        <p:spPr>
          <a:xfrm rot="21600000"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1989" y="917725"/>
            <a:ext cx="2568554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endParaRPr lang="es-EC" sz="1800" dirty="0"/>
          </a:p>
          <a:p>
            <a:endParaRPr lang="es-EC" sz="1800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s-EC" sz="1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Mejor utilización de los recursos, iniciativa, ineficiencia por sobredefensa, concentración de recursos y riesgos.</a:t>
            </a:r>
          </a:p>
          <a:p>
            <a:endParaRPr lang="es-EC" sz="1800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s-EC" sz="1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Tácticas: paquetes de decisiones.</a:t>
            </a:r>
          </a:p>
          <a:p>
            <a:endParaRPr lang="es-EC" sz="1800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s-EC" sz="1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Contextualizar y relativizar, cualidades imprescindibles de todo buen estratega.</a:t>
            </a:r>
          </a:p>
          <a:p>
            <a:endParaRPr lang="es-EC" sz="1800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s-EC" sz="1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En la estrategia, como en la vida, se plantean muchas situaciones en las que el contexto cambia los valores.</a:t>
            </a:r>
          </a:p>
          <a:p>
            <a:endParaRPr lang="es-EC" sz="1800" i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marL="3429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7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2738601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400" dirty="0"/>
              <a:t>3 de mayo de 1997</a:t>
            </a:r>
            <a:br>
              <a:rPr lang="en-US" sz="2400" i="1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696" y="1143990"/>
            <a:ext cx="2738601" cy="54705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/>
            <a:br>
              <a:rPr lang="en-US" sz="1600" dirty="0"/>
            </a:br>
            <a:br>
              <a:rPr lang="en-US" sz="1600" dirty="0"/>
            </a:br>
            <a:r>
              <a:rPr lang="en-US" sz="1600" i="1" dirty="0">
                <a:latin typeface="Palatino" pitchFamily="2" charset="77"/>
                <a:ea typeface="Palatino" pitchFamily="2" charset="77"/>
              </a:rPr>
              <a:t>Kasparov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ganó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una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partida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a Deep Blue.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600" i="1" dirty="0">
              <a:latin typeface="Palatino" pitchFamily="2" charset="77"/>
              <a:ea typeface="Palatino" pitchFamily="2" charset="77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 dirty="0">
                <a:latin typeface="Palatino" pitchFamily="2" charset="77"/>
                <a:ea typeface="Palatino" pitchFamily="2" charset="77"/>
              </a:rPr>
              <a:t>Para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ganar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a un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ordenador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hay que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utilizar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otras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armas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: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creatividad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visión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a largo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plazo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situaciones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abiertas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jugar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sobre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el punto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débil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del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enemigo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,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su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rigidez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de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valores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y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su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dificultad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relativizar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1600" i="1" dirty="0" err="1">
                <a:latin typeface="Palatino" pitchFamily="2" charset="77"/>
                <a:ea typeface="Palatino" pitchFamily="2" charset="77"/>
              </a:rPr>
              <a:t>contextos</a:t>
            </a:r>
            <a:r>
              <a:rPr lang="en-US" sz="1600" i="1" dirty="0">
                <a:latin typeface="Palatino" pitchFamily="2" charset="77"/>
                <a:ea typeface="Palatino" pitchFamily="2" charset="77"/>
              </a:rPr>
              <a:t> dados.</a:t>
            </a:r>
          </a:p>
          <a:p>
            <a:pPr defTabSz="914400"/>
            <a:endParaRPr lang="en-US" sz="1600" i="1" dirty="0">
              <a:latin typeface="Palatino" pitchFamily="2" charset="77"/>
              <a:ea typeface="Palatino" pitchFamily="2" charset="77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s-EC" sz="1600" i="1" dirty="0">
                <a:latin typeface="Palatino" pitchFamily="2" charset="77"/>
                <a:ea typeface="Palatino" pitchFamily="2" charset="77"/>
              </a:rPr>
              <a:t>Deep Blue tenía 512 chips con 32 procesadores en paralelo. Lo más importante, aprendía de sus errores. Todas las partidas pasan a su memoria (una base de datos) que contenía  un millón de partidas jugadas por los grandes maestros y no vuelve a cometer el mismo error en la misma posición.</a:t>
            </a:r>
          </a:p>
          <a:p>
            <a:pPr defTabSz="914400"/>
            <a:endParaRPr lang="en-US" sz="1600" i="1" dirty="0">
              <a:latin typeface="Palatino" pitchFamily="2" charset="77"/>
              <a:ea typeface="Palatino" pitchFamily="2" charset="77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600" i="1" dirty="0"/>
          </a:p>
          <a:p>
            <a:pPr marL="3429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6" name="Marcador de posición de imagen 5" descr="Imagen que contiene interior, ordenador, mesa, electrónica&#10;&#10;Descripción generada automáticamente">
            <a:extLst>
              <a:ext uri="{FF2B5EF4-FFF2-40B4-BE49-F238E27FC236}">
                <a16:creationId xmlns:a16="http://schemas.microsoft.com/office/drawing/2014/main" id="{CBF4C5F3-CD1F-804C-8150-D77C16089DF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5" r="-2" b="9733"/>
          <a:stretch/>
        </p:blipFill>
        <p:spPr>
          <a:xfrm rot="21600000"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451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2738601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/>
              <a:t>Go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698" y="2438400"/>
            <a:ext cx="273859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 dirty="0"/>
              <a:t>Las </a:t>
            </a:r>
            <a:r>
              <a:rPr lang="en-US" sz="1600" i="1" dirty="0" err="1"/>
              <a:t>aportaciones</a:t>
            </a:r>
            <a:r>
              <a:rPr lang="en-US" sz="1600" i="1" dirty="0"/>
              <a:t> del Go para la </a:t>
            </a:r>
            <a:r>
              <a:rPr lang="en-US" sz="1600" i="1" dirty="0" err="1"/>
              <a:t>solución</a:t>
            </a:r>
            <a:r>
              <a:rPr lang="en-US" sz="1600" i="1" dirty="0"/>
              <a:t> de </a:t>
            </a:r>
            <a:r>
              <a:rPr lang="en-US" sz="1600" i="1" dirty="0" err="1"/>
              <a:t>conflictos</a:t>
            </a:r>
            <a:r>
              <a:rPr lang="en-US" sz="1600" i="1" dirty="0"/>
              <a:t> son </a:t>
            </a:r>
            <a:r>
              <a:rPr lang="en-US" sz="1600" i="1" dirty="0" err="1"/>
              <a:t>superiores</a:t>
            </a:r>
            <a:r>
              <a:rPr lang="en-US" sz="1600" i="1" dirty="0"/>
              <a:t> al </a:t>
            </a:r>
            <a:r>
              <a:rPr lang="en-US" sz="1600" i="1" dirty="0" err="1"/>
              <a:t>ajedrez</a:t>
            </a:r>
            <a:r>
              <a:rPr lang="en-US" sz="1600" i="1" dirty="0"/>
              <a:t>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600" i="1" dirty="0"/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 dirty="0"/>
              <a:t>Del </a:t>
            </a:r>
            <a:r>
              <a:rPr lang="en-US" sz="1600" i="1" dirty="0" err="1"/>
              <a:t>juego</a:t>
            </a:r>
            <a:r>
              <a:rPr lang="en-US" sz="1600" i="1" dirty="0"/>
              <a:t> </a:t>
            </a:r>
            <a:r>
              <a:rPr lang="en-US" sz="1600" i="1" dirty="0" err="1"/>
              <a:t>como</a:t>
            </a:r>
            <a:r>
              <a:rPr lang="en-US" sz="1600" i="1" dirty="0"/>
              <a:t> </a:t>
            </a:r>
            <a:r>
              <a:rPr lang="en-US" sz="1600" i="1" dirty="0" err="1"/>
              <a:t>evasión</a:t>
            </a:r>
            <a:r>
              <a:rPr lang="en-US" sz="1600" i="1" dirty="0"/>
              <a:t> al </a:t>
            </a:r>
            <a:r>
              <a:rPr lang="en-US" sz="1600" i="1" dirty="0" err="1"/>
              <a:t>juego</a:t>
            </a:r>
            <a:r>
              <a:rPr lang="en-US" sz="1600" i="1" dirty="0"/>
              <a:t> </a:t>
            </a:r>
            <a:r>
              <a:rPr lang="en-US" sz="1600" i="1" dirty="0" err="1"/>
              <a:t>productivo</a:t>
            </a:r>
            <a:r>
              <a:rPr lang="en-US" sz="1600" i="1" dirty="0"/>
              <a:t>, </a:t>
            </a:r>
            <a:r>
              <a:rPr lang="en-US" sz="1600" i="1" dirty="0" err="1"/>
              <a:t>generador</a:t>
            </a:r>
            <a:r>
              <a:rPr lang="en-US" sz="1600" i="1" dirty="0"/>
              <a:t> de </a:t>
            </a:r>
            <a:r>
              <a:rPr lang="en-US" sz="1600" i="1" dirty="0" err="1"/>
              <a:t>cultura</a:t>
            </a:r>
            <a:r>
              <a:rPr lang="en-US" sz="1600" i="1" dirty="0"/>
              <a:t> y </a:t>
            </a:r>
            <a:r>
              <a:rPr lang="en-US" sz="1600" i="1" dirty="0" err="1"/>
              <a:t>reglas</a:t>
            </a:r>
            <a:r>
              <a:rPr lang="en-US" sz="1600" i="1" dirty="0"/>
              <a:t> </a:t>
            </a:r>
            <a:r>
              <a:rPr lang="en-US" sz="1600" i="1" dirty="0" err="1"/>
              <a:t>sociales</a:t>
            </a:r>
            <a:r>
              <a:rPr lang="en-US" sz="1600" i="1" dirty="0"/>
              <a:t>. </a:t>
            </a:r>
          </a:p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600" i="1" dirty="0"/>
          </a:p>
        </p:txBody>
      </p:sp>
      <p:pic>
        <p:nvPicPr>
          <p:cNvPr id="4" name="Imagen 3" descr="Imagen que contiene interior, suelo, mesa, sentado&#10;&#10;Descripción generada automáticamente">
            <a:extLst>
              <a:ext uri="{FF2B5EF4-FFF2-40B4-BE49-F238E27FC236}">
                <a16:creationId xmlns:a16="http://schemas.microsoft.com/office/drawing/2014/main" id="{FC7222C1-7585-AF4E-A2F4-0BA1F5EBBE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8" r="15647" b="-1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637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800" dirty="0" err="1">
                <a:solidFill>
                  <a:srgbClr val="FFFFFF"/>
                </a:solidFill>
              </a:rPr>
              <a:t>Maquiavelo</a:t>
            </a:r>
            <a:endParaRPr lang="en-US" sz="2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5213" y="3355130"/>
            <a:ext cx="2002055" cy="2836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r>
              <a:rPr lang="es-EC" sz="1800" i="1" dirty="0">
                <a:latin typeface="Palatino" pitchFamily="2" charset="77"/>
                <a:ea typeface="Palatino" pitchFamily="2" charset="77"/>
              </a:rPr>
              <a:t>A comienzos del siglo XVI fundamentó el pensamiento moderno sobre el conflicto militar y su incidencia en la política y las relaciones interestatales.</a:t>
            </a:r>
          </a:p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r>
              <a:rPr lang="es-EC" sz="1800" i="1" dirty="0">
                <a:latin typeface="Palatino" pitchFamily="2" charset="77"/>
                <a:ea typeface="Palatino" pitchFamily="2" charset="77"/>
              </a:rPr>
              <a:t>Fundamentó las bases de la imagen política y la persuasión.</a:t>
            </a:r>
          </a:p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400" i="1" dirty="0"/>
          </a:p>
        </p:txBody>
      </p:sp>
      <p:pic>
        <p:nvPicPr>
          <p:cNvPr id="5" name="Imagen 4" descr="Imagen que contiene interior, persona, texto, foto&#10;&#10;Descripción generada automáticamente">
            <a:extLst>
              <a:ext uri="{FF2B5EF4-FFF2-40B4-BE49-F238E27FC236}">
                <a16:creationId xmlns:a16="http://schemas.microsoft.com/office/drawing/2014/main" id="{BD0A9BB7-F12E-5645-ABF6-F056EC20E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576" y="1134559"/>
            <a:ext cx="5177792" cy="446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1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3845274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dirty="0" err="1"/>
              <a:t>Maquiavelo</a:t>
            </a:r>
            <a:endParaRPr lang="en-US" sz="44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697" y="2438400"/>
            <a:ext cx="3845272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i="1" dirty="0" err="1">
                <a:latin typeface="Palatino" pitchFamily="2" charset="77"/>
                <a:ea typeface="Palatino" pitchFamily="2" charset="77"/>
              </a:rPr>
              <a:t>Refundó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la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estrategia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una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doble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dirección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: la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abre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a la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política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y la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racionaliza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defTabSz="914400"/>
            <a:endParaRPr lang="en-US" i="1" dirty="0">
              <a:latin typeface="Palatino" pitchFamily="2" charset="77"/>
              <a:ea typeface="Palatino" pitchFamily="2" charset="77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i="1" dirty="0" err="1">
                <a:latin typeface="Palatino" pitchFamily="2" charset="77"/>
                <a:ea typeface="Palatino" pitchFamily="2" charset="77"/>
              </a:rPr>
              <a:t>En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el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libro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u="sng" dirty="0">
                <a:latin typeface="Palatino" pitchFamily="2" charset="77"/>
                <a:ea typeface="Palatino" pitchFamily="2" charset="77"/>
              </a:rPr>
              <a:t>El </a:t>
            </a:r>
            <a:r>
              <a:rPr lang="en-US" i="1" u="sng" dirty="0" err="1">
                <a:latin typeface="Palatino" pitchFamily="2" charset="77"/>
                <a:ea typeface="Palatino" pitchFamily="2" charset="77"/>
              </a:rPr>
              <a:t>arte</a:t>
            </a:r>
            <a:r>
              <a:rPr lang="en-US" i="1" u="sng" dirty="0">
                <a:latin typeface="Palatino" pitchFamily="2" charset="77"/>
                <a:ea typeface="Palatino" pitchFamily="2" charset="77"/>
              </a:rPr>
              <a:t> de la Guerra,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señala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que la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guerra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es un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hecho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indispensable para el Estado, por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ello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no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podía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quedar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supeditada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al azar, y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buscó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las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leyes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que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rigen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los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acontecimientos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i="1" dirty="0" err="1">
                <a:latin typeface="Palatino" pitchFamily="2" charset="77"/>
                <a:ea typeface="Palatino" pitchFamily="2" charset="77"/>
              </a:rPr>
              <a:t>militares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.</a:t>
            </a:r>
          </a:p>
          <a:p>
            <a:pPr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i="1" dirty="0"/>
          </a:p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i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C2C53F-91AA-184C-A176-65B65CFC22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2" r="12145"/>
          <a:stretch/>
        </p:blipFill>
        <p:spPr>
          <a:xfrm>
            <a:off x="4567959" y="640082"/>
            <a:ext cx="4096293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7584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3845274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/>
              <a:t>Karl Von Clausewitz</a:t>
            </a:r>
            <a:endParaRPr lang="en-US" sz="44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697" y="2438400"/>
            <a:ext cx="3845272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i="1"/>
              <a:t>La estrategia es el empleo de la batalla con el fin de ganar la guerra.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i="1"/>
              <a:t>La estrategia indica el camino que conduce a la batalla y cuándo hay que batirse, mientras que la táctica decide cómo hay que batirse.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900" i="1"/>
              <a:t>“La guerra es un acto de violencia destinado a forzar al enemigo a someterse a nuestra voluntad”, tesis recuperada por Ries y Trout, padres del posicionamiento</a:t>
            </a:r>
          </a:p>
          <a:p>
            <a:pPr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900" i="1"/>
          </a:p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900" i="1"/>
          </a:p>
        </p:txBody>
      </p:sp>
      <p:pic>
        <p:nvPicPr>
          <p:cNvPr id="5" name="Imagen 4" descr="Imagen que contiene libro, texto&#10;&#10;Descripción generada automáticamente">
            <a:extLst>
              <a:ext uri="{FF2B5EF4-FFF2-40B4-BE49-F238E27FC236}">
                <a16:creationId xmlns:a16="http://schemas.microsoft.com/office/drawing/2014/main" id="{8C4632EB-61A5-D548-BD97-09A2A7FC43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4685"/>
          <a:stretch/>
        </p:blipFill>
        <p:spPr>
          <a:xfrm>
            <a:off x="4567959" y="640082"/>
            <a:ext cx="4096293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3696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4400">
                <a:solidFill>
                  <a:srgbClr val="FFFFFF"/>
                </a:solidFill>
              </a:rPr>
              <a:t>Beaufre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4E666F-CE4A-2447-AB4E-548B825167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0" r="8733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1989" y="917725"/>
            <a:ext cx="2568554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300" i="1" dirty="0">
                <a:solidFill>
                  <a:srgbClr val="FFFFFF"/>
                </a:solidFill>
              </a:rPr>
              <a:t>La idea de que </a:t>
            </a:r>
            <a:r>
              <a:rPr lang="en-US" sz="1300" i="1" dirty="0" err="1">
                <a:solidFill>
                  <a:srgbClr val="FFFFFF"/>
                </a:solidFill>
              </a:rPr>
              <a:t>existen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otros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conflictos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aparte</a:t>
            </a:r>
            <a:r>
              <a:rPr lang="en-US" sz="1300" i="1" dirty="0">
                <a:solidFill>
                  <a:srgbClr val="FFFFFF"/>
                </a:solidFill>
              </a:rPr>
              <a:t> de la </a:t>
            </a:r>
            <a:r>
              <a:rPr lang="en-US" sz="1300" i="1" dirty="0" err="1">
                <a:solidFill>
                  <a:srgbClr val="FFFFFF"/>
                </a:solidFill>
              </a:rPr>
              <a:t>guerra</a:t>
            </a:r>
            <a:r>
              <a:rPr lang="en-US" sz="1300" i="1" dirty="0">
                <a:solidFill>
                  <a:srgbClr val="FFFFFF"/>
                </a:solidFill>
              </a:rPr>
              <a:t> y que la </a:t>
            </a:r>
            <a:r>
              <a:rPr lang="en-US" sz="1300" i="1" dirty="0" err="1">
                <a:solidFill>
                  <a:srgbClr val="FFFFFF"/>
                </a:solidFill>
              </a:rPr>
              <a:t>fuerza</a:t>
            </a:r>
            <a:r>
              <a:rPr lang="en-US" sz="1300" i="1" dirty="0">
                <a:solidFill>
                  <a:srgbClr val="FFFFFF"/>
                </a:solidFill>
              </a:rPr>
              <a:t> no es la </a:t>
            </a:r>
            <a:r>
              <a:rPr lang="en-US" sz="1300" i="1" dirty="0" err="1">
                <a:solidFill>
                  <a:srgbClr val="FFFFFF"/>
                </a:solidFill>
              </a:rPr>
              <a:t>única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ni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necesariamente</a:t>
            </a:r>
            <a:r>
              <a:rPr lang="en-US" sz="1300" i="1" dirty="0">
                <a:solidFill>
                  <a:srgbClr val="FFFFFF"/>
                </a:solidFill>
              </a:rPr>
              <a:t> la </a:t>
            </a:r>
            <a:r>
              <a:rPr lang="en-US" sz="1300" i="1" dirty="0" err="1">
                <a:solidFill>
                  <a:srgbClr val="FFFFFF"/>
                </a:solidFill>
              </a:rPr>
              <a:t>mejor</a:t>
            </a:r>
            <a:r>
              <a:rPr lang="en-US" sz="1300" i="1" dirty="0">
                <a:solidFill>
                  <a:srgbClr val="FFFFFF"/>
                </a:solidFill>
              </a:rPr>
              <a:t> forma de </a:t>
            </a:r>
            <a:r>
              <a:rPr lang="en-US" sz="1300" i="1" dirty="0" err="1">
                <a:solidFill>
                  <a:srgbClr val="FFFFFF"/>
                </a:solidFill>
              </a:rPr>
              <a:t>resolverlos</a:t>
            </a:r>
            <a:r>
              <a:rPr lang="en-US" sz="1300" i="1" dirty="0">
                <a:solidFill>
                  <a:srgbClr val="FFFFFF"/>
                </a:solidFill>
              </a:rPr>
              <a:t>, </a:t>
            </a:r>
            <a:r>
              <a:rPr lang="en-US" sz="1300" i="1" dirty="0" err="1">
                <a:solidFill>
                  <a:srgbClr val="FFFFFF"/>
                </a:solidFill>
              </a:rPr>
              <a:t>terminó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ubicando</a:t>
            </a:r>
            <a:r>
              <a:rPr lang="en-US" sz="1300" i="1" dirty="0">
                <a:solidFill>
                  <a:srgbClr val="FFFFFF"/>
                </a:solidFill>
              </a:rPr>
              <a:t> a la </a:t>
            </a:r>
            <a:r>
              <a:rPr lang="en-US" sz="1300" i="1" dirty="0" err="1">
                <a:solidFill>
                  <a:srgbClr val="FFFFFF"/>
                </a:solidFill>
              </a:rPr>
              <a:t>estrategia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en</a:t>
            </a:r>
            <a:r>
              <a:rPr lang="en-US" sz="1300" i="1" dirty="0">
                <a:solidFill>
                  <a:srgbClr val="FFFFFF"/>
                </a:solidFill>
              </a:rPr>
              <a:t> el </a:t>
            </a:r>
            <a:r>
              <a:rPr lang="en-US" sz="1300" i="1" dirty="0" err="1">
                <a:solidFill>
                  <a:srgbClr val="FFFFFF"/>
                </a:solidFill>
              </a:rPr>
              <a:t>dominio</a:t>
            </a:r>
            <a:r>
              <a:rPr lang="en-US" sz="1300" i="1" dirty="0">
                <a:solidFill>
                  <a:srgbClr val="FFFFFF"/>
                </a:solidFill>
              </a:rPr>
              <a:t> de la </a:t>
            </a:r>
            <a:r>
              <a:rPr lang="en-US" sz="1300" i="1" dirty="0" err="1">
                <a:solidFill>
                  <a:srgbClr val="FFFFFF"/>
                </a:solidFill>
              </a:rPr>
              <a:t>inteligencia</a:t>
            </a:r>
            <a:r>
              <a:rPr lang="en-US" sz="1300" i="1" dirty="0">
                <a:solidFill>
                  <a:srgbClr val="FFFFFF"/>
                </a:solidFill>
              </a:rPr>
              <a:t> y </a:t>
            </a:r>
            <a:r>
              <a:rPr lang="en-US" sz="1300" i="1" dirty="0" err="1">
                <a:solidFill>
                  <a:srgbClr val="FFFFFF"/>
                </a:solidFill>
              </a:rPr>
              <a:t>permitió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su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aplicación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en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otros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campos</a:t>
            </a:r>
            <a:r>
              <a:rPr lang="en-US" sz="1300" i="1" dirty="0">
                <a:solidFill>
                  <a:srgbClr val="FFFFFF"/>
                </a:solidFill>
              </a:rPr>
              <a:t> de </a:t>
            </a:r>
            <a:r>
              <a:rPr lang="en-US" sz="1300" i="1" dirty="0" err="1">
                <a:solidFill>
                  <a:srgbClr val="FFFFFF"/>
                </a:solidFill>
              </a:rPr>
              <a:t>competencia</a:t>
            </a:r>
            <a:r>
              <a:rPr lang="en-US" sz="1300" i="1" dirty="0">
                <a:solidFill>
                  <a:srgbClr val="FFFFFF"/>
                </a:solidFill>
              </a:rPr>
              <a:t>, sin </a:t>
            </a:r>
            <a:r>
              <a:rPr lang="en-US" sz="1300" i="1" dirty="0" err="1">
                <a:solidFill>
                  <a:srgbClr val="FFFFFF"/>
                </a:solidFill>
              </a:rPr>
              <a:t>violencia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necesaria</a:t>
            </a:r>
            <a:r>
              <a:rPr lang="en-US" sz="1300" i="1" dirty="0">
                <a:solidFill>
                  <a:srgbClr val="FFFFFF"/>
                </a:solidFill>
              </a:rPr>
              <a:t>, </a:t>
            </a:r>
            <a:r>
              <a:rPr lang="en-US" sz="1300" i="1" dirty="0" err="1">
                <a:solidFill>
                  <a:srgbClr val="FFFFFF"/>
                </a:solidFill>
              </a:rPr>
              <a:t>como</a:t>
            </a:r>
            <a:r>
              <a:rPr lang="en-US" sz="1300" i="1" dirty="0">
                <a:solidFill>
                  <a:srgbClr val="FFFFFF"/>
                </a:solidFill>
              </a:rPr>
              <a:t> la </a:t>
            </a:r>
            <a:r>
              <a:rPr lang="en-US" sz="1300" i="1" dirty="0" err="1">
                <a:solidFill>
                  <a:srgbClr val="FFFFFF"/>
                </a:solidFill>
              </a:rPr>
              <a:t>economía</a:t>
            </a:r>
            <a:r>
              <a:rPr lang="en-US" sz="1300" i="1" dirty="0">
                <a:solidFill>
                  <a:srgbClr val="FFFFFF"/>
                </a:solidFill>
              </a:rPr>
              <a:t> y la </a:t>
            </a:r>
            <a:r>
              <a:rPr lang="en-US" sz="1300" i="1" dirty="0" err="1">
                <a:solidFill>
                  <a:srgbClr val="FFFFFF"/>
                </a:solidFill>
              </a:rPr>
              <a:t>política</a:t>
            </a:r>
            <a:r>
              <a:rPr lang="en-US" sz="1300" i="1" dirty="0">
                <a:solidFill>
                  <a:srgbClr val="FFFFFF"/>
                </a:solidFill>
              </a:rPr>
              <a:t>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300" i="1" dirty="0">
                <a:solidFill>
                  <a:srgbClr val="FFFFFF"/>
                </a:solidFill>
              </a:rPr>
              <a:t>La </a:t>
            </a:r>
            <a:r>
              <a:rPr lang="en-US" sz="1300" i="1" dirty="0" err="1">
                <a:solidFill>
                  <a:srgbClr val="FFFFFF"/>
                </a:solidFill>
              </a:rPr>
              <a:t>ampliación</a:t>
            </a:r>
            <a:r>
              <a:rPr lang="en-US" sz="1300" i="1" dirty="0">
                <a:solidFill>
                  <a:srgbClr val="FFFFFF"/>
                </a:solidFill>
              </a:rPr>
              <a:t> del </a:t>
            </a:r>
            <a:r>
              <a:rPr lang="en-US" sz="1300" i="1" dirty="0" err="1">
                <a:solidFill>
                  <a:srgbClr val="FFFFFF"/>
                </a:solidFill>
              </a:rPr>
              <a:t>concepto</a:t>
            </a:r>
            <a:r>
              <a:rPr lang="en-US" sz="1300" i="1" dirty="0">
                <a:solidFill>
                  <a:srgbClr val="FFFFFF"/>
                </a:solidFill>
              </a:rPr>
              <a:t> de </a:t>
            </a:r>
            <a:r>
              <a:rPr lang="en-US" sz="1300" i="1" dirty="0" err="1">
                <a:solidFill>
                  <a:srgbClr val="FFFFFF"/>
                </a:solidFill>
              </a:rPr>
              <a:t>conflicto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permitió</a:t>
            </a:r>
            <a:r>
              <a:rPr lang="en-US" sz="1300" i="1" dirty="0">
                <a:solidFill>
                  <a:srgbClr val="FFFFFF"/>
                </a:solidFill>
              </a:rPr>
              <a:t> a la </a:t>
            </a:r>
            <a:r>
              <a:rPr lang="en-US" sz="1300" i="1" dirty="0" err="1">
                <a:solidFill>
                  <a:srgbClr val="FFFFFF"/>
                </a:solidFill>
              </a:rPr>
              <a:t>estrategia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abarcar</a:t>
            </a:r>
            <a:r>
              <a:rPr lang="en-US" sz="1300" i="1" dirty="0">
                <a:solidFill>
                  <a:srgbClr val="FFFFFF"/>
                </a:solidFill>
              </a:rPr>
              <a:t> tanto la </a:t>
            </a:r>
            <a:r>
              <a:rPr lang="en-US" sz="1300" i="1" dirty="0" err="1">
                <a:solidFill>
                  <a:srgbClr val="FFFFFF"/>
                </a:solidFill>
              </a:rPr>
              <a:t>ciencia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militar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como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cualquier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actividad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humana</a:t>
            </a:r>
            <a:r>
              <a:rPr lang="en-US" sz="1300" i="1" dirty="0">
                <a:solidFill>
                  <a:srgbClr val="FFFFFF"/>
                </a:solidFill>
              </a:rPr>
              <a:t>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300" i="1" dirty="0" err="1">
                <a:solidFill>
                  <a:srgbClr val="FFFFFF"/>
                </a:solidFill>
              </a:rPr>
              <a:t>Beaufre</a:t>
            </a:r>
            <a:r>
              <a:rPr lang="en-US" sz="1300" i="1" dirty="0">
                <a:solidFill>
                  <a:srgbClr val="FFFFFF"/>
                </a:solidFill>
              </a:rPr>
              <a:t> (1964) </a:t>
            </a:r>
            <a:r>
              <a:rPr lang="en-US" sz="1300" i="1" dirty="0" err="1">
                <a:solidFill>
                  <a:srgbClr val="FFFFFF"/>
                </a:solidFill>
              </a:rPr>
              <a:t>en</a:t>
            </a:r>
            <a:r>
              <a:rPr lang="en-US" sz="1300" i="1" dirty="0">
                <a:solidFill>
                  <a:srgbClr val="FFFFFF"/>
                </a:solidFill>
              </a:rPr>
              <a:t> el </a:t>
            </a:r>
            <a:r>
              <a:rPr lang="en-US" sz="1300" i="1" dirty="0" err="1">
                <a:solidFill>
                  <a:srgbClr val="FFFFFF"/>
                </a:solidFill>
              </a:rPr>
              <a:t>libro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Introducción</a:t>
            </a:r>
            <a:r>
              <a:rPr lang="en-US" sz="1300" i="1" dirty="0">
                <a:solidFill>
                  <a:srgbClr val="FFFFFF"/>
                </a:solidFill>
              </a:rPr>
              <a:t> a la </a:t>
            </a:r>
            <a:r>
              <a:rPr lang="en-US" sz="1300" i="1" dirty="0" err="1">
                <a:solidFill>
                  <a:srgbClr val="FFFFFF"/>
                </a:solidFill>
              </a:rPr>
              <a:t>estrategia</a:t>
            </a:r>
            <a:r>
              <a:rPr lang="en-US" sz="1300" i="1" dirty="0">
                <a:solidFill>
                  <a:srgbClr val="FFFFFF"/>
                </a:solidFill>
              </a:rPr>
              <a:t>, </a:t>
            </a:r>
            <a:r>
              <a:rPr lang="en-US" sz="1300" i="1" dirty="0" err="1">
                <a:solidFill>
                  <a:srgbClr val="FFFFFF"/>
                </a:solidFill>
              </a:rPr>
              <a:t>definió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estrategia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como</a:t>
            </a:r>
            <a:r>
              <a:rPr lang="en-US" sz="1300" i="1" dirty="0">
                <a:solidFill>
                  <a:srgbClr val="FFFFFF"/>
                </a:solidFill>
              </a:rPr>
              <a:t> el </a:t>
            </a:r>
            <a:r>
              <a:rPr lang="en-US" sz="1300" i="1" dirty="0" err="1">
                <a:solidFill>
                  <a:srgbClr val="FFFFFF"/>
                </a:solidFill>
              </a:rPr>
              <a:t>arte</a:t>
            </a:r>
            <a:r>
              <a:rPr lang="en-US" sz="1300" i="1" dirty="0">
                <a:solidFill>
                  <a:srgbClr val="FFFFFF"/>
                </a:solidFill>
              </a:rPr>
              <a:t> de la </a:t>
            </a:r>
            <a:r>
              <a:rPr lang="en-US" sz="1300" i="1" dirty="0" err="1">
                <a:solidFill>
                  <a:srgbClr val="FFFFFF"/>
                </a:solidFill>
              </a:rPr>
              <a:t>dialéctica</a:t>
            </a:r>
            <a:r>
              <a:rPr lang="en-US" sz="1300" i="1" dirty="0">
                <a:solidFill>
                  <a:srgbClr val="FFFFFF"/>
                </a:solidFill>
              </a:rPr>
              <a:t> de las </a:t>
            </a:r>
            <a:r>
              <a:rPr lang="en-US" sz="1300" i="1" dirty="0" err="1">
                <a:solidFill>
                  <a:srgbClr val="FFFFFF"/>
                </a:solidFill>
              </a:rPr>
              <a:t>voluntades</a:t>
            </a:r>
            <a:r>
              <a:rPr lang="en-US" sz="1300" i="1" dirty="0">
                <a:solidFill>
                  <a:srgbClr val="FFFFFF"/>
                </a:solidFill>
              </a:rPr>
              <a:t> que </a:t>
            </a:r>
            <a:r>
              <a:rPr lang="en-US" sz="1300" i="1" dirty="0" err="1">
                <a:solidFill>
                  <a:srgbClr val="FFFFFF"/>
                </a:solidFill>
              </a:rPr>
              <a:t>emplean</a:t>
            </a:r>
            <a:r>
              <a:rPr lang="en-US" sz="1300" i="1" dirty="0">
                <a:solidFill>
                  <a:srgbClr val="FFFFFF"/>
                </a:solidFill>
              </a:rPr>
              <a:t> la </a:t>
            </a:r>
            <a:r>
              <a:rPr lang="en-US" sz="1300" i="1" dirty="0" err="1">
                <a:solidFill>
                  <a:srgbClr val="FFFFFF"/>
                </a:solidFill>
              </a:rPr>
              <a:t>fuerza</a:t>
            </a:r>
            <a:r>
              <a:rPr lang="en-US" sz="1300" i="1" dirty="0">
                <a:solidFill>
                  <a:srgbClr val="FFFFFF"/>
                </a:solidFill>
              </a:rPr>
              <a:t> para resolver un </a:t>
            </a:r>
            <a:r>
              <a:rPr lang="en-US" sz="1300" i="1" dirty="0" err="1">
                <a:solidFill>
                  <a:srgbClr val="FFFFFF"/>
                </a:solidFill>
              </a:rPr>
              <a:t>conflicto</a:t>
            </a:r>
            <a:r>
              <a:rPr lang="en-US" sz="1300" i="1" dirty="0">
                <a:solidFill>
                  <a:srgbClr val="FFFFFF"/>
                </a:solidFill>
              </a:rPr>
              <a:t>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300" i="1" dirty="0" err="1">
                <a:solidFill>
                  <a:srgbClr val="FFFFFF"/>
                </a:solidFill>
              </a:rPr>
              <a:t>Beaufre</a:t>
            </a:r>
            <a:r>
              <a:rPr lang="en-US" sz="1300" i="1" dirty="0">
                <a:solidFill>
                  <a:srgbClr val="FFFFFF"/>
                </a:solidFill>
              </a:rPr>
              <a:t> </a:t>
            </a:r>
            <a:r>
              <a:rPr lang="en-US" sz="1300" i="1" dirty="0" err="1">
                <a:solidFill>
                  <a:srgbClr val="FFFFFF"/>
                </a:solidFill>
              </a:rPr>
              <a:t>distinguió</a:t>
            </a:r>
            <a:r>
              <a:rPr lang="en-US" sz="1300" i="1" dirty="0">
                <a:solidFill>
                  <a:srgbClr val="FFFFFF"/>
                </a:solidFill>
              </a:rPr>
              <a:t> entre </a:t>
            </a:r>
            <a:r>
              <a:rPr lang="en-US" sz="1300" i="1" dirty="0" err="1">
                <a:solidFill>
                  <a:srgbClr val="FFFFFF"/>
                </a:solidFill>
              </a:rPr>
              <a:t>estrategia</a:t>
            </a:r>
            <a:r>
              <a:rPr lang="en-US" sz="1300" i="1" dirty="0">
                <a:solidFill>
                  <a:srgbClr val="FFFFFF"/>
                </a:solidFill>
              </a:rPr>
              <a:t> total, general, </a:t>
            </a:r>
            <a:r>
              <a:rPr lang="en-US" sz="1300" i="1" dirty="0" err="1">
                <a:solidFill>
                  <a:srgbClr val="FFFFFF"/>
                </a:solidFill>
              </a:rPr>
              <a:t>operatova</a:t>
            </a:r>
            <a:r>
              <a:rPr lang="en-US" sz="1300" i="1" dirty="0">
                <a:solidFill>
                  <a:srgbClr val="FFFFFF"/>
                </a:solidFill>
              </a:rPr>
              <a:t> y </a:t>
            </a:r>
            <a:r>
              <a:rPr lang="en-US" sz="1300" i="1" dirty="0" err="1">
                <a:solidFill>
                  <a:srgbClr val="FFFFFF"/>
                </a:solidFill>
              </a:rPr>
              <a:t>logística</a:t>
            </a:r>
            <a:r>
              <a:rPr lang="en-US" sz="1300" i="1" dirty="0">
                <a:solidFill>
                  <a:srgbClr val="FFFFFF"/>
                </a:solidFill>
              </a:rPr>
              <a:t>.</a:t>
            </a:r>
          </a:p>
          <a:p>
            <a:pPr marL="114300" indent="-228600" defTabSz="914400">
              <a:buClr>
                <a:srgbClr val="8D412E"/>
              </a:buClr>
              <a:buFont typeface="Arial" panose="020B0604020202020204" pitchFamily="34" charset="0"/>
              <a:buChar char="•"/>
            </a:pPr>
            <a:endParaRPr lang="en-US" sz="13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9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3D7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4400">
                <a:solidFill>
                  <a:srgbClr val="FFFFFF"/>
                </a:solidFill>
              </a:rPr>
              <a:t>Armamento nuclear</a:t>
            </a:r>
          </a:p>
        </p:txBody>
      </p:sp>
      <p:pic>
        <p:nvPicPr>
          <p:cNvPr id="5" name="Imagen 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CB924762-0447-DE4E-9511-B22164157D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2" r="15047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1989" y="917724"/>
            <a:ext cx="2487830" cy="5320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El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armamento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nuclear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volvió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paz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menos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pacífica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La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aparición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del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arma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total, la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bomba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atómica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derivó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estrategia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la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mutua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destrucción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asegurada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basada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equilibrio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fuerzas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bloques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El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equilibrio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el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número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ojivas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nucleares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sirvió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a las dos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superpotencias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para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disuadirse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entre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sí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desplazar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enfrentamientos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choques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guerras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locales lo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más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lejos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posible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sus zonas de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influencia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Las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guerras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hoy se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presntan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como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grandes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errores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restos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del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pasado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anacronismos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destinados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desaparecer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aunque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ésta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realidad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es la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expresión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un </a:t>
            </a:r>
            <a:r>
              <a:rPr lang="en-US" sz="1400" i="1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deseo</a:t>
            </a:r>
            <a:r>
              <a:rPr lang="en-US" sz="1400" i="1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144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65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4400">
                <a:solidFill>
                  <a:srgbClr val="FFFFFF"/>
                </a:solidFill>
              </a:rPr>
              <a:t>Teoría de los juegos</a:t>
            </a:r>
          </a:p>
        </p:txBody>
      </p:sp>
      <p:pic>
        <p:nvPicPr>
          <p:cNvPr id="4" name="Imagen 3" descr="Imagen que contiene imágenes prediseñadas&#10;&#10;Descripción generada automáticamente">
            <a:extLst>
              <a:ext uri="{FF2B5EF4-FFF2-40B4-BE49-F238E27FC236}">
                <a16:creationId xmlns:a16="http://schemas.microsoft.com/office/drawing/2014/main" id="{67CDD0DD-1A24-0143-A5BA-4E90A56E64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4" r="13661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1989" y="917725"/>
            <a:ext cx="2568554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>
                <a:solidFill>
                  <a:srgbClr val="FFFFFF"/>
                </a:solidFill>
              </a:rPr>
              <a:t>Desarrollada por Von Neumann y Morgenstern en 1944 dio un nuevo sentido al concepto de estrategia,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>
                <a:solidFill>
                  <a:srgbClr val="FFFFFF"/>
                </a:solidFill>
              </a:rPr>
              <a:t>Las reglas de decisión orientadas a buscar equilibrios y establecer consensos y alianzas.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>
                <a:solidFill>
                  <a:srgbClr val="FFFFFF"/>
                </a:solidFill>
              </a:rPr>
              <a:t>Al cambiar las necesidades cambian las teorías y los conceptos.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>
                <a:solidFill>
                  <a:srgbClr val="FFFFFF"/>
                </a:solidFill>
              </a:rPr>
              <a:t>No basta transmitir lo que se piensa, sino también pensar qué se transmite.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>
                <a:solidFill>
                  <a:srgbClr val="FFFFFF"/>
                </a:solidFill>
              </a:rPr>
              <a:t>La estrategia invadió al marketing como palabra, concepto y práctica profesional.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400" i="1">
                <a:solidFill>
                  <a:srgbClr val="FFFFFF"/>
                </a:solidFill>
              </a:rPr>
              <a:t>En 1923 Claude Hopkins introdujo el paradigma militar en publicidad, y sacralizó la palabra estrategia.</a:t>
            </a:r>
          </a:p>
        </p:txBody>
      </p:sp>
    </p:spTree>
    <p:extLst>
      <p:ext uri="{BB962C8B-B14F-4D97-AF65-F5344CB8AC3E}">
        <p14:creationId xmlns:p14="http://schemas.microsoft.com/office/powerpoint/2010/main" val="348950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C11A-9FC7-D94E-A0F5-2654FA72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/>
              <a:t>Publicidad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7968BA-6EE6-4161-A8D3-7088C266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1490" y="2575034"/>
            <a:ext cx="3840085" cy="346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/>
              <a:t>En 1928, Rafael Borí y José Guardó definieron la publicidad como un sistema científico de venta cuyo porqué debe estudiarse en la psicología y cuyo cómo se realiza en los medios que el progreso pone en manos del comercio.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/>
              <a:t>En 1949 Gaballi afirmó la publicidad como una ingeniería.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/>
              <a:t>La publicidad es una lucha, una guerra, de aquí el nombre de campaña publicitaria, que tantas evocaciones militares tiene.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600" i="1"/>
          </a:p>
        </p:txBody>
      </p:sp>
      <p:pic>
        <p:nvPicPr>
          <p:cNvPr id="5" name="Imagen 4" descr="Imagen que contiene texto, libro, foto&#10;&#10;Descripción generada automáticamente">
            <a:extLst>
              <a:ext uri="{FF2B5EF4-FFF2-40B4-BE49-F238E27FC236}">
                <a16:creationId xmlns:a16="http://schemas.microsoft.com/office/drawing/2014/main" id="{FF0944B1-8ED0-954A-9F8A-313305C98E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7" r="6935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592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3F7AFE9-06EE-EC4C-B41E-FD432670A247}"/>
              </a:ext>
            </a:extLst>
          </p:cNvPr>
          <p:cNvSpPr txBox="1"/>
          <p:nvPr/>
        </p:nvSpPr>
        <p:spPr>
          <a:xfrm>
            <a:off x="628650" y="4555055"/>
            <a:ext cx="5174047" cy="1723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Principio de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concentración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de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fuerzas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.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Concentrar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las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fuerzas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de forma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óptima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sobre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los puntos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débiles</a:t>
            </a:r>
            <a:r>
              <a:rPr lang="en-US" sz="2400" i="1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 del </a:t>
            </a:r>
            <a:r>
              <a:rPr lang="en-US" sz="2400" i="1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  <a:cs typeface="+mj-cs"/>
              </a:rPr>
              <a:t>enemigo</a:t>
            </a:r>
            <a:endParaRPr lang="en-US" sz="2400" i="1" kern="1200" dirty="0">
              <a:solidFill>
                <a:schemeClr val="tx1"/>
              </a:solidFill>
              <a:latin typeface="Palatino" pitchFamily="2" charset="77"/>
              <a:ea typeface="Palatino" pitchFamily="2" charset="77"/>
              <a:cs typeface="+mj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425" y="1322610"/>
            <a:ext cx="1682850" cy="16828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6253" y="2707205"/>
            <a:ext cx="721796" cy="7217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4374" y="2603243"/>
            <a:ext cx="220271" cy="2202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9087" y="0"/>
            <a:ext cx="4814914" cy="34290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9834" y="4776880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36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3F7AFE9-06EE-EC4C-B41E-FD432670A247}"/>
              </a:ext>
            </a:extLst>
          </p:cNvPr>
          <p:cNvSpPr txBox="1"/>
          <p:nvPr/>
        </p:nvSpPr>
        <p:spPr>
          <a:xfrm>
            <a:off x="628650" y="4555055"/>
            <a:ext cx="5174047" cy="1723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s-EC" sz="2400" i="1" dirty="0"/>
              <a:t>Principio del conocimiento del terreno y elección del lugar de la batalla. </a:t>
            </a:r>
          </a:p>
          <a:p>
            <a:endParaRPr lang="es-EC" sz="2400" i="1" dirty="0"/>
          </a:p>
          <a:p>
            <a:r>
              <a:rPr lang="es-EC" sz="2400" i="1" dirty="0"/>
              <a:t>Elegir el lugar del combate en el que las fuerzas propias se encuentren en estado de superioridad</a:t>
            </a:r>
            <a:endParaRPr lang="en-US" sz="2400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425" y="1322610"/>
            <a:ext cx="1682850" cy="16828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6253" y="2707205"/>
            <a:ext cx="721796" cy="7217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4374" y="2603243"/>
            <a:ext cx="220271" cy="2202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9087" y="0"/>
            <a:ext cx="4814914" cy="34290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9834" y="4776880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pared, interior, mesa, suelo&#10;&#10;Descripción generada automáticamente">
            <a:extLst>
              <a:ext uri="{FF2B5EF4-FFF2-40B4-BE49-F238E27FC236}">
                <a16:creationId xmlns:a16="http://schemas.microsoft.com/office/drawing/2014/main" id="{FB253EB6-9674-8549-9F5E-58483FAA5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586"/>
            <a:ext cx="7143214" cy="431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9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FB84255-DF63-B144-93AD-6763FEC45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2738601" cy="16766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4400" dirty="0"/>
              <a:t>Principio del </a:t>
            </a:r>
            <a:r>
              <a:rPr lang="en-US" sz="4400" dirty="0" err="1"/>
              <a:t>efecto</a:t>
            </a:r>
            <a:r>
              <a:rPr lang="en-US" sz="4400" dirty="0"/>
              <a:t> </a:t>
            </a:r>
            <a:r>
              <a:rPr lang="en-US" sz="4400" dirty="0" err="1"/>
              <a:t>sorpresa</a:t>
            </a:r>
            <a:endParaRPr lang="en-US" sz="44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0616665-C06C-114E-A0FD-F6B4967B4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6698" y="2438400"/>
            <a:ext cx="273859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 dirty="0" err="1"/>
              <a:t>Elegir</a:t>
            </a:r>
            <a:r>
              <a:rPr lang="en-US" sz="1600" i="1" dirty="0"/>
              <a:t> la </a:t>
            </a:r>
            <a:r>
              <a:rPr lang="en-US" sz="1600" i="1" dirty="0" err="1"/>
              <a:t>línea</a:t>
            </a:r>
            <a:r>
              <a:rPr lang="en-US" sz="1600" i="1" dirty="0"/>
              <a:t> de </a:t>
            </a:r>
            <a:r>
              <a:rPr lang="en-US" sz="1600" i="1" dirty="0" err="1"/>
              <a:t>acción</a:t>
            </a:r>
            <a:r>
              <a:rPr lang="en-US" sz="1600" i="1" dirty="0"/>
              <a:t> </a:t>
            </a:r>
            <a:r>
              <a:rPr lang="en-US" sz="1600" i="1" dirty="0" err="1"/>
              <a:t>menos</a:t>
            </a:r>
            <a:r>
              <a:rPr lang="en-US" sz="1600" i="1" dirty="0"/>
              <a:t> </a:t>
            </a:r>
            <a:r>
              <a:rPr lang="en-US" sz="1600" i="1" dirty="0" err="1"/>
              <a:t>esperada</a:t>
            </a:r>
            <a:r>
              <a:rPr lang="en-US" sz="1600" i="1" dirty="0"/>
              <a:t>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600" i="1" dirty="0" err="1"/>
              <a:t>Ponerse</a:t>
            </a:r>
            <a:r>
              <a:rPr lang="en-US" sz="1600" i="1" dirty="0"/>
              <a:t> </a:t>
            </a:r>
            <a:r>
              <a:rPr lang="en-US" sz="1600" i="1" dirty="0" err="1"/>
              <a:t>en</a:t>
            </a:r>
            <a:r>
              <a:rPr lang="en-US" sz="1600" i="1" dirty="0"/>
              <a:t> la </a:t>
            </a:r>
            <a:r>
              <a:rPr lang="en-US" sz="1600" i="1" dirty="0" err="1"/>
              <a:t>piel</a:t>
            </a:r>
            <a:r>
              <a:rPr lang="en-US" sz="1600" i="1" dirty="0"/>
              <a:t> del </a:t>
            </a:r>
            <a:r>
              <a:rPr lang="en-US" sz="1600" i="1" dirty="0" err="1"/>
              <a:t>enemigo</a:t>
            </a:r>
            <a:r>
              <a:rPr lang="en-US" sz="1600" i="1" dirty="0"/>
              <a:t> y </a:t>
            </a:r>
            <a:r>
              <a:rPr lang="en-US" sz="1600" i="1" dirty="0" err="1"/>
              <a:t>pensar</a:t>
            </a:r>
            <a:r>
              <a:rPr lang="en-US" sz="1600" i="1" dirty="0"/>
              <a:t> </a:t>
            </a:r>
            <a:r>
              <a:rPr lang="en-US" sz="1600" i="1" dirty="0" err="1"/>
              <a:t>cuál</a:t>
            </a:r>
            <a:r>
              <a:rPr lang="en-US" sz="1600" i="1" dirty="0"/>
              <a:t> es el </a:t>
            </a:r>
            <a:r>
              <a:rPr lang="en-US" sz="1600" i="1" dirty="0" err="1"/>
              <a:t>comportamiento</a:t>
            </a:r>
            <a:r>
              <a:rPr lang="en-US" sz="1600" i="1" dirty="0"/>
              <a:t> que </a:t>
            </a:r>
            <a:r>
              <a:rPr lang="en-US" sz="1600" i="1" dirty="0" err="1"/>
              <a:t>espera</a:t>
            </a:r>
            <a:r>
              <a:rPr lang="en-US" sz="1600" i="1" dirty="0"/>
              <a:t> de </a:t>
            </a:r>
            <a:r>
              <a:rPr lang="en-US" sz="1600" i="1" dirty="0" err="1"/>
              <a:t>nosotros</a:t>
            </a:r>
            <a:r>
              <a:rPr lang="en-US" sz="1600" i="1" dirty="0"/>
              <a:t>.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A57AE266-13BB-7742-8664-DCD0AD36A97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" r="8700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1327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6129"/>
            <a:ext cx="4851603" cy="5925741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00"/>
          <a:stretch/>
        </p:blipFill>
        <p:spPr>
          <a:xfrm>
            <a:off x="0" y="466129"/>
            <a:ext cx="9144000" cy="5925741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6FB84255-DF63-B144-93AD-6763FEC45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979" y="1459467"/>
            <a:ext cx="3733482" cy="10905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Principio de armonización de objetivos y medios</a:t>
            </a:r>
            <a:br>
              <a:rPr lang="en-US" sz="2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endParaRPr lang="en-US" sz="24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86286"/>
            <a:ext cx="4320692" cy="4666770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42DE67F8-3114-6841-A972-C9B51A4B224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" r="-2" b="1483"/>
          <a:stretch/>
        </p:blipFill>
        <p:spPr>
          <a:xfrm>
            <a:off x="20" y="1351210"/>
            <a:ext cx="4180350" cy="4375387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0616665-C06C-114E-A0FD-F6B4967B4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4330" y="2673512"/>
            <a:ext cx="3733184" cy="27294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Hacer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concordar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objetivos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y los </a:t>
            </a: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recursos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asignados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 </a:t>
            </a: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Valoración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1800" i="1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riesgos</a:t>
            </a:r>
            <a:r>
              <a:rPr lang="en-US" sz="1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60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posición de imagen 4" descr="Imagen que contiene rojo, sentado&#10;&#10;Descripción generada automáticamente">
            <a:extLst>
              <a:ext uri="{FF2B5EF4-FFF2-40B4-BE49-F238E27FC236}">
                <a16:creationId xmlns:a16="http://schemas.microsoft.com/office/drawing/2014/main" id="{CBC82018-ECA1-784E-B5B3-AB7BF55F96F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1" r="6641"/>
          <a:stretch>
            <a:fillRect/>
          </a:stretch>
        </p:blipFill>
        <p:spPr/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3F7AFE9-06EE-EC4C-B41E-FD432670A247}"/>
              </a:ext>
            </a:extLst>
          </p:cNvPr>
          <p:cNvSpPr txBox="1"/>
          <p:nvPr/>
        </p:nvSpPr>
        <p:spPr>
          <a:xfrm>
            <a:off x="2568377" y="1086667"/>
            <a:ext cx="48497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i="1" dirty="0">
                <a:latin typeface="Palatino" pitchFamily="2" charset="77"/>
                <a:ea typeface="Palatino" pitchFamily="2" charset="77"/>
              </a:rPr>
              <a:t>Principio de unidad de doctrina</a:t>
            </a:r>
          </a:p>
          <a:p>
            <a:endParaRPr lang="es-EC" i="1" dirty="0">
              <a:latin typeface="Palatino" pitchFamily="2" charset="77"/>
              <a:ea typeface="Palatino" pitchFamily="2" charset="77"/>
            </a:endParaRPr>
          </a:p>
          <a:p>
            <a:r>
              <a:rPr lang="es-EC" i="1" dirty="0">
                <a:latin typeface="Palatino" pitchFamily="2" charset="77"/>
                <a:ea typeface="Palatino" pitchFamily="2" charset="77"/>
              </a:rPr>
              <a:t>Motivar y entusiasmar a los colaboradores para que su comportamiento se oriente a los objetivos asignados. </a:t>
            </a:r>
            <a:r>
              <a:rPr lang="es-EC" i="1">
                <a:latin typeface="Palatino" pitchFamily="2" charset="77"/>
                <a:ea typeface="Palatino" pitchFamily="2" charset="77"/>
              </a:rPr>
              <a:t>El </a:t>
            </a:r>
            <a:r>
              <a:rPr lang="es-EC" i="1" dirty="0">
                <a:latin typeface="Palatino" pitchFamily="2" charset="77"/>
                <a:ea typeface="Palatino" pitchFamily="2" charset="77"/>
              </a:rPr>
              <a:t>modelo militar en organizaciones </a:t>
            </a:r>
            <a:r>
              <a:rPr lang="es-EC" i="1">
                <a:latin typeface="Palatino" pitchFamily="2" charset="77"/>
                <a:ea typeface="Palatino" pitchFamily="2" charset="77"/>
              </a:rPr>
              <a:t>muy jerarquizadas, </a:t>
            </a:r>
            <a:r>
              <a:rPr lang="es-EC" i="1" dirty="0">
                <a:latin typeface="Palatino" pitchFamily="2" charset="77"/>
                <a:ea typeface="Palatino" pitchFamily="2" charset="77"/>
              </a:rPr>
              <a:t>basadas en comunicación descendente.</a:t>
            </a:r>
          </a:p>
        </p:txBody>
      </p:sp>
    </p:spTree>
    <p:extLst>
      <p:ext uri="{BB962C8B-B14F-4D97-AF65-F5344CB8AC3E}">
        <p14:creationId xmlns:p14="http://schemas.microsoft.com/office/powerpoint/2010/main" val="128394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1072</Words>
  <Application>Microsoft Macintosh PowerPoint</Application>
  <PresentationFormat>Presentación en pantalla (4:3)</PresentationFormat>
  <Paragraphs>143</Paragraphs>
  <Slides>27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5" baseType="lpstr">
      <vt:lpstr>UD Digi Kyokasho N-B</vt:lpstr>
      <vt:lpstr>Arial</vt:lpstr>
      <vt:lpstr>Calibri</vt:lpstr>
      <vt:lpstr>Calibri Light</vt:lpstr>
      <vt:lpstr>Cambria</vt:lpstr>
      <vt:lpstr>Palatino</vt:lpstr>
      <vt:lpstr>Wingdings 3</vt:lpstr>
      <vt:lpstr>Tema de Office</vt:lpstr>
      <vt:lpstr>Presentación de PowerPoint</vt:lpstr>
      <vt:lpstr>  </vt:lpstr>
      <vt:lpstr>Presentación de PowerPoint</vt:lpstr>
      <vt:lpstr>Presentación de PowerPoint</vt:lpstr>
      <vt:lpstr>ESTRATEGIA</vt:lpstr>
      <vt:lpstr>Presentación de PowerPoint</vt:lpstr>
      <vt:lpstr>Presentación de PowerPoint</vt:lpstr>
      <vt:lpstr>Presentación de PowerPoint</vt:lpstr>
      <vt:lpstr>Presentación de PowerPoint</vt:lpstr>
      <vt:lpstr>Generales y líderes</vt:lpstr>
      <vt:lpstr>La guerra como extension de nuestros sentidos</vt:lpstr>
      <vt:lpstr>Presentación de PowerPoint</vt:lpstr>
      <vt:lpstr>Conocer el arte de la ventaja –Michael Porter-, ventaja competitiva.   </vt:lpstr>
      <vt:lpstr>3 de mayo de 1997   </vt:lpstr>
      <vt:lpstr>Go</vt:lpstr>
      <vt:lpstr>Maquiavelo</vt:lpstr>
      <vt:lpstr>Maquiavelo</vt:lpstr>
      <vt:lpstr>Karl Von Clausewitz</vt:lpstr>
      <vt:lpstr>Beaufre</vt:lpstr>
      <vt:lpstr>Armamento nuclear</vt:lpstr>
      <vt:lpstr>Teoría de los juegos</vt:lpstr>
      <vt:lpstr>Publicidad</vt:lpstr>
      <vt:lpstr>Presentación de PowerPoint</vt:lpstr>
      <vt:lpstr>Presentación de PowerPoint</vt:lpstr>
      <vt:lpstr>Principio del efecto sorpresa</vt:lpstr>
      <vt:lpstr>Principio de armonización de objetivos y medios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4</cp:revision>
  <dcterms:created xsi:type="dcterms:W3CDTF">2019-06-25T17:49:15Z</dcterms:created>
  <dcterms:modified xsi:type="dcterms:W3CDTF">2019-06-26T01:21:44Z</dcterms:modified>
</cp:coreProperties>
</file>