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4"/>
  </p:normalViewPr>
  <p:slideViewPr>
    <p:cSldViewPr snapToGrid="0" snapToObjects="1">
      <p:cViewPr varScale="1">
        <p:scale>
          <a:sx n="92" d="100"/>
          <a:sy n="92" d="100"/>
        </p:scale>
        <p:origin x="4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6/24/2019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B5FB803-F6A7-544C-B81C-E4C655C1CB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Metodología</a:t>
            </a:r>
            <a:br>
              <a:rPr lang="es-EC" dirty="0"/>
            </a:br>
            <a:r>
              <a:rPr lang="es-EC" dirty="0"/>
              <a:t>de medición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527B793-5F4D-044B-8A53-77FD80203C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/>
              <a:t>FORBES/INTERBRANDS/KANTAR</a:t>
            </a:r>
          </a:p>
        </p:txBody>
      </p:sp>
    </p:spTree>
    <p:extLst>
      <p:ext uri="{BB962C8B-B14F-4D97-AF65-F5344CB8AC3E}">
        <p14:creationId xmlns:p14="http://schemas.microsoft.com/office/powerpoint/2010/main" val="2775709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D80E37A-401F-3A4D-9A6A-F10B5D6B0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Metodología </a:t>
            </a:r>
            <a:r>
              <a:rPr lang="es-EC" dirty="0"/>
              <a:t>Forbes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B9B1BBC-4AE9-DD4D-B43C-F1CAB587B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C" dirty="0"/>
              <a:t>Evalùan (Mínimo  200 marcas) </a:t>
            </a:r>
            <a:r>
              <a:rPr lang="es-EC" dirty="0">
                <a:sym typeface="Wingdings" pitchFamily="2" charset="2"/>
              </a:rPr>
              <a:t>:</a:t>
            </a:r>
            <a:endParaRPr lang="es-EC" dirty="0"/>
          </a:p>
          <a:p>
            <a:r>
              <a:rPr lang="es-EC" dirty="0"/>
              <a:t>Ventas  (+4.47 mil millones )</a:t>
            </a:r>
          </a:p>
          <a:p>
            <a:r>
              <a:rPr lang="es-EC" dirty="0"/>
              <a:t>Ganancias (+333.3 millones)</a:t>
            </a:r>
          </a:p>
          <a:p>
            <a:r>
              <a:rPr lang="es-EC" dirty="0"/>
              <a:t>Activos (+10.72 mil millones)</a:t>
            </a:r>
          </a:p>
          <a:p>
            <a:r>
              <a:rPr lang="es-EC" dirty="0"/>
              <a:t>Valor de mercado (+6.55 mil millones)</a:t>
            </a:r>
          </a:p>
          <a:p>
            <a:pPr marL="0" indent="0">
              <a:buNone/>
            </a:pPr>
            <a:r>
              <a:rPr lang="es-EC" dirty="0"/>
              <a:t>Tiene un rango de tiempo de 12 meses y el corte es a mayo de cada año.</a:t>
            </a:r>
          </a:p>
        </p:txBody>
      </p:sp>
    </p:spTree>
    <p:extLst>
      <p:ext uri="{BB962C8B-B14F-4D97-AF65-F5344CB8AC3E}">
        <p14:creationId xmlns:p14="http://schemas.microsoft.com/office/powerpoint/2010/main" val="2380989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1196BE2-8715-6D45-8531-D1D7F8D0C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Consideraciones para el Análisis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02F3E89-A40D-044E-8CB7-84A3DC994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Con los datos anteriores realizan la lista global 2000 utilizando sistemas de investigación Fact Set.</a:t>
            </a:r>
          </a:p>
          <a:p>
            <a:r>
              <a:rPr lang="es-EC" dirty="0"/>
              <a:t>Analizan políticas de la compañía.</a:t>
            </a:r>
          </a:p>
          <a:p>
            <a:r>
              <a:rPr lang="es-EC" dirty="0"/>
              <a:t>Analizan políticas del país de origen.</a:t>
            </a:r>
          </a:p>
          <a:p>
            <a:pPr marL="0" indent="0">
              <a:buNone/>
            </a:pPr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746292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36A0B9F-7D82-B748-9B22-3C0BF42AB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Cálculo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BA5A2D7-8BC8-C045-BF00-828843677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Calculan el valor de las ganancias (libre de intereses e impuestos), restan el porcentaje del capital empleado de la marca). Y esto se multiplica por el promedio de ganancia de los 3 últimos años.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69757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36A0B9F-7D82-B748-9B22-3C0BF42AB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Metodología Kantar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BA5A2D7-8BC8-C045-BF00-828843677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Cálculo del valor financiero</a:t>
            </a:r>
          </a:p>
          <a:p>
            <a:r>
              <a:rPr lang="es-EC" dirty="0"/>
              <a:t>Contribución de marca</a:t>
            </a:r>
          </a:p>
          <a:p>
            <a:r>
              <a:rPr lang="es-EC" dirty="0"/>
              <a:t>Cálculo del valor de marca</a:t>
            </a:r>
          </a:p>
        </p:txBody>
      </p:sp>
    </p:spTree>
    <p:extLst>
      <p:ext uri="{BB962C8B-B14F-4D97-AF65-F5344CB8AC3E}">
        <p14:creationId xmlns:p14="http://schemas.microsoft.com/office/powerpoint/2010/main" val="3229201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36A0B9F-7D82-B748-9B22-3C0BF42AB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Metodología Kantar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BA5A2D7-8BC8-C045-BF00-828843677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C" dirty="0"/>
              <a:t>Cálculo del valor financiero:</a:t>
            </a:r>
          </a:p>
          <a:p>
            <a:pPr marL="0" indent="0">
              <a:buNone/>
            </a:pPr>
            <a:r>
              <a:rPr lang="es-EC" dirty="0"/>
              <a:t>Analizan la información financiera anual mediante sistemas propios: Kantar World Panel, Kantar Retai.</a:t>
            </a:r>
          </a:p>
          <a:p>
            <a:pPr marL="0" indent="0">
              <a:buNone/>
            </a:pPr>
            <a:r>
              <a:rPr lang="es-EC" dirty="0"/>
              <a:t>Estos Softwares arrojan una métrica que se llama “Atribución”.</a:t>
            </a:r>
          </a:p>
          <a:p>
            <a:pPr marL="0" indent="0">
              <a:buNone/>
            </a:pPr>
            <a:r>
              <a:rPr lang="es-EC" dirty="0"/>
              <a:t>Se hace una fórmula:</a:t>
            </a:r>
          </a:p>
          <a:p>
            <a:pPr marL="0" indent="0">
              <a:buNone/>
            </a:pPr>
            <a:r>
              <a:rPr lang="es-EC" sz="2200" b="1" dirty="0"/>
              <a:t>Ganancias corporativas X atribución = valor financiero</a:t>
            </a:r>
          </a:p>
          <a:p>
            <a:pPr marL="0" indent="0">
              <a:buNone/>
            </a:pPr>
            <a:r>
              <a:rPr lang="es-EC" dirty="0"/>
              <a:t>Con esta formula se calcula también las ganancias futuras.</a:t>
            </a:r>
          </a:p>
        </p:txBody>
      </p:sp>
    </p:spTree>
    <p:extLst>
      <p:ext uri="{BB962C8B-B14F-4D97-AF65-F5344CB8AC3E}">
        <p14:creationId xmlns:p14="http://schemas.microsoft.com/office/powerpoint/2010/main" val="247799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36A0B9F-7D82-B748-9B22-3C0BF42AB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Metodología Kantar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BA5A2D7-8BC8-C045-BF00-828843677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C" dirty="0"/>
              <a:t>Contribución de marca:</a:t>
            </a:r>
          </a:p>
          <a:p>
            <a:pPr marL="0" indent="0">
              <a:buNone/>
            </a:pPr>
            <a:r>
              <a:rPr lang="es-EC" dirty="0"/>
              <a:t>Es la capacidad de diferenciarse de otras marcas, generar deseos y cultivar lealtad.</a:t>
            </a:r>
          </a:p>
          <a:p>
            <a:pPr marL="0" indent="0">
              <a:buNone/>
            </a:pPr>
            <a:r>
              <a:rPr lang="es-EC" dirty="0"/>
              <a:t>Se realizó una investigación cuantitativa sobre el consumidor:</a:t>
            </a:r>
          </a:p>
          <a:p>
            <a:r>
              <a:rPr lang="es-EC" dirty="0"/>
              <a:t>En línea.</a:t>
            </a:r>
          </a:p>
          <a:p>
            <a:r>
              <a:rPr lang="es-EC" dirty="0"/>
              <a:t>Cara a Cara.</a:t>
            </a:r>
          </a:p>
          <a:p>
            <a:r>
              <a:rPr lang="es-EC" dirty="0"/>
              <a:t>Imagen Global de marca.</a:t>
            </a:r>
          </a:p>
          <a:p>
            <a:r>
              <a:rPr lang="es-EC" dirty="0"/>
              <a:t>Categoría por categoría.</a:t>
            </a:r>
          </a:p>
          <a:p>
            <a:r>
              <a:rPr lang="es-EC" dirty="0"/>
              <a:t>País por país.</a:t>
            </a:r>
          </a:p>
          <a:p>
            <a:pPr marL="0" indent="0">
              <a:buNone/>
            </a:pPr>
            <a:r>
              <a:rPr lang="es-EC" dirty="0"/>
              <a:t>Cubre más de dos millones de consumidores, diez mil marcas y treinta países.</a:t>
            </a:r>
          </a:p>
        </p:txBody>
      </p:sp>
    </p:spTree>
    <p:extLst>
      <p:ext uri="{BB962C8B-B14F-4D97-AF65-F5344CB8AC3E}">
        <p14:creationId xmlns:p14="http://schemas.microsoft.com/office/powerpoint/2010/main" val="3852693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36A0B9F-7D82-B748-9B22-3C0BF42AB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Metodología Kantar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BA5A2D7-8BC8-C045-BF00-828843677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Cálculo del valor de marca:</a:t>
            </a:r>
          </a:p>
          <a:p>
            <a:pPr marL="0" indent="0">
              <a:buNone/>
            </a:pPr>
            <a:r>
              <a:rPr lang="es-EC" b="1" dirty="0"/>
              <a:t>Fórmula:</a:t>
            </a:r>
          </a:p>
          <a:p>
            <a:pPr marL="0" indent="0">
              <a:buNone/>
            </a:pPr>
            <a:r>
              <a:rPr lang="es-EC" b="1" dirty="0"/>
              <a:t>Valor financiero X contribución de marca (es un porcentaje del valor financiero) = Valor de marca (monto en $).</a:t>
            </a:r>
          </a:p>
          <a:p>
            <a:pPr marL="0" indent="0">
              <a:buNone/>
            </a:pPr>
            <a:r>
              <a:rPr lang="es-EC" dirty="0"/>
              <a:t>Este activo intangible revela una fuente adicional de valor para el accionista.</a:t>
            </a:r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20008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BCFA0B7-C6C2-D746-9D92-9B680F09D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Método Interbrand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BFADF8A-1AE2-164C-BE5E-1394D652F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703" y="1694308"/>
            <a:ext cx="7796540" cy="4666736"/>
          </a:xfrm>
        </p:spPr>
        <p:txBody>
          <a:bodyPr>
            <a:normAutofit fontScale="62500" lnSpcReduction="20000"/>
          </a:bodyPr>
          <a:lstStyle/>
          <a:p>
            <a:r>
              <a:rPr lang="es-EC" dirty="0"/>
              <a:t>Analiza:</a:t>
            </a:r>
          </a:p>
          <a:p>
            <a:r>
              <a:rPr lang="es-EC" dirty="0"/>
              <a:t>Rendimiento financiero (Es el papel de la marca ene el mercado y la fuerza del consumidor).</a:t>
            </a:r>
          </a:p>
          <a:p>
            <a:r>
              <a:rPr lang="es-EC" dirty="0"/>
              <a:t>Estudia el papel que juega la marca para influir en la elección del consumidor y la confianza de inversores o futuros consumidores en base a:</a:t>
            </a:r>
          </a:p>
          <a:p>
            <a:pPr lvl="1"/>
            <a:r>
              <a:rPr lang="es-EC" dirty="0"/>
              <a:t>Presencia digital y física</a:t>
            </a:r>
          </a:p>
          <a:p>
            <a:pPr lvl="1"/>
            <a:r>
              <a:rPr lang="es-EC" dirty="0"/>
              <a:t>Capacidad de respuesta</a:t>
            </a:r>
          </a:p>
          <a:p>
            <a:pPr lvl="1"/>
            <a:r>
              <a:rPr lang="es-EC" dirty="0"/>
              <a:t>Protección de los datos de los clientes.</a:t>
            </a:r>
          </a:p>
          <a:p>
            <a:pPr lvl="1"/>
            <a:r>
              <a:rPr lang="es-EC" dirty="0"/>
              <a:t>Compromiso de los trabajoadores</a:t>
            </a:r>
          </a:p>
          <a:p>
            <a:endParaRPr lang="es-EC" dirty="0"/>
          </a:p>
          <a:p>
            <a:r>
              <a:rPr lang="es-EC" dirty="0"/>
              <a:t>La fuerza de la marca (Ingresos seguros para la empresa y el sobreprecio ganado en el año).</a:t>
            </a:r>
          </a:p>
          <a:p>
            <a:r>
              <a:rPr lang="es-EC" dirty="0"/>
              <a:t>Los puntos de diferenciación y de pariedad (Características que los consumidores vinculan a una marca)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70012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BCFA0B7-C6C2-D746-9D92-9B680F09D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Consideraciones para el análisis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BFADF8A-1AE2-164C-BE5E-1394D652F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C" dirty="0"/>
              <a:t>Analizan las 100 mejores marcas que tengan presencia en al menos 3 continentes con gran cobertura geográfica.</a:t>
            </a:r>
          </a:p>
          <a:p>
            <a:r>
              <a:rPr lang="es-EC" dirty="0"/>
              <a:t>El 30% de sus sucursales deben venir afuera del país de origen y no debe superar del 50% en el mismo continente.</a:t>
            </a:r>
          </a:p>
          <a:p>
            <a:r>
              <a:rPr lang="es-EC" dirty="0"/>
              <a:t>Por qué son relevantes, exclusivos, creíbles y fiables.</a:t>
            </a:r>
          </a:p>
          <a:p>
            <a:r>
              <a:rPr lang="es-EC" dirty="0"/>
              <a:t>Segmentación:</a:t>
            </a:r>
          </a:p>
          <a:p>
            <a:pPr lvl="1"/>
            <a:r>
              <a:rPr lang="es-EC" dirty="0"/>
              <a:t>Análisis separado de las partes de la marca. (Número de segmentos depende las prioridades estratégicas del negocio y nímero de partes de la compañía).</a:t>
            </a:r>
          </a:p>
        </p:txBody>
      </p:sp>
    </p:spTree>
    <p:extLst>
      <p:ext uri="{BB962C8B-B14F-4D97-AF65-F5344CB8AC3E}">
        <p14:creationId xmlns:p14="http://schemas.microsoft.com/office/powerpoint/2010/main" val="1906033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4FC0124-C78A-E343-91F8-B306FE593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Fórmula InterBrand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62CA8F6-1574-D447-8044-10EDB60F0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Ganacia total Anual (Incluído impuestos) – El costo del capital empleado.</a:t>
            </a:r>
          </a:p>
          <a:p>
            <a:endParaRPr lang="es-EC" dirty="0"/>
          </a:p>
          <a:p>
            <a:pPr marL="0" indent="0">
              <a:buNone/>
            </a:pPr>
            <a:r>
              <a:rPr lang="es-EC" dirty="0"/>
              <a:t>SÓLO EXISTE UNA MARCA SI CREA VALOR Y GENERA GANANCIAS.</a:t>
            </a:r>
          </a:p>
        </p:txBody>
      </p:sp>
    </p:spTree>
    <p:extLst>
      <p:ext uri="{BB962C8B-B14F-4D97-AF65-F5344CB8AC3E}">
        <p14:creationId xmlns:p14="http://schemas.microsoft.com/office/powerpoint/2010/main" val="3954705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4FC0124-C78A-E343-91F8-B306FE593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REPUTATION INSTITUTE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62CA8F6-1574-D447-8044-10EDB60F0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C" dirty="0"/>
              <a:t>Se valora según la percepción que se tiene de la empresa en base a movimientos económicos, relaciones sociales y políticas.</a:t>
            </a:r>
          </a:p>
          <a:p>
            <a:pPr marL="0" indent="0">
              <a:buNone/>
            </a:pPr>
            <a:r>
              <a:rPr lang="es-EC" dirty="0"/>
              <a:t>Las mejores marcas rankeadas son industrias orientadas al consumidor.</a:t>
            </a:r>
          </a:p>
        </p:txBody>
      </p:sp>
    </p:spTree>
    <p:extLst>
      <p:ext uri="{BB962C8B-B14F-4D97-AF65-F5344CB8AC3E}">
        <p14:creationId xmlns:p14="http://schemas.microsoft.com/office/powerpoint/2010/main" val="2385757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B5FB803-F6A7-544C-B81C-E4C655C1CB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Metodología</a:t>
            </a:r>
            <a:br>
              <a:rPr lang="es-EC" dirty="0"/>
            </a:br>
            <a:r>
              <a:rPr lang="es-EC" dirty="0"/>
              <a:t>de medición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527B793-5F4D-044B-8A53-77FD80203C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/>
              <a:t>QS/ </a:t>
            </a:r>
            <a:r>
              <a:rPr lang="es-EC" dirty="0" err="1"/>
              <a:t>Shangai</a:t>
            </a:r>
            <a:r>
              <a:rPr lang="es-EC" dirty="0"/>
              <a:t> </a:t>
            </a:r>
            <a:r>
              <a:rPr lang="es-EC" dirty="0" err="1"/>
              <a:t>Jia</a:t>
            </a:r>
            <a:r>
              <a:rPr lang="es-EC" dirty="0"/>
              <a:t> </a:t>
            </a:r>
            <a:r>
              <a:rPr lang="es-EC" dirty="0" err="1"/>
              <a:t>Tong</a:t>
            </a:r>
            <a:r>
              <a:rPr lang="es-EC" dirty="0"/>
              <a:t> ARWU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23326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E45E129-9003-CC48-BC35-E6C6403D7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Indicadores Análisis QS</a:t>
            </a: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513" y="808056"/>
            <a:ext cx="8560169" cy="6012244"/>
          </a:xfrm>
        </p:spPr>
      </p:pic>
    </p:spTree>
    <p:extLst>
      <p:ext uri="{BB962C8B-B14F-4D97-AF65-F5344CB8AC3E}">
        <p14:creationId xmlns:p14="http://schemas.microsoft.com/office/powerpoint/2010/main" val="1888525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984" y="982374"/>
            <a:ext cx="8040173" cy="5647025"/>
          </a:xfrm>
        </p:spPr>
      </p:pic>
    </p:spTree>
    <p:extLst>
      <p:ext uri="{BB962C8B-B14F-4D97-AF65-F5344CB8AC3E}">
        <p14:creationId xmlns:p14="http://schemas.microsoft.com/office/powerpoint/2010/main" val="1992905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Análisis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Se puede observar que el análisis QS se realiza con indicadores captados mediante encuestas y algunos datos estadísticos, en cambio en la ARWU se valoran datos cualitativos a través de logros académicos obtenidos por cada institución así con su nivel de investigación.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6454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Método de medición combinado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Para un mejor método de medición valoraremos algunos indicadores los cuales nos darán un mejor resultado en la valoración.</a:t>
            </a:r>
          </a:p>
          <a:p>
            <a:pPr lvl="1"/>
            <a:r>
              <a:rPr lang="es-ES" dirty="0" smtClean="0"/>
              <a:t>Valor Financiero.</a:t>
            </a:r>
          </a:p>
          <a:p>
            <a:pPr lvl="1"/>
            <a:r>
              <a:rPr lang="es-ES" dirty="0" smtClean="0"/>
              <a:t>Valor de Marca.</a:t>
            </a:r>
          </a:p>
          <a:p>
            <a:pPr lvl="1"/>
            <a:r>
              <a:rPr lang="es-ES" dirty="0" smtClean="0"/>
              <a:t>Conciencia de Marca.</a:t>
            </a:r>
          </a:p>
          <a:p>
            <a:pPr lvl="1"/>
            <a:r>
              <a:rPr lang="es-ES" dirty="0" smtClean="0"/>
              <a:t>Reputación empresarial.</a:t>
            </a:r>
          </a:p>
          <a:p>
            <a:pPr lvl="1"/>
            <a:r>
              <a:rPr lang="es-ES" dirty="0" smtClean="0"/>
              <a:t>Logros obtenidos ( Reconocimientos, premios)</a:t>
            </a:r>
          </a:p>
          <a:p>
            <a:pPr lvl="1"/>
            <a:r>
              <a:rPr lang="es-ES" dirty="0" smtClean="0"/>
              <a:t>Conciencia social.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23043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189</TotalTime>
  <Words>660</Words>
  <Application>Microsoft Office PowerPoint</Application>
  <PresentationFormat>Panorámica</PresentationFormat>
  <Paragraphs>78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MS Shell Dlg 2</vt:lpstr>
      <vt:lpstr>Wingdings</vt:lpstr>
      <vt:lpstr>Wingdings 3</vt:lpstr>
      <vt:lpstr>Madison</vt:lpstr>
      <vt:lpstr>Metodología de medición</vt:lpstr>
      <vt:lpstr>Metodología Forbes</vt:lpstr>
      <vt:lpstr>Consideraciones para el Análisis</vt:lpstr>
      <vt:lpstr>Cálculo </vt:lpstr>
      <vt:lpstr>Metodología Kantar</vt:lpstr>
      <vt:lpstr>Metodología Kantar</vt:lpstr>
      <vt:lpstr>Metodología Kantar</vt:lpstr>
      <vt:lpstr>Metodología Kantar</vt:lpstr>
      <vt:lpstr>Método Interbrand</vt:lpstr>
      <vt:lpstr>Consideraciones para el análisis</vt:lpstr>
      <vt:lpstr>Fórmula InterBrand</vt:lpstr>
      <vt:lpstr>REPUTATION INSTITUTE</vt:lpstr>
      <vt:lpstr>Metodología de medición</vt:lpstr>
      <vt:lpstr>Indicadores Análisis QS</vt:lpstr>
      <vt:lpstr>Presentación de PowerPoint</vt:lpstr>
      <vt:lpstr>Análisis</vt:lpstr>
      <vt:lpstr>Método de medición combinado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Metodología de medición</dc:title>
  <dc:creator>Octavio Islas</dc:creator>
  <cp:lastModifiedBy>EQUIP0156OÇ</cp:lastModifiedBy>
  <cp:revision>15</cp:revision>
  <dcterms:created xsi:type="dcterms:W3CDTF">2019-06-21T00:39:43Z</dcterms:created>
  <dcterms:modified xsi:type="dcterms:W3CDTF">2019-06-24T21:46:54Z</dcterms:modified>
</cp:coreProperties>
</file>