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268" r:id="rId2"/>
    <p:sldId id="264" r:id="rId3"/>
    <p:sldId id="265" r:id="rId4"/>
    <p:sldId id="260" r:id="rId5"/>
    <p:sldId id="270" r:id="rId6"/>
    <p:sldId id="269" r:id="rId7"/>
    <p:sldId id="263" r:id="rId8"/>
    <p:sldId id="271" r:id="rId9"/>
    <p:sldId id="272" r:id="rId10"/>
    <p:sldId id="273" r:id="rId11"/>
    <p:sldId id="261" r:id="rId12"/>
    <p:sldId id="274" r:id="rId13"/>
    <p:sldId id="275" r:id="rId1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1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FEF4FC-3E96-4277-B2A9-D1510359B4B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ABEB85-E444-41B3-BB1E-93F8858FF27A}">
      <dgm:prSet phldrT="[Text]"/>
      <dgm:spPr/>
      <dgm:t>
        <a:bodyPr/>
        <a:lstStyle/>
        <a:p>
          <a:r>
            <a:rPr lang="es-EC" dirty="0"/>
            <a:t>BEYONCÉ</a:t>
          </a:r>
          <a:endParaRPr lang="en-US" dirty="0"/>
        </a:p>
      </dgm:t>
    </dgm:pt>
    <dgm:pt modelId="{56CAF945-E04C-4704-92A8-FD719D49BEDA}" type="parTrans" cxnId="{41E23D6C-D44F-404D-A212-79CF861AF8FE}">
      <dgm:prSet/>
      <dgm:spPr/>
      <dgm:t>
        <a:bodyPr/>
        <a:lstStyle/>
        <a:p>
          <a:endParaRPr lang="en-US"/>
        </a:p>
      </dgm:t>
    </dgm:pt>
    <dgm:pt modelId="{59ED7F52-511D-4029-9F31-6AE28D28E4C8}" type="sibTrans" cxnId="{41E23D6C-D44F-404D-A212-79CF861AF8FE}">
      <dgm:prSet/>
      <dgm:spPr/>
      <dgm:t>
        <a:bodyPr/>
        <a:lstStyle/>
        <a:p>
          <a:endParaRPr lang="en-US"/>
        </a:p>
      </dgm:t>
    </dgm:pt>
    <dgm:pt modelId="{0F5BC218-1F03-43AE-B728-1547E1B9292D}">
      <dgm:prSet phldrT="[Text]"/>
      <dgm:spPr/>
      <dgm:t>
        <a:bodyPr/>
        <a:lstStyle/>
        <a:p>
          <a:r>
            <a:rPr lang="es-EC" dirty="0"/>
            <a:t>Público global </a:t>
          </a:r>
          <a:endParaRPr lang="en-US" dirty="0"/>
        </a:p>
      </dgm:t>
    </dgm:pt>
    <dgm:pt modelId="{B1F37FC1-02AD-401B-88A5-5456FC908B91}" type="parTrans" cxnId="{38DC4499-9991-4A8E-830C-2707CADEC4E6}">
      <dgm:prSet/>
      <dgm:spPr/>
      <dgm:t>
        <a:bodyPr/>
        <a:lstStyle/>
        <a:p>
          <a:endParaRPr lang="en-US"/>
        </a:p>
      </dgm:t>
    </dgm:pt>
    <dgm:pt modelId="{43B30096-020F-4238-A311-33A1364DB14B}" type="sibTrans" cxnId="{38DC4499-9991-4A8E-830C-2707CADEC4E6}">
      <dgm:prSet/>
      <dgm:spPr/>
      <dgm:t>
        <a:bodyPr/>
        <a:lstStyle/>
        <a:p>
          <a:endParaRPr lang="en-US"/>
        </a:p>
      </dgm:t>
    </dgm:pt>
    <dgm:pt modelId="{57E0CECB-AA2C-4D1C-AF70-84F89611FC8C}">
      <dgm:prSet phldrT="[Text]"/>
      <dgm:spPr/>
      <dgm:t>
        <a:bodyPr/>
        <a:lstStyle/>
        <a:p>
          <a:r>
            <a:rPr lang="es-EC" dirty="0" err="1"/>
            <a:t>Retails</a:t>
          </a:r>
          <a:r>
            <a:rPr lang="es-EC" dirty="0"/>
            <a:t> </a:t>
          </a:r>
          <a:endParaRPr lang="en-US" dirty="0"/>
        </a:p>
      </dgm:t>
    </dgm:pt>
    <dgm:pt modelId="{FF246854-FCB6-449C-8137-338DBECEF206}" type="parTrans" cxnId="{FFAAE55E-9AC1-4DE3-B638-C02038FD380F}">
      <dgm:prSet/>
      <dgm:spPr/>
      <dgm:t>
        <a:bodyPr/>
        <a:lstStyle/>
        <a:p>
          <a:endParaRPr lang="en-US"/>
        </a:p>
      </dgm:t>
    </dgm:pt>
    <dgm:pt modelId="{EAA7C038-4BCE-42E9-A382-B545E0F01175}" type="sibTrans" cxnId="{FFAAE55E-9AC1-4DE3-B638-C02038FD380F}">
      <dgm:prSet/>
      <dgm:spPr/>
      <dgm:t>
        <a:bodyPr/>
        <a:lstStyle/>
        <a:p>
          <a:endParaRPr lang="en-US"/>
        </a:p>
      </dgm:t>
    </dgm:pt>
    <dgm:pt modelId="{BA1F18AA-9F51-4E7B-A174-1995DAA2B4F2}">
      <dgm:prSet phldrT="[Text]"/>
      <dgm:spPr/>
      <dgm:t>
        <a:bodyPr/>
        <a:lstStyle/>
        <a:p>
          <a:r>
            <a:rPr lang="es-EC" dirty="0"/>
            <a:t>Plataformas e-</a:t>
          </a:r>
          <a:r>
            <a:rPr lang="es-EC" dirty="0" err="1"/>
            <a:t>commerce</a:t>
          </a:r>
          <a:endParaRPr lang="en-US" dirty="0"/>
        </a:p>
      </dgm:t>
    </dgm:pt>
    <dgm:pt modelId="{E5DB5CE6-2609-4B50-A45A-4AE4C438D1B6}" type="parTrans" cxnId="{F3B679EF-9956-49BE-8622-B7A7242A12C8}">
      <dgm:prSet/>
      <dgm:spPr/>
      <dgm:t>
        <a:bodyPr/>
        <a:lstStyle/>
        <a:p>
          <a:endParaRPr lang="en-US"/>
        </a:p>
      </dgm:t>
    </dgm:pt>
    <dgm:pt modelId="{E79407CB-597D-4D3C-A56B-E2D379C11AA9}" type="sibTrans" cxnId="{F3B679EF-9956-49BE-8622-B7A7242A12C8}">
      <dgm:prSet/>
      <dgm:spPr/>
      <dgm:t>
        <a:bodyPr/>
        <a:lstStyle/>
        <a:p>
          <a:endParaRPr lang="en-US"/>
        </a:p>
      </dgm:t>
    </dgm:pt>
    <dgm:pt modelId="{8E11BB2B-8EA5-44E0-B581-10B257B3CC76}">
      <dgm:prSet phldrT="[Text]"/>
      <dgm:spPr/>
      <dgm:t>
        <a:bodyPr/>
        <a:lstStyle/>
        <a:p>
          <a:r>
            <a:rPr lang="es-EC" dirty="0"/>
            <a:t>Medios de comunicación </a:t>
          </a:r>
          <a:endParaRPr lang="en-US" dirty="0"/>
        </a:p>
      </dgm:t>
    </dgm:pt>
    <dgm:pt modelId="{75492B4A-1C7A-444D-9829-8D220F7AF881}" type="parTrans" cxnId="{6CBCB729-EFB6-4342-81CF-532B1E9B3AB0}">
      <dgm:prSet/>
      <dgm:spPr/>
      <dgm:t>
        <a:bodyPr/>
        <a:lstStyle/>
        <a:p>
          <a:endParaRPr lang="en-US"/>
        </a:p>
      </dgm:t>
    </dgm:pt>
    <dgm:pt modelId="{AC5023FA-7856-4F73-B2D8-23834C40288D}" type="sibTrans" cxnId="{6CBCB729-EFB6-4342-81CF-532B1E9B3AB0}">
      <dgm:prSet/>
      <dgm:spPr/>
      <dgm:t>
        <a:bodyPr/>
        <a:lstStyle/>
        <a:p>
          <a:endParaRPr lang="en-US"/>
        </a:p>
      </dgm:t>
    </dgm:pt>
    <dgm:pt modelId="{1C051E41-44EE-4CDA-B317-9490ACE39362}">
      <dgm:prSet phldrT="[Text]"/>
      <dgm:spPr/>
      <dgm:t>
        <a:bodyPr/>
        <a:lstStyle/>
        <a:p>
          <a:r>
            <a:rPr lang="es-EC" dirty="0"/>
            <a:t>Artistas hip hop</a:t>
          </a:r>
          <a:endParaRPr lang="en-US" dirty="0"/>
        </a:p>
      </dgm:t>
    </dgm:pt>
    <dgm:pt modelId="{571BBED6-18E6-4106-9C3B-4703F553B2FD}" type="parTrans" cxnId="{03DE6B36-2637-420B-B56A-9E234AE5E0BE}">
      <dgm:prSet/>
      <dgm:spPr/>
      <dgm:t>
        <a:bodyPr/>
        <a:lstStyle/>
        <a:p>
          <a:endParaRPr lang="en-US"/>
        </a:p>
      </dgm:t>
    </dgm:pt>
    <dgm:pt modelId="{34719EED-010B-4500-9B3B-1706CDE8D817}" type="sibTrans" cxnId="{03DE6B36-2637-420B-B56A-9E234AE5E0BE}">
      <dgm:prSet/>
      <dgm:spPr/>
      <dgm:t>
        <a:bodyPr/>
        <a:lstStyle/>
        <a:p>
          <a:endParaRPr lang="en-US"/>
        </a:p>
      </dgm:t>
    </dgm:pt>
    <dgm:pt modelId="{FC0AD916-183F-4C1A-83D7-4C2916B77577}" type="pres">
      <dgm:prSet presAssocID="{1EFEF4FC-3E96-4277-B2A9-D1510359B4B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C94F310-69ED-448D-A559-045C0EFAF916}" type="pres">
      <dgm:prSet presAssocID="{68ABEB85-E444-41B3-BB1E-93F8858FF27A}" presName="centerShape" presStyleLbl="node0" presStyleIdx="0" presStyleCnt="1"/>
      <dgm:spPr/>
    </dgm:pt>
    <dgm:pt modelId="{5179F844-FB18-4F26-BCBC-A5C4821D556C}" type="pres">
      <dgm:prSet presAssocID="{0F5BC218-1F03-43AE-B728-1547E1B9292D}" presName="node" presStyleLbl="node1" presStyleIdx="0" presStyleCnt="5">
        <dgm:presLayoutVars>
          <dgm:bulletEnabled val="1"/>
        </dgm:presLayoutVars>
      </dgm:prSet>
      <dgm:spPr/>
    </dgm:pt>
    <dgm:pt modelId="{633B14BE-BB69-4AD3-8632-EF1E6E6672F3}" type="pres">
      <dgm:prSet presAssocID="{0F5BC218-1F03-43AE-B728-1547E1B9292D}" presName="dummy" presStyleCnt="0"/>
      <dgm:spPr/>
    </dgm:pt>
    <dgm:pt modelId="{E30476C4-C419-403E-8288-13C02853F4EA}" type="pres">
      <dgm:prSet presAssocID="{43B30096-020F-4238-A311-33A1364DB14B}" presName="sibTrans" presStyleLbl="sibTrans2D1" presStyleIdx="0" presStyleCnt="5"/>
      <dgm:spPr/>
    </dgm:pt>
    <dgm:pt modelId="{A068CDD9-5CFB-4111-A67E-56B15A26BFF8}" type="pres">
      <dgm:prSet presAssocID="{57E0CECB-AA2C-4D1C-AF70-84F89611FC8C}" presName="node" presStyleLbl="node1" presStyleIdx="1" presStyleCnt="5">
        <dgm:presLayoutVars>
          <dgm:bulletEnabled val="1"/>
        </dgm:presLayoutVars>
      </dgm:prSet>
      <dgm:spPr/>
    </dgm:pt>
    <dgm:pt modelId="{D25D46F0-3646-498E-AF53-E4C17190CEAD}" type="pres">
      <dgm:prSet presAssocID="{57E0CECB-AA2C-4D1C-AF70-84F89611FC8C}" presName="dummy" presStyleCnt="0"/>
      <dgm:spPr/>
    </dgm:pt>
    <dgm:pt modelId="{C389A907-BBFF-43D5-B4EB-413199F8D7D3}" type="pres">
      <dgm:prSet presAssocID="{EAA7C038-4BCE-42E9-A382-B545E0F01175}" presName="sibTrans" presStyleLbl="sibTrans2D1" presStyleIdx="1" presStyleCnt="5"/>
      <dgm:spPr/>
    </dgm:pt>
    <dgm:pt modelId="{E34D475C-5C46-4E4F-9E9B-EF7406596D88}" type="pres">
      <dgm:prSet presAssocID="{BA1F18AA-9F51-4E7B-A174-1995DAA2B4F2}" presName="node" presStyleLbl="node1" presStyleIdx="2" presStyleCnt="5">
        <dgm:presLayoutVars>
          <dgm:bulletEnabled val="1"/>
        </dgm:presLayoutVars>
      </dgm:prSet>
      <dgm:spPr/>
    </dgm:pt>
    <dgm:pt modelId="{2EE815E4-DE9D-4B25-A87E-E12802B49D9D}" type="pres">
      <dgm:prSet presAssocID="{BA1F18AA-9F51-4E7B-A174-1995DAA2B4F2}" presName="dummy" presStyleCnt="0"/>
      <dgm:spPr/>
    </dgm:pt>
    <dgm:pt modelId="{BD302CA4-9A1A-4077-9E2C-62054EAEBAA3}" type="pres">
      <dgm:prSet presAssocID="{E79407CB-597D-4D3C-A56B-E2D379C11AA9}" presName="sibTrans" presStyleLbl="sibTrans2D1" presStyleIdx="2" presStyleCnt="5"/>
      <dgm:spPr/>
    </dgm:pt>
    <dgm:pt modelId="{5FAA0FE3-AABC-4B4B-981E-023C4B4F5034}" type="pres">
      <dgm:prSet presAssocID="{8E11BB2B-8EA5-44E0-B581-10B257B3CC76}" presName="node" presStyleLbl="node1" presStyleIdx="3" presStyleCnt="5">
        <dgm:presLayoutVars>
          <dgm:bulletEnabled val="1"/>
        </dgm:presLayoutVars>
      </dgm:prSet>
      <dgm:spPr/>
    </dgm:pt>
    <dgm:pt modelId="{2F4F0031-FBA8-431F-94B4-789B35263BE2}" type="pres">
      <dgm:prSet presAssocID="{8E11BB2B-8EA5-44E0-B581-10B257B3CC76}" presName="dummy" presStyleCnt="0"/>
      <dgm:spPr/>
    </dgm:pt>
    <dgm:pt modelId="{29619A4C-4F2C-4D92-96A0-559488FF8B24}" type="pres">
      <dgm:prSet presAssocID="{AC5023FA-7856-4F73-B2D8-23834C40288D}" presName="sibTrans" presStyleLbl="sibTrans2D1" presStyleIdx="3" presStyleCnt="5"/>
      <dgm:spPr/>
    </dgm:pt>
    <dgm:pt modelId="{E9289F97-E693-4D73-ACE0-30152CA40AA9}" type="pres">
      <dgm:prSet presAssocID="{1C051E41-44EE-4CDA-B317-9490ACE39362}" presName="node" presStyleLbl="node1" presStyleIdx="4" presStyleCnt="5">
        <dgm:presLayoutVars>
          <dgm:bulletEnabled val="1"/>
        </dgm:presLayoutVars>
      </dgm:prSet>
      <dgm:spPr/>
    </dgm:pt>
    <dgm:pt modelId="{0F625737-BF35-488D-AF05-9B4659C6DE84}" type="pres">
      <dgm:prSet presAssocID="{1C051E41-44EE-4CDA-B317-9490ACE39362}" presName="dummy" presStyleCnt="0"/>
      <dgm:spPr/>
    </dgm:pt>
    <dgm:pt modelId="{21359E4B-D912-4213-9AFE-1432EB82AABF}" type="pres">
      <dgm:prSet presAssocID="{34719EED-010B-4500-9B3B-1706CDE8D817}" presName="sibTrans" presStyleLbl="sibTrans2D1" presStyleIdx="4" presStyleCnt="5"/>
      <dgm:spPr/>
    </dgm:pt>
  </dgm:ptLst>
  <dgm:cxnLst>
    <dgm:cxn modelId="{AEB1FE00-0A29-4036-A88F-7F491D7E4F7E}" type="presOf" srcId="{43B30096-020F-4238-A311-33A1364DB14B}" destId="{E30476C4-C419-403E-8288-13C02853F4EA}" srcOrd="0" destOrd="0" presId="urn:microsoft.com/office/officeart/2005/8/layout/radial6"/>
    <dgm:cxn modelId="{A4885B08-19F8-466B-9373-A333508BC53D}" type="presOf" srcId="{1EFEF4FC-3E96-4277-B2A9-D1510359B4B3}" destId="{FC0AD916-183F-4C1A-83D7-4C2916B77577}" srcOrd="0" destOrd="0" presId="urn:microsoft.com/office/officeart/2005/8/layout/radial6"/>
    <dgm:cxn modelId="{6CBCB729-EFB6-4342-81CF-532B1E9B3AB0}" srcId="{68ABEB85-E444-41B3-BB1E-93F8858FF27A}" destId="{8E11BB2B-8EA5-44E0-B581-10B257B3CC76}" srcOrd="3" destOrd="0" parTransId="{75492B4A-1C7A-444D-9829-8D220F7AF881}" sibTransId="{AC5023FA-7856-4F73-B2D8-23834C40288D}"/>
    <dgm:cxn modelId="{8BE62A34-E865-43EC-9C45-205B550A70D2}" type="presOf" srcId="{E79407CB-597D-4D3C-A56B-E2D379C11AA9}" destId="{BD302CA4-9A1A-4077-9E2C-62054EAEBAA3}" srcOrd="0" destOrd="0" presId="urn:microsoft.com/office/officeart/2005/8/layout/radial6"/>
    <dgm:cxn modelId="{03DE6B36-2637-420B-B56A-9E234AE5E0BE}" srcId="{68ABEB85-E444-41B3-BB1E-93F8858FF27A}" destId="{1C051E41-44EE-4CDA-B317-9490ACE39362}" srcOrd="4" destOrd="0" parTransId="{571BBED6-18E6-4106-9C3B-4703F553B2FD}" sibTransId="{34719EED-010B-4500-9B3B-1706CDE8D817}"/>
    <dgm:cxn modelId="{FFAAE55E-9AC1-4DE3-B638-C02038FD380F}" srcId="{68ABEB85-E444-41B3-BB1E-93F8858FF27A}" destId="{57E0CECB-AA2C-4D1C-AF70-84F89611FC8C}" srcOrd="1" destOrd="0" parTransId="{FF246854-FCB6-449C-8137-338DBECEF206}" sibTransId="{EAA7C038-4BCE-42E9-A382-B545E0F01175}"/>
    <dgm:cxn modelId="{0747C562-059E-4413-9DE3-7F15F8E13423}" type="presOf" srcId="{AC5023FA-7856-4F73-B2D8-23834C40288D}" destId="{29619A4C-4F2C-4D92-96A0-559488FF8B24}" srcOrd="0" destOrd="0" presId="urn:microsoft.com/office/officeart/2005/8/layout/radial6"/>
    <dgm:cxn modelId="{8F23AF64-4AB6-4432-AC27-F3446979DADA}" type="presOf" srcId="{68ABEB85-E444-41B3-BB1E-93F8858FF27A}" destId="{0C94F310-69ED-448D-A559-045C0EFAF916}" srcOrd="0" destOrd="0" presId="urn:microsoft.com/office/officeart/2005/8/layout/radial6"/>
    <dgm:cxn modelId="{41E23D6C-D44F-404D-A212-79CF861AF8FE}" srcId="{1EFEF4FC-3E96-4277-B2A9-D1510359B4B3}" destId="{68ABEB85-E444-41B3-BB1E-93F8858FF27A}" srcOrd="0" destOrd="0" parTransId="{56CAF945-E04C-4704-92A8-FD719D49BEDA}" sibTransId="{59ED7F52-511D-4029-9F31-6AE28D28E4C8}"/>
    <dgm:cxn modelId="{1EE28687-22CA-486D-9E39-DB68B97D6F99}" type="presOf" srcId="{BA1F18AA-9F51-4E7B-A174-1995DAA2B4F2}" destId="{E34D475C-5C46-4E4F-9E9B-EF7406596D88}" srcOrd="0" destOrd="0" presId="urn:microsoft.com/office/officeart/2005/8/layout/radial6"/>
    <dgm:cxn modelId="{38DC4499-9991-4A8E-830C-2707CADEC4E6}" srcId="{68ABEB85-E444-41B3-BB1E-93F8858FF27A}" destId="{0F5BC218-1F03-43AE-B728-1547E1B9292D}" srcOrd="0" destOrd="0" parTransId="{B1F37FC1-02AD-401B-88A5-5456FC908B91}" sibTransId="{43B30096-020F-4238-A311-33A1364DB14B}"/>
    <dgm:cxn modelId="{67B626AE-E942-46E6-8559-B49AFE619FAB}" type="presOf" srcId="{57E0CECB-AA2C-4D1C-AF70-84F89611FC8C}" destId="{A068CDD9-5CFB-4111-A67E-56B15A26BFF8}" srcOrd="0" destOrd="0" presId="urn:microsoft.com/office/officeart/2005/8/layout/radial6"/>
    <dgm:cxn modelId="{A38266BE-2F09-4163-8E15-053BC0023B0D}" type="presOf" srcId="{EAA7C038-4BCE-42E9-A382-B545E0F01175}" destId="{C389A907-BBFF-43D5-B4EB-413199F8D7D3}" srcOrd="0" destOrd="0" presId="urn:microsoft.com/office/officeart/2005/8/layout/radial6"/>
    <dgm:cxn modelId="{166213C8-8119-46A6-A67D-B48B8F44F2CB}" type="presOf" srcId="{1C051E41-44EE-4CDA-B317-9490ACE39362}" destId="{E9289F97-E693-4D73-ACE0-30152CA40AA9}" srcOrd="0" destOrd="0" presId="urn:microsoft.com/office/officeart/2005/8/layout/radial6"/>
    <dgm:cxn modelId="{F5E8A2D0-92A0-4651-BBE3-D2B4CC11FE5C}" type="presOf" srcId="{0F5BC218-1F03-43AE-B728-1547E1B9292D}" destId="{5179F844-FB18-4F26-BCBC-A5C4821D556C}" srcOrd="0" destOrd="0" presId="urn:microsoft.com/office/officeart/2005/8/layout/radial6"/>
    <dgm:cxn modelId="{F3B679EF-9956-49BE-8622-B7A7242A12C8}" srcId="{68ABEB85-E444-41B3-BB1E-93F8858FF27A}" destId="{BA1F18AA-9F51-4E7B-A174-1995DAA2B4F2}" srcOrd="2" destOrd="0" parTransId="{E5DB5CE6-2609-4B50-A45A-4AE4C438D1B6}" sibTransId="{E79407CB-597D-4D3C-A56B-E2D379C11AA9}"/>
    <dgm:cxn modelId="{AAC706F9-AC30-4317-8052-00C7C8C9FD5F}" type="presOf" srcId="{8E11BB2B-8EA5-44E0-B581-10B257B3CC76}" destId="{5FAA0FE3-AABC-4B4B-981E-023C4B4F5034}" srcOrd="0" destOrd="0" presId="urn:microsoft.com/office/officeart/2005/8/layout/radial6"/>
    <dgm:cxn modelId="{ABF905FD-FED2-48C8-93C2-B4C508809F91}" type="presOf" srcId="{34719EED-010B-4500-9B3B-1706CDE8D817}" destId="{21359E4B-D912-4213-9AFE-1432EB82AABF}" srcOrd="0" destOrd="0" presId="urn:microsoft.com/office/officeart/2005/8/layout/radial6"/>
    <dgm:cxn modelId="{A5AB71E1-7BA3-4C13-8F07-25E5B940F690}" type="presParOf" srcId="{FC0AD916-183F-4C1A-83D7-4C2916B77577}" destId="{0C94F310-69ED-448D-A559-045C0EFAF916}" srcOrd="0" destOrd="0" presId="urn:microsoft.com/office/officeart/2005/8/layout/radial6"/>
    <dgm:cxn modelId="{709502A2-D03A-408E-8609-A6677612B3C0}" type="presParOf" srcId="{FC0AD916-183F-4C1A-83D7-4C2916B77577}" destId="{5179F844-FB18-4F26-BCBC-A5C4821D556C}" srcOrd="1" destOrd="0" presId="urn:microsoft.com/office/officeart/2005/8/layout/radial6"/>
    <dgm:cxn modelId="{01CA5DF5-30A7-4FB3-B1D8-9F5E7B5CC325}" type="presParOf" srcId="{FC0AD916-183F-4C1A-83D7-4C2916B77577}" destId="{633B14BE-BB69-4AD3-8632-EF1E6E6672F3}" srcOrd="2" destOrd="0" presId="urn:microsoft.com/office/officeart/2005/8/layout/radial6"/>
    <dgm:cxn modelId="{E79FFF16-CBDC-4268-9BE0-3402BAE1BB53}" type="presParOf" srcId="{FC0AD916-183F-4C1A-83D7-4C2916B77577}" destId="{E30476C4-C419-403E-8288-13C02853F4EA}" srcOrd="3" destOrd="0" presId="urn:microsoft.com/office/officeart/2005/8/layout/radial6"/>
    <dgm:cxn modelId="{E5B4C35C-3CD0-4763-9BF9-61CED68D946A}" type="presParOf" srcId="{FC0AD916-183F-4C1A-83D7-4C2916B77577}" destId="{A068CDD9-5CFB-4111-A67E-56B15A26BFF8}" srcOrd="4" destOrd="0" presId="urn:microsoft.com/office/officeart/2005/8/layout/radial6"/>
    <dgm:cxn modelId="{6F9A5AA3-DCBE-472B-961B-C480A21FC904}" type="presParOf" srcId="{FC0AD916-183F-4C1A-83D7-4C2916B77577}" destId="{D25D46F0-3646-498E-AF53-E4C17190CEAD}" srcOrd="5" destOrd="0" presId="urn:microsoft.com/office/officeart/2005/8/layout/radial6"/>
    <dgm:cxn modelId="{D6155E37-19A8-40B6-A844-D0B786666F79}" type="presParOf" srcId="{FC0AD916-183F-4C1A-83D7-4C2916B77577}" destId="{C389A907-BBFF-43D5-B4EB-413199F8D7D3}" srcOrd="6" destOrd="0" presId="urn:microsoft.com/office/officeart/2005/8/layout/radial6"/>
    <dgm:cxn modelId="{073203B3-0009-4452-B6E7-3206B6B546FF}" type="presParOf" srcId="{FC0AD916-183F-4C1A-83D7-4C2916B77577}" destId="{E34D475C-5C46-4E4F-9E9B-EF7406596D88}" srcOrd="7" destOrd="0" presId="urn:microsoft.com/office/officeart/2005/8/layout/radial6"/>
    <dgm:cxn modelId="{9B0C0EA3-0D63-4D53-B4D5-91AE352581D8}" type="presParOf" srcId="{FC0AD916-183F-4C1A-83D7-4C2916B77577}" destId="{2EE815E4-DE9D-4B25-A87E-E12802B49D9D}" srcOrd="8" destOrd="0" presId="urn:microsoft.com/office/officeart/2005/8/layout/radial6"/>
    <dgm:cxn modelId="{3B1DE5EE-F6AC-426D-91E5-E4232C9E3238}" type="presParOf" srcId="{FC0AD916-183F-4C1A-83D7-4C2916B77577}" destId="{BD302CA4-9A1A-4077-9E2C-62054EAEBAA3}" srcOrd="9" destOrd="0" presId="urn:microsoft.com/office/officeart/2005/8/layout/radial6"/>
    <dgm:cxn modelId="{F7E11987-4460-48A2-8CD3-C2C1036BBDBA}" type="presParOf" srcId="{FC0AD916-183F-4C1A-83D7-4C2916B77577}" destId="{5FAA0FE3-AABC-4B4B-981E-023C4B4F5034}" srcOrd="10" destOrd="0" presId="urn:microsoft.com/office/officeart/2005/8/layout/radial6"/>
    <dgm:cxn modelId="{CE70483B-B8D8-4A8B-9019-02A36BBEB9AF}" type="presParOf" srcId="{FC0AD916-183F-4C1A-83D7-4C2916B77577}" destId="{2F4F0031-FBA8-431F-94B4-789B35263BE2}" srcOrd="11" destOrd="0" presId="urn:microsoft.com/office/officeart/2005/8/layout/radial6"/>
    <dgm:cxn modelId="{DCC6B159-7394-48AB-8BF3-38A63B866B3A}" type="presParOf" srcId="{FC0AD916-183F-4C1A-83D7-4C2916B77577}" destId="{29619A4C-4F2C-4D92-96A0-559488FF8B24}" srcOrd="12" destOrd="0" presId="urn:microsoft.com/office/officeart/2005/8/layout/radial6"/>
    <dgm:cxn modelId="{EBA458A9-8352-4CA6-8132-32BD2C050ADC}" type="presParOf" srcId="{FC0AD916-183F-4C1A-83D7-4C2916B77577}" destId="{E9289F97-E693-4D73-ACE0-30152CA40AA9}" srcOrd="13" destOrd="0" presId="urn:microsoft.com/office/officeart/2005/8/layout/radial6"/>
    <dgm:cxn modelId="{B99D344C-4FAA-4976-957C-0DBF6B54E5E9}" type="presParOf" srcId="{FC0AD916-183F-4C1A-83D7-4C2916B77577}" destId="{0F625737-BF35-488D-AF05-9B4659C6DE84}" srcOrd="14" destOrd="0" presId="urn:microsoft.com/office/officeart/2005/8/layout/radial6"/>
    <dgm:cxn modelId="{CD6B5D26-7F53-43DC-AB8A-02CFE4360D97}" type="presParOf" srcId="{FC0AD916-183F-4C1A-83D7-4C2916B77577}" destId="{21359E4B-D912-4213-9AFE-1432EB82AABF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59E4B-D912-4213-9AFE-1432EB82AABF}">
      <dsp:nvSpPr>
        <dsp:cNvPr id="0" name=""/>
        <dsp:cNvSpPr/>
      </dsp:nvSpPr>
      <dsp:spPr>
        <a:xfrm>
          <a:off x="2169607" y="818278"/>
          <a:ext cx="5460228" cy="5460228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19A4C-4F2C-4D92-96A0-559488FF8B24}">
      <dsp:nvSpPr>
        <dsp:cNvPr id="0" name=""/>
        <dsp:cNvSpPr/>
      </dsp:nvSpPr>
      <dsp:spPr>
        <a:xfrm>
          <a:off x="2169607" y="818278"/>
          <a:ext cx="5460228" cy="5460228"/>
        </a:xfrm>
        <a:prstGeom prst="blockArc">
          <a:avLst>
            <a:gd name="adj1" fmla="val 7560000"/>
            <a:gd name="adj2" fmla="val 1188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302CA4-9A1A-4077-9E2C-62054EAEBAA3}">
      <dsp:nvSpPr>
        <dsp:cNvPr id="0" name=""/>
        <dsp:cNvSpPr/>
      </dsp:nvSpPr>
      <dsp:spPr>
        <a:xfrm>
          <a:off x="2169607" y="818278"/>
          <a:ext cx="5460228" cy="5460228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9A907-BBFF-43D5-B4EB-413199F8D7D3}">
      <dsp:nvSpPr>
        <dsp:cNvPr id="0" name=""/>
        <dsp:cNvSpPr/>
      </dsp:nvSpPr>
      <dsp:spPr>
        <a:xfrm>
          <a:off x="2169607" y="818278"/>
          <a:ext cx="5460228" cy="5460228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0476C4-C419-403E-8288-13C02853F4EA}">
      <dsp:nvSpPr>
        <dsp:cNvPr id="0" name=""/>
        <dsp:cNvSpPr/>
      </dsp:nvSpPr>
      <dsp:spPr>
        <a:xfrm>
          <a:off x="2169607" y="818278"/>
          <a:ext cx="5460228" cy="5460228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4F310-69ED-448D-A559-045C0EFAF916}">
      <dsp:nvSpPr>
        <dsp:cNvPr id="0" name=""/>
        <dsp:cNvSpPr/>
      </dsp:nvSpPr>
      <dsp:spPr>
        <a:xfrm>
          <a:off x="3643689" y="2292360"/>
          <a:ext cx="2512064" cy="25120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800" kern="1200" dirty="0"/>
            <a:t>BEYONCÉ</a:t>
          </a:r>
          <a:endParaRPr lang="en-US" sz="2800" kern="1200" dirty="0"/>
        </a:p>
      </dsp:txBody>
      <dsp:txXfrm>
        <a:off x="4011572" y="2660243"/>
        <a:ext cx="1776298" cy="1776298"/>
      </dsp:txXfrm>
    </dsp:sp>
    <dsp:sp modelId="{5179F844-FB18-4F26-BCBC-A5C4821D556C}">
      <dsp:nvSpPr>
        <dsp:cNvPr id="0" name=""/>
        <dsp:cNvSpPr/>
      </dsp:nvSpPr>
      <dsp:spPr>
        <a:xfrm>
          <a:off x="4020499" y="2359"/>
          <a:ext cx="1758445" cy="175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Público global </a:t>
          </a:r>
          <a:endParaRPr lang="en-US" sz="1300" kern="1200" dirty="0"/>
        </a:p>
      </dsp:txBody>
      <dsp:txXfrm>
        <a:off x="4278017" y="259877"/>
        <a:ext cx="1243409" cy="1243409"/>
      </dsp:txXfrm>
    </dsp:sp>
    <dsp:sp modelId="{A068CDD9-5CFB-4111-A67E-56B15A26BFF8}">
      <dsp:nvSpPr>
        <dsp:cNvPr id="0" name=""/>
        <dsp:cNvSpPr/>
      </dsp:nvSpPr>
      <dsp:spPr>
        <a:xfrm>
          <a:off x="6556786" y="1845080"/>
          <a:ext cx="1758445" cy="175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 err="1"/>
            <a:t>Retails</a:t>
          </a:r>
          <a:r>
            <a:rPr lang="es-EC" sz="1300" kern="1200" dirty="0"/>
            <a:t> </a:t>
          </a:r>
          <a:endParaRPr lang="en-US" sz="1300" kern="1200" dirty="0"/>
        </a:p>
      </dsp:txBody>
      <dsp:txXfrm>
        <a:off x="6814304" y="2102598"/>
        <a:ext cx="1243409" cy="1243409"/>
      </dsp:txXfrm>
    </dsp:sp>
    <dsp:sp modelId="{E34D475C-5C46-4E4F-9E9B-EF7406596D88}">
      <dsp:nvSpPr>
        <dsp:cNvPr id="0" name=""/>
        <dsp:cNvSpPr/>
      </dsp:nvSpPr>
      <dsp:spPr>
        <a:xfrm>
          <a:off x="5588011" y="4826664"/>
          <a:ext cx="1758445" cy="175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Plataformas e-</a:t>
          </a:r>
          <a:r>
            <a:rPr lang="es-EC" sz="1300" kern="1200" dirty="0" err="1"/>
            <a:t>commerce</a:t>
          </a:r>
          <a:endParaRPr lang="en-US" sz="1300" kern="1200" dirty="0"/>
        </a:p>
      </dsp:txBody>
      <dsp:txXfrm>
        <a:off x="5845529" y="5084182"/>
        <a:ext cx="1243409" cy="1243409"/>
      </dsp:txXfrm>
    </dsp:sp>
    <dsp:sp modelId="{5FAA0FE3-AABC-4B4B-981E-023C4B4F5034}">
      <dsp:nvSpPr>
        <dsp:cNvPr id="0" name=""/>
        <dsp:cNvSpPr/>
      </dsp:nvSpPr>
      <dsp:spPr>
        <a:xfrm>
          <a:off x="2452987" y="4826664"/>
          <a:ext cx="1758445" cy="175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Medios de comunicación </a:t>
          </a:r>
          <a:endParaRPr lang="en-US" sz="1300" kern="1200" dirty="0"/>
        </a:p>
      </dsp:txBody>
      <dsp:txXfrm>
        <a:off x="2710505" y="5084182"/>
        <a:ext cx="1243409" cy="1243409"/>
      </dsp:txXfrm>
    </dsp:sp>
    <dsp:sp modelId="{E9289F97-E693-4D73-ACE0-30152CA40AA9}">
      <dsp:nvSpPr>
        <dsp:cNvPr id="0" name=""/>
        <dsp:cNvSpPr/>
      </dsp:nvSpPr>
      <dsp:spPr>
        <a:xfrm>
          <a:off x="1484212" y="1845080"/>
          <a:ext cx="1758445" cy="175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300" kern="1200" dirty="0"/>
            <a:t>Artistas hip hop</a:t>
          </a:r>
          <a:endParaRPr lang="en-US" sz="1300" kern="1200" dirty="0"/>
        </a:p>
      </dsp:txBody>
      <dsp:txXfrm>
        <a:off x="1741730" y="2102598"/>
        <a:ext cx="1243409" cy="12434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32483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4902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576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2255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0746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842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4684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0749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69596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607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1496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2628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92256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8853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5239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3512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51333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2E787EB-65FD-4D46-A761-2C7992D727F3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C7C28-587C-4497-90F0-D190F21383B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992400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Iv1z6n3Xxo" TargetMode="External"/><Relationship Id="rId2" Type="http://schemas.openxmlformats.org/officeDocument/2006/relationships/hyperlink" Target="https://www.youtube.com/watch?v=IcN6Ke2V-rQ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youtube.com/watch?v=LFXJGr7sYDk" TargetMode="External"/><Relationship Id="rId5" Type="http://schemas.openxmlformats.org/officeDocument/2006/relationships/hyperlink" Target="https://www.youtube.com/watch?v=1b1loWJfxaA" TargetMode="External"/><Relationship Id="rId4" Type="http://schemas.openxmlformats.org/officeDocument/2006/relationships/hyperlink" Target="https://www.youtube.com/watch?v=UPmX4ASAca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11" Type="http://schemas.openxmlformats.org/officeDocument/2006/relationships/image" Target="../media/image6.pn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869230-9B75-404D-8ABB-48349E777B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sultado de imagen para beyonce beyonce album">
            <a:extLst>
              <a:ext uri="{FF2B5EF4-FFF2-40B4-BE49-F238E27FC236}">
                <a16:creationId xmlns:a16="http://schemas.microsoft.com/office/drawing/2014/main" id="{D7B3A066-0E8A-4444-A6DB-2F8CC2FCD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929" y="739929"/>
            <a:ext cx="5378142" cy="537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8556171" y="5773781"/>
            <a:ext cx="28456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Paola Palacios</a:t>
            </a:r>
          </a:p>
          <a:p>
            <a:r>
              <a:rPr lang="es-EC" dirty="0"/>
              <a:t>Damaris Montenegro</a:t>
            </a:r>
          </a:p>
          <a:p>
            <a:r>
              <a:rPr lang="es-EC" dirty="0"/>
              <a:t>María Fernanda Román</a:t>
            </a:r>
          </a:p>
        </p:txBody>
      </p:sp>
    </p:spTree>
    <p:extLst>
      <p:ext uri="{BB962C8B-B14F-4D97-AF65-F5344CB8AC3E}">
        <p14:creationId xmlns:p14="http://schemas.microsoft.com/office/powerpoint/2010/main" val="2077222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9C906E-2ECC-4ADC-82FD-B7E1F6DEF3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ángulo 4" descr="AddBookmark"/>
          <p:cNvSpPr/>
          <p:nvPr/>
        </p:nvSpPr>
        <p:spPr>
          <a:xfrm>
            <a:off x="10123714" y="1240972"/>
            <a:ext cx="1332412" cy="1463039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6" name="Grupo 5"/>
          <p:cNvGrpSpPr/>
          <p:nvPr/>
        </p:nvGrpSpPr>
        <p:grpSpPr>
          <a:xfrm>
            <a:off x="1110344" y="2550566"/>
            <a:ext cx="10593976" cy="3183532"/>
            <a:chOff x="-43767" y="1204829"/>
            <a:chExt cx="3270580" cy="900991"/>
          </a:xfrm>
        </p:grpSpPr>
        <p:sp>
          <p:nvSpPr>
            <p:cNvPr id="7" name="Rectángulo 6"/>
            <p:cNvSpPr/>
            <p:nvPr/>
          </p:nvSpPr>
          <p:spPr>
            <a:xfrm>
              <a:off x="805456" y="1204829"/>
              <a:ext cx="1386914" cy="79747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CuadroTexto 7"/>
            <p:cNvSpPr txBox="1"/>
            <p:nvPr/>
          </p:nvSpPr>
          <p:spPr>
            <a:xfrm>
              <a:off x="-43767" y="1308345"/>
              <a:ext cx="3270580" cy="7974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lvl="0" algn="ctr" defTabSz="4889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4400" i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1.- Control de los inputs informativos.</a:t>
              </a:r>
              <a:endParaRPr lang="en-US" sz="44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646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1EDA8C3-B60C-4309-AC81-0BB42A0BF4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1492140" y="832528"/>
            <a:ext cx="99155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(Beyoncé Giselle Knowles; Houston, 1981) </a:t>
            </a:r>
          </a:p>
          <a:p>
            <a:pPr marL="285750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Cantante de </a:t>
            </a:r>
            <a:r>
              <a:rPr lang="es-E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rhythm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and blues, pop y </a:t>
            </a:r>
            <a:r>
              <a:rPr lang="es-E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soul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estadounidense.</a:t>
            </a:r>
          </a:p>
          <a:p>
            <a:pPr marL="285750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Integrante de </a:t>
            </a:r>
            <a:r>
              <a:rPr lang="es-E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Destiny’s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Child, el grupo femenino de R&amp;B más famoso de la historia, con más de 33 millones de discos vendidos en todo el mundo, su carisma, su belleza y su talento la han convertido en una de las divas musicales del momento.</a:t>
            </a:r>
          </a:p>
          <a:p>
            <a:pPr algn="just"/>
            <a:endParaRPr lang="es-E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En 1997 logró fichar por Columbia Records. “Mi padre se convirtió en nuestro manager cuando teníamos once y doce años, y siempre nos buscaba actuaciones.</a:t>
            </a:r>
          </a:p>
        </p:txBody>
      </p:sp>
      <p:pic>
        <p:nvPicPr>
          <p:cNvPr id="6" name="Picture 6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03" y="2194731"/>
            <a:ext cx="804311" cy="87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esultado de imagen para logo parkwood entertainment">
            <a:extLst>
              <a:ext uri="{FF2B5EF4-FFF2-40B4-BE49-F238E27FC236}">
                <a16:creationId xmlns:a16="http://schemas.microsoft.com/office/drawing/2014/main" id="{465C60B1-5625-4943-A734-3D54ACBB9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917" y="4062838"/>
            <a:ext cx="2715747" cy="201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n relacionada">
            <a:extLst>
              <a:ext uri="{FF2B5EF4-FFF2-40B4-BE49-F238E27FC236}">
                <a16:creationId xmlns:a16="http://schemas.microsoft.com/office/drawing/2014/main" id="{252E874C-6BD5-4480-A2B8-2EC7DC7B0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37" y="809794"/>
            <a:ext cx="804312" cy="113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FE6A037-4DD1-4E6D-B318-65705AD2C9B4}"/>
              </a:ext>
            </a:extLst>
          </p:cNvPr>
          <p:cNvSpPr/>
          <p:nvPr/>
        </p:nvSpPr>
        <p:spPr>
          <a:xfrm>
            <a:off x="1492140" y="670160"/>
            <a:ext cx="10304124" cy="2675206"/>
          </a:xfrm>
          <a:prstGeom prst="round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2433BF7-441B-49C3-8D26-9E80009AE6B8}"/>
              </a:ext>
            </a:extLst>
          </p:cNvPr>
          <p:cNvSpPr/>
          <p:nvPr/>
        </p:nvSpPr>
        <p:spPr>
          <a:xfrm>
            <a:off x="484812" y="3789633"/>
            <a:ext cx="11513899" cy="2675206"/>
          </a:xfrm>
          <a:prstGeom prst="round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6CF1CE-A012-4BE0-89D2-D0ADD106EB3F}"/>
              </a:ext>
            </a:extLst>
          </p:cNvPr>
          <p:cNvSpPr/>
          <p:nvPr/>
        </p:nvSpPr>
        <p:spPr>
          <a:xfrm>
            <a:off x="652926" y="3858324"/>
            <a:ext cx="92270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Actual Presidenta y CEO de </a:t>
            </a:r>
            <a:r>
              <a:rPr lang="es-E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Parkwood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Entertainment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285750" indent="-285750" algn="just">
              <a:buFontTx/>
              <a:buChar char="-"/>
            </a:pP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“Reunió un equipo y construyó un sistema de apoyo que pudiera ejecutar sus decisiones”: </a:t>
            </a:r>
          </a:p>
          <a:p>
            <a:pPr marL="1200150" lvl="2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Administrativo. </a:t>
            </a:r>
          </a:p>
          <a:p>
            <a:pPr marL="1200150" lvl="2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Producción. </a:t>
            </a:r>
          </a:p>
          <a:p>
            <a:pPr marL="1200150" lvl="2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Digital. </a:t>
            </a:r>
          </a:p>
          <a:p>
            <a:pPr marL="1200150" lvl="2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Marketing. </a:t>
            </a:r>
          </a:p>
          <a:p>
            <a:pPr marL="1200150" lvl="2" indent="-285750" algn="just">
              <a:buFontTx/>
              <a:buChar char="-"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Publicidad</a:t>
            </a:r>
          </a:p>
          <a:p>
            <a:pPr marL="742950" lvl="1" indent="-285750" algn="just">
              <a:buFontTx/>
              <a:buChar char="-"/>
            </a:pPr>
            <a:r>
              <a:rPr lang="es-EC" sz="1600" dirty="0">
                <a:latin typeface="Calibri" panose="020F0502020204030204" pitchFamily="34" charset="0"/>
                <a:cs typeface="Calibri" panose="020F0502020204030204" pitchFamily="34" charset="0"/>
              </a:rPr>
              <a:t>Sony Music Columbia </a:t>
            </a:r>
            <a:r>
              <a:rPr lang="es-EC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Records</a:t>
            </a:r>
            <a:r>
              <a:rPr lang="es-EC" sz="1600" dirty="0">
                <a:latin typeface="Calibri" panose="020F0502020204030204" pitchFamily="34" charset="0"/>
                <a:cs typeface="Calibri" panose="020F0502020204030204" pitchFamily="34" charset="0"/>
              </a:rPr>
              <a:t> acuerdan compartir equitativamente todos los costos.  </a:t>
            </a:r>
          </a:p>
          <a:p>
            <a:pPr marL="742950" lvl="1" indent="-285750" algn="just">
              <a:buFontTx/>
              <a:buChar char="-"/>
            </a:pPr>
            <a:r>
              <a:rPr lang="es-EC" sz="1600" dirty="0">
                <a:latin typeface="Calibri" panose="020F0502020204030204" pitchFamily="34" charset="0"/>
                <a:cs typeface="Calibri" panose="020F0502020204030204" pitchFamily="34" charset="0"/>
              </a:rPr>
              <a:t>Y Ahí se tiene la primera incógnita: como logramos que el álbum llegue a nivel mundial. </a:t>
            </a:r>
          </a:p>
        </p:txBody>
      </p:sp>
    </p:spTree>
    <p:extLst>
      <p:ext uri="{BB962C8B-B14F-4D97-AF65-F5344CB8AC3E}">
        <p14:creationId xmlns:p14="http://schemas.microsoft.com/office/powerpoint/2010/main" val="606870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4274518-3486-4BEF-BBE4-CCA6BAB71B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adroTexto 4">
            <a:extLst>
              <a:ext uri="{FF2B5EF4-FFF2-40B4-BE49-F238E27FC236}">
                <a16:creationId xmlns:a16="http://schemas.microsoft.com/office/drawing/2014/main" id="{9DFAA790-B887-4901-9084-5B34D8ED90FA}"/>
              </a:ext>
            </a:extLst>
          </p:cNvPr>
          <p:cNvSpPr txBox="1"/>
          <p:nvPr/>
        </p:nvSpPr>
        <p:spPr>
          <a:xfrm>
            <a:off x="376685" y="932889"/>
            <a:ext cx="1102417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es-EC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Los consumidores tienden a la tendencia del zapping. </a:t>
            </a: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Las experiencias son fugaces, debido a la inmediatez. </a:t>
            </a: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El álbum solo sería lanzando por digital, vía iTunes ya que las ventas físicas representaban solamente un 15% de las ventas totales. </a:t>
            </a: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La distribución en línea facilitó la disociación de la música lo cual había dañado las ventas de albúmenes físicos. </a:t>
            </a: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Revisaron los posibles canales de distribución y venta, tomando en cuenta fortalezas y debilidades de cada uno. </a:t>
            </a: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Álbum visual, con un video para cada canción. </a:t>
            </a: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No se podía filtrar nada de información. </a:t>
            </a: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No promoción anterior al lanzamiento digital. </a:t>
            </a:r>
          </a:p>
          <a:p>
            <a:pPr marL="742950" lvl="1" indent="-285750" algn="just">
              <a:buFontTx/>
              <a:buChar char="-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El desarrollo del álbum duró un año y medio ya que ella estaba </a:t>
            </a:r>
          </a:p>
          <a:p>
            <a:pPr lvl="1" algn="just"/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     en maternidad. </a:t>
            </a:r>
          </a:p>
          <a:p>
            <a:pPr marL="742950" lvl="1" indent="-285750" algn="just">
              <a:buFontTx/>
              <a:buChar char="-"/>
            </a:pPr>
            <a:endParaRPr lang="es-EC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37BDE81-1319-41CA-83A1-103F015262EF}"/>
              </a:ext>
            </a:extLst>
          </p:cNvPr>
          <p:cNvSpPr/>
          <p:nvPr/>
        </p:nvSpPr>
        <p:spPr>
          <a:xfrm>
            <a:off x="583912" y="932890"/>
            <a:ext cx="11024175" cy="3970317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662CB4-BC43-42D1-90D9-A3901C7357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37" t="-484" r="16935" b="484"/>
          <a:stretch/>
        </p:blipFill>
        <p:spPr>
          <a:xfrm>
            <a:off x="7563395" y="3429000"/>
            <a:ext cx="3692884" cy="304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13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9C906E-2ECC-4ADC-82FD-B7E1F6DEF3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upo 5"/>
          <p:cNvGrpSpPr/>
          <p:nvPr/>
        </p:nvGrpSpPr>
        <p:grpSpPr>
          <a:xfrm>
            <a:off x="1110344" y="2550566"/>
            <a:ext cx="10593976" cy="3183532"/>
            <a:chOff x="-43767" y="1204829"/>
            <a:chExt cx="3270580" cy="900991"/>
          </a:xfrm>
        </p:grpSpPr>
        <p:sp>
          <p:nvSpPr>
            <p:cNvPr id="7" name="Rectángulo 6"/>
            <p:cNvSpPr/>
            <p:nvPr/>
          </p:nvSpPr>
          <p:spPr>
            <a:xfrm>
              <a:off x="805456" y="1204829"/>
              <a:ext cx="1386914" cy="79747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CuadroTexto 7"/>
            <p:cNvSpPr txBox="1"/>
            <p:nvPr/>
          </p:nvSpPr>
          <p:spPr>
            <a:xfrm>
              <a:off x="-43767" y="1308345"/>
              <a:ext cx="3270580" cy="7974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lvl="0" algn="ctr" defTabSz="4889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4400" i="1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s-ES_tradnl" sz="4400" i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.- Construcción </a:t>
              </a:r>
              <a:endParaRPr lang="en-US" sz="44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Rectangle 9" descr="Fingerprint2">
            <a:extLst>
              <a:ext uri="{FF2B5EF4-FFF2-40B4-BE49-F238E27FC236}">
                <a16:creationId xmlns:a16="http://schemas.microsoft.com/office/drawing/2014/main" id="{F3411091-38AE-4D6C-9877-66E39F81DDDB}"/>
              </a:ext>
            </a:extLst>
          </p:cNvPr>
          <p:cNvSpPr/>
          <p:nvPr/>
        </p:nvSpPr>
        <p:spPr>
          <a:xfrm>
            <a:off x="9967079" y="1087765"/>
            <a:ext cx="1645681" cy="164568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-363841"/>
              <a:satOff val="-20982"/>
              <a:lumOff val="2157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72229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9C906E-2ECC-4ADC-82FD-B7E1F6DEF3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909BC66-DB59-476B-961C-23C94339A0C8}"/>
              </a:ext>
            </a:extLst>
          </p:cNvPr>
          <p:cNvSpPr/>
          <p:nvPr/>
        </p:nvSpPr>
        <p:spPr>
          <a:xfrm>
            <a:off x="479396" y="770776"/>
            <a:ext cx="5296936" cy="5617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 err="1">
                <a:solidFill>
                  <a:schemeClr val="bg1"/>
                </a:solidFill>
              </a:rPr>
              <a:t>Insights</a:t>
            </a:r>
            <a:r>
              <a:rPr lang="es-EC" b="1" dirty="0">
                <a:solidFill>
                  <a:schemeClr val="bg1"/>
                </a:solidFill>
              </a:rPr>
              <a:t> Personales: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Cantante de </a:t>
            </a:r>
            <a:r>
              <a:rPr lang="es-E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rhythm</a:t>
            </a: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blues, pop y </a:t>
            </a:r>
            <a:r>
              <a:rPr lang="es-E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soul</a:t>
            </a: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estadounidense.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Integrante de </a:t>
            </a:r>
            <a:r>
              <a:rPr lang="es-E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Destiny’s</a:t>
            </a: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Child, el grupo femenino de R&amp;B más famoso de la historia, con más de 33 millones de discos vendidos en todo el mundo.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1997 logró fichar por Columbia </a:t>
            </a:r>
            <a:r>
              <a:rPr lang="es-E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Records</a:t>
            </a: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Desde 2008, es Presidenta y CEO de </a:t>
            </a:r>
            <a:r>
              <a:rPr lang="es-E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Parkwood</a:t>
            </a: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Entertainment</a:t>
            </a: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Visión clara de la compañía y su producción (música).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747C12-1D03-4EEF-BDD7-25808049F182}"/>
              </a:ext>
            </a:extLst>
          </p:cNvPr>
          <p:cNvSpPr/>
          <p:nvPr/>
        </p:nvSpPr>
        <p:spPr>
          <a:xfrm>
            <a:off x="6415670" y="770776"/>
            <a:ext cx="5296936" cy="5617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 err="1">
                <a:solidFill>
                  <a:schemeClr val="bg1"/>
                </a:solidFill>
              </a:rPr>
              <a:t>Insights</a:t>
            </a:r>
            <a:r>
              <a:rPr lang="es-EC" b="1" dirty="0">
                <a:solidFill>
                  <a:schemeClr val="bg1"/>
                </a:solidFill>
              </a:rPr>
              <a:t> Comerciales: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consumidores tienden a la tendencia del zapping.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 experiencias son fugaces, debido a la inmediatez.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Filtración de información previo a anteriores lanzamientos de álbum.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mercado actual se desarrolla en plataformas digitales.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235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CC5CFF-FA2C-4892-BAED-3EA0A03625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7">
            <a:extLst>
              <a:ext uri="{FF2B5EF4-FFF2-40B4-BE49-F238E27FC236}">
                <a16:creationId xmlns:a16="http://schemas.microsoft.com/office/drawing/2014/main" id="{51DB131D-99EB-4B52-830E-136049EFE4A6}"/>
              </a:ext>
            </a:extLst>
          </p:cNvPr>
          <p:cNvSpPr txBox="1"/>
          <p:nvPr/>
        </p:nvSpPr>
        <p:spPr>
          <a:xfrm>
            <a:off x="1110344" y="2916326"/>
            <a:ext cx="10593976" cy="28177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lvl="0" algn="ctr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_tradnl" sz="4400" i="1" kern="1200" dirty="0">
                <a:latin typeface="Calibri" panose="020F0502020204030204" pitchFamily="34" charset="0"/>
                <a:cs typeface="Calibri" panose="020F0502020204030204" pitchFamily="34" charset="0"/>
              </a:rPr>
              <a:t>3.- Contextualización</a:t>
            </a:r>
            <a:endParaRPr lang="en-US" sz="4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 descr="Error">
            <a:extLst>
              <a:ext uri="{FF2B5EF4-FFF2-40B4-BE49-F238E27FC236}">
                <a16:creationId xmlns:a16="http://schemas.microsoft.com/office/drawing/2014/main" id="{BB61158F-330D-44D9-AE39-3F8FE0264A0F}"/>
              </a:ext>
            </a:extLst>
          </p:cNvPr>
          <p:cNvSpPr/>
          <p:nvPr/>
        </p:nvSpPr>
        <p:spPr>
          <a:xfrm>
            <a:off x="10157883" y="1278569"/>
            <a:ext cx="1264072" cy="1264072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-727682"/>
              <a:satOff val="-41964"/>
              <a:lumOff val="4314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3296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9C906E-2ECC-4ADC-82FD-B7E1F6DEF3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03B1B71-86CF-4B2C-94F7-6B3701D995B0}"/>
              </a:ext>
            </a:extLst>
          </p:cNvPr>
          <p:cNvSpPr/>
          <p:nvPr/>
        </p:nvSpPr>
        <p:spPr>
          <a:xfrm>
            <a:off x="3367670" y="4026414"/>
            <a:ext cx="5296936" cy="21866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/>
              <a:t>OBJETIVO: </a:t>
            </a:r>
          </a:p>
          <a:p>
            <a:r>
              <a:rPr lang="es-EC" dirty="0"/>
              <a:t>Lanzar un álbum visual que tenga un video para cada canción y que no se filtre antes, sin ningún tipo de promoción anterior. </a:t>
            </a:r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909BC66-DB59-476B-961C-23C94339A0C8}"/>
              </a:ext>
            </a:extLst>
          </p:cNvPr>
          <p:cNvSpPr/>
          <p:nvPr/>
        </p:nvSpPr>
        <p:spPr>
          <a:xfrm>
            <a:off x="559367" y="770776"/>
            <a:ext cx="5296936" cy="3578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/>
              <a:t>VISIÓN: </a:t>
            </a:r>
          </a:p>
          <a:p>
            <a:r>
              <a:rPr lang="es-EC" dirty="0"/>
              <a:t>“Lograr que la grabación llegue al mayor número de aficionados a nivel mundial y la forma de hacer participar a nuestros socios de los medios de comunicación y de </a:t>
            </a:r>
            <a:r>
              <a:rPr lang="es-EC" dirty="0" err="1"/>
              <a:t>retail</a:t>
            </a:r>
            <a:r>
              <a:rPr lang="es-EC" dirty="0"/>
              <a:t> de todo el mundo”. 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12ACBA2-DA94-44D1-86F0-994A3166F391}"/>
              </a:ext>
            </a:extLst>
          </p:cNvPr>
          <p:cNvSpPr/>
          <p:nvPr/>
        </p:nvSpPr>
        <p:spPr>
          <a:xfrm>
            <a:off x="6415670" y="770775"/>
            <a:ext cx="5296936" cy="3578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b="1" dirty="0"/>
              <a:t>MISIÓN: </a:t>
            </a:r>
          </a:p>
          <a:p>
            <a:r>
              <a:rPr lang="es-EC" dirty="0"/>
              <a:t>“Se trata de permitir a las mujeres ser lo que son y sentirse empoderadas por lo que son. Esa es la verdadera esencia. Puede ser diferente y poderosa. Puedes ser sexual y sin compromiso. Puede ser femenina y fuerte. Todos esos valores yuxtapuestos pueden coexistir en una sola persona, en una sola mujer”. </a:t>
            </a:r>
            <a:r>
              <a:rPr lang="es-EC" dirty="0" err="1"/>
              <a:t>Beyoncé</a:t>
            </a:r>
            <a:r>
              <a:rPr lang="es-EC" dirty="0"/>
              <a:t> </a:t>
            </a:r>
            <a:r>
              <a:rPr lang="es-EC" dirty="0" err="1"/>
              <a:t>Knowles</a:t>
            </a:r>
            <a:r>
              <a:rPr lang="es-EC" dirty="0"/>
              <a:t>. </a:t>
            </a:r>
            <a:endParaRPr lang="en-US" dirty="0"/>
          </a:p>
          <a:p>
            <a:endParaRPr lang="es-EC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09F373-B46C-4AE3-90FD-070D151E89FF}"/>
              </a:ext>
            </a:extLst>
          </p:cNvPr>
          <p:cNvSpPr/>
          <p:nvPr/>
        </p:nvSpPr>
        <p:spPr>
          <a:xfrm>
            <a:off x="8735341" y="4872924"/>
            <a:ext cx="32969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100" b="1" dirty="0">
                <a:latin typeface="Calibri" panose="020F0502020204030204" pitchFamily="34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PROCESO CREATIVO: </a:t>
            </a:r>
            <a:endParaRPr lang="en-US" sz="1100" b="1" dirty="0">
              <a:latin typeface="Calibri" panose="020F0502020204030204" pitchFamily="34" charset="0"/>
              <a:ea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https://www.youtube.com/watch?v=IcN6Ke2V-rQ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r>
              <a:rPr lang="en-US" sz="1100" u="sng" dirty="0">
                <a:solidFill>
                  <a:srgbClr val="0000FF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https://www.youtube.com/watch?v=cIv1z6n3Xxo</a:t>
            </a:r>
            <a:r>
              <a:rPr lang="en-US" sz="1100" u="sng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n-US" sz="1100" u="sng" dirty="0">
                <a:solidFill>
                  <a:srgbClr val="0000FF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https://www.youtube.com/watch?v=UPmX4ASAcaE</a:t>
            </a:r>
            <a:r>
              <a:rPr lang="en-US" sz="1100" u="sng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n-US" sz="1100" u="sng" dirty="0">
                <a:solidFill>
                  <a:srgbClr val="0000FF"/>
                </a:solidFill>
                <a:latin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https://www.youtube.com/watch?v=1b1loWJfxaA</a:t>
            </a:r>
            <a:endParaRPr lang="en-US" sz="1100" u="sng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r>
              <a:rPr lang="en-US" sz="1100" u="sng" dirty="0">
                <a:solidFill>
                  <a:srgbClr val="0000FF"/>
                </a:solidFill>
                <a:latin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https://www.youtube.com/watch?v=LFXJGr7sYDk</a:t>
            </a:r>
            <a:r>
              <a:rPr lang="en-US" sz="1100" u="sng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8801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9C906E-2ECC-4ADC-82FD-B7E1F6DEF3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F8D066E-E8E1-4CA1-8DF6-1D67EF9073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6710439"/>
              </p:ext>
            </p:extLst>
          </p:nvPr>
        </p:nvGraphicFramePr>
        <p:xfrm>
          <a:off x="1196278" y="0"/>
          <a:ext cx="9799444" cy="663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F1CED9D-2F5A-4C70-9F3C-EA12FB4CD335}"/>
              </a:ext>
            </a:extLst>
          </p:cNvPr>
          <p:cNvSpPr txBox="1"/>
          <p:nvPr/>
        </p:nvSpPr>
        <p:spPr>
          <a:xfrm>
            <a:off x="256478" y="278780"/>
            <a:ext cx="421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LOS JUGADORES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08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CC5CFF-FA2C-4892-BAED-3EA0A03625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7">
            <a:extLst>
              <a:ext uri="{FF2B5EF4-FFF2-40B4-BE49-F238E27FC236}">
                <a16:creationId xmlns:a16="http://schemas.microsoft.com/office/drawing/2014/main" id="{51DB131D-99EB-4B52-830E-136049EFE4A6}"/>
              </a:ext>
            </a:extLst>
          </p:cNvPr>
          <p:cNvSpPr txBox="1"/>
          <p:nvPr/>
        </p:nvSpPr>
        <p:spPr>
          <a:xfrm>
            <a:off x="1110344" y="2916326"/>
            <a:ext cx="10593976" cy="28177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lvl="0" algn="ctr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_tradnl" sz="4400" i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s-ES_tradnl" sz="4400" i="1" kern="1200" dirty="0">
                <a:latin typeface="Calibri" panose="020F0502020204030204" pitchFamily="34" charset="0"/>
                <a:cs typeface="Calibri" panose="020F0502020204030204" pitchFamily="34" charset="0"/>
              </a:rPr>
              <a:t>.- Establecimiento de preferencias entre alternativas </a:t>
            </a:r>
            <a:endParaRPr lang="en-US" sz="4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 descr="Footer">
            <a:extLst>
              <a:ext uri="{FF2B5EF4-FFF2-40B4-BE49-F238E27FC236}">
                <a16:creationId xmlns:a16="http://schemas.microsoft.com/office/drawing/2014/main" id="{50129A8D-B62B-4FA0-A78D-BD5F5D7A28D4}"/>
              </a:ext>
            </a:extLst>
          </p:cNvPr>
          <p:cNvSpPr/>
          <p:nvPr/>
        </p:nvSpPr>
        <p:spPr>
          <a:xfrm>
            <a:off x="10504370" y="1443273"/>
            <a:ext cx="1067446" cy="1067446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-1091522"/>
              <a:satOff val="-62946"/>
              <a:lumOff val="6471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6362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406185-85EF-4DC5-9DDC-797CEDC0BB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64DD0D-AF5C-4B1A-B76E-D2AEFCF5D995}"/>
              </a:ext>
            </a:extLst>
          </p:cNvPr>
          <p:cNvSpPr txBox="1"/>
          <p:nvPr/>
        </p:nvSpPr>
        <p:spPr>
          <a:xfrm>
            <a:off x="392151" y="889843"/>
            <a:ext cx="1140769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Acciones: </a:t>
            </a:r>
          </a:p>
          <a:p>
            <a:pPr marL="0" lvl="1"/>
            <a:r>
              <a:rPr lang="es-EC" dirty="0"/>
              <a:t>1. Análisis de riesgos/crisis: </a:t>
            </a:r>
          </a:p>
          <a:p>
            <a:pPr marL="742950" lvl="2" indent="-285750">
              <a:buFontTx/>
              <a:buChar char="-"/>
            </a:pPr>
            <a:r>
              <a:rPr lang="es-EC" dirty="0"/>
              <a:t>Problemas técnicos. </a:t>
            </a:r>
          </a:p>
          <a:p>
            <a:pPr marL="742950" lvl="2" indent="-285750">
              <a:buFontTx/>
              <a:buChar char="-"/>
            </a:pPr>
            <a:r>
              <a:rPr lang="es-EC" dirty="0"/>
              <a:t>Consecuencias de no realizar una campaña de publicidad. </a:t>
            </a:r>
          </a:p>
          <a:p>
            <a:pPr marL="742950" lvl="2" indent="-285750">
              <a:buFontTx/>
              <a:buChar char="-"/>
            </a:pPr>
            <a:r>
              <a:rPr lang="es-EC" dirty="0"/>
              <a:t>Preocupación de minoristas por alianza con iTunes. </a:t>
            </a:r>
          </a:p>
          <a:p>
            <a:pPr marL="742950" lvl="2" indent="-285750">
              <a:buFontTx/>
              <a:buChar char="-"/>
            </a:pPr>
            <a:r>
              <a:rPr lang="es-EC" dirty="0"/>
              <a:t>Expansión de ventas global. </a:t>
            </a:r>
            <a:endParaRPr lang="es-EC" b="1" dirty="0"/>
          </a:p>
          <a:p>
            <a:r>
              <a:rPr lang="es-EC" dirty="0"/>
              <a:t>2. Seleccionar al mejor aliado posible: </a:t>
            </a:r>
          </a:p>
          <a:p>
            <a:pPr marL="742950" lvl="1" indent="-285750">
              <a:buFontTx/>
              <a:buChar char="-"/>
            </a:pPr>
            <a:r>
              <a:rPr lang="es-EC" dirty="0"/>
              <a:t>iTunes:</a:t>
            </a:r>
          </a:p>
          <a:p>
            <a:pPr lvl="1"/>
            <a:r>
              <a:rPr lang="es-EC" dirty="0"/>
              <a:t>Debido a su cultura corporativa de Apple que es un autentico secreto lo cual cumple con la meta de que sea totalmente digital. (40% de participación de mercado). </a:t>
            </a:r>
          </a:p>
          <a:p>
            <a:pPr marL="742950" lvl="1" indent="-285750">
              <a:buFontTx/>
              <a:buChar char="-"/>
            </a:pPr>
            <a:r>
              <a:rPr lang="es-EC" dirty="0" err="1"/>
              <a:t>Retailers</a:t>
            </a:r>
            <a:r>
              <a:rPr lang="es-EC" dirty="0"/>
              <a:t>: </a:t>
            </a:r>
          </a:p>
          <a:p>
            <a:pPr lvl="1"/>
            <a:r>
              <a:rPr lang="es-EC" dirty="0"/>
              <a:t>Walmart 10%, Amazon 9%, Target 5%. </a:t>
            </a:r>
          </a:p>
          <a:p>
            <a:pPr marL="0" lvl="1"/>
            <a:r>
              <a:rPr lang="es-EC" dirty="0"/>
              <a:t>3. Comunicación de Marketing Integrada: </a:t>
            </a:r>
          </a:p>
          <a:p>
            <a:pPr marL="742950" lvl="1" indent="-285750">
              <a:buFontTx/>
              <a:buChar char="-"/>
            </a:pPr>
            <a:r>
              <a:rPr lang="es-EC" dirty="0"/>
              <a:t>Cantidad y calidad de información y contenido: backstage de tomas. </a:t>
            </a:r>
          </a:p>
          <a:p>
            <a:pPr marL="742950" lvl="1" indent="-285750">
              <a:buFontTx/>
              <a:buChar char="-"/>
            </a:pPr>
            <a:r>
              <a:rPr lang="es-EC" dirty="0"/>
              <a:t>Una sola misión (mensaje) en varios puntos de contactos que usa la audiencia: Social, Digital, OOH, </a:t>
            </a:r>
            <a:r>
              <a:rPr lang="es-EC" dirty="0" err="1"/>
              <a:t>Print</a:t>
            </a:r>
            <a:r>
              <a:rPr lang="es-EC" dirty="0"/>
              <a:t>, PR. </a:t>
            </a:r>
          </a:p>
          <a:p>
            <a:pPr marL="742950" lvl="1" indent="-285750">
              <a:buFontTx/>
              <a:buChar char="-"/>
            </a:pPr>
            <a:r>
              <a:rPr lang="es-EC" dirty="0"/>
              <a:t>Valor agregado: Diferenciar el proceso creativo, mostrarlo a través de medios como documentales, la intimidad del trabajo en conjunto para mostrar el producto final.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793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CC5CFF-FA2C-4892-BAED-3EA0A03625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7">
            <a:extLst>
              <a:ext uri="{FF2B5EF4-FFF2-40B4-BE49-F238E27FC236}">
                <a16:creationId xmlns:a16="http://schemas.microsoft.com/office/drawing/2014/main" id="{51DB131D-99EB-4B52-830E-136049EFE4A6}"/>
              </a:ext>
            </a:extLst>
          </p:cNvPr>
          <p:cNvSpPr txBox="1"/>
          <p:nvPr/>
        </p:nvSpPr>
        <p:spPr>
          <a:xfrm>
            <a:off x="1110344" y="2916326"/>
            <a:ext cx="10593976" cy="28177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lvl="0" algn="ctr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_tradnl" sz="4400" i="1" kern="1200" dirty="0">
                <a:latin typeface="Calibri" panose="020F0502020204030204" pitchFamily="34" charset="0"/>
                <a:cs typeface="Calibri" panose="020F0502020204030204" pitchFamily="34" charset="0"/>
              </a:rPr>
              <a:t>5.- Dirección de futuro</a:t>
            </a:r>
            <a:endParaRPr lang="en-US" sz="44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 descr="Education">
            <a:extLst>
              <a:ext uri="{FF2B5EF4-FFF2-40B4-BE49-F238E27FC236}">
                <a16:creationId xmlns:a16="http://schemas.microsoft.com/office/drawing/2014/main" id="{91F61D29-386C-41F0-8C93-08672BC4CC53}"/>
              </a:ext>
            </a:extLst>
          </p:cNvPr>
          <p:cNvSpPr/>
          <p:nvPr/>
        </p:nvSpPr>
        <p:spPr>
          <a:xfrm>
            <a:off x="10428687" y="1244786"/>
            <a:ext cx="1218811" cy="121881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6148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1E9FDAF-85D9-4749-AE7B-BFBE80C3E9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10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7B5AE9-9D95-4F16-B8B5-9033E109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30002"/>
              </a:clrFrom>
              <a:clrTo>
                <a:srgbClr val="03000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6673" y="1170878"/>
            <a:ext cx="11270165" cy="444006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47560A-7D2E-45CD-AF98-F65A546FBD36}"/>
              </a:ext>
            </a:extLst>
          </p:cNvPr>
          <p:cNvSpPr/>
          <p:nvPr/>
        </p:nvSpPr>
        <p:spPr>
          <a:xfrm>
            <a:off x="494792" y="1303688"/>
            <a:ext cx="11153629" cy="4157434"/>
          </a:xfrm>
          <a:prstGeom prst="rect">
            <a:avLst/>
          </a:prstGeom>
          <a:solidFill>
            <a:schemeClr val="tx1">
              <a:lumMod val="8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925CAD-C088-44AF-9246-888B3238D933}"/>
              </a:ext>
            </a:extLst>
          </p:cNvPr>
          <p:cNvSpPr/>
          <p:nvPr/>
        </p:nvSpPr>
        <p:spPr>
          <a:xfrm>
            <a:off x="494793" y="959226"/>
            <a:ext cx="11292045" cy="423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818007A7-EC70-42AD-A928-4390AFAD4D46}"/>
              </a:ext>
            </a:extLst>
          </p:cNvPr>
          <p:cNvSpPr/>
          <p:nvPr/>
        </p:nvSpPr>
        <p:spPr>
          <a:xfrm>
            <a:off x="4583151" y="959226"/>
            <a:ext cx="640452" cy="423525"/>
          </a:xfrm>
          <a:prstGeom prst="chevr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44802089-FC54-4958-B634-FFADE7E16D9C}"/>
              </a:ext>
            </a:extLst>
          </p:cNvPr>
          <p:cNvSpPr/>
          <p:nvPr/>
        </p:nvSpPr>
        <p:spPr>
          <a:xfrm rot="5400000">
            <a:off x="9719374" y="2593983"/>
            <a:ext cx="3693040" cy="423525"/>
          </a:xfrm>
          <a:prstGeom prst="chevr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DC082BB7-EEA7-4196-8813-4FB6547D8C99}"/>
              </a:ext>
            </a:extLst>
          </p:cNvPr>
          <p:cNvSpPr/>
          <p:nvPr/>
        </p:nvSpPr>
        <p:spPr>
          <a:xfrm>
            <a:off x="8894404" y="959225"/>
            <a:ext cx="640452" cy="423525"/>
          </a:xfrm>
          <a:prstGeom prst="chevr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E3526D-0144-4EE0-A8CE-3D79340B2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107" y="592000"/>
            <a:ext cx="1846446" cy="12287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85178E-B5A6-4203-A491-D5F8C1E00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5902" y="600291"/>
            <a:ext cx="1082163" cy="1082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E9DB21-C43A-42EB-BD88-C031375211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863"/>
          <a:stretch/>
        </p:blipFill>
        <p:spPr>
          <a:xfrm>
            <a:off x="5288361" y="608292"/>
            <a:ext cx="1009187" cy="10741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3A8A71-B8F1-451C-8296-6AC3F9E116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986" r="19314"/>
          <a:stretch/>
        </p:blipFill>
        <p:spPr>
          <a:xfrm>
            <a:off x="7492823" y="600291"/>
            <a:ext cx="1328834" cy="1070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74B9F1-5D3D-4F2E-86FF-33D564775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7603" y="608292"/>
            <a:ext cx="1405860" cy="10530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253525-0D9B-4F9D-8B69-0345A7550F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794" y="600291"/>
            <a:ext cx="1846446" cy="12287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58DA4A-60BA-449C-A4E5-502D83BBF774}"/>
              </a:ext>
            </a:extLst>
          </p:cNvPr>
          <p:cNvSpPr/>
          <p:nvPr/>
        </p:nvSpPr>
        <p:spPr>
          <a:xfrm>
            <a:off x="1008203" y="5452945"/>
            <a:ext cx="10459844" cy="423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0063D3AC-635C-4C90-9735-654D6EC40ED3}"/>
              </a:ext>
            </a:extLst>
          </p:cNvPr>
          <p:cNvSpPr/>
          <p:nvPr/>
        </p:nvSpPr>
        <p:spPr>
          <a:xfrm rot="10800000">
            <a:off x="7303481" y="5452945"/>
            <a:ext cx="640452" cy="423525"/>
          </a:xfrm>
          <a:prstGeom prst="chevr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1E2D3A-17FE-4B32-A952-63E8EF11A09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4373"/>
          <a:stretch/>
        </p:blipFill>
        <p:spPr>
          <a:xfrm>
            <a:off x="573582" y="4061043"/>
            <a:ext cx="3250819" cy="2783575"/>
          </a:xfrm>
          <a:prstGeom prst="ellipse">
            <a:avLst/>
          </a:prstGeom>
        </p:spPr>
      </p:pic>
      <p:pic>
        <p:nvPicPr>
          <p:cNvPr id="2050" name="Picture 2" descr="Resultado de imagen para integrated marketing communications">
            <a:extLst>
              <a:ext uri="{FF2B5EF4-FFF2-40B4-BE49-F238E27FC236}">
                <a16:creationId xmlns:a16="http://schemas.microsoft.com/office/drawing/2014/main" id="{7F96DE07-190C-4886-A5B4-8802CA589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723" y="4674343"/>
            <a:ext cx="3050318" cy="180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Resultado de imagen para beyonce beyonce album">
            <a:extLst>
              <a:ext uri="{FF2B5EF4-FFF2-40B4-BE49-F238E27FC236}">
                <a16:creationId xmlns:a16="http://schemas.microsoft.com/office/drawing/2014/main" id="{ED0A05B8-15FE-48D6-BA8A-D6C5D5E7A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050" y="4784489"/>
            <a:ext cx="1760436" cy="17604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00DC6E48-A6D1-4534-BD51-CA991511C9EB}"/>
              </a:ext>
            </a:extLst>
          </p:cNvPr>
          <p:cNvSpPr/>
          <p:nvPr/>
        </p:nvSpPr>
        <p:spPr>
          <a:xfrm rot="10800000">
            <a:off x="3924327" y="5452831"/>
            <a:ext cx="640452" cy="423525"/>
          </a:xfrm>
          <a:prstGeom prst="chevr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8D73BF-75F0-4B86-947E-A8E60FE045EB}"/>
              </a:ext>
            </a:extLst>
          </p:cNvPr>
          <p:cNvSpPr txBox="1"/>
          <p:nvPr/>
        </p:nvSpPr>
        <p:spPr>
          <a:xfrm>
            <a:off x="2436308" y="3064121"/>
            <a:ext cx="727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>
                <a:solidFill>
                  <a:schemeClr val="bg1"/>
                </a:solidFill>
              </a:rPr>
              <a:t>ESTRATEGIA A EJECUTAR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446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249</TotalTime>
  <Words>813</Words>
  <Application>Microsoft Macintosh PowerPoint</Application>
  <PresentationFormat>Panorámica</PresentationFormat>
  <Paragraphs>79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Ma.Fernanda Román</dc:creator>
  <cp:lastModifiedBy>Octavio Islas</cp:lastModifiedBy>
  <cp:revision>30</cp:revision>
  <dcterms:created xsi:type="dcterms:W3CDTF">2019-07-04T21:32:25Z</dcterms:created>
  <dcterms:modified xsi:type="dcterms:W3CDTF">2019-07-10T12:57:35Z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702bf62-88e6-456d-b298-e2abb13de1ea_Enabled">
    <vt:lpwstr>True</vt:lpwstr>
  </property>
  <property fmtid="{D5CDD505-2E9C-101B-9397-08002B2CF9AE}" pid="3" name="MSIP_Label_0702bf62-88e6-456d-b298-e2abb13de1ea_SiteId">
    <vt:lpwstr>548d26ab-8caa-49e1-97c2-a1b1a06cc39c</vt:lpwstr>
  </property>
  <property fmtid="{D5CDD505-2E9C-101B-9397-08002B2CF9AE}" pid="4" name="MSIP_Label_0702bf62-88e6-456d-b298-e2abb13de1ea_Owner">
    <vt:lpwstr>ppalacios@coca-cola.com</vt:lpwstr>
  </property>
  <property fmtid="{D5CDD505-2E9C-101B-9397-08002B2CF9AE}" pid="5" name="MSIP_Label_0702bf62-88e6-456d-b298-e2abb13de1ea_SetDate">
    <vt:lpwstr>2019-07-05T00:07:30.7931966Z</vt:lpwstr>
  </property>
  <property fmtid="{D5CDD505-2E9C-101B-9397-08002B2CF9AE}" pid="6" name="MSIP_Label_0702bf62-88e6-456d-b298-e2abb13de1ea_Name">
    <vt:lpwstr>Confidential (not protected)</vt:lpwstr>
  </property>
  <property fmtid="{D5CDD505-2E9C-101B-9397-08002B2CF9AE}" pid="7" name="MSIP_Label_0702bf62-88e6-456d-b298-e2abb13de1ea_Application">
    <vt:lpwstr>Microsoft Azure Information Protection</vt:lpwstr>
  </property>
  <property fmtid="{D5CDD505-2E9C-101B-9397-08002B2CF9AE}" pid="8" name="MSIP_Label_0702bf62-88e6-456d-b298-e2abb13de1ea_Extended_MSFT_Method">
    <vt:lpwstr>Automatic</vt:lpwstr>
  </property>
  <property fmtid="{D5CDD505-2E9C-101B-9397-08002B2CF9AE}" pid="9" name="Sensitivity">
    <vt:lpwstr>Confidential (not protected)</vt:lpwstr>
  </property>
</Properties>
</file>