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2" r:id="rId4"/>
    <p:sldId id="260" r:id="rId5"/>
    <p:sldId id="258" r:id="rId6"/>
    <p:sldId id="259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1500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19953-1050-49BB-A449-8B083019CFA1}" type="datetimeFigureOut">
              <a:rPr lang="es-EC" smtClean="0"/>
              <a:t>24/6/2019</a:t>
            </a:fld>
            <a:endParaRPr lang="es-EC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FCDF-F801-4271-8EED-07E152490D3D}" type="slidenum">
              <a:rPr lang="es-EC" smtClean="0"/>
              <a:t>‹Nº›</a:t>
            </a:fld>
            <a:endParaRPr lang="es-EC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19953-1050-49BB-A449-8B083019CFA1}" type="datetimeFigureOut">
              <a:rPr lang="es-EC" smtClean="0"/>
              <a:t>24/6/2019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FCDF-F801-4271-8EED-07E152490D3D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19953-1050-49BB-A449-8B083019CFA1}" type="datetimeFigureOut">
              <a:rPr lang="es-EC" smtClean="0"/>
              <a:t>24/6/2019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FCDF-F801-4271-8EED-07E152490D3D}" type="slidenum">
              <a:rPr lang="es-EC" smtClean="0"/>
              <a:t>‹Nº›</a:t>
            </a:fld>
            <a:endParaRPr lang="es-EC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19953-1050-49BB-A449-8B083019CFA1}" type="datetimeFigureOut">
              <a:rPr lang="es-EC" smtClean="0"/>
              <a:t>24/6/2019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FCDF-F801-4271-8EED-07E152490D3D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19953-1050-49BB-A449-8B083019CFA1}" type="datetimeFigureOut">
              <a:rPr lang="es-EC" smtClean="0"/>
              <a:t>24/6/2019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FCDF-F801-4271-8EED-07E152490D3D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19953-1050-49BB-A449-8B083019CFA1}" type="datetimeFigureOut">
              <a:rPr lang="es-EC" smtClean="0"/>
              <a:t>24/6/2019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FCDF-F801-4271-8EED-07E152490D3D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19953-1050-49BB-A449-8B083019CFA1}" type="datetimeFigureOut">
              <a:rPr lang="es-EC" smtClean="0"/>
              <a:t>24/6/2019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FCDF-F801-4271-8EED-07E152490D3D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19953-1050-49BB-A449-8B083019CFA1}" type="datetimeFigureOut">
              <a:rPr lang="es-EC" smtClean="0"/>
              <a:t>24/6/2019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FCDF-F801-4271-8EED-07E152490D3D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19953-1050-49BB-A449-8B083019CFA1}" type="datetimeFigureOut">
              <a:rPr lang="es-EC" smtClean="0"/>
              <a:t>24/6/2019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102FCDF-F801-4271-8EED-07E152490D3D}" type="slidenum">
              <a:rPr lang="es-EC" smtClean="0"/>
              <a:t>‹Nº›</a:t>
            </a:fld>
            <a:endParaRPr lang="es-EC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19953-1050-49BB-A449-8B083019CFA1}" type="datetimeFigureOut">
              <a:rPr lang="es-EC" smtClean="0"/>
              <a:t>24/6/2019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FCDF-F801-4271-8EED-07E152490D3D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19953-1050-49BB-A449-8B083019CFA1}" type="datetimeFigureOut">
              <a:rPr lang="es-EC" smtClean="0"/>
              <a:t>24/6/2019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FCDF-F801-4271-8EED-07E152490D3D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3C19953-1050-49BB-A449-8B083019CFA1}" type="datetimeFigureOut">
              <a:rPr lang="es-EC" smtClean="0"/>
              <a:t>24/6/2019</a:t>
            </a:fld>
            <a:endParaRPr lang="es-EC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102FCDF-F801-4271-8EED-07E152490D3D}" type="slidenum">
              <a:rPr lang="es-EC" smtClean="0"/>
              <a:t>‹Nº›</a:t>
            </a:fld>
            <a:endParaRPr lang="es-EC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ctrTitle"/>
          </p:nvPr>
        </p:nvSpPr>
        <p:spPr>
          <a:xfrm>
            <a:off x="323528" y="548680"/>
            <a:ext cx="8649353" cy="2387600"/>
          </a:xfrm>
        </p:spPr>
        <p:txBody>
          <a:bodyPr>
            <a:normAutofit fontScale="90000"/>
          </a:bodyPr>
          <a:lstStyle/>
          <a:p>
            <a:r>
              <a:rPr lang="es-EC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METODOLOGÍAS DE VALORACION </a:t>
            </a:r>
            <a:r>
              <a: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/>
            </a:r>
            <a:br>
              <a: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r>
              <a:rPr lang="es-EC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DE MARCAS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81" y="2861493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573016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221088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123115" y="6300361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 smtClean="0"/>
              <a:t>JORGE MORÁN</a:t>
            </a:r>
            <a:endParaRPr lang="es-EC" sz="3200" dirty="0"/>
          </a:p>
        </p:txBody>
      </p:sp>
    </p:spTree>
    <p:extLst>
      <p:ext uri="{BB962C8B-B14F-4D97-AF65-F5344CB8AC3E}">
        <p14:creationId xmlns:p14="http://schemas.microsoft.com/office/powerpoint/2010/main" val="3558499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649968"/>
              </p:ext>
            </p:extLst>
          </p:nvPr>
        </p:nvGraphicFramePr>
        <p:xfrm>
          <a:off x="1923796" y="3356992"/>
          <a:ext cx="5245100" cy="2695575"/>
        </p:xfrm>
        <a:graphic>
          <a:graphicData uri="http://schemas.openxmlformats.org/drawingml/2006/table">
            <a:tbl>
              <a:tblPr/>
              <a:tblGrid>
                <a:gridCol w="828174"/>
                <a:gridCol w="901155"/>
                <a:gridCol w="1700770"/>
                <a:gridCol w="1815001"/>
              </a:tblGrid>
              <a:tr h="40957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KANTAR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FORBES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INTERBRAND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0" i="0" u="none" strike="noStrike">
                          <a:solidFill>
                            <a:srgbClr val="FFFFFF"/>
                          </a:solidFill>
                          <a:effectLst/>
                          <a:latin typeface="Helvetica_neue75_bold"/>
                        </a:rPr>
                        <a:t>POSICIÓN 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D4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FFFFFF"/>
                          </a:solidFill>
                          <a:effectLst/>
                          <a:latin typeface="Helvetica_neue75_bold"/>
                        </a:rPr>
                        <a:t>MARCA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D4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FFFFFF"/>
                          </a:solidFill>
                          <a:effectLst/>
                          <a:latin typeface="Helvetica_neue75_bold"/>
                        </a:rPr>
                        <a:t>MARCA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D4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FFFFFF"/>
                          </a:solidFill>
                          <a:effectLst/>
                          <a:latin typeface="Helvetica_neue75_bold"/>
                        </a:rPr>
                        <a:t>MARCA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D4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Amazon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Amazon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Apple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Apple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Apple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Google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Google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Google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Amazon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Microsoft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Microsoft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Microsoft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Visa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Samsung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Coca-Cola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Facebook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AT&amp;T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Samsung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Alibaba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Facebook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Toyota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Tencent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ICBC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Mercedes Benz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McDonald’s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Verizon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Facebook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AT&amp;T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China Construction Bank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McDonald’s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8D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</a:tr>
            </a:tbl>
          </a:graphicData>
        </a:graphic>
      </p:graphicFrame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556792"/>
            <a:ext cx="2606731" cy="88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659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062182" y="1988840"/>
            <a:ext cx="501964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METODOS DE </a:t>
            </a:r>
          </a:p>
          <a:p>
            <a:pPr algn="ctr"/>
            <a:r>
              <a:rPr lang="es-ES" sz="5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VALORACION</a:t>
            </a:r>
            <a:endParaRPr lang="es-ES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187624" y="4581128"/>
            <a:ext cx="64653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i="1" dirty="0" err="1"/>
              <a:t>Interbrand</a:t>
            </a:r>
            <a:r>
              <a:rPr lang="es-EC" i="1" dirty="0"/>
              <a:t> fue la primera compañía en certificar su metodología para la valoración de marcas.</a:t>
            </a:r>
          </a:p>
        </p:txBody>
      </p:sp>
    </p:spTree>
    <p:extLst>
      <p:ext uri="{BB962C8B-B14F-4D97-AF65-F5344CB8AC3E}">
        <p14:creationId xmlns:p14="http://schemas.microsoft.com/office/powerpoint/2010/main" val="3351660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547664" y="1598051"/>
            <a:ext cx="6336704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800" b="1" dirty="0" smtClean="0">
                <a:latin typeface="Arial" pitchFamily="34" charset="0"/>
                <a:cs typeface="Arial" pitchFamily="34" charset="0"/>
              </a:rPr>
              <a:t>Método de Valoración de Forbes</a:t>
            </a:r>
          </a:p>
          <a:p>
            <a:pPr algn="just"/>
            <a:endParaRPr lang="es-EC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EC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C" dirty="0">
                <a:latin typeface="Arial" pitchFamily="34" charset="0"/>
                <a:cs typeface="Arial" pitchFamily="34" charset="0"/>
              </a:rPr>
              <a:t>V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aloró las marcas durante tres años de</a:t>
            </a:r>
            <a:r>
              <a:rPr lang="es-EC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C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ganancias</a:t>
            </a:r>
            <a:r>
              <a:rPr lang="es-EC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y asignó un porcentaje de esas ganancias en base al papel que juegan las marcas en cada sector. </a:t>
            </a:r>
          </a:p>
          <a:p>
            <a:pPr algn="just"/>
            <a:endParaRPr lang="es-EC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C" dirty="0" smtClean="0">
                <a:latin typeface="Arial" pitchFamily="34" charset="0"/>
                <a:cs typeface="Arial" pitchFamily="34" charset="0"/>
              </a:rPr>
              <a:t>Se aplicó el múltiplo promedio de precio-</a:t>
            </a:r>
            <a:r>
              <a:rPr lang="es-EC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ganancias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 de los últimos tres años a estas ganancias para llegar al valor de la marca final.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176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23527" y="836712"/>
            <a:ext cx="807590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800" b="1" dirty="0" smtClean="0">
                <a:latin typeface="Arial" pitchFamily="34" charset="0"/>
                <a:cs typeface="Arial" pitchFamily="34" charset="0"/>
              </a:rPr>
              <a:t>Método de </a:t>
            </a:r>
            <a:r>
              <a:rPr lang="es-EC" sz="2800" b="1" dirty="0" err="1" smtClean="0">
                <a:latin typeface="Arial" pitchFamily="34" charset="0"/>
                <a:cs typeface="Arial" pitchFamily="34" charset="0"/>
              </a:rPr>
              <a:t>Kantar</a:t>
            </a:r>
            <a:r>
              <a:rPr lang="es-EC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C" sz="2800" b="1" dirty="0" err="1" smtClean="0">
                <a:latin typeface="Arial" pitchFamily="34" charset="0"/>
                <a:cs typeface="Arial" pitchFamily="34" charset="0"/>
              </a:rPr>
              <a:t>Millward</a:t>
            </a:r>
            <a:r>
              <a:rPr lang="es-EC" sz="2800" b="1" dirty="0" smtClean="0">
                <a:latin typeface="Arial" pitchFamily="34" charset="0"/>
                <a:cs typeface="Arial" pitchFamily="34" charset="0"/>
              </a:rPr>
              <a:t> Brown</a:t>
            </a:r>
          </a:p>
          <a:p>
            <a:endParaRPr lang="es-EC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s-EC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Análisis de las ganancias 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de la empresa para obtener el valor real de la compañía.</a:t>
            </a:r>
          </a:p>
          <a:p>
            <a:endParaRPr lang="es-EC" dirty="0" smtClean="0">
              <a:latin typeface="Arial" pitchFamily="34" charset="0"/>
              <a:cs typeface="Arial" pitchFamily="34" charset="0"/>
            </a:endParaRPr>
          </a:p>
          <a:p>
            <a:r>
              <a: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</a:t>
            </a:r>
            <a:r>
              <a:rPr lang="es-EC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ontribución de la marca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; parte de los ingresos son generados por la relación que se tenga con los consumidores. Este aspecto se conoce a través del análisis del mercado en donde opera la organización. </a:t>
            </a:r>
            <a:endParaRPr lang="es-EC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</a:t>
            </a:r>
            <a:r>
              <a:rPr lang="es-EC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actor marca múltiple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, en donde se evalúa el potencial de crecimiento de una marca en función de sus ingresos y la confianza de los clientes.</a:t>
            </a:r>
          </a:p>
          <a:p>
            <a:endParaRPr lang="es-EC" dirty="0" smtClean="0">
              <a:latin typeface="Arial" pitchFamily="34" charset="0"/>
              <a:cs typeface="Arial" pitchFamily="34" charset="0"/>
            </a:endParaRPr>
          </a:p>
          <a:p>
            <a:r>
              <a:rPr lang="es-EC" dirty="0" err="1" smtClean="0">
                <a:latin typeface="Arial" pitchFamily="34" charset="0"/>
                <a:cs typeface="Arial" pitchFamily="34" charset="0"/>
              </a:rPr>
              <a:t>Millward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 utiliza como fuente su estudio </a:t>
            </a:r>
            <a:r>
              <a:rPr lang="es-EC" u="sng" dirty="0" smtClean="0">
                <a:latin typeface="Arial" pitchFamily="34" charset="0"/>
                <a:cs typeface="Arial" pitchFamily="34" charset="0"/>
              </a:rPr>
              <a:t>Brand </a:t>
            </a:r>
            <a:r>
              <a:rPr lang="es-EC" u="sng" dirty="0" err="1" smtClean="0">
                <a:latin typeface="Arial" pitchFamily="34" charset="0"/>
                <a:cs typeface="Arial" pitchFamily="34" charset="0"/>
              </a:rPr>
              <a:t>Equity</a:t>
            </a:r>
            <a:r>
              <a:rPr lang="es-EC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C" u="sng" dirty="0" err="1" smtClean="0">
                <a:latin typeface="Arial" pitchFamily="34" charset="0"/>
                <a:cs typeface="Arial" pitchFamily="34" charset="0"/>
              </a:rPr>
              <a:t>Insights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. A partir de allí, en donde más dos millones de consumidores dejan sus opiniones y percepciones de determinadas marcas, se realiza un estudio cuantitativo del valor. </a:t>
            </a:r>
          </a:p>
          <a:p>
            <a:endParaRPr lang="es-EC" dirty="0" smtClean="0">
              <a:latin typeface="Arial" pitchFamily="34" charset="0"/>
              <a:cs typeface="Arial" pitchFamily="34" charset="0"/>
            </a:endParaRPr>
          </a:p>
          <a:p>
            <a:r>
              <a:rPr lang="es-EC" dirty="0" smtClean="0">
                <a:latin typeface="Arial" pitchFamily="34" charset="0"/>
                <a:cs typeface="Arial" pitchFamily="34" charset="0"/>
              </a:rPr>
              <a:t>En un mercado tan competitivo, en donde las decisiones estratégicas de una empresa fortalecen o debilitan la presencia de una marca, es un factor vital considerar su valoración. 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817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971600" y="1412776"/>
            <a:ext cx="7200801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400" b="1" u="sng" dirty="0" smtClean="0">
                <a:latin typeface="Arial" pitchFamily="34" charset="0"/>
                <a:cs typeface="Arial" pitchFamily="34" charset="0"/>
              </a:rPr>
              <a:t>Metodología de valoración de </a:t>
            </a:r>
            <a:r>
              <a:rPr lang="es-EC" sz="2400" b="1" u="sng" dirty="0" err="1" smtClean="0">
                <a:latin typeface="Arial" pitchFamily="34" charset="0"/>
                <a:cs typeface="Arial" pitchFamily="34" charset="0"/>
              </a:rPr>
              <a:t>Interbrand</a:t>
            </a:r>
            <a:endParaRPr lang="es-EC" sz="2400" b="1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C" sz="2400" b="1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C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C" dirty="0" smtClean="0">
                <a:latin typeface="Arial" pitchFamily="34" charset="0"/>
                <a:cs typeface="Arial" pitchFamily="34" charset="0"/>
              </a:rPr>
              <a:t>Esta ha sido una de las técnicas más empleadas en los últimos tiempos. </a:t>
            </a:r>
          </a:p>
          <a:p>
            <a:pPr algn="just"/>
            <a:endParaRPr lang="es-EC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C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Segmentación</a:t>
            </a:r>
            <a:r>
              <a:rPr lang="es-EC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Se requiere un análisis separado de las partes de la empresa para evaluar internamente cada una de ellas.</a:t>
            </a:r>
          </a:p>
          <a:p>
            <a:pPr algn="just"/>
            <a:endParaRPr lang="es-EC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C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Análisis financiero. 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El resultado de la ganancia.</a:t>
            </a:r>
          </a:p>
          <a:p>
            <a:pPr algn="just"/>
            <a:endParaRPr lang="es-EC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C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Papel de marca. 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A nivel de </a:t>
            </a:r>
            <a:r>
              <a:rPr lang="es-EC" dirty="0" err="1" smtClean="0">
                <a:latin typeface="Arial" pitchFamily="34" charset="0"/>
                <a:cs typeface="Arial" pitchFamily="34" charset="0"/>
              </a:rPr>
              <a:t>branding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, este es el factor más trascendental. Se trata de la confianza que tienen los clientes, inversores o posibles consumidores en función a factores externos o internos. 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978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6712"/>
            <a:ext cx="2319148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568956"/>
              </p:ext>
            </p:extLst>
          </p:nvPr>
        </p:nvGraphicFramePr>
        <p:xfrm>
          <a:off x="107504" y="1772816"/>
          <a:ext cx="5688632" cy="3992880"/>
        </p:xfrm>
        <a:graphic>
          <a:graphicData uri="http://schemas.openxmlformats.org/drawingml/2006/table">
            <a:tbl>
              <a:tblPr/>
              <a:tblGrid>
                <a:gridCol w="828305"/>
                <a:gridCol w="1115911"/>
                <a:gridCol w="1008112"/>
                <a:gridCol w="1296144"/>
                <a:gridCol w="1440160"/>
              </a:tblGrid>
              <a:tr h="685800">
                <a:tc>
                  <a:txBody>
                    <a:bodyPr/>
                    <a:lstStyle/>
                    <a:p>
                      <a:pPr algn="l" fontAlgn="b"/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REPUTATION INSTITUTE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KANTAR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FORBES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INTERBRAND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ROLEX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Amazon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Amazon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Apple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LEGO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Apple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Apple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Google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WALT DISNEY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Google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Google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Amazon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ADIDAS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Microsoft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Microsoft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Microsoft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MICROSOFT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Visa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Samsung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Coca-Cola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SONY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Facebook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AT&amp;T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Samsung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CANON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Alibaba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Facebook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Toyota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MICHELIN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Tencent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ICBC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Mercedes Benz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NETFLIX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McDonald’s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Verizon</a:t>
                      </a:r>
                      <a:endParaRPr lang="es-EC" sz="14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Facebook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BOSCH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AT&amp;T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China Construction Bank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McDonald’s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6084168" y="2996952"/>
            <a:ext cx="2664296" cy="203132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EC" dirty="0" smtClean="0"/>
              <a:t>Microsoft se encuentra tanto en el ranking de reputación, así como en el 4 puesto de mejores marcas  según su crecimiento.</a:t>
            </a:r>
          </a:p>
        </p:txBody>
      </p:sp>
    </p:spTree>
    <p:extLst>
      <p:ext uri="{BB962C8B-B14F-4D97-AF65-F5344CB8AC3E}">
        <p14:creationId xmlns:p14="http://schemas.microsoft.com/office/powerpoint/2010/main" val="2185002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6"/>
          <p:cNvSpPr txBox="1"/>
          <p:nvPr/>
        </p:nvSpPr>
        <p:spPr>
          <a:xfrm>
            <a:off x="755576" y="1196752"/>
            <a:ext cx="763284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sz="4000" b="1" dirty="0" smtClean="0">
                <a:latin typeface="Arial" pitchFamily="34" charset="0"/>
                <a:cs typeface="Arial" pitchFamily="34" charset="0"/>
              </a:rPr>
              <a:t>CONCLUSIONES</a:t>
            </a:r>
          </a:p>
          <a:p>
            <a:pPr algn="just"/>
            <a:endParaRPr lang="es-EC" sz="4000" b="1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EC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C" dirty="0" smtClean="0">
                <a:latin typeface="Arial" pitchFamily="34" charset="0"/>
                <a:cs typeface="Arial" pitchFamily="34" charset="0"/>
              </a:rPr>
              <a:t>El sector de tecnología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 claramente domina el ranking de mejores marcas y han desplazado a las que durante años  predominaron el mercado a nivel mundial.</a:t>
            </a:r>
          </a:p>
          <a:p>
            <a:pPr algn="just"/>
            <a:r>
              <a:rPr lang="es-EC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es-EC" dirty="0" smtClean="0">
                <a:latin typeface="Arial" pitchFamily="34" charset="0"/>
                <a:cs typeface="Arial" pitchFamily="34" charset="0"/>
              </a:rPr>
              <a:t>El ranking se basa en tres componentes que aportan valor a la marca: los resultados financieros, la influencia que ejerce la marca en los consumidores y la fuerza que tiene a la hora de asegurar unos buenos resultados financieros.</a:t>
            </a:r>
            <a:endParaRPr lang="es-EC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EC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658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71600" y="2636912"/>
            <a:ext cx="74168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RANKING </a:t>
            </a:r>
          </a:p>
          <a:p>
            <a:r>
              <a:rPr lang="es-EC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UNIVERSIDADES</a:t>
            </a:r>
            <a:endParaRPr lang="es-EC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4249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81" y="2780928"/>
            <a:ext cx="818197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76317"/>
            <a:ext cx="1072531" cy="1405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22538"/>
            <a:ext cx="1112912" cy="111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9176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2440125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16 Rectángulo"/>
          <p:cNvSpPr/>
          <p:nvPr/>
        </p:nvSpPr>
        <p:spPr>
          <a:xfrm>
            <a:off x="3436804" y="1340768"/>
            <a:ext cx="516764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Courier New" pitchFamily="49" charset="0"/>
              <a:buChar char="o"/>
            </a:pPr>
            <a:r>
              <a:rPr lang="es-EC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Calidad de la Docencia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algn="just"/>
            <a:r>
              <a:rPr lang="es-EC" dirty="0" smtClean="0">
                <a:latin typeface="Arial" pitchFamily="34" charset="0"/>
                <a:cs typeface="Arial" pitchFamily="34" charset="0"/>
              </a:rPr>
              <a:t>      	Antiguos alumnos de una institución 	con premios Nobel y medallas </a:t>
            </a:r>
            <a:r>
              <a:rPr lang="es-EC" dirty="0" err="1" smtClean="0">
                <a:latin typeface="Arial" pitchFamily="34" charset="0"/>
                <a:cs typeface="Arial" pitchFamily="34" charset="0"/>
              </a:rPr>
              <a:t>Fields</a:t>
            </a:r>
            <a:endParaRPr lang="es-EC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C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285750" indent="-285750" algn="just">
              <a:buFont typeface="Courier New" pitchFamily="49" charset="0"/>
              <a:buChar char="o"/>
            </a:pPr>
            <a:r>
              <a:rPr lang="es-EC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Calidad del Profesorado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algn="just"/>
            <a:r>
              <a:rPr lang="es-EC" dirty="0" smtClean="0">
                <a:latin typeface="Arial" pitchFamily="34" charset="0"/>
                <a:cs typeface="Arial" pitchFamily="34" charset="0"/>
              </a:rPr>
              <a:t>	Profesores de una institución que han 	obtenido premios Nobel y medallas 	</a:t>
            </a:r>
            <a:r>
              <a:rPr lang="es-EC" dirty="0" err="1" smtClean="0">
                <a:latin typeface="Arial" pitchFamily="34" charset="0"/>
                <a:cs typeface="Arial" pitchFamily="34" charset="0"/>
              </a:rPr>
              <a:t>Fields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algn="just"/>
            <a:endParaRPr lang="es-EC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Courier New" pitchFamily="49" charset="0"/>
              <a:buChar char="o"/>
            </a:pPr>
            <a:r>
              <a:rPr lang="es-EC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Producción Investigadora: </a:t>
            </a:r>
          </a:p>
          <a:p>
            <a:pPr algn="just"/>
            <a:r>
              <a:rPr lang="es-EC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Artículos publicados en </a:t>
            </a:r>
            <a:r>
              <a:rPr lang="es-EC" dirty="0" err="1" smtClean="0">
                <a:latin typeface="Arial" pitchFamily="34" charset="0"/>
                <a:cs typeface="Arial" pitchFamily="34" charset="0"/>
              </a:rPr>
              <a:t>Nature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 y 	</a:t>
            </a:r>
            <a:r>
              <a:rPr lang="es-EC" dirty="0" err="1" smtClean="0">
                <a:latin typeface="Arial" pitchFamily="34" charset="0"/>
                <a:cs typeface="Arial" pitchFamily="34" charset="0"/>
              </a:rPr>
              <a:t>Science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algn="just"/>
            <a:endParaRPr lang="es-EC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Courier New" pitchFamily="49" charset="0"/>
              <a:buChar char="o"/>
            </a:pPr>
            <a:r>
              <a:rPr lang="es-EC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Rendimiento per Cápita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/>
            <a:r>
              <a:rPr lang="es-EC" dirty="0">
                <a:latin typeface="Arial" pitchFamily="34" charset="0"/>
                <a:cs typeface="Arial" pitchFamily="34" charset="0"/>
              </a:rPr>
              <a:t>	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Rendimiento académico per cápita de 	una institución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515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915816" y="1052736"/>
            <a:ext cx="568863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ourier New" pitchFamily="49" charset="0"/>
              <a:buChar char="o"/>
            </a:pPr>
            <a:r>
              <a:rPr lang="es-EC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Reputación académica: </a:t>
            </a:r>
            <a:r>
              <a:rPr lang="es-EC" sz="1600" dirty="0" smtClean="0">
                <a:latin typeface="Arial" pitchFamily="34" charset="0"/>
                <a:cs typeface="Arial" pitchFamily="34" charset="0"/>
              </a:rPr>
              <a:t>(40%) Encuesta mundial, se pide a los académicos identificar las instituciones en las que se está llevando a cabo el mejor trabajo dentro de su campo.</a:t>
            </a:r>
          </a:p>
          <a:p>
            <a:pPr marL="285750" indent="-285750">
              <a:buFont typeface="Courier New" pitchFamily="49" charset="0"/>
              <a:buChar char="o"/>
            </a:pPr>
            <a:endParaRPr lang="es-EC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es-EC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Reputación de empleabilidad: </a:t>
            </a:r>
            <a:r>
              <a:rPr lang="es-EC" sz="1600" dirty="0" smtClean="0">
                <a:latin typeface="Arial" pitchFamily="34" charset="0"/>
                <a:cs typeface="Arial" pitchFamily="34" charset="0"/>
              </a:rPr>
              <a:t>(10%) Encuesta mundial, se pregunta a los empleadores que identifiquen las universidades que a su criterio tiene mejores graduados.</a:t>
            </a:r>
          </a:p>
          <a:p>
            <a:pPr marL="285750" indent="-285750">
              <a:buFont typeface="Courier New" pitchFamily="49" charset="0"/>
              <a:buChar char="o"/>
            </a:pPr>
            <a:endParaRPr lang="es-EC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es-EC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Relación profesor-estudiante: </a:t>
            </a:r>
            <a:r>
              <a:rPr lang="es-EC" sz="1600" dirty="0" smtClean="0">
                <a:latin typeface="Arial" pitchFamily="34" charset="0"/>
                <a:cs typeface="Arial" pitchFamily="34" charset="0"/>
              </a:rPr>
              <a:t>(20%) Personal académico en relación al número de alumnos. </a:t>
            </a:r>
          </a:p>
          <a:p>
            <a:pPr marL="285750" indent="-285750">
              <a:buFont typeface="Courier New" pitchFamily="49" charset="0"/>
              <a:buChar char="o"/>
            </a:pPr>
            <a:endParaRPr lang="es-EC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es-EC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Citas por profesor: </a:t>
            </a:r>
            <a:r>
              <a:rPr lang="es-EC" sz="1600" dirty="0" smtClean="0">
                <a:latin typeface="Arial" pitchFamily="34" charset="0"/>
                <a:cs typeface="Arial" pitchFamily="34" charset="0"/>
              </a:rPr>
              <a:t>(20%) Se consideran los datos de citas de los cinco últimos años.</a:t>
            </a:r>
          </a:p>
          <a:p>
            <a:pPr marL="285750" indent="-285750">
              <a:buFont typeface="Courier New" pitchFamily="49" charset="0"/>
              <a:buChar char="o"/>
            </a:pPr>
            <a:endParaRPr lang="es-EC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es-EC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Relación de estudiantes internacionales: </a:t>
            </a:r>
            <a:r>
              <a:rPr lang="es-EC" sz="1600" dirty="0" smtClean="0">
                <a:latin typeface="Arial" pitchFamily="34" charset="0"/>
                <a:cs typeface="Arial" pitchFamily="34" charset="0"/>
              </a:rPr>
              <a:t>(5%) Proporción de estudiantes internacionales en relación con el total de estudiantes de la universidad.</a:t>
            </a:r>
          </a:p>
          <a:p>
            <a:pPr marL="285750" indent="-285750">
              <a:buFont typeface="Courier New" pitchFamily="49" charset="0"/>
              <a:buChar char="o"/>
            </a:pPr>
            <a:endParaRPr lang="es-EC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es-EC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Relación del profesorado internacional: </a:t>
            </a:r>
            <a:r>
              <a:rPr lang="es-EC" sz="1600" dirty="0" smtClean="0">
                <a:latin typeface="Arial" pitchFamily="34" charset="0"/>
                <a:cs typeface="Arial" pitchFamily="34" charset="0"/>
              </a:rPr>
              <a:t>(5%) Proporción de profesores internacionales en relación con el total del PDI de la universidad.</a:t>
            </a:r>
            <a:endParaRPr lang="es-EC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64904"/>
            <a:ext cx="15113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7894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37127" y="2601159"/>
            <a:ext cx="3762103" cy="19333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90101"/>
            <a:ext cx="65" cy="2769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871700" y="836712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 smtClean="0">
                <a:latin typeface="Arial" pitchFamily="34" charset="0"/>
                <a:cs typeface="Arial" pitchFamily="34" charset="0"/>
              </a:rPr>
              <a:t>PARAMETROS IDEALES</a:t>
            </a:r>
          </a:p>
        </p:txBody>
      </p:sp>
      <p:sp>
        <p:nvSpPr>
          <p:cNvPr id="8" name="Marcador de contenido 2"/>
          <p:cNvSpPr>
            <a:spLocks noGrp="1"/>
          </p:cNvSpPr>
          <p:nvPr/>
        </p:nvSpPr>
        <p:spPr>
          <a:xfrm>
            <a:off x="673730" y="2708920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4488" indent="-344488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953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88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097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1732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>
              <a:buClrTx/>
              <a:buFont typeface="Courier New" pitchFamily="49" charset="0"/>
              <a:buChar char="o"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Porcentaje de ganancias.</a:t>
            </a:r>
            <a:endParaRPr lang="es-ES" sz="20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ClrTx/>
              <a:buFont typeface="Courier New" pitchFamily="49" charset="0"/>
              <a:buChar char="o"/>
            </a:pPr>
            <a:r>
              <a:rPr lang="es-EC" sz="2000" b="1" dirty="0">
                <a:latin typeface="Arial" pitchFamily="34" charset="0"/>
                <a:cs typeface="Arial" pitchFamily="34" charset="0"/>
              </a:rPr>
              <a:t>Factor marca múltiple</a:t>
            </a:r>
            <a:r>
              <a:rPr lang="es-EC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s-EC" sz="2000" dirty="0" smtClean="0">
                <a:latin typeface="Arial" pitchFamily="34" charset="0"/>
                <a:cs typeface="Arial" pitchFamily="34" charset="0"/>
              </a:rPr>
              <a:t>potencial </a:t>
            </a:r>
            <a:r>
              <a:rPr lang="es-EC" sz="2000" dirty="0">
                <a:latin typeface="Arial" pitchFamily="34" charset="0"/>
                <a:cs typeface="Arial" pitchFamily="34" charset="0"/>
              </a:rPr>
              <a:t>de crecimiento de una </a:t>
            </a:r>
            <a:r>
              <a:rPr lang="es-EC" sz="2000" dirty="0" smtClean="0">
                <a:latin typeface="Arial" pitchFamily="34" charset="0"/>
                <a:cs typeface="Arial" pitchFamily="34" charset="0"/>
              </a:rPr>
              <a:t>marca, ingresos  y aceptacion de clientes.</a:t>
            </a:r>
          </a:p>
          <a:p>
            <a:pPr lvl="1">
              <a:buClrTx/>
              <a:buFont typeface="Courier New" pitchFamily="49" charset="0"/>
              <a:buChar char="o"/>
            </a:pPr>
            <a:r>
              <a:rPr lang="es-EC" sz="2000" b="1" dirty="0" smtClean="0">
                <a:latin typeface="Arial" pitchFamily="34" charset="0"/>
                <a:cs typeface="Arial" pitchFamily="34" charset="0"/>
              </a:rPr>
              <a:t>Calidad</a:t>
            </a: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buClrTx/>
              <a:buFont typeface="Courier New" pitchFamily="49" charset="0"/>
              <a:buChar char="o"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Reputación</a:t>
            </a:r>
          </a:p>
          <a:p>
            <a:pPr lvl="1">
              <a:buClrTx/>
              <a:buFont typeface="Courier New" pitchFamily="49" charset="0"/>
              <a:buChar char="o"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Reconocimientos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259632" y="1769040"/>
            <a:ext cx="64087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 smtClean="0">
                <a:latin typeface="Arial" pitchFamily="34" charset="0"/>
                <a:cs typeface="Arial" pitchFamily="34" charset="0"/>
              </a:rPr>
              <a:t>Bajo el análisis de las 5 empresas; los parámetros para generar una estrategia de medición  consideraría los siguientes:</a:t>
            </a:r>
            <a:endParaRPr lang="es-EC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313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180</TotalTime>
  <Words>716</Words>
  <Application>Microsoft Office PowerPoint</Application>
  <PresentationFormat>Presentación en pantalla (4:3)</PresentationFormat>
  <Paragraphs>170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Flujo</vt:lpstr>
      <vt:lpstr>METODOLOGÍAS DE VALORACION  DE MARCAS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METODOLOGÍAS DE VALORACION  DE MARCAS</dc:title>
  <dc:creator>HP TouchSmart</dc:creator>
  <cp:lastModifiedBy>HP TouchSmart</cp:lastModifiedBy>
  <cp:revision>17</cp:revision>
  <dcterms:created xsi:type="dcterms:W3CDTF">2019-06-25T02:16:25Z</dcterms:created>
  <dcterms:modified xsi:type="dcterms:W3CDTF">2019-06-25T05:16:53Z</dcterms:modified>
</cp:coreProperties>
</file>