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 id="2147483660" r:id="rId2"/>
  </p:sldMasterIdLst>
  <p:sldIdLst>
    <p:sldId id="256" r:id="rId3"/>
    <p:sldId id="258" r:id="rId4"/>
    <p:sldId id="259" r:id="rId5"/>
    <p:sldId id="260" r:id="rId6"/>
    <p:sldId id="261" r:id="rId7"/>
    <p:sldId id="262" r:id="rId8"/>
    <p:sldId id="263" r:id="rId9"/>
    <p:sldId id="266" r:id="rId10"/>
    <p:sldId id="257" r:id="rId11"/>
    <p:sldId id="267" r:id="rId12"/>
    <p:sldId id="268" r:id="rId13"/>
    <p:sldId id="269" r:id="rId14"/>
    <p:sldId id="270" r:id="rId15"/>
    <p:sldId id="271" r:id="rId16"/>
    <p:sldId id="272" r:id="rId17"/>
    <p:sldId id="273" r:id="rId18"/>
    <p:sldId id="265" r:id="rId19"/>
    <p:sldId id="264"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A1A00"/>
    <a:srgbClr val="F8B32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7" autoAdjust="0"/>
    <p:restoredTop sz="94660"/>
  </p:normalViewPr>
  <p:slideViewPr>
    <p:cSldViewPr snapToGrid="0">
      <p:cViewPr varScale="1">
        <p:scale>
          <a:sx n="128" d="100"/>
          <a:sy n="128" d="100"/>
        </p:scale>
        <p:origin x="512"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9334D819-9F07-4261-B09B-9E467E5D9002}" type="datetimeFigureOut">
              <a:rPr lang="en-US" dirty="0"/>
              <a:pPr/>
              <a:t>7/9/19</a:t>
            </a:fld>
            <a:endParaRPr lang="en-US" dirty="0"/>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n-US" dirty="0"/>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71766878-3199-4EAB-94E7-2D6D11070E14}" type="slidenum">
              <a:rPr lang="en-US" dirty="0"/>
              <a:pPr/>
              <a:t>‹Nº›</a:t>
            </a:fld>
            <a:endParaRPr lang="en-US" dirty="0"/>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7/9/19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9334D819-9F07-4261-B09B-9E467E5D9002}" type="datetimeFigureOut">
              <a:rPr lang="en-US" dirty="0"/>
              <a:pPr/>
              <a:t>7/9/19</a:t>
            </a:fld>
            <a:endParaRPr lang="en-US" dirty="0"/>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71766878-3199-4EAB-94E7-2D6D11070E14}" type="slidenum">
              <a:rPr lang="en-US" dirty="0"/>
              <a:pPr/>
              <a:t>‹Nº›</a:t>
            </a:fld>
            <a:endParaRPr lang="en-US" dirty="0"/>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9334D819-9F07-4261-B09B-9E467E5D9002}" type="datetimeFigureOut">
              <a:rPr lang="en-US" dirty="0"/>
              <a:t>7/9/19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1766878-3199-4EAB-94E7-2D6D11070E14}" type="slidenum">
              <a:rPr lang="en-US" dirty="0"/>
              <a:t>‹Nº›</a:t>
            </a:fld>
            <a:endParaRPr lang="en-US" dirty="0"/>
          </a:p>
        </p:txBody>
      </p:sp>
    </p:spTree>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1257300" y="2909102"/>
            <a:ext cx="4800600" cy="299639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6633864" y="2909102"/>
            <a:ext cx="4800600" cy="299639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9334D819-9F07-4261-B09B-9E467E5D9002}" type="datetimeFigureOut">
              <a:rPr lang="en-US" dirty="0"/>
              <a:t>7/9/19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1766878-3199-4EAB-94E7-2D6D11070E14}" type="slidenum">
              <a:rPr lang="en-US" dirty="0"/>
              <a:t>‹Nº›</a:t>
            </a:fld>
            <a:endParaRPr lang="en-US" dirty="0"/>
          </a:p>
        </p:txBody>
      </p:sp>
    </p:spTree>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9334D819-9F07-4261-B09B-9E467E5D9002}" type="datetimeFigureOut">
              <a:rPr lang="en-US" dirty="0"/>
              <a:t>7/9/19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1766878-3199-4EAB-94E7-2D6D11070E14}" type="slidenum">
              <a:rPr lang="en-US" dirty="0"/>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34D819-9F07-4261-B09B-9E467E5D9002}" type="datetimeFigureOut">
              <a:rPr lang="en-US" dirty="0"/>
              <a:t>7/9/19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1766878-3199-4EAB-94E7-2D6D11070E14}" type="slidenum">
              <a:rPr lang="en-US" dirty="0"/>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Date Placeholder 4"/>
          <p:cNvSpPr>
            <a:spLocks noGrp="1"/>
          </p:cNvSpPr>
          <p:nvPr>
            <p:ph type="dt" sz="half" idx="10"/>
          </p:nvPr>
        </p:nvSpPr>
        <p:spPr>
          <a:xfrm>
            <a:off x="765051" y="6375679"/>
            <a:ext cx="1233355" cy="348462"/>
          </a:xfrm>
        </p:spPr>
        <p:txBody>
          <a:bodyPr/>
          <a:lstStyle/>
          <a:p>
            <a:fld id="{9334D819-9F07-4261-B09B-9E467E5D9002}" type="datetimeFigureOut">
              <a:rPr lang="en-US" dirty="0"/>
              <a:t>7/9/19</a:t>
            </a:fld>
            <a:endParaRPr lang="en-US" dirty="0"/>
          </a:p>
        </p:txBody>
      </p:sp>
      <p:sp>
        <p:nvSpPr>
          <p:cNvPr id="6" name="Footer Placeholder 5"/>
          <p:cNvSpPr>
            <a:spLocks noGrp="1"/>
          </p:cNvSpPr>
          <p:nvPr>
            <p:ph type="ftr" sz="quarter" idx="11"/>
          </p:nvPr>
        </p:nvSpPr>
        <p:spPr>
          <a:xfrm>
            <a:off x="2103620" y="6375679"/>
            <a:ext cx="3482179" cy="345796"/>
          </a:xfrm>
        </p:spPr>
        <p:txBody>
          <a:bodyPr/>
          <a:lstStyle/>
          <a:p>
            <a:endParaRPr lang="en-US" dirty="0"/>
          </a:p>
        </p:txBody>
      </p:sp>
      <p:sp>
        <p:nvSpPr>
          <p:cNvPr id="7" name="Slide Number Placeholder 6"/>
          <p:cNvSpPr>
            <a:spLocks noGrp="1"/>
          </p:cNvSpPr>
          <p:nvPr>
            <p:ph type="sldNum" sz="quarter" idx="12"/>
          </p:nvPr>
        </p:nvSpPr>
        <p:spPr>
          <a:xfrm>
            <a:off x="5691014" y="6375679"/>
            <a:ext cx="1232456" cy="345796"/>
          </a:xfrm>
        </p:spPr>
        <p:txBody>
          <a:bodyPr/>
          <a:lstStyle/>
          <a:p>
            <a:fld id="{71766878-3199-4EAB-94E7-2D6D11070E14}" type="slidenum">
              <a:rPr lang="en-US" dirty="0"/>
              <a:t>‹Nº›</a:t>
            </a:fld>
            <a:endParaRPr lang="en-US" dirty="0"/>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extLst>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Date Placeholder 4"/>
          <p:cNvSpPr>
            <a:spLocks noGrp="1"/>
          </p:cNvSpPr>
          <p:nvPr>
            <p:ph type="dt" sz="half" idx="10"/>
          </p:nvPr>
        </p:nvSpPr>
        <p:spPr>
          <a:xfrm>
            <a:off x="765950" y="6375679"/>
            <a:ext cx="1232456" cy="348462"/>
          </a:xfrm>
        </p:spPr>
        <p:txBody>
          <a:bodyPr/>
          <a:lstStyle/>
          <a:p>
            <a:fld id="{9334D819-9F07-4261-B09B-9E467E5D9002}" type="datetimeFigureOut">
              <a:rPr lang="en-US" dirty="0"/>
              <a:t>7/9/19</a:t>
            </a:fld>
            <a:endParaRPr lang="en-US" dirty="0"/>
          </a:p>
        </p:txBody>
      </p:sp>
      <p:sp>
        <p:nvSpPr>
          <p:cNvPr id="6" name="Footer Placeholder 5"/>
          <p:cNvSpPr>
            <a:spLocks noGrp="1"/>
          </p:cNvSpPr>
          <p:nvPr>
            <p:ph type="ftr" sz="quarter" idx="11"/>
          </p:nvPr>
        </p:nvSpPr>
        <p:spPr>
          <a:xfrm>
            <a:off x="2103621" y="6375679"/>
            <a:ext cx="3482178" cy="345796"/>
          </a:xfrm>
        </p:spPr>
        <p:txBody>
          <a:bodyPr/>
          <a:lstStyle/>
          <a:p>
            <a:endParaRPr lang="en-US" dirty="0"/>
          </a:p>
        </p:txBody>
      </p:sp>
      <p:sp>
        <p:nvSpPr>
          <p:cNvPr id="7" name="Slide Number Placeholder 6"/>
          <p:cNvSpPr>
            <a:spLocks noGrp="1"/>
          </p:cNvSpPr>
          <p:nvPr>
            <p:ph type="sldNum" sz="quarter" idx="12"/>
          </p:nvPr>
        </p:nvSpPr>
        <p:spPr>
          <a:xfrm>
            <a:off x="5687568" y="6375679"/>
            <a:ext cx="1234440" cy="345796"/>
          </a:xfrm>
        </p:spPr>
        <p:txBody>
          <a:bodyPr/>
          <a:lstStyle/>
          <a:p>
            <a:fld id="{71766878-3199-4EAB-94E7-2D6D11070E14}" type="slidenum">
              <a:rPr lang="en-US" dirty="0"/>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7/9/19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7/9/19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‹Nº›</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15"/>
          <p:cNvGrpSpPr/>
          <p:nvPr/>
        </p:nvGrpSpPr>
        <p:grpSpPr>
          <a:xfrm>
            <a:off x="0" y="0"/>
            <a:ext cx="12192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10" name="Freeform 9"/>
          <p:cNvSpPr/>
          <p:nvPr/>
        </p:nvSpPr>
        <p:spPr>
          <a:xfrm rot="10800000">
            <a:off x="1189096" y="5617774"/>
            <a:ext cx="9843913"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 name="Rectangle 10"/>
          <p:cNvSpPr/>
          <p:nvPr/>
        </p:nvSpPr>
        <p:spPr>
          <a:xfrm>
            <a:off x="1319937" y="1016990"/>
            <a:ext cx="9572977"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Rectangle 11"/>
          <p:cNvSpPr/>
          <p:nvPr/>
        </p:nvSpPr>
        <p:spPr>
          <a:xfrm>
            <a:off x="1320801" y="1009651"/>
            <a:ext cx="9572977"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1026029" y="702069"/>
            <a:ext cx="757108"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10568399" y="655232"/>
            <a:ext cx="566928" cy="755904"/>
          </a:xfrm>
          <a:prstGeom prst="rect">
            <a:avLst/>
          </a:prstGeom>
          <a:noFill/>
        </p:spPr>
      </p:pic>
      <p:sp>
        <p:nvSpPr>
          <p:cNvPr id="2" name="Title 1"/>
          <p:cNvSpPr>
            <a:spLocks noGrp="1"/>
          </p:cNvSpPr>
          <p:nvPr>
            <p:ph type="ctrTitle"/>
          </p:nvPr>
        </p:nvSpPr>
        <p:spPr>
          <a:xfrm>
            <a:off x="2302934" y="1794935"/>
            <a:ext cx="7631291" cy="1828090"/>
          </a:xfrm>
        </p:spPr>
        <p:txBody>
          <a:bodyPr anchor="b">
            <a:normAutofit/>
          </a:bodyPr>
          <a:lstStyle>
            <a:lvl1pPr>
              <a:defRPr sz="4800"/>
            </a:lvl1pPr>
          </a:lstStyle>
          <a:p>
            <a:r>
              <a:rPr lang="es-ES"/>
              <a:t>Haga clic para modificar el estilo de título del patrón</a:t>
            </a:r>
            <a:endParaRPr lang="en-US"/>
          </a:p>
        </p:txBody>
      </p:sp>
      <p:sp>
        <p:nvSpPr>
          <p:cNvPr id="3" name="Subtitle 2"/>
          <p:cNvSpPr>
            <a:spLocks noGrp="1"/>
          </p:cNvSpPr>
          <p:nvPr>
            <p:ph type="subTitle" idx="1"/>
          </p:nvPr>
        </p:nvSpPr>
        <p:spPr>
          <a:xfrm>
            <a:off x="2302934" y="3736622"/>
            <a:ext cx="761623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a:xfrm>
            <a:off x="9027569" y="5357593"/>
            <a:ext cx="1618428" cy="365125"/>
          </a:xfrm>
        </p:spPr>
        <p:txBody>
          <a:bodyPr/>
          <a:lstStyle/>
          <a:p>
            <a:fld id="{933CEA03-AB14-4B2F-809A-A38CE70B76C9}" type="datetimeFigureOut">
              <a:rPr lang="es-EC" smtClean="0"/>
              <a:t>9/7/19</a:t>
            </a:fld>
            <a:endParaRPr lang="es-EC"/>
          </a:p>
        </p:txBody>
      </p:sp>
      <p:sp>
        <p:nvSpPr>
          <p:cNvPr id="5" name="Footer Placeholder 4"/>
          <p:cNvSpPr>
            <a:spLocks noGrp="1"/>
          </p:cNvSpPr>
          <p:nvPr>
            <p:ph type="ftr" sz="quarter" idx="11"/>
          </p:nvPr>
        </p:nvSpPr>
        <p:spPr>
          <a:xfrm>
            <a:off x="1565393" y="5357593"/>
            <a:ext cx="6713127" cy="365125"/>
          </a:xfrm>
        </p:spPr>
        <p:txBody>
          <a:bodyPr/>
          <a:lstStyle/>
          <a:p>
            <a:endParaRPr lang="es-EC"/>
          </a:p>
        </p:txBody>
      </p:sp>
      <p:sp>
        <p:nvSpPr>
          <p:cNvPr id="6" name="Slide Number Placeholder 5"/>
          <p:cNvSpPr>
            <a:spLocks noGrp="1"/>
          </p:cNvSpPr>
          <p:nvPr>
            <p:ph type="sldNum" sz="quarter" idx="12"/>
          </p:nvPr>
        </p:nvSpPr>
        <p:spPr>
          <a:xfrm>
            <a:off x="8285241" y="5357593"/>
            <a:ext cx="738697" cy="365125"/>
          </a:xfrm>
        </p:spPr>
        <p:txBody>
          <a:bodyPr/>
          <a:lstStyle>
            <a:lvl1pPr algn="ctr">
              <a:defRPr/>
            </a:lvl1pPr>
          </a:lstStyle>
          <a:p>
            <a:fld id="{D6D5B5C8-A54D-41FE-B38F-9251C846ACE8}" type="slidenum">
              <a:rPr lang="es-EC" smtClean="0"/>
              <a:t>‹Nº›</a:t>
            </a:fld>
            <a:endParaRPr lang="es-EC"/>
          </a:p>
        </p:txBody>
      </p:sp>
    </p:spTree>
    <p:extLst>
      <p:ext uri="{BB962C8B-B14F-4D97-AF65-F5344CB8AC3E}">
        <p14:creationId xmlns:p14="http://schemas.microsoft.com/office/powerpoint/2010/main" val="5892790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Content Placeholder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fld id="{933CEA03-AB14-4B2F-809A-A38CE70B76C9}" type="datetimeFigureOut">
              <a:rPr lang="es-EC" smtClean="0"/>
              <a:t>9/7/19</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D6D5B5C8-A54D-41FE-B38F-9251C846ACE8}" type="slidenum">
              <a:rPr lang="es-EC" smtClean="0"/>
              <a:t>‹Nº›</a:t>
            </a:fld>
            <a:endParaRPr lang="es-EC"/>
          </a:p>
        </p:txBody>
      </p:sp>
    </p:spTree>
    <p:extLst>
      <p:ext uri="{BB962C8B-B14F-4D97-AF65-F5344CB8AC3E}">
        <p14:creationId xmlns:p14="http://schemas.microsoft.com/office/powerpoint/2010/main" val="35593691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926639" y="2239431"/>
            <a:ext cx="8338725" cy="1362075"/>
          </a:xfrm>
        </p:spPr>
        <p:txBody>
          <a:bodyPr anchor="b"/>
          <a:lstStyle>
            <a:lvl1pPr algn="ctr">
              <a:defRPr sz="4000" b="0" cap="none" baseline="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941690" y="3725335"/>
            <a:ext cx="8308623"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933CEA03-AB14-4B2F-809A-A38CE70B76C9}" type="datetimeFigureOut">
              <a:rPr lang="es-EC" smtClean="0"/>
              <a:t>9/7/19</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D6D5B5C8-A54D-41FE-B38F-9251C846ACE8}" type="slidenum">
              <a:rPr lang="es-EC" smtClean="0"/>
              <a:t>‹Nº›</a:t>
            </a:fld>
            <a:endParaRPr lang="es-EC"/>
          </a:p>
        </p:txBody>
      </p:sp>
    </p:spTree>
    <p:extLst>
      <p:ext uri="{BB962C8B-B14F-4D97-AF65-F5344CB8AC3E}">
        <p14:creationId xmlns:p14="http://schemas.microsoft.com/office/powerpoint/2010/main" val="23228113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5" name="Date Placeholder 4"/>
          <p:cNvSpPr>
            <a:spLocks noGrp="1"/>
          </p:cNvSpPr>
          <p:nvPr>
            <p:ph type="dt" sz="half" idx="10"/>
          </p:nvPr>
        </p:nvSpPr>
        <p:spPr/>
        <p:txBody>
          <a:bodyPr/>
          <a:lstStyle/>
          <a:p>
            <a:fld id="{933CEA03-AB14-4B2F-809A-A38CE70B76C9}" type="datetimeFigureOut">
              <a:rPr lang="es-EC" smtClean="0"/>
              <a:t>9/7/19</a:t>
            </a:fld>
            <a:endParaRPr lang="es-EC"/>
          </a:p>
        </p:txBody>
      </p:sp>
      <p:sp>
        <p:nvSpPr>
          <p:cNvPr id="6" name="Footer Placeholder 5"/>
          <p:cNvSpPr>
            <a:spLocks noGrp="1"/>
          </p:cNvSpPr>
          <p:nvPr>
            <p:ph type="ftr" sz="quarter" idx="11"/>
          </p:nvPr>
        </p:nvSpPr>
        <p:spPr/>
        <p:txBody>
          <a:bodyPr/>
          <a:lstStyle/>
          <a:p>
            <a:endParaRPr lang="es-EC"/>
          </a:p>
        </p:txBody>
      </p:sp>
      <p:sp>
        <p:nvSpPr>
          <p:cNvPr id="7" name="Slide Number Placeholder 6"/>
          <p:cNvSpPr>
            <a:spLocks noGrp="1"/>
          </p:cNvSpPr>
          <p:nvPr>
            <p:ph type="sldNum" sz="quarter" idx="12"/>
          </p:nvPr>
        </p:nvSpPr>
        <p:spPr/>
        <p:txBody>
          <a:bodyPr/>
          <a:lstStyle/>
          <a:p>
            <a:fld id="{D6D5B5C8-A54D-41FE-B38F-9251C846ACE8}" type="slidenum">
              <a:rPr lang="es-EC" smtClean="0"/>
              <a:t>‹Nº›</a:t>
            </a:fld>
            <a:endParaRPr lang="es-EC"/>
          </a:p>
        </p:txBody>
      </p:sp>
      <p:sp>
        <p:nvSpPr>
          <p:cNvPr id="9" name="Content Placeholder 8"/>
          <p:cNvSpPr>
            <a:spLocks noGrp="1"/>
          </p:cNvSpPr>
          <p:nvPr>
            <p:ph sz="quarter" idx="13"/>
          </p:nvPr>
        </p:nvSpPr>
        <p:spPr>
          <a:xfrm>
            <a:off x="1731264" y="2121407"/>
            <a:ext cx="4267200" cy="3602736"/>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1" name="Content Placeholder 10"/>
          <p:cNvSpPr>
            <a:spLocks noGrp="1"/>
          </p:cNvSpPr>
          <p:nvPr>
            <p:ph sz="quarter" idx="14"/>
          </p:nvPr>
        </p:nvSpPr>
        <p:spPr>
          <a:xfrm>
            <a:off x="6217920" y="2119313"/>
            <a:ext cx="4267200" cy="3605212"/>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Tree>
    <p:extLst>
      <p:ext uri="{BB962C8B-B14F-4D97-AF65-F5344CB8AC3E}">
        <p14:creationId xmlns:p14="http://schemas.microsoft.com/office/powerpoint/2010/main" val="149006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a:p>
        </p:txBody>
      </p:sp>
      <p:sp>
        <p:nvSpPr>
          <p:cNvPr id="3" name="Text Placeholder 2"/>
          <p:cNvSpPr>
            <a:spLocks noGrp="1"/>
          </p:cNvSpPr>
          <p:nvPr>
            <p:ph type="body" idx="1"/>
          </p:nvPr>
        </p:nvSpPr>
        <p:spPr>
          <a:xfrm>
            <a:off x="2077160" y="2122312"/>
            <a:ext cx="391936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5" name="Text Placeholder 4"/>
          <p:cNvSpPr>
            <a:spLocks noGrp="1"/>
          </p:cNvSpPr>
          <p:nvPr>
            <p:ph type="body" sz="quarter" idx="3"/>
          </p:nvPr>
        </p:nvSpPr>
        <p:spPr>
          <a:xfrm>
            <a:off x="6547559" y="2122311"/>
            <a:ext cx="3925824"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7" name="Date Placeholder 6"/>
          <p:cNvSpPr>
            <a:spLocks noGrp="1"/>
          </p:cNvSpPr>
          <p:nvPr>
            <p:ph type="dt" sz="half" idx="10"/>
          </p:nvPr>
        </p:nvSpPr>
        <p:spPr/>
        <p:txBody>
          <a:bodyPr/>
          <a:lstStyle/>
          <a:p>
            <a:fld id="{933CEA03-AB14-4B2F-809A-A38CE70B76C9}" type="datetimeFigureOut">
              <a:rPr lang="es-EC" smtClean="0"/>
              <a:t>9/7/19</a:t>
            </a:fld>
            <a:endParaRPr lang="es-EC"/>
          </a:p>
        </p:txBody>
      </p:sp>
      <p:sp>
        <p:nvSpPr>
          <p:cNvPr id="8" name="Footer Placeholder 7"/>
          <p:cNvSpPr>
            <a:spLocks noGrp="1"/>
          </p:cNvSpPr>
          <p:nvPr>
            <p:ph type="ftr" sz="quarter" idx="11"/>
          </p:nvPr>
        </p:nvSpPr>
        <p:spPr/>
        <p:txBody>
          <a:bodyPr/>
          <a:lstStyle/>
          <a:p>
            <a:endParaRPr lang="es-EC"/>
          </a:p>
        </p:txBody>
      </p:sp>
      <p:sp>
        <p:nvSpPr>
          <p:cNvPr id="9" name="Slide Number Placeholder 8"/>
          <p:cNvSpPr>
            <a:spLocks noGrp="1"/>
          </p:cNvSpPr>
          <p:nvPr>
            <p:ph type="sldNum" sz="quarter" idx="12"/>
          </p:nvPr>
        </p:nvSpPr>
        <p:spPr/>
        <p:txBody>
          <a:bodyPr/>
          <a:lstStyle/>
          <a:p>
            <a:fld id="{D6D5B5C8-A54D-41FE-B38F-9251C846ACE8}" type="slidenum">
              <a:rPr lang="es-EC" smtClean="0"/>
              <a:t>‹Nº›</a:t>
            </a:fld>
            <a:endParaRPr lang="es-EC"/>
          </a:p>
        </p:txBody>
      </p:sp>
      <p:sp>
        <p:nvSpPr>
          <p:cNvPr id="11" name="Content Placeholder 10"/>
          <p:cNvSpPr>
            <a:spLocks noGrp="1"/>
          </p:cNvSpPr>
          <p:nvPr>
            <p:ph sz="quarter" idx="13"/>
          </p:nvPr>
        </p:nvSpPr>
        <p:spPr>
          <a:xfrm>
            <a:off x="1731264" y="2944368"/>
            <a:ext cx="4303776" cy="2779776"/>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13" name="Content Placeholder 12"/>
          <p:cNvSpPr>
            <a:spLocks noGrp="1"/>
          </p:cNvSpPr>
          <p:nvPr>
            <p:ph sz="quarter" idx="14"/>
          </p:nvPr>
        </p:nvSpPr>
        <p:spPr>
          <a:xfrm>
            <a:off x="6193535" y="2944813"/>
            <a:ext cx="4303776" cy="2779776"/>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Tree>
    <p:extLst>
      <p:ext uri="{BB962C8B-B14F-4D97-AF65-F5344CB8AC3E}">
        <p14:creationId xmlns:p14="http://schemas.microsoft.com/office/powerpoint/2010/main" val="16039719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Date Placeholder 2"/>
          <p:cNvSpPr>
            <a:spLocks noGrp="1"/>
          </p:cNvSpPr>
          <p:nvPr>
            <p:ph type="dt" sz="half" idx="10"/>
          </p:nvPr>
        </p:nvSpPr>
        <p:spPr/>
        <p:txBody>
          <a:bodyPr/>
          <a:lstStyle/>
          <a:p>
            <a:fld id="{933CEA03-AB14-4B2F-809A-A38CE70B76C9}" type="datetimeFigureOut">
              <a:rPr lang="es-EC" smtClean="0"/>
              <a:t>9/7/19</a:t>
            </a:fld>
            <a:endParaRPr lang="es-EC"/>
          </a:p>
        </p:txBody>
      </p:sp>
      <p:sp>
        <p:nvSpPr>
          <p:cNvPr id="4" name="Footer Placeholder 3"/>
          <p:cNvSpPr>
            <a:spLocks noGrp="1"/>
          </p:cNvSpPr>
          <p:nvPr>
            <p:ph type="ftr" sz="quarter" idx="11"/>
          </p:nvPr>
        </p:nvSpPr>
        <p:spPr/>
        <p:txBody>
          <a:bodyPr/>
          <a:lstStyle/>
          <a:p>
            <a:endParaRPr lang="es-EC"/>
          </a:p>
        </p:txBody>
      </p:sp>
      <p:sp>
        <p:nvSpPr>
          <p:cNvPr id="5" name="Slide Number Placeholder 4"/>
          <p:cNvSpPr>
            <a:spLocks noGrp="1"/>
          </p:cNvSpPr>
          <p:nvPr>
            <p:ph type="sldNum" sz="quarter" idx="12"/>
          </p:nvPr>
        </p:nvSpPr>
        <p:spPr/>
        <p:txBody>
          <a:bodyPr/>
          <a:lstStyle/>
          <a:p>
            <a:fld id="{D6D5B5C8-A54D-41FE-B38F-9251C846ACE8}" type="slidenum">
              <a:rPr lang="es-EC" smtClean="0"/>
              <a:t>‹Nº›</a:t>
            </a:fld>
            <a:endParaRPr lang="es-EC"/>
          </a:p>
        </p:txBody>
      </p:sp>
    </p:spTree>
    <p:extLst>
      <p:ext uri="{BB962C8B-B14F-4D97-AF65-F5344CB8AC3E}">
        <p14:creationId xmlns:p14="http://schemas.microsoft.com/office/powerpoint/2010/main" val="17500336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3CEA03-AB14-4B2F-809A-A38CE70B76C9}" type="datetimeFigureOut">
              <a:rPr lang="es-EC" smtClean="0"/>
              <a:t>9/7/19</a:t>
            </a:fld>
            <a:endParaRPr lang="es-EC"/>
          </a:p>
        </p:txBody>
      </p:sp>
      <p:sp>
        <p:nvSpPr>
          <p:cNvPr id="3" name="Footer Placeholder 2"/>
          <p:cNvSpPr>
            <a:spLocks noGrp="1"/>
          </p:cNvSpPr>
          <p:nvPr>
            <p:ph type="ftr" sz="quarter" idx="11"/>
          </p:nvPr>
        </p:nvSpPr>
        <p:spPr/>
        <p:txBody>
          <a:bodyPr/>
          <a:lstStyle/>
          <a:p>
            <a:endParaRPr lang="es-EC"/>
          </a:p>
        </p:txBody>
      </p:sp>
      <p:sp>
        <p:nvSpPr>
          <p:cNvPr id="4" name="Slide Number Placeholder 3"/>
          <p:cNvSpPr>
            <a:spLocks noGrp="1"/>
          </p:cNvSpPr>
          <p:nvPr>
            <p:ph type="sldNum" sz="quarter" idx="12"/>
          </p:nvPr>
        </p:nvSpPr>
        <p:spPr/>
        <p:txBody>
          <a:bodyPr/>
          <a:lstStyle/>
          <a:p>
            <a:fld id="{D6D5B5C8-A54D-41FE-B38F-9251C846ACE8}" type="slidenum">
              <a:rPr lang="es-EC" smtClean="0"/>
              <a:t>‹Nº›</a:t>
            </a:fld>
            <a:endParaRPr lang="es-EC"/>
          </a:p>
        </p:txBody>
      </p:sp>
    </p:spTree>
    <p:extLst>
      <p:ext uri="{BB962C8B-B14F-4D97-AF65-F5344CB8AC3E}">
        <p14:creationId xmlns:p14="http://schemas.microsoft.com/office/powerpoint/2010/main" val="29081077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grpSp>
        <p:nvGrpSpPr>
          <p:cNvPr id="8" name="Group 15"/>
          <p:cNvGrpSpPr/>
          <p:nvPr/>
        </p:nvGrpSpPr>
        <p:grpSpPr>
          <a:xfrm>
            <a:off x="0" y="0"/>
            <a:ext cx="12192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11" name="Freeform 10"/>
          <p:cNvSpPr/>
          <p:nvPr/>
        </p:nvSpPr>
        <p:spPr>
          <a:xfrm rot="10800000">
            <a:off x="842903" y="6058038"/>
            <a:ext cx="10295468"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6" name="Rectangle 15"/>
          <p:cNvSpPr/>
          <p:nvPr/>
        </p:nvSpPr>
        <p:spPr>
          <a:xfrm rot="60000">
            <a:off x="5958497" y="605163"/>
            <a:ext cx="505192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7" name="Rectangle 16"/>
          <p:cNvSpPr/>
          <p:nvPr/>
        </p:nvSpPr>
        <p:spPr>
          <a:xfrm rot="60000">
            <a:off x="5961889" y="603504"/>
            <a:ext cx="505192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Rectangle 12"/>
          <p:cNvSpPr/>
          <p:nvPr/>
        </p:nvSpPr>
        <p:spPr>
          <a:xfrm rot="21540000">
            <a:off x="998940" y="576868"/>
            <a:ext cx="505192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4" name="Rectangle 13"/>
          <p:cNvSpPr/>
          <p:nvPr/>
        </p:nvSpPr>
        <p:spPr>
          <a:xfrm rot="21540000">
            <a:off x="999745" y="576072"/>
            <a:ext cx="505192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3161475" y="293953"/>
            <a:ext cx="757108"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8467351" y="238675"/>
            <a:ext cx="566928" cy="755904"/>
          </a:xfrm>
          <a:prstGeom prst="rect">
            <a:avLst/>
          </a:prstGeom>
          <a:noFill/>
        </p:spPr>
      </p:pic>
      <p:sp>
        <p:nvSpPr>
          <p:cNvPr id="2" name="Title 1"/>
          <p:cNvSpPr>
            <a:spLocks noGrp="1"/>
          </p:cNvSpPr>
          <p:nvPr>
            <p:ph type="title"/>
          </p:nvPr>
        </p:nvSpPr>
        <p:spPr>
          <a:xfrm rot="-60000">
            <a:off x="1478635" y="2020043"/>
            <a:ext cx="4086436" cy="1503037"/>
          </a:xfrm>
        </p:spPr>
        <p:txBody>
          <a:bodyPr anchor="b">
            <a:normAutofit/>
          </a:bodyPr>
          <a:lstStyle>
            <a:lvl1pPr algn="ctr">
              <a:defRPr sz="2400" b="0"/>
            </a:lvl1pPr>
          </a:lstStyle>
          <a:p>
            <a:r>
              <a:rPr lang="es-ES"/>
              <a:t>Haga clic para modificar el estilo de título del patrón</a:t>
            </a:r>
            <a:endParaRPr lang="en-US"/>
          </a:p>
        </p:txBody>
      </p:sp>
      <p:sp>
        <p:nvSpPr>
          <p:cNvPr id="3" name="Content Placeholder 2"/>
          <p:cNvSpPr>
            <a:spLocks noGrp="1"/>
          </p:cNvSpPr>
          <p:nvPr>
            <p:ph idx="1"/>
          </p:nvPr>
        </p:nvSpPr>
        <p:spPr>
          <a:xfrm rot="60000">
            <a:off x="6472388" y="1150993"/>
            <a:ext cx="4027723"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rot="-60000">
            <a:off x="1530834" y="3623748"/>
            <a:ext cx="4065188"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a:xfrm rot="60000">
            <a:off x="8455598" y="5885673"/>
            <a:ext cx="1618428" cy="365125"/>
          </a:xfrm>
        </p:spPr>
        <p:txBody>
          <a:bodyPr/>
          <a:lstStyle/>
          <a:p>
            <a:fld id="{933CEA03-AB14-4B2F-809A-A38CE70B76C9}" type="datetimeFigureOut">
              <a:rPr lang="es-EC" smtClean="0"/>
              <a:t>9/7/19</a:t>
            </a:fld>
            <a:endParaRPr lang="es-EC"/>
          </a:p>
        </p:txBody>
      </p:sp>
      <p:sp>
        <p:nvSpPr>
          <p:cNvPr id="6" name="Footer Placeholder 5"/>
          <p:cNvSpPr>
            <a:spLocks noGrp="1"/>
          </p:cNvSpPr>
          <p:nvPr>
            <p:ph type="ftr" sz="quarter" idx="11"/>
          </p:nvPr>
        </p:nvSpPr>
        <p:spPr>
          <a:xfrm rot="-60000">
            <a:off x="1219406" y="5829262"/>
            <a:ext cx="4696809" cy="365125"/>
          </a:xfrm>
        </p:spPr>
        <p:txBody>
          <a:bodyPr/>
          <a:lstStyle/>
          <a:p>
            <a:endParaRPr lang="es-EC"/>
          </a:p>
        </p:txBody>
      </p:sp>
      <p:sp>
        <p:nvSpPr>
          <p:cNvPr id="7" name="Slide Number Placeholder 6"/>
          <p:cNvSpPr>
            <a:spLocks noGrp="1"/>
          </p:cNvSpPr>
          <p:nvPr>
            <p:ph type="sldNum" sz="quarter" idx="12"/>
          </p:nvPr>
        </p:nvSpPr>
        <p:spPr>
          <a:xfrm rot="60000">
            <a:off x="10076418" y="5896962"/>
            <a:ext cx="738697" cy="365125"/>
          </a:xfrm>
        </p:spPr>
        <p:txBody>
          <a:bodyPr/>
          <a:lstStyle/>
          <a:p>
            <a:fld id="{D6D5B5C8-A54D-41FE-B38F-9251C846ACE8}" type="slidenum">
              <a:rPr lang="es-EC" smtClean="0"/>
              <a:t>‹Nº›</a:t>
            </a:fld>
            <a:endParaRPr lang="es-EC"/>
          </a:p>
        </p:txBody>
      </p:sp>
    </p:spTree>
    <p:extLst>
      <p:ext uri="{BB962C8B-B14F-4D97-AF65-F5344CB8AC3E}">
        <p14:creationId xmlns:p14="http://schemas.microsoft.com/office/powerpoint/2010/main" val="4684155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grpSp>
        <p:nvGrpSpPr>
          <p:cNvPr id="8" name="Group 15"/>
          <p:cNvGrpSpPr/>
          <p:nvPr/>
        </p:nvGrpSpPr>
        <p:grpSpPr>
          <a:xfrm>
            <a:off x="0" y="0"/>
            <a:ext cx="12192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31" name="Freeform 30"/>
          <p:cNvSpPr/>
          <p:nvPr/>
        </p:nvSpPr>
        <p:spPr>
          <a:xfrm rot="10800000">
            <a:off x="842903" y="6058038"/>
            <a:ext cx="10295468"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Rectangle 11"/>
          <p:cNvSpPr/>
          <p:nvPr/>
        </p:nvSpPr>
        <p:spPr>
          <a:xfrm rot="21540000">
            <a:off x="998940" y="576868"/>
            <a:ext cx="505192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Rectangle 12"/>
          <p:cNvSpPr/>
          <p:nvPr/>
        </p:nvSpPr>
        <p:spPr>
          <a:xfrm rot="21540000">
            <a:off x="993412" y="575769"/>
            <a:ext cx="505192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9" name="Rectangle 28"/>
          <p:cNvSpPr/>
          <p:nvPr/>
        </p:nvSpPr>
        <p:spPr>
          <a:xfrm rot="60000">
            <a:off x="5958497" y="605163"/>
            <a:ext cx="505192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0" name="Rectangle 29"/>
          <p:cNvSpPr/>
          <p:nvPr/>
        </p:nvSpPr>
        <p:spPr>
          <a:xfrm rot="60000">
            <a:off x="5953025" y="603920"/>
            <a:ext cx="505192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3161475" y="293953"/>
            <a:ext cx="757108"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8467351" y="238675"/>
            <a:ext cx="566928" cy="755904"/>
          </a:xfrm>
          <a:prstGeom prst="rect">
            <a:avLst/>
          </a:prstGeom>
          <a:noFill/>
        </p:spPr>
      </p:pic>
      <p:sp>
        <p:nvSpPr>
          <p:cNvPr id="2" name="Title 1"/>
          <p:cNvSpPr>
            <a:spLocks noGrp="1"/>
          </p:cNvSpPr>
          <p:nvPr>
            <p:ph type="title"/>
          </p:nvPr>
        </p:nvSpPr>
        <p:spPr>
          <a:xfrm rot="-60000">
            <a:off x="1475232" y="2020824"/>
            <a:ext cx="4084320" cy="1499616"/>
          </a:xfrm>
        </p:spPr>
        <p:txBody>
          <a:bodyPr anchor="b">
            <a:normAutofit/>
          </a:bodyPr>
          <a:lstStyle>
            <a:lvl1pPr algn="ctr">
              <a:defRPr sz="2400" b="0"/>
            </a:lvl1pPr>
          </a:lstStyle>
          <a:p>
            <a:r>
              <a:rPr lang="es-ES"/>
              <a:t>Haga clic para modificar el estilo de título del patrón</a:t>
            </a:r>
            <a:endParaRPr lang="en-US" dirty="0"/>
          </a:p>
        </p:txBody>
      </p:sp>
      <p:sp>
        <p:nvSpPr>
          <p:cNvPr id="3" name="Picture Placeholder 2"/>
          <p:cNvSpPr>
            <a:spLocks noGrp="1"/>
          </p:cNvSpPr>
          <p:nvPr>
            <p:ph type="pic" idx="1"/>
          </p:nvPr>
        </p:nvSpPr>
        <p:spPr>
          <a:xfrm rot="60000">
            <a:off x="6531487" y="1207272"/>
            <a:ext cx="3885151"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a:p>
        </p:txBody>
      </p:sp>
      <p:sp>
        <p:nvSpPr>
          <p:cNvPr id="4" name="Text Placeholder 3"/>
          <p:cNvSpPr>
            <a:spLocks noGrp="1"/>
          </p:cNvSpPr>
          <p:nvPr>
            <p:ph type="body" sz="half" idx="2"/>
          </p:nvPr>
        </p:nvSpPr>
        <p:spPr>
          <a:xfrm rot="-60000">
            <a:off x="1536192" y="3621024"/>
            <a:ext cx="4059936"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a:xfrm rot="60000">
            <a:off x="8461249" y="5888738"/>
            <a:ext cx="1618428" cy="365125"/>
          </a:xfrm>
        </p:spPr>
        <p:txBody>
          <a:bodyPr/>
          <a:lstStyle/>
          <a:p>
            <a:fld id="{933CEA03-AB14-4B2F-809A-A38CE70B76C9}" type="datetimeFigureOut">
              <a:rPr lang="es-EC" smtClean="0"/>
              <a:t>9/7/19</a:t>
            </a:fld>
            <a:endParaRPr lang="es-EC"/>
          </a:p>
        </p:txBody>
      </p:sp>
      <p:sp>
        <p:nvSpPr>
          <p:cNvPr id="6" name="Footer Placeholder 5"/>
          <p:cNvSpPr>
            <a:spLocks noGrp="1"/>
          </p:cNvSpPr>
          <p:nvPr>
            <p:ph type="ftr" sz="quarter" idx="11"/>
          </p:nvPr>
        </p:nvSpPr>
        <p:spPr>
          <a:xfrm rot="-60000">
            <a:off x="1219426" y="5831038"/>
            <a:ext cx="4425391" cy="365125"/>
          </a:xfrm>
        </p:spPr>
        <p:txBody>
          <a:bodyPr/>
          <a:lstStyle/>
          <a:p>
            <a:endParaRPr lang="es-EC"/>
          </a:p>
        </p:txBody>
      </p:sp>
      <p:sp>
        <p:nvSpPr>
          <p:cNvPr id="7" name="Slide Number Placeholder 6"/>
          <p:cNvSpPr>
            <a:spLocks noGrp="1"/>
          </p:cNvSpPr>
          <p:nvPr>
            <p:ph type="sldNum" sz="quarter" idx="12"/>
          </p:nvPr>
        </p:nvSpPr>
        <p:spPr>
          <a:xfrm rot="60000">
            <a:off x="10082786" y="5900027"/>
            <a:ext cx="738697" cy="365125"/>
          </a:xfrm>
        </p:spPr>
        <p:txBody>
          <a:bodyPr/>
          <a:lstStyle/>
          <a:p>
            <a:fld id="{D6D5B5C8-A54D-41FE-B38F-9251C846ACE8}" type="slidenum">
              <a:rPr lang="es-EC" smtClean="0"/>
              <a:t>‹Nº›</a:t>
            </a:fld>
            <a:endParaRPr lang="es-EC"/>
          </a:p>
        </p:txBody>
      </p:sp>
    </p:spTree>
    <p:extLst>
      <p:ext uri="{BB962C8B-B14F-4D97-AF65-F5344CB8AC3E}">
        <p14:creationId xmlns:p14="http://schemas.microsoft.com/office/powerpoint/2010/main" val="24775425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Vertical Text Placeholder 2"/>
          <p:cNvSpPr>
            <a:spLocks noGrp="1"/>
          </p:cNvSpPr>
          <p:nvPr>
            <p:ph type="body" orient="vert" idx="1"/>
          </p:nvPr>
        </p:nvSpPr>
        <p:spPr/>
        <p:txBody>
          <a:bodyPr vert="eaVert" anchor="ct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fld id="{933CEA03-AB14-4B2F-809A-A38CE70B76C9}" type="datetimeFigureOut">
              <a:rPr lang="es-EC" smtClean="0"/>
              <a:t>9/7/19</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D6D5B5C8-A54D-41FE-B38F-9251C846ACE8}" type="slidenum">
              <a:rPr lang="es-EC" smtClean="0"/>
              <a:t>‹Nº›</a:t>
            </a:fld>
            <a:endParaRPr lang="es-EC"/>
          </a:p>
        </p:txBody>
      </p:sp>
    </p:spTree>
    <p:extLst>
      <p:ext uri="{BB962C8B-B14F-4D97-AF65-F5344CB8AC3E}">
        <p14:creationId xmlns:p14="http://schemas.microsoft.com/office/powerpoint/2010/main" val="31335763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2" y="925691"/>
            <a:ext cx="1907823" cy="4763911"/>
          </a:xfrm>
        </p:spPr>
        <p:txBody>
          <a:bodyPr vert="eaVert"/>
          <a:lstStyle>
            <a:lvl1pPr algn="l">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730962" y="1106313"/>
            <a:ext cx="6905039" cy="4402667"/>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fld id="{933CEA03-AB14-4B2F-809A-A38CE70B76C9}" type="datetimeFigureOut">
              <a:rPr lang="es-EC" smtClean="0"/>
              <a:t>9/7/19</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D6D5B5C8-A54D-41FE-B38F-9251C846ACE8}" type="slidenum">
              <a:rPr lang="es-EC" smtClean="0"/>
              <a:t>‹Nº›</a:t>
            </a:fld>
            <a:endParaRPr lang="es-EC"/>
          </a:p>
        </p:txBody>
      </p:sp>
    </p:spTree>
    <p:extLst>
      <p:ext uri="{BB962C8B-B14F-4D97-AF65-F5344CB8AC3E}">
        <p14:creationId xmlns:p14="http://schemas.microsoft.com/office/powerpoint/2010/main" val="17451711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9334D819-9F07-4261-B09B-9E467E5D9002}" type="datetimeFigureOut">
              <a:rPr lang="en-US" dirty="0"/>
              <a:pPr/>
              <a:t>7/9/19</a:t>
            </a:fld>
            <a:endParaRPr lang="en-US" dirty="0"/>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71766878-3199-4EAB-94E7-2D6D11070E14}" type="slidenum">
              <a:rPr lang="en-US" dirty="0"/>
              <a:pPr/>
              <a:t>‹Nº›</a:t>
            </a:fld>
            <a:endParaRPr lang="en-US" dirty="0"/>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12192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10" name="Freeform 9"/>
          <p:cNvSpPr/>
          <p:nvPr/>
        </p:nvSpPr>
        <p:spPr>
          <a:xfrm rot="10800000">
            <a:off x="838201" y="6069330"/>
            <a:ext cx="1056132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 name="Rectangle 10"/>
          <p:cNvSpPr/>
          <p:nvPr/>
        </p:nvSpPr>
        <p:spPr>
          <a:xfrm>
            <a:off x="975360" y="575310"/>
            <a:ext cx="102616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Rectangle 11"/>
          <p:cNvSpPr/>
          <p:nvPr/>
        </p:nvSpPr>
        <p:spPr>
          <a:xfrm>
            <a:off x="975360" y="576072"/>
            <a:ext cx="10261600" cy="5715000"/>
          </a:xfrm>
          <a:prstGeom prst="rect">
            <a:avLst/>
          </a:prstGeom>
          <a:blipFill dpi="0" rotWithShape="1">
            <a:blip r:embed="rId13"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3" name="Picture 2" descr="C:\Users\Administrator\Desktop\Pushpin Dev\Assets\pushpinLeft.png"/>
          <p:cNvPicPr>
            <a:picLocks noChangeAspect="1" noChangeArrowheads="1"/>
          </p:cNvPicPr>
          <p:nvPr/>
        </p:nvPicPr>
        <p:blipFill>
          <a:blip r:embed="rId14" cstate="print"/>
          <a:srcRect/>
          <a:stretch>
            <a:fillRect/>
          </a:stretch>
        </p:blipFill>
        <p:spPr bwMode="auto">
          <a:xfrm rot="1435684">
            <a:off x="724989" y="273091"/>
            <a:ext cx="757108"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4" cstate="print"/>
          <a:srcRect/>
          <a:stretch>
            <a:fillRect/>
          </a:stretch>
        </p:blipFill>
        <p:spPr bwMode="auto">
          <a:xfrm rot="4096196">
            <a:off x="10914593" y="203675"/>
            <a:ext cx="566928" cy="755904"/>
          </a:xfrm>
          <a:prstGeom prst="rect">
            <a:avLst/>
          </a:prstGeom>
          <a:noFill/>
        </p:spPr>
      </p:pic>
      <p:sp>
        <p:nvSpPr>
          <p:cNvPr id="2" name="Title Placeholder 1"/>
          <p:cNvSpPr>
            <a:spLocks noGrp="1"/>
          </p:cNvSpPr>
          <p:nvPr>
            <p:ph type="title"/>
          </p:nvPr>
        </p:nvSpPr>
        <p:spPr>
          <a:xfrm>
            <a:off x="1460031" y="817583"/>
            <a:ext cx="9286993" cy="1202485"/>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950721" y="2119257"/>
            <a:ext cx="8261873" cy="3603812"/>
          </a:xfrm>
          <a:prstGeom prst="rect">
            <a:avLst/>
          </a:prstGeom>
        </p:spPr>
        <p:txBody>
          <a:bodyPr vert="horz" lIns="91440" tIns="45720" rIns="91440" bIns="45720" rtlCol="0" anchor="t">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606118" y="5809153"/>
            <a:ext cx="1618428"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fld id="{933CEA03-AB14-4B2F-809A-A38CE70B76C9}" type="datetimeFigureOut">
              <a:rPr lang="es-EC" smtClean="0"/>
              <a:t>9/7/19</a:t>
            </a:fld>
            <a:endParaRPr lang="es-EC"/>
          </a:p>
        </p:txBody>
      </p:sp>
      <p:sp>
        <p:nvSpPr>
          <p:cNvPr id="5" name="Footer Placeholder 4"/>
          <p:cNvSpPr>
            <a:spLocks noGrp="1"/>
          </p:cNvSpPr>
          <p:nvPr>
            <p:ph type="ftr" sz="quarter" idx="3"/>
          </p:nvPr>
        </p:nvSpPr>
        <p:spPr>
          <a:xfrm>
            <a:off x="1219202" y="5809153"/>
            <a:ext cx="7386917"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endParaRPr lang="es-EC"/>
          </a:p>
        </p:txBody>
      </p:sp>
      <p:sp>
        <p:nvSpPr>
          <p:cNvPr id="6" name="Slide Number Placeholder 5"/>
          <p:cNvSpPr>
            <a:spLocks noGrp="1"/>
          </p:cNvSpPr>
          <p:nvPr>
            <p:ph type="sldNum" sz="quarter" idx="4"/>
          </p:nvPr>
        </p:nvSpPr>
        <p:spPr>
          <a:xfrm>
            <a:off x="10226937" y="5809153"/>
            <a:ext cx="738697"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fld id="{D6D5B5C8-A54D-41FE-B38F-9251C846ACE8}" type="slidenum">
              <a:rPr lang="es-EC" smtClean="0"/>
              <a:t>‹Nº›</a:t>
            </a:fld>
            <a:endParaRPr lang="es-EC"/>
          </a:p>
        </p:txBody>
      </p:sp>
    </p:spTree>
    <p:extLst>
      <p:ext uri="{BB962C8B-B14F-4D97-AF65-F5344CB8AC3E}">
        <p14:creationId xmlns:p14="http://schemas.microsoft.com/office/powerpoint/2010/main" val="364878946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282D228-48F5-4C54-B104-67D5B816740A}"/>
              </a:ext>
            </a:extLst>
          </p:cNvPr>
          <p:cNvSpPr>
            <a:spLocks noGrp="1"/>
          </p:cNvSpPr>
          <p:nvPr>
            <p:ph type="ctrTitle"/>
          </p:nvPr>
        </p:nvSpPr>
        <p:spPr/>
        <p:txBody>
          <a:bodyPr/>
          <a:lstStyle/>
          <a:p>
            <a:r>
              <a:rPr lang="es-EC" dirty="0"/>
              <a:t>Caso </a:t>
            </a:r>
            <a:br>
              <a:rPr lang="es-EC" dirty="0"/>
            </a:br>
            <a:r>
              <a:rPr lang="es-EC" dirty="0"/>
              <a:t>“</a:t>
            </a:r>
            <a:r>
              <a:rPr lang="es-EC" dirty="0" err="1"/>
              <a:t>beyoncé</a:t>
            </a:r>
            <a:r>
              <a:rPr lang="es-EC" dirty="0"/>
              <a:t>”</a:t>
            </a:r>
          </a:p>
        </p:txBody>
      </p:sp>
      <p:sp>
        <p:nvSpPr>
          <p:cNvPr id="3" name="Subtítulo 2">
            <a:extLst>
              <a:ext uri="{FF2B5EF4-FFF2-40B4-BE49-F238E27FC236}">
                <a16:creationId xmlns:a16="http://schemas.microsoft.com/office/drawing/2014/main" id="{88824F7B-4085-4392-8DE3-08C56DFB7D3F}"/>
              </a:ext>
            </a:extLst>
          </p:cNvPr>
          <p:cNvSpPr>
            <a:spLocks noGrp="1"/>
          </p:cNvSpPr>
          <p:nvPr>
            <p:ph type="subTitle" idx="1"/>
          </p:nvPr>
        </p:nvSpPr>
        <p:spPr/>
        <p:txBody>
          <a:bodyPr/>
          <a:lstStyle/>
          <a:p>
            <a:r>
              <a:rPr lang="es-EC" dirty="0"/>
              <a:t>María José </a:t>
            </a:r>
            <a:r>
              <a:rPr lang="es-EC" dirty="0" err="1"/>
              <a:t>cedeño</a:t>
            </a:r>
            <a:r>
              <a:rPr lang="es-EC" dirty="0"/>
              <a:t>, Víctor Hugo flores, macarena </a:t>
            </a:r>
            <a:r>
              <a:rPr lang="es-EC" dirty="0" err="1"/>
              <a:t>endara</a:t>
            </a:r>
            <a:endParaRPr lang="es-EC" dirty="0"/>
          </a:p>
        </p:txBody>
      </p:sp>
    </p:spTree>
    <p:extLst>
      <p:ext uri="{BB962C8B-B14F-4D97-AF65-F5344CB8AC3E}">
        <p14:creationId xmlns:p14="http://schemas.microsoft.com/office/powerpoint/2010/main" val="31854320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091396-91E6-41FA-8204-7D18B48558FB}"/>
              </a:ext>
            </a:extLst>
          </p:cNvPr>
          <p:cNvSpPr>
            <a:spLocks noGrp="1"/>
          </p:cNvSpPr>
          <p:nvPr>
            <p:ph type="title"/>
          </p:nvPr>
        </p:nvSpPr>
        <p:spPr/>
        <p:txBody>
          <a:bodyPr/>
          <a:lstStyle/>
          <a:p>
            <a:r>
              <a:rPr lang="es-EC" dirty="0"/>
              <a:t>1. antecedentes</a:t>
            </a:r>
          </a:p>
        </p:txBody>
      </p:sp>
      <p:sp>
        <p:nvSpPr>
          <p:cNvPr id="3" name="Marcador de contenido 2">
            <a:extLst>
              <a:ext uri="{FF2B5EF4-FFF2-40B4-BE49-F238E27FC236}">
                <a16:creationId xmlns:a16="http://schemas.microsoft.com/office/drawing/2014/main" id="{71D39CBE-2966-44EC-A7E2-8D2A635A4F19}"/>
              </a:ext>
            </a:extLst>
          </p:cNvPr>
          <p:cNvSpPr>
            <a:spLocks noGrp="1"/>
          </p:cNvSpPr>
          <p:nvPr>
            <p:ph idx="1"/>
          </p:nvPr>
        </p:nvSpPr>
        <p:spPr>
          <a:xfrm>
            <a:off x="1006839" y="1300766"/>
            <a:ext cx="10178322" cy="5174849"/>
          </a:xfrm>
        </p:spPr>
        <p:txBody>
          <a:bodyPr>
            <a:normAutofit fontScale="85000" lnSpcReduction="20000"/>
          </a:bodyPr>
          <a:lstStyle/>
          <a:p>
            <a:pPr>
              <a:lnSpc>
                <a:spcPct val="120000"/>
              </a:lnSpc>
            </a:pPr>
            <a:r>
              <a:rPr lang="es-EC" dirty="0"/>
              <a:t>Beyoncé como una artista con una gran carrera musical, ya había lanzado 4 álbumes que le habían formado todo el éxito que tenía como solista.</a:t>
            </a:r>
          </a:p>
          <a:p>
            <a:pPr>
              <a:lnSpc>
                <a:spcPct val="120000"/>
              </a:lnSpc>
            </a:pPr>
            <a:r>
              <a:rPr lang="es-EC" dirty="0"/>
              <a:t>Decide romper esquemas con el lanzamiento de su 5to álbum, en el que rompe con los convencionalismos y presenta este material mediante la plataforma digital. </a:t>
            </a:r>
          </a:p>
          <a:p>
            <a:pPr>
              <a:lnSpc>
                <a:spcPct val="120000"/>
              </a:lnSpc>
            </a:pPr>
            <a:r>
              <a:rPr lang="es-EC" dirty="0"/>
              <a:t>El álbum no solo se enfocaba en lanzar un “single” o solo las canciones, ella contextualizó desde la perspectiva visual y melódica. </a:t>
            </a:r>
          </a:p>
          <a:p>
            <a:pPr>
              <a:lnSpc>
                <a:spcPct val="120000"/>
              </a:lnSpc>
            </a:pPr>
            <a:r>
              <a:rPr lang="es-EC" dirty="0"/>
              <a:t>Decide realizar el lanzamiento digital, por dos antecedentes de spoilers en internet: el lanzamiento de su primer álbum “</a:t>
            </a:r>
            <a:r>
              <a:rPr lang="es-EC" dirty="0" err="1"/>
              <a:t>Dangerously</a:t>
            </a:r>
            <a:r>
              <a:rPr lang="es-EC" dirty="0"/>
              <a:t> In Love” y “4”.</a:t>
            </a:r>
          </a:p>
          <a:p>
            <a:pPr>
              <a:lnSpc>
                <a:spcPct val="120000"/>
              </a:lnSpc>
            </a:pPr>
            <a:r>
              <a:rPr lang="es-EC" dirty="0"/>
              <a:t>Beyoncé no era solo una cantante.  Ella buscaba controlar todo el proceso para crear su trabajó, de esta manera creo su productora </a:t>
            </a:r>
            <a:r>
              <a:rPr lang="es-EC" dirty="0" err="1"/>
              <a:t>Parkwood</a:t>
            </a:r>
            <a:r>
              <a:rPr lang="es-EC" dirty="0"/>
              <a:t>. </a:t>
            </a:r>
          </a:p>
          <a:p>
            <a:pPr>
              <a:lnSpc>
                <a:spcPct val="120000"/>
              </a:lnSpc>
            </a:pPr>
            <a:r>
              <a:rPr lang="es-EC" dirty="0"/>
              <a:t>Ella conocía la importancia de aliarse con marcas influyentes e importantes para seguir creciendo en el mundo musical, es así que decidió aliarse con Columbia </a:t>
            </a:r>
            <a:r>
              <a:rPr lang="es-EC" dirty="0" err="1"/>
              <a:t>Records</a:t>
            </a:r>
            <a:r>
              <a:rPr lang="es-EC" dirty="0"/>
              <a:t>. Además trabajó con algunas marcas para seguir ampliando su imagen: Tommy </a:t>
            </a:r>
            <a:r>
              <a:rPr lang="es-EC" dirty="0" err="1"/>
              <a:t>Hilfiger</a:t>
            </a:r>
            <a:r>
              <a:rPr lang="es-EC" dirty="0"/>
              <a:t>, L </a:t>
            </a:r>
            <a:r>
              <a:rPr lang="es-EC" dirty="0" err="1"/>
              <a:t>Oreal</a:t>
            </a:r>
            <a:r>
              <a:rPr lang="es-EC" dirty="0"/>
              <a:t>, Armani. Posterior buscó aliarse con marcas que eran la influyentes en ese momento:  Apple, Facebook, Instagram.</a:t>
            </a:r>
          </a:p>
          <a:p>
            <a:pPr>
              <a:lnSpc>
                <a:spcPct val="120000"/>
              </a:lnSpc>
            </a:pPr>
            <a:r>
              <a:rPr lang="es-EC" dirty="0"/>
              <a:t>Beyoncé no solo buscaba hacer canciones, sus trabajos reflejan su personalidad y cómo ella es. La intensidad con la que trabajó para crear el último álbum y todo el empeño que le puso es vivo reflejo de lo antes mencionado.</a:t>
            </a:r>
          </a:p>
          <a:p>
            <a:pPr>
              <a:lnSpc>
                <a:spcPct val="120000"/>
              </a:lnSpc>
            </a:pPr>
            <a:endParaRPr lang="es-EC" dirty="0"/>
          </a:p>
          <a:p>
            <a:pPr>
              <a:lnSpc>
                <a:spcPct val="120000"/>
              </a:lnSpc>
            </a:pPr>
            <a:endParaRPr lang="es-EC" dirty="0"/>
          </a:p>
          <a:p>
            <a:pPr>
              <a:lnSpc>
                <a:spcPct val="120000"/>
              </a:lnSpc>
            </a:pPr>
            <a:endParaRPr lang="es-EC" dirty="0"/>
          </a:p>
          <a:p>
            <a:pPr>
              <a:lnSpc>
                <a:spcPct val="120000"/>
              </a:lnSpc>
            </a:pPr>
            <a:endParaRPr lang="es-EC" dirty="0"/>
          </a:p>
        </p:txBody>
      </p:sp>
    </p:spTree>
    <p:extLst>
      <p:ext uri="{BB962C8B-B14F-4D97-AF65-F5344CB8AC3E}">
        <p14:creationId xmlns:p14="http://schemas.microsoft.com/office/powerpoint/2010/main" val="37997467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091396-91E6-41FA-8204-7D18B48558FB}"/>
              </a:ext>
            </a:extLst>
          </p:cNvPr>
          <p:cNvSpPr>
            <a:spLocks noGrp="1"/>
          </p:cNvSpPr>
          <p:nvPr>
            <p:ph type="title"/>
          </p:nvPr>
        </p:nvSpPr>
        <p:spPr/>
        <p:txBody>
          <a:bodyPr/>
          <a:lstStyle/>
          <a:p>
            <a:r>
              <a:rPr lang="es-EC" dirty="0"/>
              <a:t>1. antecedentes</a:t>
            </a:r>
          </a:p>
        </p:txBody>
      </p:sp>
      <p:sp>
        <p:nvSpPr>
          <p:cNvPr id="3" name="Marcador de contenido 2">
            <a:extLst>
              <a:ext uri="{FF2B5EF4-FFF2-40B4-BE49-F238E27FC236}">
                <a16:creationId xmlns:a16="http://schemas.microsoft.com/office/drawing/2014/main" id="{71D39CBE-2966-44EC-A7E2-8D2A635A4F19}"/>
              </a:ext>
            </a:extLst>
          </p:cNvPr>
          <p:cNvSpPr>
            <a:spLocks noGrp="1"/>
          </p:cNvSpPr>
          <p:nvPr>
            <p:ph idx="1"/>
          </p:nvPr>
        </p:nvSpPr>
        <p:spPr>
          <a:xfrm>
            <a:off x="1006839" y="1300766"/>
            <a:ext cx="10178322" cy="5174849"/>
          </a:xfrm>
        </p:spPr>
        <p:txBody>
          <a:bodyPr>
            <a:normAutofit lnSpcReduction="10000"/>
          </a:bodyPr>
          <a:lstStyle/>
          <a:p>
            <a:pPr>
              <a:lnSpc>
                <a:spcPct val="120000"/>
              </a:lnSpc>
            </a:pPr>
            <a:r>
              <a:rPr lang="es-EC" dirty="0"/>
              <a:t>La música grabada VS la música digital: </a:t>
            </a:r>
          </a:p>
          <a:p>
            <a:pPr lvl="1">
              <a:lnSpc>
                <a:spcPct val="120000"/>
              </a:lnSpc>
            </a:pPr>
            <a:r>
              <a:rPr lang="es-EC" b="1" dirty="0"/>
              <a:t>Grabada: </a:t>
            </a:r>
            <a:r>
              <a:rPr lang="es-EC" dirty="0"/>
              <a:t>15mil millones de dólares en el 2013</a:t>
            </a:r>
          </a:p>
          <a:p>
            <a:pPr lvl="1">
              <a:lnSpc>
                <a:spcPct val="120000"/>
              </a:lnSpc>
            </a:pPr>
            <a:r>
              <a:rPr lang="es-EC" dirty="0"/>
              <a:t>La preferencia por la música grabada empieza a disminuir </a:t>
            </a:r>
          </a:p>
          <a:p>
            <a:pPr lvl="1">
              <a:lnSpc>
                <a:spcPct val="120000"/>
              </a:lnSpc>
            </a:pPr>
            <a:r>
              <a:rPr lang="es-EC" dirty="0"/>
              <a:t>Solo representaba el 15% </a:t>
            </a:r>
          </a:p>
          <a:p>
            <a:pPr lvl="1">
              <a:lnSpc>
                <a:spcPct val="120000"/>
              </a:lnSpc>
            </a:pPr>
            <a:endParaRPr lang="es-EC" dirty="0"/>
          </a:p>
          <a:p>
            <a:pPr lvl="1">
              <a:lnSpc>
                <a:spcPct val="120000"/>
              </a:lnSpc>
            </a:pPr>
            <a:r>
              <a:rPr lang="es-EC" b="1" dirty="0"/>
              <a:t>Digital: </a:t>
            </a:r>
            <a:r>
              <a:rPr lang="es-EC" dirty="0" err="1"/>
              <a:t>Itunes</a:t>
            </a:r>
            <a:r>
              <a:rPr lang="es-EC" dirty="0"/>
              <a:t> como el líder del mercado en los EE UU</a:t>
            </a:r>
          </a:p>
          <a:p>
            <a:pPr lvl="1">
              <a:lnSpc>
                <a:spcPct val="120000"/>
              </a:lnSpc>
            </a:pPr>
            <a:r>
              <a:rPr lang="es-EC" dirty="0"/>
              <a:t>Representa el 65% de </a:t>
            </a:r>
          </a:p>
          <a:p>
            <a:pPr lvl="1">
              <a:lnSpc>
                <a:spcPct val="120000"/>
              </a:lnSpc>
            </a:pPr>
            <a:r>
              <a:rPr lang="es-EC" dirty="0"/>
              <a:t>Ingresos 2012 $1.7mil millones</a:t>
            </a:r>
          </a:p>
          <a:p>
            <a:pPr>
              <a:lnSpc>
                <a:spcPct val="120000"/>
              </a:lnSpc>
            </a:pPr>
            <a:r>
              <a:rPr lang="es-EC" dirty="0"/>
              <a:t>La música digital permite escuchar canciones individuales y no necesariamente me obliga a escuchar el álbum completo. </a:t>
            </a:r>
          </a:p>
          <a:p>
            <a:pPr>
              <a:lnSpc>
                <a:spcPct val="120000"/>
              </a:lnSpc>
            </a:pPr>
            <a:r>
              <a:rPr lang="es-EC" dirty="0"/>
              <a:t>Tener en cuenta las preocupaciones que ella tenía al realizar el lanzamiento del álbum: problemas técnicos, no realizar una campaña de publicidad, cómo respondería la audiencia, los mercados internacionales. </a:t>
            </a:r>
          </a:p>
          <a:p>
            <a:pPr lvl="1">
              <a:lnSpc>
                <a:spcPct val="120000"/>
              </a:lnSpc>
            </a:pPr>
            <a:endParaRPr lang="es-EC" dirty="0"/>
          </a:p>
          <a:p>
            <a:pPr>
              <a:lnSpc>
                <a:spcPct val="120000"/>
              </a:lnSpc>
            </a:pPr>
            <a:endParaRPr lang="es-EC" dirty="0"/>
          </a:p>
          <a:p>
            <a:pPr>
              <a:lnSpc>
                <a:spcPct val="120000"/>
              </a:lnSpc>
            </a:pPr>
            <a:endParaRPr lang="es-EC" dirty="0"/>
          </a:p>
          <a:p>
            <a:pPr>
              <a:lnSpc>
                <a:spcPct val="120000"/>
              </a:lnSpc>
            </a:pPr>
            <a:endParaRPr lang="es-EC" dirty="0"/>
          </a:p>
        </p:txBody>
      </p:sp>
    </p:spTree>
    <p:extLst>
      <p:ext uri="{BB962C8B-B14F-4D97-AF65-F5344CB8AC3E}">
        <p14:creationId xmlns:p14="http://schemas.microsoft.com/office/powerpoint/2010/main" val="22881986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091396-91E6-41FA-8204-7D18B48558FB}"/>
              </a:ext>
            </a:extLst>
          </p:cNvPr>
          <p:cNvSpPr>
            <a:spLocks noGrp="1"/>
          </p:cNvSpPr>
          <p:nvPr>
            <p:ph type="title"/>
          </p:nvPr>
        </p:nvSpPr>
        <p:spPr/>
        <p:txBody>
          <a:bodyPr/>
          <a:lstStyle/>
          <a:p>
            <a:r>
              <a:rPr lang="es-EC" dirty="0"/>
              <a:t>2. Nuestros datos</a:t>
            </a:r>
          </a:p>
        </p:txBody>
      </p:sp>
      <p:sp>
        <p:nvSpPr>
          <p:cNvPr id="3" name="Marcador de contenido 2">
            <a:extLst>
              <a:ext uri="{FF2B5EF4-FFF2-40B4-BE49-F238E27FC236}">
                <a16:creationId xmlns:a16="http://schemas.microsoft.com/office/drawing/2014/main" id="{71D39CBE-2966-44EC-A7E2-8D2A635A4F19}"/>
              </a:ext>
            </a:extLst>
          </p:cNvPr>
          <p:cNvSpPr>
            <a:spLocks noGrp="1"/>
          </p:cNvSpPr>
          <p:nvPr>
            <p:ph idx="1"/>
          </p:nvPr>
        </p:nvSpPr>
        <p:spPr>
          <a:xfrm>
            <a:off x="1006839" y="1300766"/>
            <a:ext cx="10178322" cy="5174849"/>
          </a:xfrm>
        </p:spPr>
        <p:txBody>
          <a:bodyPr>
            <a:normAutofit/>
          </a:bodyPr>
          <a:lstStyle/>
          <a:p>
            <a:pPr>
              <a:lnSpc>
                <a:spcPct val="120000"/>
              </a:lnSpc>
            </a:pPr>
            <a:endParaRPr lang="es-EC" dirty="0"/>
          </a:p>
          <a:p>
            <a:pPr>
              <a:lnSpc>
                <a:spcPct val="120000"/>
              </a:lnSpc>
            </a:pPr>
            <a:endParaRPr lang="es-EC" dirty="0"/>
          </a:p>
          <a:p>
            <a:pPr>
              <a:lnSpc>
                <a:spcPct val="120000"/>
              </a:lnSpc>
            </a:pPr>
            <a:endParaRPr lang="es-EC" dirty="0"/>
          </a:p>
          <a:p>
            <a:pPr>
              <a:lnSpc>
                <a:spcPct val="120000"/>
              </a:lnSpc>
            </a:pPr>
            <a:r>
              <a:rPr lang="es-EC" dirty="0"/>
              <a:t>Romper esquemas</a:t>
            </a:r>
          </a:p>
          <a:p>
            <a:pPr>
              <a:lnSpc>
                <a:spcPct val="120000"/>
              </a:lnSpc>
            </a:pPr>
            <a:r>
              <a:rPr lang="es-EC" dirty="0"/>
              <a:t>Oportunidad de un fracaso /Innovación</a:t>
            </a:r>
          </a:p>
          <a:p>
            <a:pPr>
              <a:lnSpc>
                <a:spcPct val="120000"/>
              </a:lnSpc>
            </a:pPr>
            <a:r>
              <a:rPr lang="es-EC" dirty="0"/>
              <a:t>Las alianzas estratégicas con las marcas:  GANAR – GANAR</a:t>
            </a:r>
          </a:p>
          <a:p>
            <a:pPr>
              <a:lnSpc>
                <a:spcPct val="120000"/>
              </a:lnSpc>
            </a:pPr>
            <a:r>
              <a:rPr lang="es-EC" dirty="0"/>
              <a:t>Beyoncé como una marca coherente, su trabajo refleja lo que ella es</a:t>
            </a:r>
          </a:p>
          <a:p>
            <a:pPr>
              <a:lnSpc>
                <a:spcPct val="120000"/>
              </a:lnSpc>
            </a:pPr>
            <a:r>
              <a:rPr lang="es-EC" dirty="0"/>
              <a:t>Beyoncé, líder pero también parte del equipo, sabía la importancia de un equipo multifuncional</a:t>
            </a:r>
          </a:p>
          <a:p>
            <a:pPr>
              <a:lnSpc>
                <a:spcPct val="120000"/>
              </a:lnSpc>
            </a:pPr>
            <a:endParaRPr lang="es-EC" dirty="0"/>
          </a:p>
          <a:p>
            <a:pPr>
              <a:lnSpc>
                <a:spcPct val="120000"/>
              </a:lnSpc>
            </a:pPr>
            <a:endParaRPr lang="es-EC" dirty="0"/>
          </a:p>
          <a:p>
            <a:pPr>
              <a:lnSpc>
                <a:spcPct val="120000"/>
              </a:lnSpc>
            </a:pPr>
            <a:endParaRPr lang="es-EC" dirty="0"/>
          </a:p>
          <a:p>
            <a:pPr>
              <a:lnSpc>
                <a:spcPct val="120000"/>
              </a:lnSpc>
            </a:pPr>
            <a:endParaRPr lang="es-EC" dirty="0"/>
          </a:p>
          <a:p>
            <a:pPr>
              <a:lnSpc>
                <a:spcPct val="120000"/>
              </a:lnSpc>
            </a:pPr>
            <a:endParaRPr lang="es-EC" dirty="0"/>
          </a:p>
          <a:p>
            <a:pPr>
              <a:lnSpc>
                <a:spcPct val="120000"/>
              </a:lnSpc>
            </a:pPr>
            <a:endParaRPr lang="es-EC" dirty="0"/>
          </a:p>
          <a:p>
            <a:pPr>
              <a:lnSpc>
                <a:spcPct val="120000"/>
              </a:lnSpc>
            </a:pPr>
            <a:endParaRPr lang="es-EC" dirty="0"/>
          </a:p>
          <a:p>
            <a:pPr>
              <a:lnSpc>
                <a:spcPct val="120000"/>
              </a:lnSpc>
            </a:pPr>
            <a:endParaRPr lang="es-EC" dirty="0"/>
          </a:p>
        </p:txBody>
      </p:sp>
    </p:spTree>
    <p:extLst>
      <p:ext uri="{BB962C8B-B14F-4D97-AF65-F5344CB8AC3E}">
        <p14:creationId xmlns:p14="http://schemas.microsoft.com/office/powerpoint/2010/main" val="35621583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091396-91E6-41FA-8204-7D18B48558FB}"/>
              </a:ext>
            </a:extLst>
          </p:cNvPr>
          <p:cNvSpPr>
            <a:spLocks noGrp="1"/>
          </p:cNvSpPr>
          <p:nvPr>
            <p:ph type="title"/>
          </p:nvPr>
        </p:nvSpPr>
        <p:spPr>
          <a:xfrm>
            <a:off x="1006839" y="122157"/>
            <a:ext cx="10178322" cy="958886"/>
          </a:xfrm>
        </p:spPr>
        <p:txBody>
          <a:bodyPr>
            <a:normAutofit/>
          </a:bodyPr>
          <a:lstStyle/>
          <a:p>
            <a:r>
              <a:rPr lang="es-EC" sz="4400" dirty="0"/>
              <a:t>3. </a:t>
            </a:r>
            <a:r>
              <a:rPr lang="es-EC" sz="4400" dirty="0" err="1"/>
              <a:t>foda</a:t>
            </a:r>
            <a:endParaRPr lang="es-EC" sz="4400" dirty="0"/>
          </a:p>
        </p:txBody>
      </p:sp>
      <p:sp>
        <p:nvSpPr>
          <p:cNvPr id="3" name="Marcador de contenido 2">
            <a:extLst>
              <a:ext uri="{FF2B5EF4-FFF2-40B4-BE49-F238E27FC236}">
                <a16:creationId xmlns:a16="http://schemas.microsoft.com/office/drawing/2014/main" id="{71D39CBE-2966-44EC-A7E2-8D2A635A4F19}"/>
              </a:ext>
            </a:extLst>
          </p:cNvPr>
          <p:cNvSpPr>
            <a:spLocks noGrp="1"/>
          </p:cNvSpPr>
          <p:nvPr>
            <p:ph idx="1"/>
          </p:nvPr>
        </p:nvSpPr>
        <p:spPr>
          <a:xfrm>
            <a:off x="1006839" y="1300766"/>
            <a:ext cx="10178322" cy="5174849"/>
          </a:xfrm>
        </p:spPr>
        <p:txBody>
          <a:bodyPr>
            <a:normAutofit/>
          </a:bodyPr>
          <a:lstStyle/>
          <a:p>
            <a:pPr>
              <a:lnSpc>
                <a:spcPct val="120000"/>
              </a:lnSpc>
            </a:pPr>
            <a:endParaRPr lang="es-EC" dirty="0"/>
          </a:p>
          <a:p>
            <a:pPr marL="0" indent="0">
              <a:lnSpc>
                <a:spcPct val="120000"/>
              </a:lnSpc>
              <a:buNone/>
            </a:pPr>
            <a:endParaRPr lang="es-EC" dirty="0"/>
          </a:p>
          <a:p>
            <a:pPr>
              <a:lnSpc>
                <a:spcPct val="120000"/>
              </a:lnSpc>
            </a:pPr>
            <a:endParaRPr lang="es-EC" dirty="0"/>
          </a:p>
          <a:p>
            <a:pPr>
              <a:lnSpc>
                <a:spcPct val="120000"/>
              </a:lnSpc>
            </a:pPr>
            <a:endParaRPr lang="es-EC" dirty="0"/>
          </a:p>
          <a:p>
            <a:pPr>
              <a:lnSpc>
                <a:spcPct val="120000"/>
              </a:lnSpc>
            </a:pPr>
            <a:endParaRPr lang="es-EC" dirty="0"/>
          </a:p>
          <a:p>
            <a:pPr>
              <a:lnSpc>
                <a:spcPct val="120000"/>
              </a:lnSpc>
            </a:pPr>
            <a:endParaRPr lang="es-EC" dirty="0"/>
          </a:p>
          <a:p>
            <a:pPr>
              <a:lnSpc>
                <a:spcPct val="120000"/>
              </a:lnSpc>
            </a:pPr>
            <a:endParaRPr lang="es-EC" dirty="0"/>
          </a:p>
          <a:p>
            <a:pPr>
              <a:lnSpc>
                <a:spcPct val="120000"/>
              </a:lnSpc>
            </a:pPr>
            <a:endParaRPr lang="es-EC" dirty="0"/>
          </a:p>
          <a:p>
            <a:pPr>
              <a:lnSpc>
                <a:spcPct val="120000"/>
              </a:lnSpc>
            </a:pPr>
            <a:endParaRPr lang="es-EC" dirty="0"/>
          </a:p>
        </p:txBody>
      </p:sp>
      <p:cxnSp>
        <p:nvCxnSpPr>
          <p:cNvPr id="10" name="Conector recto 9">
            <a:extLst>
              <a:ext uri="{FF2B5EF4-FFF2-40B4-BE49-F238E27FC236}">
                <a16:creationId xmlns:a16="http://schemas.microsoft.com/office/drawing/2014/main" id="{E0333C3F-1AC0-48C5-8BB4-C2DA9BA22DFF}"/>
              </a:ext>
            </a:extLst>
          </p:cNvPr>
          <p:cNvCxnSpPr>
            <a:cxnSpLocks/>
          </p:cNvCxnSpPr>
          <p:nvPr/>
        </p:nvCxnSpPr>
        <p:spPr>
          <a:xfrm>
            <a:off x="6151418" y="568039"/>
            <a:ext cx="0" cy="6153057"/>
          </a:xfrm>
          <a:prstGeom prst="line">
            <a:avLst/>
          </a:prstGeom>
          <a:ln w="142875">
            <a:solidFill>
              <a:srgbClr val="F8B323"/>
            </a:solidFill>
          </a:ln>
        </p:spPr>
        <p:style>
          <a:lnRef idx="1">
            <a:schemeClr val="accent1"/>
          </a:lnRef>
          <a:fillRef idx="0">
            <a:schemeClr val="accent1"/>
          </a:fillRef>
          <a:effectRef idx="0">
            <a:schemeClr val="accent1"/>
          </a:effectRef>
          <a:fontRef idx="minor">
            <a:schemeClr val="tx1"/>
          </a:fontRef>
        </p:style>
      </p:cxnSp>
      <p:cxnSp>
        <p:nvCxnSpPr>
          <p:cNvPr id="16" name="Conector recto 15">
            <a:extLst>
              <a:ext uri="{FF2B5EF4-FFF2-40B4-BE49-F238E27FC236}">
                <a16:creationId xmlns:a16="http://schemas.microsoft.com/office/drawing/2014/main" id="{B9F9C414-0E78-4B73-A9E9-17C5363DC71C}"/>
              </a:ext>
            </a:extLst>
          </p:cNvPr>
          <p:cNvCxnSpPr>
            <a:cxnSpLocks/>
          </p:cNvCxnSpPr>
          <p:nvPr/>
        </p:nvCxnSpPr>
        <p:spPr>
          <a:xfrm>
            <a:off x="2569237" y="3553694"/>
            <a:ext cx="7358325" cy="0"/>
          </a:xfrm>
          <a:prstGeom prst="line">
            <a:avLst/>
          </a:prstGeom>
          <a:ln w="142875"/>
        </p:spPr>
        <p:style>
          <a:lnRef idx="1">
            <a:schemeClr val="accent1"/>
          </a:lnRef>
          <a:fillRef idx="0">
            <a:schemeClr val="accent1"/>
          </a:fillRef>
          <a:effectRef idx="0">
            <a:schemeClr val="accent1"/>
          </a:effectRef>
          <a:fontRef idx="minor">
            <a:schemeClr val="tx1"/>
          </a:fontRef>
        </p:style>
      </p:cxnSp>
      <p:sp>
        <p:nvSpPr>
          <p:cNvPr id="21" name="CuadroTexto 20">
            <a:extLst>
              <a:ext uri="{FF2B5EF4-FFF2-40B4-BE49-F238E27FC236}">
                <a16:creationId xmlns:a16="http://schemas.microsoft.com/office/drawing/2014/main" id="{BD6C7B91-6CE2-4984-8EFC-8C6DF8C2F514}"/>
              </a:ext>
            </a:extLst>
          </p:cNvPr>
          <p:cNvSpPr txBox="1"/>
          <p:nvPr/>
        </p:nvSpPr>
        <p:spPr>
          <a:xfrm>
            <a:off x="3297382" y="473133"/>
            <a:ext cx="2410687" cy="646331"/>
          </a:xfrm>
          <a:prstGeom prst="rect">
            <a:avLst/>
          </a:prstGeom>
          <a:noFill/>
        </p:spPr>
        <p:txBody>
          <a:bodyPr wrap="square" rtlCol="0">
            <a:spAutoFit/>
          </a:bodyPr>
          <a:lstStyle/>
          <a:p>
            <a:pPr algn="ctr"/>
            <a:r>
              <a:rPr lang="es-EC" b="1" dirty="0">
                <a:solidFill>
                  <a:srgbClr val="2A1A00"/>
                </a:solidFill>
              </a:rPr>
              <a:t>Fortalezas</a:t>
            </a:r>
          </a:p>
          <a:p>
            <a:pPr algn="ctr"/>
            <a:r>
              <a:rPr lang="es-EC" b="1" dirty="0">
                <a:solidFill>
                  <a:srgbClr val="2A1A00"/>
                </a:solidFill>
              </a:rPr>
              <a:t>(interno)</a:t>
            </a:r>
          </a:p>
        </p:txBody>
      </p:sp>
      <p:sp>
        <p:nvSpPr>
          <p:cNvPr id="22" name="CuadroTexto 21">
            <a:extLst>
              <a:ext uri="{FF2B5EF4-FFF2-40B4-BE49-F238E27FC236}">
                <a16:creationId xmlns:a16="http://schemas.microsoft.com/office/drawing/2014/main" id="{94D565D4-EF02-48C2-98AA-09200700B86E}"/>
              </a:ext>
            </a:extLst>
          </p:cNvPr>
          <p:cNvSpPr txBox="1"/>
          <p:nvPr/>
        </p:nvSpPr>
        <p:spPr>
          <a:xfrm>
            <a:off x="7095796" y="473133"/>
            <a:ext cx="2410687" cy="646331"/>
          </a:xfrm>
          <a:prstGeom prst="rect">
            <a:avLst/>
          </a:prstGeom>
          <a:noFill/>
        </p:spPr>
        <p:txBody>
          <a:bodyPr wrap="square" rtlCol="0">
            <a:spAutoFit/>
          </a:bodyPr>
          <a:lstStyle/>
          <a:p>
            <a:pPr algn="ctr"/>
            <a:r>
              <a:rPr lang="es-EC" b="1" dirty="0">
                <a:solidFill>
                  <a:srgbClr val="2A1A00"/>
                </a:solidFill>
              </a:rPr>
              <a:t>Oportunidades</a:t>
            </a:r>
          </a:p>
          <a:p>
            <a:pPr algn="ctr"/>
            <a:r>
              <a:rPr lang="es-EC" b="1" dirty="0">
                <a:solidFill>
                  <a:srgbClr val="2A1A00"/>
                </a:solidFill>
              </a:rPr>
              <a:t>(externas)</a:t>
            </a:r>
          </a:p>
        </p:txBody>
      </p:sp>
      <p:sp>
        <p:nvSpPr>
          <p:cNvPr id="23" name="CuadroTexto 22">
            <a:extLst>
              <a:ext uri="{FF2B5EF4-FFF2-40B4-BE49-F238E27FC236}">
                <a16:creationId xmlns:a16="http://schemas.microsoft.com/office/drawing/2014/main" id="{5747D631-7A58-45FB-885A-45204BC1CFA7}"/>
              </a:ext>
            </a:extLst>
          </p:cNvPr>
          <p:cNvSpPr txBox="1"/>
          <p:nvPr/>
        </p:nvSpPr>
        <p:spPr>
          <a:xfrm>
            <a:off x="3297381" y="3681560"/>
            <a:ext cx="2410687" cy="646331"/>
          </a:xfrm>
          <a:prstGeom prst="rect">
            <a:avLst/>
          </a:prstGeom>
          <a:noFill/>
        </p:spPr>
        <p:txBody>
          <a:bodyPr wrap="square" rtlCol="0">
            <a:spAutoFit/>
          </a:bodyPr>
          <a:lstStyle/>
          <a:p>
            <a:pPr algn="ctr"/>
            <a:r>
              <a:rPr lang="es-EC" b="1" dirty="0">
                <a:solidFill>
                  <a:srgbClr val="2A1A00"/>
                </a:solidFill>
              </a:rPr>
              <a:t>Debilidades</a:t>
            </a:r>
          </a:p>
          <a:p>
            <a:pPr algn="ctr"/>
            <a:r>
              <a:rPr lang="es-EC" b="1" dirty="0">
                <a:solidFill>
                  <a:srgbClr val="2A1A00"/>
                </a:solidFill>
              </a:rPr>
              <a:t>(interno)</a:t>
            </a:r>
          </a:p>
        </p:txBody>
      </p:sp>
      <p:sp>
        <p:nvSpPr>
          <p:cNvPr id="24" name="CuadroTexto 23">
            <a:extLst>
              <a:ext uri="{FF2B5EF4-FFF2-40B4-BE49-F238E27FC236}">
                <a16:creationId xmlns:a16="http://schemas.microsoft.com/office/drawing/2014/main" id="{E4385F93-9097-4330-9D70-0A0938756CDB}"/>
              </a:ext>
            </a:extLst>
          </p:cNvPr>
          <p:cNvSpPr txBox="1"/>
          <p:nvPr/>
        </p:nvSpPr>
        <p:spPr>
          <a:xfrm>
            <a:off x="7095796" y="3675742"/>
            <a:ext cx="2410687" cy="646331"/>
          </a:xfrm>
          <a:prstGeom prst="rect">
            <a:avLst/>
          </a:prstGeom>
          <a:noFill/>
        </p:spPr>
        <p:txBody>
          <a:bodyPr wrap="square" rtlCol="0">
            <a:spAutoFit/>
          </a:bodyPr>
          <a:lstStyle/>
          <a:p>
            <a:pPr algn="ctr"/>
            <a:r>
              <a:rPr lang="es-EC" b="1" dirty="0">
                <a:solidFill>
                  <a:srgbClr val="2A1A00"/>
                </a:solidFill>
              </a:rPr>
              <a:t>Amenazas</a:t>
            </a:r>
          </a:p>
          <a:p>
            <a:pPr algn="ctr"/>
            <a:r>
              <a:rPr lang="es-EC" b="1" dirty="0">
                <a:solidFill>
                  <a:srgbClr val="2A1A00"/>
                </a:solidFill>
              </a:rPr>
              <a:t>(externas)</a:t>
            </a:r>
          </a:p>
        </p:txBody>
      </p:sp>
      <p:sp>
        <p:nvSpPr>
          <p:cNvPr id="27" name="CuadroTexto 26">
            <a:extLst>
              <a:ext uri="{FF2B5EF4-FFF2-40B4-BE49-F238E27FC236}">
                <a16:creationId xmlns:a16="http://schemas.microsoft.com/office/drawing/2014/main" id="{B4926B93-CF36-48B6-A709-EB6AEFC0A7A9}"/>
              </a:ext>
            </a:extLst>
          </p:cNvPr>
          <p:cNvSpPr txBox="1"/>
          <p:nvPr/>
        </p:nvSpPr>
        <p:spPr>
          <a:xfrm>
            <a:off x="6248398" y="4264572"/>
            <a:ext cx="5175159" cy="3139321"/>
          </a:xfrm>
          <a:prstGeom prst="rect">
            <a:avLst/>
          </a:prstGeom>
          <a:noFill/>
        </p:spPr>
        <p:txBody>
          <a:bodyPr wrap="square" rtlCol="0">
            <a:spAutoFit/>
          </a:bodyPr>
          <a:lstStyle/>
          <a:p>
            <a:pPr marL="285750" indent="-285750">
              <a:buFont typeface="Arial" panose="020B0604020202020204" pitchFamily="34" charset="0"/>
              <a:buChar char="•"/>
            </a:pPr>
            <a:r>
              <a:rPr lang="es-EC" dirty="0"/>
              <a:t>Posibles problemas técnicos, qué pasaba si se caía la plataforma.</a:t>
            </a:r>
          </a:p>
          <a:p>
            <a:pPr marL="285750" indent="-285750">
              <a:buFont typeface="Arial" panose="020B0604020202020204" pitchFamily="34" charset="0"/>
              <a:buChar char="•"/>
            </a:pPr>
            <a:r>
              <a:rPr lang="es-EC" dirty="0"/>
              <a:t>Que él lanzamiento del disco de una forma no convencional le juegue en contra, porque no involucraba a medios tradicionales.</a:t>
            </a:r>
          </a:p>
          <a:p>
            <a:pPr marL="285750" indent="-285750">
              <a:buFont typeface="Arial" panose="020B0604020202020204" pitchFamily="34" charset="0"/>
              <a:buChar char="•"/>
            </a:pPr>
            <a:r>
              <a:rPr lang="es-EC" dirty="0"/>
              <a:t>Incertidumbre de cómo reaccionarán los que en un momento eran sus aliados (Target, </a:t>
            </a:r>
            <a:r>
              <a:rPr lang="es-EC" dirty="0" err="1"/>
              <a:t>etc</a:t>
            </a:r>
            <a:r>
              <a:rPr lang="es-EC" dirty="0"/>
              <a:t>)</a:t>
            </a:r>
          </a:p>
          <a:p>
            <a:pPr marL="285750" indent="-285750">
              <a:buFont typeface="Arial" panose="020B0604020202020204" pitchFamily="34" charset="0"/>
              <a:buChar char="•"/>
            </a:pPr>
            <a:r>
              <a:rPr lang="es-EC" dirty="0"/>
              <a:t>La venta de sus discos a nivel internacional fuera un fracaso.</a:t>
            </a:r>
          </a:p>
          <a:p>
            <a:pPr marL="285750" indent="-285750">
              <a:buFont typeface="Arial" panose="020B0604020202020204" pitchFamily="34" charset="0"/>
              <a:buChar char="•"/>
            </a:pPr>
            <a:endParaRPr lang="es-EC" dirty="0"/>
          </a:p>
          <a:p>
            <a:pPr marL="285750" indent="-285750">
              <a:buFont typeface="Arial" panose="020B0604020202020204" pitchFamily="34" charset="0"/>
              <a:buChar char="•"/>
            </a:pPr>
            <a:endParaRPr lang="es-EC" dirty="0"/>
          </a:p>
        </p:txBody>
      </p:sp>
      <p:sp>
        <p:nvSpPr>
          <p:cNvPr id="28" name="CuadroTexto 27">
            <a:extLst>
              <a:ext uri="{FF2B5EF4-FFF2-40B4-BE49-F238E27FC236}">
                <a16:creationId xmlns:a16="http://schemas.microsoft.com/office/drawing/2014/main" id="{A10EA04F-C540-496D-9966-07BE0E7896F4}"/>
              </a:ext>
            </a:extLst>
          </p:cNvPr>
          <p:cNvSpPr txBox="1"/>
          <p:nvPr/>
        </p:nvSpPr>
        <p:spPr>
          <a:xfrm>
            <a:off x="6248397" y="1054072"/>
            <a:ext cx="5175159" cy="4247317"/>
          </a:xfrm>
          <a:prstGeom prst="rect">
            <a:avLst/>
          </a:prstGeom>
          <a:noFill/>
        </p:spPr>
        <p:txBody>
          <a:bodyPr wrap="square" rtlCol="0">
            <a:spAutoFit/>
          </a:bodyPr>
          <a:lstStyle/>
          <a:p>
            <a:pPr marL="285750" indent="-285750">
              <a:buFont typeface="Arial" panose="020B0604020202020204" pitchFamily="34" charset="0"/>
              <a:buChar char="•"/>
            </a:pPr>
            <a:r>
              <a:rPr lang="es-EC" dirty="0"/>
              <a:t>El hecho de ser innovadora, le permitió aprovechar la plataforma digital como su aliado.</a:t>
            </a:r>
          </a:p>
          <a:p>
            <a:pPr marL="285750" indent="-285750">
              <a:buFont typeface="Arial" panose="020B0604020202020204" pitchFamily="34" charset="0"/>
              <a:buChar char="•"/>
            </a:pPr>
            <a:r>
              <a:rPr lang="es-EC" dirty="0"/>
              <a:t>Al aliarse con lo digital eliminó la posibilidad de que su álbum se filtre.</a:t>
            </a:r>
          </a:p>
          <a:p>
            <a:pPr marL="285750" indent="-285750">
              <a:buFont typeface="Arial" panose="020B0604020202020204" pitchFamily="34" charset="0"/>
              <a:buChar char="•"/>
            </a:pPr>
            <a:r>
              <a:rPr lang="es-EC" dirty="0"/>
              <a:t>Saber elegir las marcas aliadas con las que iba a trabajar: Apple, Facebook e Instagram</a:t>
            </a:r>
          </a:p>
          <a:p>
            <a:pPr marL="285750" indent="-285750">
              <a:buFont typeface="Arial" panose="020B0604020202020204" pitchFamily="34" charset="0"/>
              <a:buChar char="•"/>
            </a:pPr>
            <a:r>
              <a:rPr lang="es-EC" dirty="0"/>
              <a:t>El crecimiento del mercado digital</a:t>
            </a:r>
          </a:p>
          <a:p>
            <a:pPr marL="285750" indent="-285750">
              <a:buFont typeface="Arial" panose="020B0604020202020204" pitchFamily="34" charset="0"/>
              <a:buChar char="•"/>
            </a:pPr>
            <a:r>
              <a:rPr lang="es-EC" dirty="0"/>
              <a:t>La disociación de la música (escucho lo que me gusta)</a:t>
            </a:r>
          </a:p>
          <a:p>
            <a:pPr marL="285750" indent="-285750">
              <a:buFont typeface="Arial" panose="020B0604020202020204" pitchFamily="34" charset="0"/>
              <a:buChar char="•"/>
            </a:pPr>
            <a:endParaRPr lang="es-EC" dirty="0"/>
          </a:p>
          <a:p>
            <a:pPr marL="285750" indent="-285750">
              <a:buFont typeface="Arial" panose="020B0604020202020204" pitchFamily="34" charset="0"/>
              <a:buChar char="•"/>
            </a:pPr>
            <a:endParaRPr lang="es-EC" dirty="0"/>
          </a:p>
          <a:p>
            <a:pPr marL="285750" indent="-285750">
              <a:buFont typeface="Arial" panose="020B0604020202020204" pitchFamily="34" charset="0"/>
              <a:buChar char="•"/>
            </a:pPr>
            <a:endParaRPr lang="es-EC" dirty="0"/>
          </a:p>
          <a:p>
            <a:pPr marL="285750" indent="-285750">
              <a:buFont typeface="Arial" panose="020B0604020202020204" pitchFamily="34" charset="0"/>
              <a:buChar char="•"/>
            </a:pPr>
            <a:endParaRPr lang="es-EC" dirty="0"/>
          </a:p>
          <a:p>
            <a:pPr marL="285750" indent="-285750">
              <a:buFont typeface="Arial" panose="020B0604020202020204" pitchFamily="34" charset="0"/>
              <a:buChar char="•"/>
            </a:pPr>
            <a:endParaRPr lang="es-EC" dirty="0"/>
          </a:p>
          <a:p>
            <a:pPr marL="285750" indent="-285750">
              <a:buFont typeface="Arial" panose="020B0604020202020204" pitchFamily="34" charset="0"/>
              <a:buChar char="•"/>
            </a:pPr>
            <a:endParaRPr lang="es-EC" dirty="0"/>
          </a:p>
        </p:txBody>
      </p:sp>
      <p:sp>
        <p:nvSpPr>
          <p:cNvPr id="29" name="CuadroTexto 28">
            <a:extLst>
              <a:ext uri="{FF2B5EF4-FFF2-40B4-BE49-F238E27FC236}">
                <a16:creationId xmlns:a16="http://schemas.microsoft.com/office/drawing/2014/main" id="{B79D9AA7-2D11-4DEA-90E5-5CAA0018BD6C}"/>
              </a:ext>
            </a:extLst>
          </p:cNvPr>
          <p:cNvSpPr txBox="1"/>
          <p:nvPr/>
        </p:nvSpPr>
        <p:spPr>
          <a:xfrm>
            <a:off x="879280" y="1262345"/>
            <a:ext cx="5175159" cy="4524315"/>
          </a:xfrm>
          <a:prstGeom prst="rect">
            <a:avLst/>
          </a:prstGeom>
          <a:noFill/>
        </p:spPr>
        <p:txBody>
          <a:bodyPr wrap="square" rtlCol="0">
            <a:spAutoFit/>
          </a:bodyPr>
          <a:lstStyle/>
          <a:p>
            <a:pPr marL="285750" indent="-285750">
              <a:buFont typeface="Arial" panose="020B0604020202020204" pitchFamily="34" charset="0"/>
              <a:buChar char="•"/>
            </a:pPr>
            <a:r>
              <a:rPr lang="es-EC" dirty="0"/>
              <a:t>Seguridad que tenía en sí misma</a:t>
            </a:r>
          </a:p>
          <a:p>
            <a:pPr marL="285750" indent="-285750">
              <a:buFont typeface="Arial" panose="020B0604020202020204" pitchFamily="34" charset="0"/>
              <a:buChar char="•"/>
            </a:pPr>
            <a:r>
              <a:rPr lang="es-EC" dirty="0"/>
              <a:t>El pensar fuera de la caja le abrió las puertas y amplió su carrera</a:t>
            </a:r>
          </a:p>
          <a:p>
            <a:pPr marL="285750" indent="-285750">
              <a:buFont typeface="Arial" panose="020B0604020202020204" pitchFamily="34" charset="0"/>
              <a:buChar char="•"/>
            </a:pPr>
            <a:r>
              <a:rPr lang="es-EC" dirty="0"/>
              <a:t>La coherencia de marca que ella tenía hacía que su trabajo sea auténtico y genere influencia en su audiencia</a:t>
            </a:r>
          </a:p>
          <a:p>
            <a:pPr marL="285750" indent="-285750">
              <a:buFont typeface="Arial" panose="020B0604020202020204" pitchFamily="34" charset="0"/>
              <a:buChar char="•"/>
            </a:pPr>
            <a:r>
              <a:rPr lang="es-EC" dirty="0"/>
              <a:t>La confianza que tenía en su equipo</a:t>
            </a:r>
          </a:p>
          <a:p>
            <a:pPr marL="285750" indent="-285750">
              <a:buFont typeface="Arial" panose="020B0604020202020204" pitchFamily="34" charset="0"/>
              <a:buChar char="•"/>
            </a:pPr>
            <a:r>
              <a:rPr lang="es-EC" dirty="0"/>
              <a:t>Alta capacidad de negociación, conocía el mercado</a:t>
            </a:r>
          </a:p>
          <a:p>
            <a:pPr marL="285750" indent="-285750">
              <a:buFont typeface="Arial" panose="020B0604020202020204" pitchFamily="34" charset="0"/>
              <a:buChar char="•"/>
            </a:pPr>
            <a:endParaRPr lang="es-EC" dirty="0"/>
          </a:p>
          <a:p>
            <a:pPr marL="285750" indent="-285750">
              <a:buFont typeface="Arial" panose="020B0604020202020204" pitchFamily="34" charset="0"/>
              <a:buChar char="•"/>
            </a:pPr>
            <a:endParaRPr lang="es-EC" dirty="0"/>
          </a:p>
          <a:p>
            <a:pPr marL="285750" indent="-285750">
              <a:buFont typeface="Arial" panose="020B0604020202020204" pitchFamily="34" charset="0"/>
              <a:buChar char="•"/>
            </a:pPr>
            <a:endParaRPr lang="es-EC" dirty="0"/>
          </a:p>
          <a:p>
            <a:pPr marL="285750" indent="-285750">
              <a:buFont typeface="Arial" panose="020B0604020202020204" pitchFamily="34" charset="0"/>
              <a:buChar char="•"/>
            </a:pPr>
            <a:endParaRPr lang="es-EC" dirty="0"/>
          </a:p>
          <a:p>
            <a:pPr marL="285750" indent="-285750">
              <a:buFont typeface="Arial" panose="020B0604020202020204" pitchFamily="34" charset="0"/>
              <a:buChar char="•"/>
            </a:pPr>
            <a:endParaRPr lang="es-EC" dirty="0"/>
          </a:p>
          <a:p>
            <a:pPr marL="285750" indent="-285750">
              <a:buFont typeface="Arial" panose="020B0604020202020204" pitchFamily="34" charset="0"/>
              <a:buChar char="•"/>
            </a:pPr>
            <a:endParaRPr lang="es-EC" dirty="0"/>
          </a:p>
          <a:p>
            <a:pPr marL="285750" indent="-285750">
              <a:buFont typeface="Arial" panose="020B0604020202020204" pitchFamily="34" charset="0"/>
              <a:buChar char="•"/>
            </a:pPr>
            <a:endParaRPr lang="es-EC" dirty="0"/>
          </a:p>
          <a:p>
            <a:pPr marL="285750" indent="-285750">
              <a:buFont typeface="Arial" panose="020B0604020202020204" pitchFamily="34" charset="0"/>
              <a:buChar char="•"/>
            </a:pPr>
            <a:endParaRPr lang="es-EC" dirty="0"/>
          </a:p>
        </p:txBody>
      </p:sp>
      <p:sp>
        <p:nvSpPr>
          <p:cNvPr id="30" name="CuadroTexto 29">
            <a:extLst>
              <a:ext uri="{FF2B5EF4-FFF2-40B4-BE49-F238E27FC236}">
                <a16:creationId xmlns:a16="http://schemas.microsoft.com/office/drawing/2014/main" id="{EEAF78C1-ABB0-406E-A86A-2ADF921349A9}"/>
              </a:ext>
            </a:extLst>
          </p:cNvPr>
          <p:cNvSpPr txBox="1"/>
          <p:nvPr/>
        </p:nvSpPr>
        <p:spPr>
          <a:xfrm>
            <a:off x="912479" y="4400598"/>
            <a:ext cx="5175159" cy="5078313"/>
          </a:xfrm>
          <a:prstGeom prst="rect">
            <a:avLst/>
          </a:prstGeom>
          <a:noFill/>
        </p:spPr>
        <p:txBody>
          <a:bodyPr wrap="square" rtlCol="0">
            <a:spAutoFit/>
          </a:bodyPr>
          <a:lstStyle/>
          <a:p>
            <a:pPr marL="285750" indent="-285750">
              <a:buFont typeface="Arial" panose="020B0604020202020204" pitchFamily="34" charset="0"/>
              <a:buChar char="•"/>
            </a:pPr>
            <a:r>
              <a:rPr lang="es-EC" dirty="0"/>
              <a:t>Falta de tiempo para la planificación</a:t>
            </a:r>
          </a:p>
          <a:p>
            <a:pPr marL="285750" indent="-285750">
              <a:buFont typeface="Arial" panose="020B0604020202020204" pitchFamily="34" charset="0"/>
              <a:buChar char="•"/>
            </a:pPr>
            <a:r>
              <a:rPr lang="es-EC" dirty="0"/>
              <a:t>Inseguridad del éxito</a:t>
            </a:r>
          </a:p>
          <a:p>
            <a:pPr marL="285750" indent="-285750">
              <a:buFont typeface="Arial" panose="020B0604020202020204" pitchFamily="34" charset="0"/>
              <a:buChar char="•"/>
            </a:pPr>
            <a:r>
              <a:rPr lang="es-EC" dirty="0"/>
              <a:t>Dejar por fuera a los mercados minoristas y medios tradicionales que habían sido sus aliados y podían jugarles en contra</a:t>
            </a:r>
          </a:p>
          <a:p>
            <a:pPr marL="285750" indent="-285750">
              <a:buFont typeface="Arial" panose="020B0604020202020204" pitchFamily="34" charset="0"/>
              <a:buChar char="•"/>
            </a:pPr>
            <a:r>
              <a:rPr lang="es-EC" dirty="0"/>
              <a:t>Solo trabajó con </a:t>
            </a:r>
            <a:r>
              <a:rPr lang="es-EC" dirty="0" err="1"/>
              <a:t>Itunes</a:t>
            </a:r>
            <a:r>
              <a:rPr lang="es-EC" dirty="0"/>
              <a:t> y no se abrió a otras plataformas</a:t>
            </a:r>
          </a:p>
          <a:p>
            <a:pPr marL="285750" indent="-285750">
              <a:buFont typeface="Arial" panose="020B0604020202020204" pitchFamily="34" charset="0"/>
              <a:buChar char="•"/>
            </a:pPr>
            <a:endParaRPr lang="es-EC" dirty="0"/>
          </a:p>
          <a:p>
            <a:pPr marL="285750" indent="-285750">
              <a:buFont typeface="Arial" panose="020B0604020202020204" pitchFamily="34" charset="0"/>
              <a:buChar char="•"/>
            </a:pPr>
            <a:endParaRPr lang="es-EC" dirty="0"/>
          </a:p>
          <a:p>
            <a:pPr marL="285750" indent="-285750">
              <a:buFont typeface="Arial" panose="020B0604020202020204" pitchFamily="34" charset="0"/>
              <a:buChar char="•"/>
            </a:pPr>
            <a:endParaRPr lang="es-EC" dirty="0"/>
          </a:p>
          <a:p>
            <a:pPr marL="285750" indent="-285750">
              <a:buFont typeface="Arial" panose="020B0604020202020204" pitchFamily="34" charset="0"/>
              <a:buChar char="•"/>
            </a:pPr>
            <a:endParaRPr lang="es-EC" dirty="0"/>
          </a:p>
          <a:p>
            <a:pPr marL="285750" indent="-285750">
              <a:buFont typeface="Arial" panose="020B0604020202020204" pitchFamily="34" charset="0"/>
              <a:buChar char="•"/>
            </a:pPr>
            <a:endParaRPr lang="es-EC" dirty="0"/>
          </a:p>
          <a:p>
            <a:pPr marL="285750" indent="-285750">
              <a:buFont typeface="Arial" panose="020B0604020202020204" pitchFamily="34" charset="0"/>
              <a:buChar char="•"/>
            </a:pPr>
            <a:endParaRPr lang="es-EC" dirty="0"/>
          </a:p>
          <a:p>
            <a:pPr marL="285750" indent="-285750">
              <a:buFont typeface="Arial" panose="020B0604020202020204" pitchFamily="34" charset="0"/>
              <a:buChar char="•"/>
            </a:pPr>
            <a:endParaRPr lang="es-EC" dirty="0"/>
          </a:p>
          <a:p>
            <a:pPr marL="285750" indent="-285750">
              <a:buFont typeface="Arial" panose="020B0604020202020204" pitchFamily="34" charset="0"/>
              <a:buChar char="•"/>
            </a:pPr>
            <a:endParaRPr lang="es-EC" dirty="0"/>
          </a:p>
          <a:p>
            <a:pPr marL="285750" indent="-285750">
              <a:buFont typeface="Arial" panose="020B0604020202020204" pitchFamily="34" charset="0"/>
              <a:buChar char="•"/>
            </a:pPr>
            <a:endParaRPr lang="es-EC" dirty="0"/>
          </a:p>
          <a:p>
            <a:pPr marL="285750" indent="-285750">
              <a:buFont typeface="Arial" panose="020B0604020202020204" pitchFamily="34" charset="0"/>
              <a:buChar char="•"/>
            </a:pPr>
            <a:endParaRPr lang="es-EC" dirty="0"/>
          </a:p>
          <a:p>
            <a:pPr marL="285750" indent="-285750">
              <a:buFont typeface="Arial" panose="020B0604020202020204" pitchFamily="34" charset="0"/>
              <a:buChar char="•"/>
            </a:pPr>
            <a:endParaRPr lang="es-EC" dirty="0"/>
          </a:p>
        </p:txBody>
      </p:sp>
    </p:spTree>
    <p:extLst>
      <p:ext uri="{BB962C8B-B14F-4D97-AF65-F5344CB8AC3E}">
        <p14:creationId xmlns:p14="http://schemas.microsoft.com/office/powerpoint/2010/main" val="33576616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091396-91E6-41FA-8204-7D18B48558FB}"/>
              </a:ext>
            </a:extLst>
          </p:cNvPr>
          <p:cNvSpPr>
            <a:spLocks noGrp="1"/>
          </p:cNvSpPr>
          <p:nvPr>
            <p:ph type="title"/>
          </p:nvPr>
        </p:nvSpPr>
        <p:spPr/>
        <p:txBody>
          <a:bodyPr/>
          <a:lstStyle/>
          <a:p>
            <a:r>
              <a:rPr lang="es-EC" dirty="0"/>
              <a:t>4. Nuestras alternativas</a:t>
            </a:r>
          </a:p>
        </p:txBody>
      </p:sp>
      <p:sp>
        <p:nvSpPr>
          <p:cNvPr id="3" name="Marcador de contenido 2">
            <a:extLst>
              <a:ext uri="{FF2B5EF4-FFF2-40B4-BE49-F238E27FC236}">
                <a16:creationId xmlns:a16="http://schemas.microsoft.com/office/drawing/2014/main" id="{71D39CBE-2966-44EC-A7E2-8D2A635A4F19}"/>
              </a:ext>
            </a:extLst>
          </p:cNvPr>
          <p:cNvSpPr>
            <a:spLocks noGrp="1"/>
          </p:cNvSpPr>
          <p:nvPr>
            <p:ph idx="1"/>
          </p:nvPr>
        </p:nvSpPr>
        <p:spPr>
          <a:xfrm>
            <a:off x="1006839" y="1300766"/>
            <a:ext cx="10178322" cy="5174849"/>
          </a:xfrm>
        </p:spPr>
        <p:txBody>
          <a:bodyPr>
            <a:normAutofit/>
          </a:bodyPr>
          <a:lstStyle/>
          <a:p>
            <a:pPr>
              <a:lnSpc>
                <a:spcPct val="120000"/>
              </a:lnSpc>
            </a:pPr>
            <a:endParaRPr lang="es-EC" b="1" dirty="0"/>
          </a:p>
          <a:p>
            <a:pPr>
              <a:lnSpc>
                <a:spcPct val="120000"/>
              </a:lnSpc>
            </a:pPr>
            <a:r>
              <a:rPr lang="es-EC" b="1" dirty="0"/>
              <a:t>Lanzar el álbum en varias plataformas digitales, mediante alianzas estratégicas: </a:t>
            </a:r>
            <a:r>
              <a:rPr lang="es-EC" dirty="0"/>
              <a:t>esto nos permitiría tener mayor alcance de audiencia y tener un </a:t>
            </a:r>
            <a:r>
              <a:rPr lang="es-EC" dirty="0" err="1"/>
              <a:t>backup</a:t>
            </a:r>
            <a:r>
              <a:rPr lang="es-EC" dirty="0"/>
              <a:t> por si una plataforma se cae. </a:t>
            </a:r>
          </a:p>
          <a:p>
            <a:pPr>
              <a:lnSpc>
                <a:spcPct val="120000"/>
              </a:lnSpc>
            </a:pPr>
            <a:endParaRPr lang="es-EC" dirty="0"/>
          </a:p>
          <a:p>
            <a:pPr>
              <a:lnSpc>
                <a:spcPct val="120000"/>
              </a:lnSpc>
            </a:pPr>
            <a:r>
              <a:rPr lang="es-EC" b="1" dirty="0"/>
              <a:t>No dejar de lado los medios tradicionales, hacerlos parte de antes del lanzamiento: </a:t>
            </a:r>
            <a:r>
              <a:rPr lang="es-EC" dirty="0"/>
              <a:t>lanzamiento simultaneo en ATL y BTL, con los videos. </a:t>
            </a:r>
          </a:p>
          <a:p>
            <a:pPr>
              <a:lnSpc>
                <a:spcPct val="120000"/>
              </a:lnSpc>
            </a:pPr>
            <a:endParaRPr lang="es-EC" b="1" dirty="0"/>
          </a:p>
          <a:p>
            <a:pPr>
              <a:lnSpc>
                <a:spcPct val="120000"/>
              </a:lnSpc>
            </a:pPr>
            <a:r>
              <a:rPr lang="es-EC" b="1" dirty="0"/>
              <a:t> Aliarme con los minoristas con presencia de marca en los videos: </a:t>
            </a:r>
            <a:r>
              <a:rPr lang="es-EC" dirty="0"/>
              <a:t>RELACIÓN GANAR – GANAR</a:t>
            </a:r>
          </a:p>
          <a:p>
            <a:pPr>
              <a:lnSpc>
                <a:spcPct val="120000"/>
              </a:lnSpc>
            </a:pPr>
            <a:endParaRPr lang="es-EC" dirty="0"/>
          </a:p>
          <a:p>
            <a:pPr>
              <a:lnSpc>
                <a:spcPct val="120000"/>
              </a:lnSpc>
            </a:pPr>
            <a:endParaRPr lang="es-EC" dirty="0"/>
          </a:p>
          <a:p>
            <a:pPr>
              <a:lnSpc>
                <a:spcPct val="120000"/>
              </a:lnSpc>
            </a:pPr>
            <a:endParaRPr lang="es-EC" dirty="0"/>
          </a:p>
          <a:p>
            <a:pPr>
              <a:lnSpc>
                <a:spcPct val="120000"/>
              </a:lnSpc>
            </a:pPr>
            <a:endParaRPr lang="es-EC" dirty="0"/>
          </a:p>
          <a:p>
            <a:pPr>
              <a:lnSpc>
                <a:spcPct val="120000"/>
              </a:lnSpc>
            </a:pPr>
            <a:endParaRPr lang="es-EC" dirty="0"/>
          </a:p>
          <a:p>
            <a:pPr>
              <a:lnSpc>
                <a:spcPct val="120000"/>
              </a:lnSpc>
            </a:pPr>
            <a:endParaRPr lang="es-EC" dirty="0"/>
          </a:p>
          <a:p>
            <a:pPr>
              <a:lnSpc>
                <a:spcPct val="120000"/>
              </a:lnSpc>
            </a:pPr>
            <a:endParaRPr lang="es-EC" dirty="0"/>
          </a:p>
          <a:p>
            <a:pPr>
              <a:lnSpc>
                <a:spcPct val="120000"/>
              </a:lnSpc>
            </a:pPr>
            <a:endParaRPr lang="es-EC" dirty="0"/>
          </a:p>
        </p:txBody>
      </p:sp>
    </p:spTree>
    <p:extLst>
      <p:ext uri="{BB962C8B-B14F-4D97-AF65-F5344CB8AC3E}">
        <p14:creationId xmlns:p14="http://schemas.microsoft.com/office/powerpoint/2010/main" val="9110126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091396-91E6-41FA-8204-7D18B48558FB}"/>
              </a:ext>
            </a:extLst>
          </p:cNvPr>
          <p:cNvSpPr>
            <a:spLocks noGrp="1"/>
          </p:cNvSpPr>
          <p:nvPr>
            <p:ph type="title"/>
          </p:nvPr>
        </p:nvSpPr>
        <p:spPr/>
        <p:txBody>
          <a:bodyPr/>
          <a:lstStyle/>
          <a:p>
            <a:r>
              <a:rPr lang="es-EC" dirty="0"/>
              <a:t>5. PONIENDO EN PRÁCTICA LA ALTERNATIVA</a:t>
            </a:r>
          </a:p>
        </p:txBody>
      </p:sp>
      <p:sp>
        <p:nvSpPr>
          <p:cNvPr id="3" name="Marcador de contenido 2">
            <a:extLst>
              <a:ext uri="{FF2B5EF4-FFF2-40B4-BE49-F238E27FC236}">
                <a16:creationId xmlns:a16="http://schemas.microsoft.com/office/drawing/2014/main" id="{71D39CBE-2966-44EC-A7E2-8D2A635A4F19}"/>
              </a:ext>
            </a:extLst>
          </p:cNvPr>
          <p:cNvSpPr>
            <a:spLocks noGrp="1"/>
          </p:cNvSpPr>
          <p:nvPr>
            <p:ph idx="1"/>
          </p:nvPr>
        </p:nvSpPr>
        <p:spPr>
          <a:xfrm>
            <a:off x="1006839" y="1300766"/>
            <a:ext cx="10178322" cy="5174849"/>
          </a:xfrm>
        </p:spPr>
        <p:txBody>
          <a:bodyPr>
            <a:normAutofit fontScale="92500" lnSpcReduction="20000"/>
          </a:bodyPr>
          <a:lstStyle/>
          <a:p>
            <a:pPr>
              <a:lnSpc>
                <a:spcPct val="120000"/>
              </a:lnSpc>
            </a:pPr>
            <a:endParaRPr lang="es-EC" b="1" dirty="0"/>
          </a:p>
          <a:p>
            <a:pPr>
              <a:lnSpc>
                <a:spcPct val="120000"/>
              </a:lnSpc>
            </a:pPr>
            <a:endParaRPr lang="es-EC" b="1" dirty="0"/>
          </a:p>
          <a:p>
            <a:pPr>
              <a:lnSpc>
                <a:spcPct val="120000"/>
              </a:lnSpc>
            </a:pPr>
            <a:r>
              <a:rPr lang="es-EC" dirty="0"/>
              <a:t>Considerando los puntos antes mencionados, nosotros proponemos realizar una fusión de las 3 alternativas que propusimos anteriormente. </a:t>
            </a:r>
          </a:p>
          <a:p>
            <a:pPr>
              <a:lnSpc>
                <a:spcPct val="120000"/>
              </a:lnSpc>
            </a:pPr>
            <a:r>
              <a:rPr lang="es-EC" dirty="0"/>
              <a:t>Realizaríamos un evento a medianoche en el que tendríamos como invitados a: medios tradicionales, las plataformas digitales y los minoristas. Cada uno de ellos se llevaría un papel importante en este lanzamiento. </a:t>
            </a:r>
          </a:p>
          <a:p>
            <a:pPr>
              <a:lnSpc>
                <a:spcPct val="120000"/>
              </a:lnSpc>
            </a:pPr>
            <a:r>
              <a:rPr lang="es-EC" dirty="0"/>
              <a:t>Al momento de lanzar el álbum transmitiríamos los videos vía </a:t>
            </a:r>
            <a:r>
              <a:rPr lang="es-EC" dirty="0" err="1"/>
              <a:t>streaming</a:t>
            </a:r>
            <a:r>
              <a:rPr lang="es-EC" dirty="0"/>
              <a:t> y vía medios tradicionales, de esta manera abarcaríamos mayor audiencia y mantendríamos las buenas relaciones con las dos partes.</a:t>
            </a:r>
          </a:p>
          <a:p>
            <a:pPr>
              <a:lnSpc>
                <a:spcPct val="120000"/>
              </a:lnSpc>
            </a:pPr>
            <a:r>
              <a:rPr lang="es-EC" dirty="0"/>
              <a:t>Los minoristas serían sponsors de los videos y en el evento tendrían presente su marca entregando material promocional del disco a los invitados. </a:t>
            </a:r>
          </a:p>
          <a:p>
            <a:pPr>
              <a:lnSpc>
                <a:spcPct val="120000"/>
              </a:lnSpc>
            </a:pPr>
            <a:r>
              <a:rPr lang="es-EC" dirty="0"/>
              <a:t>Entregaríamos el disco como regalo final del evento. </a:t>
            </a:r>
          </a:p>
          <a:p>
            <a:pPr>
              <a:lnSpc>
                <a:spcPct val="120000"/>
              </a:lnSpc>
            </a:pPr>
            <a:r>
              <a:rPr lang="es-EC" dirty="0"/>
              <a:t>De esta manera consideramos que podríamos mantener una relación armoniosa con todas las partes y tener mayor audiencia para el lanzamiento. </a:t>
            </a:r>
          </a:p>
          <a:p>
            <a:pPr>
              <a:lnSpc>
                <a:spcPct val="120000"/>
              </a:lnSpc>
            </a:pPr>
            <a:endParaRPr lang="es-EC" dirty="0"/>
          </a:p>
          <a:p>
            <a:pPr>
              <a:lnSpc>
                <a:spcPct val="120000"/>
              </a:lnSpc>
            </a:pPr>
            <a:endParaRPr lang="es-EC" dirty="0"/>
          </a:p>
          <a:p>
            <a:pPr>
              <a:lnSpc>
                <a:spcPct val="120000"/>
              </a:lnSpc>
            </a:pPr>
            <a:endParaRPr lang="es-EC" dirty="0"/>
          </a:p>
          <a:p>
            <a:pPr>
              <a:lnSpc>
                <a:spcPct val="120000"/>
              </a:lnSpc>
            </a:pPr>
            <a:endParaRPr lang="es-EC" dirty="0"/>
          </a:p>
          <a:p>
            <a:pPr>
              <a:lnSpc>
                <a:spcPct val="120000"/>
              </a:lnSpc>
            </a:pPr>
            <a:endParaRPr lang="es-EC" dirty="0"/>
          </a:p>
          <a:p>
            <a:pPr>
              <a:lnSpc>
                <a:spcPct val="120000"/>
              </a:lnSpc>
            </a:pPr>
            <a:endParaRPr lang="es-EC" dirty="0"/>
          </a:p>
        </p:txBody>
      </p:sp>
    </p:spTree>
    <p:extLst>
      <p:ext uri="{BB962C8B-B14F-4D97-AF65-F5344CB8AC3E}">
        <p14:creationId xmlns:p14="http://schemas.microsoft.com/office/powerpoint/2010/main" val="18735777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EC" dirty="0"/>
              <a:t>ANÁLISIS CASO BEYONCE</a:t>
            </a:r>
          </a:p>
        </p:txBody>
      </p:sp>
      <p:sp>
        <p:nvSpPr>
          <p:cNvPr id="3" name="2 Subtítulo"/>
          <p:cNvSpPr>
            <a:spLocks noGrp="1"/>
          </p:cNvSpPr>
          <p:nvPr>
            <p:ph type="subTitle" idx="1"/>
          </p:nvPr>
        </p:nvSpPr>
        <p:spPr/>
        <p:txBody>
          <a:bodyPr/>
          <a:lstStyle/>
          <a:p>
            <a:r>
              <a:rPr lang="es-EC" dirty="0"/>
              <a:t>LUIS MORALES</a:t>
            </a:r>
          </a:p>
          <a:p>
            <a:r>
              <a:rPr lang="es-EC" dirty="0"/>
              <a:t>DARIO CIFUENTES</a:t>
            </a:r>
          </a:p>
          <a:p>
            <a:r>
              <a:rPr lang="es-EC" dirty="0"/>
              <a:t>JORGE MORAN</a:t>
            </a:r>
          </a:p>
        </p:txBody>
      </p:sp>
    </p:spTree>
    <p:extLst>
      <p:ext uri="{BB962C8B-B14F-4D97-AF65-F5344CB8AC3E}">
        <p14:creationId xmlns:p14="http://schemas.microsoft.com/office/powerpoint/2010/main" val="32540030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425824" y="260648"/>
            <a:ext cx="7702624" cy="1467594"/>
          </a:xfrm>
        </p:spPr>
        <p:txBody>
          <a:bodyPr>
            <a:normAutofit/>
          </a:bodyPr>
          <a:lstStyle/>
          <a:p>
            <a:r>
              <a:rPr lang="es-EC" sz="4000" dirty="0"/>
              <a:t>RECOPILACIÓN</a:t>
            </a:r>
            <a:r>
              <a:rPr lang="es-EC" dirty="0"/>
              <a:t> DE INPUTS</a:t>
            </a:r>
          </a:p>
        </p:txBody>
      </p:sp>
      <p:sp>
        <p:nvSpPr>
          <p:cNvPr id="3" name="2 Subtítulo"/>
          <p:cNvSpPr>
            <a:spLocks noGrp="1"/>
          </p:cNvSpPr>
          <p:nvPr>
            <p:ph type="subTitle" idx="1"/>
          </p:nvPr>
        </p:nvSpPr>
        <p:spPr>
          <a:xfrm>
            <a:off x="2855640" y="1700808"/>
            <a:ext cx="6400800" cy="3600400"/>
          </a:xfrm>
        </p:spPr>
        <p:txBody>
          <a:bodyPr>
            <a:noAutofit/>
          </a:bodyPr>
          <a:lstStyle/>
          <a:p>
            <a:pPr algn="just"/>
            <a:r>
              <a:rPr lang="es-EC" sz="2000" b="1" dirty="0">
                <a:solidFill>
                  <a:schemeClr val="tx1"/>
                </a:solidFill>
              </a:rPr>
              <a:t>LA INDUSTRIA DE LA MÚSICA EN EL 2013</a:t>
            </a:r>
          </a:p>
          <a:p>
            <a:pPr algn="just"/>
            <a:r>
              <a:rPr lang="es-EC" sz="2000" dirty="0">
                <a:solidFill>
                  <a:schemeClr val="tx1"/>
                </a:solidFill>
              </a:rPr>
              <a:t>Se estima una venta de música grabada y en vivo en el 2013 de 15 mil millones de dólares</a:t>
            </a:r>
          </a:p>
          <a:p>
            <a:pPr algn="just"/>
            <a:r>
              <a:rPr lang="es-EC" sz="2000" dirty="0">
                <a:solidFill>
                  <a:schemeClr val="tx1"/>
                </a:solidFill>
              </a:rPr>
              <a:t>La venta de música en físico estaba a la baja y apena representaba el 15%</a:t>
            </a:r>
          </a:p>
          <a:p>
            <a:pPr algn="just"/>
            <a:r>
              <a:rPr lang="es-EC" sz="2000" dirty="0">
                <a:solidFill>
                  <a:schemeClr val="tx1"/>
                </a:solidFill>
              </a:rPr>
              <a:t>Las ventas digitales  representaban el 25%</a:t>
            </a:r>
          </a:p>
          <a:p>
            <a:pPr algn="just"/>
            <a:r>
              <a:rPr lang="es-EC" sz="2000" dirty="0">
                <a:solidFill>
                  <a:schemeClr val="tx1"/>
                </a:solidFill>
              </a:rPr>
              <a:t>iTunes abarcaba el 65% de las ventas digitales del mercado</a:t>
            </a:r>
          </a:p>
          <a:p>
            <a:pPr algn="just"/>
            <a:r>
              <a:rPr lang="es-EC" sz="2000" dirty="0">
                <a:solidFill>
                  <a:schemeClr val="tx1"/>
                </a:solidFill>
              </a:rPr>
              <a:t>Vendió 1.7 mil millones de dólares en 3 meses, hacían 15.000 descargas por minutos.</a:t>
            </a:r>
          </a:p>
          <a:p>
            <a:pPr algn="just"/>
            <a:r>
              <a:rPr lang="es-EC" sz="1800" dirty="0"/>
              <a:t> </a:t>
            </a:r>
          </a:p>
        </p:txBody>
      </p:sp>
    </p:spTree>
    <p:extLst>
      <p:ext uri="{BB962C8B-B14F-4D97-AF65-F5344CB8AC3E}">
        <p14:creationId xmlns:p14="http://schemas.microsoft.com/office/powerpoint/2010/main" val="41899140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2639616" y="1052736"/>
            <a:ext cx="6400800" cy="5760640"/>
          </a:xfrm>
        </p:spPr>
        <p:txBody>
          <a:bodyPr>
            <a:noAutofit/>
          </a:bodyPr>
          <a:lstStyle/>
          <a:p>
            <a:pPr algn="just"/>
            <a:r>
              <a:rPr lang="es-EC" b="1" dirty="0">
                <a:solidFill>
                  <a:schemeClr val="tx1"/>
                </a:solidFill>
              </a:rPr>
              <a:t>DIRECTORA EJECUTIVA </a:t>
            </a:r>
          </a:p>
          <a:p>
            <a:pPr algn="just"/>
            <a:r>
              <a:rPr lang="es-EC" sz="1600" dirty="0">
                <a:solidFill>
                  <a:schemeClr val="tx1"/>
                </a:solidFill>
              </a:rPr>
              <a:t>1. 2008 BEYONCE  creo su compañía PARKWOOD ENTERTAINMENT  que inicialmente era un vehículo de producción y en el 2011 se convirtió en una compañía de entretenimiento.</a:t>
            </a:r>
          </a:p>
          <a:p>
            <a:pPr algn="just"/>
            <a:r>
              <a:rPr lang="es-EC" sz="1600" dirty="0">
                <a:solidFill>
                  <a:schemeClr val="tx1"/>
                </a:solidFill>
              </a:rPr>
              <a:t>2.Elige para gerente general a </a:t>
            </a:r>
            <a:r>
              <a:rPr lang="es-EC" sz="1600" dirty="0" err="1">
                <a:solidFill>
                  <a:schemeClr val="tx1"/>
                </a:solidFill>
              </a:rPr>
              <a:t>Callahan</a:t>
            </a:r>
            <a:r>
              <a:rPr lang="es-EC" sz="1600" dirty="0">
                <a:solidFill>
                  <a:schemeClr val="tx1"/>
                </a:solidFill>
              </a:rPr>
              <a:t>- Longo que trabajo como en Sony y Word </a:t>
            </a:r>
            <a:r>
              <a:rPr lang="es-EC" sz="1600" dirty="0" err="1">
                <a:solidFill>
                  <a:schemeClr val="tx1"/>
                </a:solidFill>
              </a:rPr>
              <a:t>Music</a:t>
            </a:r>
            <a:endParaRPr lang="es-EC" sz="1600" dirty="0">
              <a:solidFill>
                <a:schemeClr val="tx1"/>
              </a:solidFill>
            </a:endParaRPr>
          </a:p>
          <a:p>
            <a:pPr algn="just"/>
            <a:r>
              <a:rPr lang="es-EC" sz="1600" dirty="0">
                <a:solidFill>
                  <a:schemeClr val="tx1"/>
                </a:solidFill>
              </a:rPr>
              <a:t>4., </a:t>
            </a:r>
            <a:r>
              <a:rPr lang="es-EC" sz="1600" dirty="0" err="1">
                <a:solidFill>
                  <a:schemeClr val="tx1"/>
                </a:solidFill>
              </a:rPr>
              <a:t>Jin</a:t>
            </a:r>
            <a:r>
              <a:rPr lang="es-EC" sz="1600" dirty="0">
                <a:solidFill>
                  <a:schemeClr val="tx1"/>
                </a:solidFill>
              </a:rPr>
              <a:t> </a:t>
            </a:r>
            <a:r>
              <a:rPr lang="es-EC" sz="1600" dirty="0" err="1">
                <a:solidFill>
                  <a:schemeClr val="tx1"/>
                </a:solidFill>
              </a:rPr>
              <a:t>Sabey</a:t>
            </a:r>
            <a:r>
              <a:rPr lang="es-EC" sz="1600" dirty="0">
                <a:solidFill>
                  <a:schemeClr val="tx1"/>
                </a:solidFill>
              </a:rPr>
              <a:t> que fue  vicepresidente internacional de Sony, y  asumió el papel de director de marketing.  Su función era ser el analítico para la toda de las decisiones y saber lo que sucede en el mercado.</a:t>
            </a:r>
          </a:p>
          <a:p>
            <a:pPr algn="just"/>
            <a:r>
              <a:rPr lang="es-EC" sz="1600" dirty="0">
                <a:solidFill>
                  <a:schemeClr val="tx1"/>
                </a:solidFill>
              </a:rPr>
              <a:t>6.Beyone asume la presidencia y dirección ejecutiva de </a:t>
            </a:r>
            <a:r>
              <a:rPr lang="es-EC" sz="1600" dirty="0" err="1">
                <a:solidFill>
                  <a:schemeClr val="tx1"/>
                </a:solidFill>
              </a:rPr>
              <a:t>Parkwood</a:t>
            </a:r>
            <a:r>
              <a:rPr lang="es-EC" sz="1600" dirty="0">
                <a:solidFill>
                  <a:schemeClr val="tx1"/>
                </a:solidFill>
              </a:rPr>
              <a:t>, y participo en todo las decisiones importantes.</a:t>
            </a:r>
          </a:p>
          <a:p>
            <a:pPr algn="just"/>
            <a:r>
              <a:rPr lang="es-EC" sz="1600" dirty="0">
                <a:solidFill>
                  <a:schemeClr val="tx1"/>
                </a:solidFill>
              </a:rPr>
              <a:t>7.Beyonce lograba tener una relación directa con todos sus colaboradores  y lograba conocer el trabajo que realizaban,  y se le conocía por tomar riesgos en sus decisiones</a:t>
            </a:r>
          </a:p>
          <a:p>
            <a:pPr algn="just"/>
            <a:r>
              <a:rPr lang="es-EC" sz="1600" dirty="0">
                <a:solidFill>
                  <a:schemeClr val="tx1"/>
                </a:solidFill>
              </a:rPr>
              <a:t>10.Parkwood contaba con una alianza con Sony </a:t>
            </a:r>
            <a:r>
              <a:rPr lang="es-EC" sz="1600" dirty="0" err="1">
                <a:solidFill>
                  <a:schemeClr val="tx1"/>
                </a:solidFill>
              </a:rPr>
              <a:t>Music</a:t>
            </a:r>
            <a:r>
              <a:rPr lang="es-EC" sz="1600" dirty="0">
                <a:solidFill>
                  <a:schemeClr val="tx1"/>
                </a:solidFill>
              </a:rPr>
              <a:t> Columbia records, los cuales tenían acuerdos de compartir los costos de producción y también de los ingresos </a:t>
            </a:r>
          </a:p>
        </p:txBody>
      </p:sp>
    </p:spTree>
    <p:extLst>
      <p:ext uri="{BB962C8B-B14F-4D97-AF65-F5344CB8AC3E}">
        <p14:creationId xmlns:p14="http://schemas.microsoft.com/office/powerpoint/2010/main" val="37147232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2567608" y="1072588"/>
            <a:ext cx="7200800" cy="5785413"/>
          </a:xfrm>
        </p:spPr>
        <p:txBody>
          <a:bodyPr>
            <a:noAutofit/>
          </a:bodyPr>
          <a:lstStyle/>
          <a:p>
            <a:pPr algn="just"/>
            <a:r>
              <a:rPr lang="es-EC" sz="1400" b="1" dirty="0">
                <a:solidFill>
                  <a:schemeClr val="tx1"/>
                </a:solidFill>
              </a:rPr>
              <a:t>EL ÁLBUM VISUAL</a:t>
            </a:r>
          </a:p>
          <a:p>
            <a:pPr algn="just"/>
            <a:r>
              <a:rPr lang="es-EC" sz="1400" dirty="0">
                <a:solidFill>
                  <a:schemeClr val="tx1"/>
                </a:solidFill>
              </a:rPr>
              <a:t>1. Verano de 2012 empieza a grabar su quinto álbum</a:t>
            </a:r>
          </a:p>
          <a:p>
            <a:pPr algn="just"/>
            <a:r>
              <a:rPr lang="es-EC" sz="1400" dirty="0">
                <a:solidFill>
                  <a:schemeClr val="tx1"/>
                </a:solidFill>
              </a:rPr>
              <a:t>2. alquilan una casa y con varios colaboradores componen un promedio de 70 canciones , en un tiempo record de un mes, pero no logran producirlos</a:t>
            </a:r>
          </a:p>
          <a:p>
            <a:pPr algn="just"/>
            <a:r>
              <a:rPr lang="es-EC" sz="1400" dirty="0">
                <a:solidFill>
                  <a:schemeClr val="tx1"/>
                </a:solidFill>
              </a:rPr>
              <a:t>3. Se lanzan dos canciones en el primer semestre de 2013.</a:t>
            </a:r>
          </a:p>
          <a:p>
            <a:pPr algn="just"/>
            <a:endParaRPr lang="es-EC" sz="1400" dirty="0">
              <a:solidFill>
                <a:schemeClr val="tx1"/>
              </a:solidFill>
            </a:endParaRPr>
          </a:p>
          <a:p>
            <a:pPr algn="just"/>
            <a:r>
              <a:rPr lang="es-EC" sz="1400" dirty="0">
                <a:solidFill>
                  <a:schemeClr val="tx1"/>
                </a:solidFill>
              </a:rPr>
              <a:t>Estrategia de lanzamiento:</a:t>
            </a:r>
          </a:p>
          <a:p>
            <a:pPr algn="just"/>
            <a:r>
              <a:rPr lang="es-EC" sz="1400" dirty="0">
                <a:solidFill>
                  <a:schemeClr val="tx1"/>
                </a:solidFill>
              </a:rPr>
              <a:t>Agosto de 2013 álbum casi terminado.</a:t>
            </a:r>
          </a:p>
          <a:p>
            <a:pPr algn="just"/>
            <a:r>
              <a:rPr lang="es-EC" sz="1400" dirty="0">
                <a:solidFill>
                  <a:schemeClr val="tx1"/>
                </a:solidFill>
              </a:rPr>
              <a:t>Lanzar todas las canciones a la vez, evitando filtraciones y hacer un álbum visual que tenga un video por canción.</a:t>
            </a:r>
          </a:p>
          <a:p>
            <a:pPr algn="just"/>
            <a:r>
              <a:rPr lang="es-EC" sz="1400" dirty="0">
                <a:solidFill>
                  <a:schemeClr val="tx1"/>
                </a:solidFill>
              </a:rPr>
              <a:t>No quería que el álbum fuera juzgado por una sola canción de 3:30</a:t>
            </a:r>
          </a:p>
          <a:p>
            <a:pPr algn="just"/>
            <a:r>
              <a:rPr lang="es-EC" sz="1400" dirty="0">
                <a:solidFill>
                  <a:schemeClr val="tx1"/>
                </a:solidFill>
              </a:rPr>
              <a:t>Quería que los seguidores tuvieran primero su álbum sin ningún filtro.</a:t>
            </a:r>
          </a:p>
          <a:p>
            <a:pPr algn="just"/>
            <a:r>
              <a:rPr lang="es-EC" sz="1400" dirty="0">
                <a:solidFill>
                  <a:schemeClr val="tx1"/>
                </a:solidFill>
              </a:rPr>
              <a:t>Proceso normal de lanzamiento les parece monótono para la marca </a:t>
            </a:r>
            <a:r>
              <a:rPr lang="es-EC" sz="1400" dirty="0" err="1">
                <a:solidFill>
                  <a:schemeClr val="tx1"/>
                </a:solidFill>
              </a:rPr>
              <a:t>Beyonce</a:t>
            </a:r>
            <a:r>
              <a:rPr lang="es-EC" sz="1400" dirty="0">
                <a:solidFill>
                  <a:schemeClr val="tx1"/>
                </a:solidFill>
              </a:rPr>
              <a:t>.</a:t>
            </a:r>
          </a:p>
          <a:p>
            <a:pPr algn="just"/>
            <a:r>
              <a:rPr lang="es-EC" sz="1400" dirty="0">
                <a:solidFill>
                  <a:schemeClr val="tx1"/>
                </a:solidFill>
              </a:rPr>
              <a:t>La duda era si lanzarlo antes de navidad, era lo mejor.</a:t>
            </a:r>
          </a:p>
          <a:p>
            <a:pPr algn="just"/>
            <a:r>
              <a:rPr lang="es-EC" sz="1400" dirty="0">
                <a:solidFill>
                  <a:schemeClr val="tx1"/>
                </a:solidFill>
              </a:rPr>
              <a:t> Sale la idea de un lanzamiento solo en línea, se unen a Apple.</a:t>
            </a:r>
          </a:p>
          <a:p>
            <a:pPr algn="just"/>
            <a:r>
              <a:rPr lang="es-EC" sz="1400" dirty="0">
                <a:solidFill>
                  <a:schemeClr val="tx1"/>
                </a:solidFill>
              </a:rPr>
              <a:t>Plantean la venta exclusiva a Apple evitando todo tipo de filtraciones</a:t>
            </a:r>
          </a:p>
          <a:p>
            <a:pPr algn="just"/>
            <a:r>
              <a:rPr lang="es-EC" sz="1400" dirty="0">
                <a:solidFill>
                  <a:schemeClr val="tx1"/>
                </a:solidFill>
              </a:rPr>
              <a:t>Se reúnen con Facebook, los encargados de “contenido público”, que se encargaba de ayudar a figuras públicas de cuatro sectores: atletas, actores, estilo de vida y música</a:t>
            </a:r>
            <a:r>
              <a:rPr lang="es-EC" sz="1600" dirty="0">
                <a:solidFill>
                  <a:schemeClr val="tx1"/>
                </a:solidFill>
              </a:rPr>
              <a:t>. </a:t>
            </a:r>
          </a:p>
        </p:txBody>
      </p:sp>
    </p:spTree>
    <p:extLst>
      <p:ext uri="{BB962C8B-B14F-4D97-AF65-F5344CB8AC3E}">
        <p14:creationId xmlns:p14="http://schemas.microsoft.com/office/powerpoint/2010/main" val="1305544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2567608" y="1063040"/>
            <a:ext cx="7200800" cy="5760640"/>
          </a:xfrm>
        </p:spPr>
        <p:txBody>
          <a:bodyPr>
            <a:noAutofit/>
          </a:bodyPr>
          <a:lstStyle/>
          <a:p>
            <a:pPr algn="just"/>
            <a:endParaRPr lang="es-EC" sz="1800" dirty="0"/>
          </a:p>
          <a:p>
            <a:pPr algn="just"/>
            <a:r>
              <a:rPr lang="es-EC" sz="1800" b="1" dirty="0">
                <a:solidFill>
                  <a:schemeClr val="tx1"/>
                </a:solidFill>
              </a:rPr>
              <a:t>LA ESTRATEGIA:</a:t>
            </a:r>
          </a:p>
          <a:p>
            <a:pPr algn="just"/>
            <a:endParaRPr lang="es-EC" sz="1800" dirty="0">
              <a:solidFill>
                <a:schemeClr val="tx1"/>
              </a:solidFill>
            </a:endParaRPr>
          </a:p>
          <a:p>
            <a:pPr marL="285750" indent="-285750" algn="just">
              <a:buFont typeface="Arial" pitchFamily="34" charset="0"/>
              <a:buChar char="•"/>
            </a:pPr>
            <a:r>
              <a:rPr lang="es-EC" sz="1800" dirty="0">
                <a:solidFill>
                  <a:schemeClr val="tx1"/>
                </a:solidFill>
              </a:rPr>
              <a:t>Los fans y seguidores de </a:t>
            </a:r>
            <a:r>
              <a:rPr lang="es-EC" sz="1800" dirty="0" err="1">
                <a:solidFill>
                  <a:schemeClr val="tx1"/>
                </a:solidFill>
              </a:rPr>
              <a:t>Beyonce</a:t>
            </a:r>
            <a:r>
              <a:rPr lang="es-EC" sz="1800" dirty="0">
                <a:solidFill>
                  <a:schemeClr val="tx1"/>
                </a:solidFill>
              </a:rPr>
              <a:t> en Facebook, verían un anuncio apenas esté disponible en ITunes.</a:t>
            </a:r>
          </a:p>
          <a:p>
            <a:pPr marL="285750" indent="-285750" algn="just">
              <a:buFont typeface="Arial" pitchFamily="34" charset="0"/>
              <a:buChar char="•"/>
            </a:pPr>
            <a:r>
              <a:rPr lang="es-EC" sz="1800" dirty="0">
                <a:solidFill>
                  <a:schemeClr val="tx1"/>
                </a:solidFill>
              </a:rPr>
              <a:t>Facebook e </a:t>
            </a:r>
            <a:r>
              <a:rPr lang="es-EC" sz="1800" dirty="0" err="1">
                <a:solidFill>
                  <a:schemeClr val="tx1"/>
                </a:solidFill>
              </a:rPr>
              <a:t>Instagram</a:t>
            </a:r>
            <a:r>
              <a:rPr lang="es-EC" sz="1800" dirty="0">
                <a:solidFill>
                  <a:schemeClr val="tx1"/>
                </a:solidFill>
              </a:rPr>
              <a:t> ejecutarían una campaña para el lanzamiento.</a:t>
            </a:r>
          </a:p>
          <a:p>
            <a:pPr marL="285750" indent="-285750" algn="just">
              <a:buFont typeface="Arial" pitchFamily="34" charset="0"/>
              <a:buChar char="•"/>
            </a:pPr>
            <a:r>
              <a:rPr lang="es-EC" sz="1800" dirty="0">
                <a:solidFill>
                  <a:schemeClr val="tx1"/>
                </a:solidFill>
              </a:rPr>
              <a:t>Terminando las canciones y los videos:</a:t>
            </a:r>
          </a:p>
          <a:p>
            <a:pPr marL="285750" indent="-285750" algn="just">
              <a:buFont typeface="Arial" pitchFamily="34" charset="0"/>
              <a:buChar char="•"/>
            </a:pPr>
            <a:r>
              <a:rPr lang="es-EC" sz="1800" dirty="0" err="1">
                <a:solidFill>
                  <a:schemeClr val="tx1"/>
                </a:solidFill>
              </a:rPr>
              <a:t>Beyonce</a:t>
            </a:r>
            <a:r>
              <a:rPr lang="es-EC" sz="1800" dirty="0">
                <a:solidFill>
                  <a:schemeClr val="tx1"/>
                </a:solidFill>
              </a:rPr>
              <a:t> grabó 70 canciones que redujo a 14.</a:t>
            </a:r>
          </a:p>
          <a:p>
            <a:pPr marL="285750" indent="-285750" algn="just">
              <a:buFont typeface="Arial" pitchFamily="34" charset="0"/>
              <a:buChar char="•"/>
            </a:pPr>
            <a:r>
              <a:rPr lang="es-EC" sz="1800" dirty="0">
                <a:solidFill>
                  <a:schemeClr val="tx1"/>
                </a:solidFill>
              </a:rPr>
              <a:t>Los videos se produjeron en 12 semanas en otoño, </a:t>
            </a:r>
            <a:r>
              <a:rPr lang="es-EC" sz="1800" dirty="0" err="1">
                <a:solidFill>
                  <a:schemeClr val="tx1"/>
                </a:solidFill>
              </a:rPr>
              <a:t>Beyonce</a:t>
            </a:r>
            <a:r>
              <a:rPr lang="es-EC" sz="1800" dirty="0">
                <a:solidFill>
                  <a:schemeClr val="tx1"/>
                </a:solidFill>
              </a:rPr>
              <a:t> estaba de gira en ese momento. Terminando a mediados de noviembre.</a:t>
            </a:r>
          </a:p>
          <a:p>
            <a:pPr marL="285750" indent="-285750" algn="just">
              <a:buFont typeface="Arial" pitchFamily="34" charset="0"/>
              <a:buChar char="•"/>
            </a:pPr>
            <a:r>
              <a:rPr lang="es-EC" sz="1800" dirty="0">
                <a:solidFill>
                  <a:schemeClr val="tx1"/>
                </a:solidFill>
              </a:rPr>
              <a:t>Lanzaron el viernes 13 de diciembre , anticipando tener el disco físico para las ventas de navidad.</a:t>
            </a:r>
          </a:p>
        </p:txBody>
      </p:sp>
    </p:spTree>
    <p:extLst>
      <p:ext uri="{BB962C8B-B14F-4D97-AF65-F5344CB8AC3E}">
        <p14:creationId xmlns:p14="http://schemas.microsoft.com/office/powerpoint/2010/main" val="28236848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C" dirty="0"/>
              <a:t>CONTEXTUALIZACIÓN</a:t>
            </a:r>
          </a:p>
        </p:txBody>
      </p:sp>
      <p:sp>
        <p:nvSpPr>
          <p:cNvPr id="3" name="2 Marcador de contenido"/>
          <p:cNvSpPr>
            <a:spLocks noGrp="1"/>
          </p:cNvSpPr>
          <p:nvPr>
            <p:ph idx="1"/>
          </p:nvPr>
        </p:nvSpPr>
        <p:spPr/>
        <p:txBody>
          <a:bodyPr>
            <a:normAutofit/>
          </a:bodyPr>
          <a:lstStyle/>
          <a:p>
            <a:r>
              <a:rPr lang="es-EC" dirty="0"/>
              <a:t>PROBLEMA:</a:t>
            </a:r>
          </a:p>
          <a:p>
            <a:pPr marL="0" indent="0">
              <a:buNone/>
            </a:pPr>
            <a:r>
              <a:rPr lang="es-EC" dirty="0"/>
              <a:t>El lanzamiento de un nuevo disco de una artista de renombre mundial, que no desea que su disco sea juzgado por una sola canción, el modo tradicional de comercialización y difusión (venta de discos físicos obsoleto por que están desapareciendo del mercado y las campañas publicitarias anticipadas al lanzamiento produce filtraciones, en conclusión menor consumo de las producciones.</a:t>
            </a:r>
          </a:p>
        </p:txBody>
      </p:sp>
    </p:spTree>
    <p:extLst>
      <p:ext uri="{BB962C8B-B14F-4D97-AF65-F5344CB8AC3E}">
        <p14:creationId xmlns:p14="http://schemas.microsoft.com/office/powerpoint/2010/main" val="33645773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C" dirty="0"/>
              <a:t>CONTEXTUALIZACIÓN</a:t>
            </a:r>
          </a:p>
        </p:txBody>
      </p:sp>
      <p:sp>
        <p:nvSpPr>
          <p:cNvPr id="3" name="2 Marcador de contenido"/>
          <p:cNvSpPr>
            <a:spLocks noGrp="1"/>
          </p:cNvSpPr>
          <p:nvPr>
            <p:ph idx="1"/>
          </p:nvPr>
        </p:nvSpPr>
        <p:spPr/>
        <p:txBody>
          <a:bodyPr>
            <a:normAutofit fontScale="92500" lnSpcReduction="10000"/>
          </a:bodyPr>
          <a:lstStyle/>
          <a:p>
            <a:pPr marL="0" indent="0">
              <a:buNone/>
            </a:pPr>
            <a:r>
              <a:rPr lang="es-EC" dirty="0"/>
              <a:t>ESTRATEGIA APLICADA:</a:t>
            </a:r>
          </a:p>
          <a:p>
            <a:r>
              <a:rPr lang="es-EC" dirty="0"/>
              <a:t>Lanzamiento de 14 temas completos por </a:t>
            </a:r>
            <a:r>
              <a:rPr lang="es-EC" dirty="0" err="1"/>
              <a:t>Itunes</a:t>
            </a:r>
            <a:r>
              <a:rPr lang="es-EC" dirty="0"/>
              <a:t>, el álbum completo comprende de un video por cada canción.</a:t>
            </a:r>
          </a:p>
          <a:p>
            <a:r>
              <a:rPr lang="es-EC" dirty="0"/>
              <a:t>Difusión a partir del lanzamiento en Facebook  e </a:t>
            </a:r>
            <a:r>
              <a:rPr lang="es-EC" dirty="0" err="1"/>
              <a:t>Instragam</a:t>
            </a:r>
            <a:r>
              <a:rPr lang="es-EC" dirty="0"/>
              <a:t> para los fans y perfiles interesados en </a:t>
            </a:r>
            <a:r>
              <a:rPr lang="es-EC" dirty="0" err="1"/>
              <a:t>Beyonce</a:t>
            </a:r>
            <a:r>
              <a:rPr lang="es-EC" dirty="0"/>
              <a:t>, de la </a:t>
            </a:r>
            <a:r>
              <a:rPr lang="es-EC" dirty="0" err="1"/>
              <a:t>premiere</a:t>
            </a:r>
            <a:r>
              <a:rPr lang="es-EC" dirty="0"/>
              <a:t> de su nuevo álbum completo en </a:t>
            </a:r>
            <a:r>
              <a:rPr lang="es-EC" dirty="0" err="1"/>
              <a:t>Itunes</a:t>
            </a:r>
            <a:r>
              <a:rPr lang="es-EC" dirty="0"/>
              <a:t>.</a:t>
            </a:r>
          </a:p>
          <a:p>
            <a:r>
              <a:rPr lang="es-EC" dirty="0"/>
              <a:t>Lanzamiento en </a:t>
            </a:r>
            <a:r>
              <a:rPr lang="es-EC" dirty="0" err="1"/>
              <a:t>Itunes</a:t>
            </a:r>
            <a:r>
              <a:rPr lang="es-EC" dirty="0"/>
              <a:t> el 13 de diciembre (en el último día laboral antes de navidad).</a:t>
            </a:r>
          </a:p>
          <a:p>
            <a:r>
              <a:rPr lang="es-EC" dirty="0"/>
              <a:t>Oportunidad de compra del álbum físico 72 horas después del lanzamiento en </a:t>
            </a:r>
            <a:r>
              <a:rPr lang="es-EC" dirty="0" err="1"/>
              <a:t>Itunes</a:t>
            </a:r>
            <a:r>
              <a:rPr lang="es-EC" dirty="0"/>
              <a:t>.</a:t>
            </a:r>
          </a:p>
          <a:p>
            <a:endParaRPr lang="es-EC" dirty="0"/>
          </a:p>
        </p:txBody>
      </p:sp>
    </p:spTree>
    <p:extLst>
      <p:ext uri="{BB962C8B-B14F-4D97-AF65-F5344CB8AC3E}">
        <p14:creationId xmlns:p14="http://schemas.microsoft.com/office/powerpoint/2010/main" val="33911881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C" dirty="0"/>
              <a:t>CONTEXTUALIZACIÓN</a:t>
            </a:r>
          </a:p>
        </p:txBody>
      </p:sp>
      <p:sp>
        <p:nvSpPr>
          <p:cNvPr id="3" name="2 Marcador de contenido"/>
          <p:cNvSpPr>
            <a:spLocks noGrp="1"/>
          </p:cNvSpPr>
          <p:nvPr>
            <p:ph idx="1"/>
          </p:nvPr>
        </p:nvSpPr>
        <p:spPr/>
        <p:txBody>
          <a:bodyPr>
            <a:normAutofit fontScale="92500" lnSpcReduction="20000"/>
          </a:bodyPr>
          <a:lstStyle/>
          <a:p>
            <a:pPr marL="0" indent="0">
              <a:buNone/>
            </a:pPr>
            <a:r>
              <a:rPr lang="es-EC" dirty="0"/>
              <a:t>INCERTIDUMBRE:</a:t>
            </a:r>
          </a:p>
          <a:p>
            <a:r>
              <a:rPr lang="es-EC" dirty="0"/>
              <a:t>No saber la reacción de los fans y </a:t>
            </a:r>
            <a:r>
              <a:rPr lang="es-EC" dirty="0" err="1"/>
              <a:t>super</a:t>
            </a:r>
            <a:r>
              <a:rPr lang="es-EC" dirty="0"/>
              <a:t> fans de </a:t>
            </a:r>
            <a:r>
              <a:rPr lang="es-EC" dirty="0" err="1"/>
              <a:t>Beyonce</a:t>
            </a:r>
            <a:r>
              <a:rPr lang="es-EC" dirty="0"/>
              <a:t> después del lanzamiento de dos sencillos para marcas comerciales en el primer semestre de 2013.</a:t>
            </a:r>
          </a:p>
          <a:p>
            <a:r>
              <a:rPr lang="es-EC" dirty="0"/>
              <a:t>El espacio de tiempo (8 meses) que los fans no tienen información sobre el nuevo </a:t>
            </a:r>
            <a:r>
              <a:rPr lang="es-EC" dirty="0" err="1"/>
              <a:t>album</a:t>
            </a:r>
            <a:r>
              <a:rPr lang="es-EC" dirty="0"/>
              <a:t> de </a:t>
            </a:r>
            <a:r>
              <a:rPr lang="es-EC" dirty="0" err="1"/>
              <a:t>Beyonce</a:t>
            </a:r>
            <a:r>
              <a:rPr lang="es-EC" dirty="0"/>
              <a:t>.</a:t>
            </a:r>
          </a:p>
          <a:p>
            <a:r>
              <a:rPr lang="es-EC" dirty="0"/>
              <a:t>Es óptimo lanzar el álbum antes de navidad, o lanzarlo después?</a:t>
            </a:r>
          </a:p>
          <a:p>
            <a:r>
              <a:rPr lang="es-EC" dirty="0"/>
              <a:t>Sería el álbum suficientemente capaz de encontrar una audiencia grande?</a:t>
            </a:r>
          </a:p>
          <a:p>
            <a:r>
              <a:rPr lang="es-EC" dirty="0"/>
              <a:t>Reacciones adversas: que las tiendas no quieran vender el disco físico; que los fans no estén interesados en el consumo digital.</a:t>
            </a:r>
          </a:p>
        </p:txBody>
      </p:sp>
    </p:spTree>
    <p:extLst>
      <p:ext uri="{BB962C8B-B14F-4D97-AF65-F5344CB8AC3E}">
        <p14:creationId xmlns:p14="http://schemas.microsoft.com/office/powerpoint/2010/main" val="21539345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C" dirty="0"/>
              <a:t>ALTERNATIVAS PLANTEADAS Y EJECUCIÓN</a:t>
            </a:r>
          </a:p>
        </p:txBody>
      </p:sp>
      <p:sp>
        <p:nvSpPr>
          <p:cNvPr id="3" name="2 Marcador de contenido"/>
          <p:cNvSpPr>
            <a:spLocks noGrp="1"/>
          </p:cNvSpPr>
          <p:nvPr>
            <p:ph idx="1"/>
          </p:nvPr>
        </p:nvSpPr>
        <p:spPr/>
        <p:txBody>
          <a:bodyPr>
            <a:normAutofit/>
          </a:bodyPr>
          <a:lstStyle/>
          <a:p>
            <a:r>
              <a:rPr lang="es-EC" dirty="0"/>
              <a:t>El mini documental de 5 capítulos, debe ser lanzado en la plataforma </a:t>
            </a:r>
            <a:r>
              <a:rPr lang="es-EC" dirty="0" err="1"/>
              <a:t>Itunes</a:t>
            </a:r>
            <a:r>
              <a:rPr lang="es-EC" dirty="0"/>
              <a:t>, como un </a:t>
            </a:r>
            <a:r>
              <a:rPr lang="es-EC" dirty="0" err="1"/>
              <a:t>preview</a:t>
            </a:r>
            <a:r>
              <a:rPr lang="es-EC" dirty="0"/>
              <a:t> antes de la visualización del álbum completo. </a:t>
            </a:r>
          </a:p>
          <a:p>
            <a:r>
              <a:rPr lang="es-EC" dirty="0"/>
              <a:t>Crear una campaña de expectativa del consumo del nuevo álbum en </a:t>
            </a:r>
            <a:r>
              <a:rPr lang="es-EC" dirty="0" err="1"/>
              <a:t>Itunes</a:t>
            </a:r>
            <a:r>
              <a:rPr lang="es-EC" dirty="0"/>
              <a:t>, con imágenes previas y pequeños </a:t>
            </a:r>
            <a:r>
              <a:rPr lang="es-EC" dirty="0" err="1"/>
              <a:t>podcast</a:t>
            </a:r>
            <a:r>
              <a:rPr lang="es-EC" dirty="0"/>
              <a:t> de </a:t>
            </a:r>
            <a:r>
              <a:rPr lang="es-EC" dirty="0" err="1"/>
              <a:t>Beyonce</a:t>
            </a:r>
            <a:r>
              <a:rPr lang="es-EC" dirty="0"/>
              <a:t> explicando su estrategia.</a:t>
            </a:r>
          </a:p>
          <a:p>
            <a:r>
              <a:rPr lang="es-EC" dirty="0"/>
              <a:t>Usar la expectativa en la gira que tenía </a:t>
            </a:r>
            <a:r>
              <a:rPr lang="es-EC" dirty="0" err="1"/>
              <a:t>Beyonce</a:t>
            </a:r>
            <a:r>
              <a:rPr lang="es-EC" dirty="0"/>
              <a:t> en ese momento.</a:t>
            </a:r>
          </a:p>
          <a:p>
            <a:endParaRPr lang="es-EC" dirty="0"/>
          </a:p>
          <a:p>
            <a:endParaRPr lang="es-EC" dirty="0"/>
          </a:p>
        </p:txBody>
      </p:sp>
    </p:spTree>
    <p:extLst>
      <p:ext uri="{BB962C8B-B14F-4D97-AF65-F5344CB8AC3E}">
        <p14:creationId xmlns:p14="http://schemas.microsoft.com/office/powerpoint/2010/main" val="36836035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091396-91E6-41FA-8204-7D18B48558FB}"/>
              </a:ext>
            </a:extLst>
          </p:cNvPr>
          <p:cNvSpPr>
            <a:spLocks noGrp="1"/>
          </p:cNvSpPr>
          <p:nvPr>
            <p:ph type="title"/>
          </p:nvPr>
        </p:nvSpPr>
        <p:spPr/>
        <p:txBody>
          <a:bodyPr/>
          <a:lstStyle/>
          <a:p>
            <a:r>
              <a:rPr lang="es-EC" dirty="0"/>
              <a:t>LA NUEVA PROPUESTA</a:t>
            </a:r>
          </a:p>
        </p:txBody>
      </p:sp>
      <p:sp>
        <p:nvSpPr>
          <p:cNvPr id="3" name="Marcador de contenido 2">
            <a:extLst>
              <a:ext uri="{FF2B5EF4-FFF2-40B4-BE49-F238E27FC236}">
                <a16:creationId xmlns:a16="http://schemas.microsoft.com/office/drawing/2014/main" id="{71D39CBE-2966-44EC-A7E2-8D2A635A4F19}"/>
              </a:ext>
            </a:extLst>
          </p:cNvPr>
          <p:cNvSpPr>
            <a:spLocks noGrp="1"/>
          </p:cNvSpPr>
          <p:nvPr>
            <p:ph idx="1"/>
          </p:nvPr>
        </p:nvSpPr>
        <p:spPr>
          <a:xfrm>
            <a:off x="1006839" y="1300766"/>
            <a:ext cx="10178322" cy="5174849"/>
          </a:xfrm>
        </p:spPr>
        <p:txBody>
          <a:bodyPr>
            <a:normAutofit fontScale="92500" lnSpcReduction="10000"/>
          </a:bodyPr>
          <a:lstStyle/>
          <a:p>
            <a:pPr marL="457200" indent="-457200">
              <a:lnSpc>
                <a:spcPct val="120000"/>
              </a:lnSpc>
              <a:buFont typeface="+mj-lt"/>
              <a:buAutoNum type="arabicPeriod"/>
            </a:pPr>
            <a:r>
              <a:rPr lang="es-EC" dirty="0"/>
              <a:t>Realizar una campaña de expectativa a través de Facebook e Instagram utilizando podcast de Beyoncé tarareando pequeñas líneas de la melodía. La misma estrategia la utilizaríamos en la gira pero jugando con un collage de la línea gráfica del nuevo álbum.</a:t>
            </a:r>
          </a:p>
          <a:p>
            <a:pPr marL="457200" indent="-457200">
              <a:lnSpc>
                <a:spcPct val="120000"/>
              </a:lnSpc>
              <a:buFont typeface="+mj-lt"/>
              <a:buAutoNum type="arabicPeriod"/>
            </a:pPr>
            <a:r>
              <a:rPr lang="es-EC" dirty="0"/>
              <a:t>Evento de lanzamiento, disfrazándolo como una fiesta de Navidad y cierre de la gira de Beyoncé. De esta manera, invitaríamos a medios convencionales y a los minoristas para que crean que ella hablará de la gira pero lo que en realidad hará es lanzar su mini documental antes de lanzar su álbum. </a:t>
            </a:r>
          </a:p>
          <a:p>
            <a:pPr marL="457200" indent="-457200">
              <a:lnSpc>
                <a:spcPct val="120000"/>
              </a:lnSpc>
              <a:buFont typeface="+mj-lt"/>
              <a:buAutoNum type="arabicPeriod"/>
            </a:pPr>
            <a:r>
              <a:rPr lang="es-EC" dirty="0"/>
              <a:t>Mantendríamos la exclusividad del lanzamiento digital con ITunes para seguir manejando la confidencialidad del lanzamiento del video, ellos serían la única marca aliada que conoce realmente el por qué del evento. </a:t>
            </a:r>
          </a:p>
          <a:p>
            <a:pPr marL="457200" indent="-457200">
              <a:lnSpc>
                <a:spcPct val="120000"/>
              </a:lnSpc>
              <a:buFont typeface="+mj-lt"/>
              <a:buAutoNum type="arabicPeriod"/>
            </a:pPr>
            <a:r>
              <a:rPr lang="es-EC" dirty="0"/>
              <a:t>Para reforzar la estrategia que ella implementó en su lanzamiento cargaríamos el documental en ITunes para que su audiencia pueda entender el por qué decidió lanzar su álbum de esa manera.</a:t>
            </a:r>
          </a:p>
          <a:p>
            <a:pPr marL="457200" indent="-457200">
              <a:lnSpc>
                <a:spcPct val="120000"/>
              </a:lnSpc>
              <a:buFont typeface="+mj-lt"/>
              <a:buAutoNum type="arabicPeriod"/>
            </a:pPr>
            <a:r>
              <a:rPr lang="es-EC" dirty="0"/>
              <a:t>Donación a coros para que al momento del lanzamiento del álbum, los coros canten los distintos temas del nuevo álbum. </a:t>
            </a:r>
          </a:p>
          <a:p>
            <a:pPr marL="457200" indent="-457200">
              <a:lnSpc>
                <a:spcPct val="120000"/>
              </a:lnSpc>
              <a:buFont typeface="+mj-lt"/>
              <a:buAutoNum type="arabicPeriod"/>
            </a:pPr>
            <a:endParaRPr lang="es-EC" dirty="0"/>
          </a:p>
          <a:p>
            <a:pPr marL="457200" indent="-457200">
              <a:lnSpc>
                <a:spcPct val="120000"/>
              </a:lnSpc>
              <a:buFont typeface="+mj-lt"/>
              <a:buAutoNum type="arabicPeriod"/>
            </a:pPr>
            <a:endParaRPr lang="es-EC" dirty="0"/>
          </a:p>
          <a:p>
            <a:pPr marL="457200" indent="-457200">
              <a:lnSpc>
                <a:spcPct val="120000"/>
              </a:lnSpc>
              <a:buFont typeface="+mj-lt"/>
              <a:buAutoNum type="arabicPeriod"/>
            </a:pPr>
            <a:endParaRPr lang="es-EC" dirty="0"/>
          </a:p>
          <a:p>
            <a:pPr marL="457200" indent="-457200">
              <a:lnSpc>
                <a:spcPct val="120000"/>
              </a:lnSpc>
              <a:buFont typeface="+mj-lt"/>
              <a:buAutoNum type="arabicPeriod"/>
            </a:pPr>
            <a:endParaRPr lang="es-EC" dirty="0"/>
          </a:p>
          <a:p>
            <a:pPr marL="457200" indent="-457200">
              <a:lnSpc>
                <a:spcPct val="120000"/>
              </a:lnSpc>
              <a:buFont typeface="+mj-lt"/>
              <a:buAutoNum type="arabicPeriod"/>
            </a:pPr>
            <a:endParaRPr lang="es-EC" dirty="0"/>
          </a:p>
          <a:p>
            <a:pPr>
              <a:lnSpc>
                <a:spcPct val="120000"/>
              </a:lnSpc>
            </a:pPr>
            <a:endParaRPr lang="es-EC" dirty="0"/>
          </a:p>
          <a:p>
            <a:pPr>
              <a:lnSpc>
                <a:spcPct val="120000"/>
              </a:lnSpc>
            </a:pPr>
            <a:endParaRPr lang="es-EC" dirty="0"/>
          </a:p>
          <a:p>
            <a:pPr>
              <a:lnSpc>
                <a:spcPct val="120000"/>
              </a:lnSpc>
            </a:pPr>
            <a:endParaRPr lang="es-EC" dirty="0"/>
          </a:p>
          <a:p>
            <a:pPr>
              <a:lnSpc>
                <a:spcPct val="120000"/>
              </a:lnSpc>
            </a:pPr>
            <a:endParaRPr lang="es-EC" dirty="0"/>
          </a:p>
          <a:p>
            <a:pPr>
              <a:lnSpc>
                <a:spcPct val="120000"/>
              </a:lnSpc>
            </a:pPr>
            <a:endParaRPr lang="es-EC" dirty="0"/>
          </a:p>
        </p:txBody>
      </p:sp>
    </p:spTree>
    <p:extLst>
      <p:ext uri="{BB962C8B-B14F-4D97-AF65-F5344CB8AC3E}">
        <p14:creationId xmlns:p14="http://schemas.microsoft.com/office/powerpoint/2010/main" val="2896937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E44739-ADCE-4B84-922F-FBACFDA37D1A}"/>
              </a:ext>
            </a:extLst>
          </p:cNvPr>
          <p:cNvSpPr>
            <a:spLocks noGrp="1"/>
          </p:cNvSpPr>
          <p:nvPr>
            <p:ph type="title"/>
          </p:nvPr>
        </p:nvSpPr>
        <p:spPr>
          <a:xfrm>
            <a:off x="3770963" y="2408349"/>
            <a:ext cx="8187071" cy="1583946"/>
          </a:xfrm>
        </p:spPr>
        <p:txBody>
          <a:bodyPr/>
          <a:lstStyle/>
          <a:p>
            <a:r>
              <a:rPr lang="es-EC" dirty="0"/>
              <a:t>¡GRACIAS!</a:t>
            </a:r>
          </a:p>
        </p:txBody>
      </p:sp>
    </p:spTree>
    <p:extLst>
      <p:ext uri="{BB962C8B-B14F-4D97-AF65-F5344CB8AC3E}">
        <p14:creationId xmlns:p14="http://schemas.microsoft.com/office/powerpoint/2010/main" val="2337836513"/>
      </p:ext>
    </p:extLst>
  </p:cSld>
  <p:clrMapOvr>
    <a:masterClrMapping/>
  </p:clrMapOvr>
</p:sld>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Distintivo">
  <a:themeElements>
    <a:clrScheme name="Badge">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ppt/theme/theme2.xml><?xml version="1.0" encoding="utf-8"?>
<a:theme xmlns:a="http://schemas.openxmlformats.org/drawingml/2006/main" name="Chincheta">
  <a:themeElements>
    <a:clrScheme name="Chincheta">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Chincheta">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hincheta">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TM10001106[[fn=Distintivo]]</Template>
  <TotalTime>197</TotalTime>
  <Words>1876</Words>
  <Application>Microsoft Macintosh PowerPoint</Application>
  <PresentationFormat>Panorámica</PresentationFormat>
  <Paragraphs>197</Paragraphs>
  <Slides>18</Slides>
  <Notes>0</Notes>
  <HiddenSlides>0</HiddenSlides>
  <MMClips>0</MMClips>
  <ScaleCrop>false</ScaleCrop>
  <HeadingPairs>
    <vt:vector size="6" baseType="variant">
      <vt:variant>
        <vt:lpstr>Fuentes usadas</vt:lpstr>
      </vt:variant>
      <vt:variant>
        <vt:i4>7</vt:i4>
      </vt:variant>
      <vt:variant>
        <vt:lpstr>Tema</vt:lpstr>
      </vt:variant>
      <vt:variant>
        <vt:i4>2</vt:i4>
      </vt:variant>
      <vt:variant>
        <vt:lpstr>Títulos de diapositiva</vt:lpstr>
      </vt:variant>
      <vt:variant>
        <vt:i4>18</vt:i4>
      </vt:variant>
    </vt:vector>
  </HeadingPairs>
  <TitlesOfParts>
    <vt:vector size="27" baseType="lpstr">
      <vt:lpstr>Brush Script MT</vt:lpstr>
      <vt:lpstr>Arial</vt:lpstr>
      <vt:lpstr>Constantia</vt:lpstr>
      <vt:lpstr>Franklin Gothic Book</vt:lpstr>
      <vt:lpstr>Gill Sans MT</vt:lpstr>
      <vt:lpstr>Impact</vt:lpstr>
      <vt:lpstr>Rage Italic</vt:lpstr>
      <vt:lpstr>Distintivo</vt:lpstr>
      <vt:lpstr>Chincheta</vt:lpstr>
      <vt:lpstr>Caso  “beyoncé”</vt:lpstr>
      <vt:lpstr>1. antecedentes</vt:lpstr>
      <vt:lpstr>1. antecedentes</vt:lpstr>
      <vt:lpstr>2. Nuestros datos</vt:lpstr>
      <vt:lpstr>3. foda</vt:lpstr>
      <vt:lpstr>4. Nuestras alternativas</vt:lpstr>
      <vt:lpstr>5. PONIENDO EN PRÁCTICA LA ALTERNATIVA</vt:lpstr>
      <vt:lpstr>ANÁLISIS CASO BEYONCE</vt:lpstr>
      <vt:lpstr>RECOPILACIÓN DE INPUTS</vt:lpstr>
      <vt:lpstr>Presentación de PowerPoint</vt:lpstr>
      <vt:lpstr>Presentación de PowerPoint</vt:lpstr>
      <vt:lpstr>Presentación de PowerPoint</vt:lpstr>
      <vt:lpstr>CONTEXTUALIZACIÓN</vt:lpstr>
      <vt:lpstr>CONTEXTUALIZACIÓN</vt:lpstr>
      <vt:lpstr>CONTEXTUALIZACIÓN</vt:lpstr>
      <vt:lpstr>ALTERNATIVAS PLANTEADAS Y EJECUCIÓN</vt:lpstr>
      <vt:lpstr>LA NUEVA PROPUESTA</vt:lpstr>
      <vt:lpstr>¡GRACIAS!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Caso  “beyoncé”</dc:title>
  <dc:creator>Macarena Endara</dc:creator>
  <cp:lastModifiedBy>Octavio Islas</cp:lastModifiedBy>
  <cp:revision>31</cp:revision>
  <dcterms:created xsi:type="dcterms:W3CDTF">2019-07-04T23:40:20Z</dcterms:created>
  <dcterms:modified xsi:type="dcterms:W3CDTF">2019-07-09T23:40:52Z</dcterms:modified>
</cp:coreProperties>
</file>