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9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 autoAdjust="0"/>
  </p:normalViewPr>
  <p:slideViewPr>
    <p:cSldViewPr snapToGrid="0">
      <p:cViewPr varScale="1">
        <p:scale>
          <a:sx n="84" d="100"/>
          <a:sy n="84" d="100"/>
        </p:scale>
        <p:origin x="-180" y="-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818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6198795" y="-21511"/>
            <a:ext cx="46736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11154" y="2708476"/>
            <a:ext cx="4417807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11154" y="4421081"/>
            <a:ext cx="4413071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318325" y="1516829"/>
            <a:ext cx="28448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212CC32C-0DB1-44D7-B097-80B6F16041C8}" type="datetimeFigureOut">
              <a:rPr lang="es-ES" smtClean="0"/>
              <a:t>15/07/2019</a:t>
            </a:fld>
            <a:endParaRPr lang="es-ES"/>
          </a:p>
        </p:txBody>
      </p:sp>
      <p:sp>
        <p:nvSpPr>
          <p:cNvPr id="50" name="Rectangle 49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071360" y="5719967"/>
            <a:ext cx="3775456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98795" y="5719967"/>
            <a:ext cx="858221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5D23026-3BF4-4111-B3CF-D1DEC60FC9C0}" type="slidenum">
              <a:rPr lang="es-ES" smtClean="0"/>
              <a:t>‹Nº›</a:t>
            </a:fld>
            <a:endParaRPr lang="es-ES"/>
          </a:p>
        </p:txBody>
      </p:sp>
      <p:sp>
        <p:nvSpPr>
          <p:cNvPr id="89" name="Rectangle 88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C32C-0DB1-44D7-B097-80B6F16041C8}" type="datetimeFigureOut">
              <a:rPr lang="es-ES" smtClean="0"/>
              <a:t>15/07/2019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23026-3BF4-4111-B3CF-D1DEC60FC9C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194" y="2900830"/>
            <a:ext cx="8849957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8194" y="4267201"/>
            <a:ext cx="8849956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C32C-0DB1-44D7-B097-80B6F16041C8}" type="datetimeFigureOut">
              <a:rPr lang="es-ES" smtClean="0"/>
              <a:t>15/07/2019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23026-3BF4-4111-B3CF-D1DEC60FC9C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C32C-0DB1-44D7-B097-80B6F16041C8}" type="datetimeFigureOut">
              <a:rPr lang="es-ES" smtClean="0"/>
              <a:t>15/07/2019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23026-3BF4-4111-B3CF-D1DEC60FC9C0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89888" y="2313432"/>
            <a:ext cx="4559808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313431"/>
            <a:ext cx="4559808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2815" y="2316009"/>
            <a:ext cx="407619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8961" y="2974695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82450" y="2316010"/>
            <a:ext cx="4074289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536" y="2974695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C32C-0DB1-44D7-B097-80B6F16041C8}" type="datetimeFigureOut">
              <a:rPr lang="es-ES" smtClean="0"/>
              <a:t>15/07/2019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23026-3BF4-4111-B3CF-D1DEC60FC9C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C32C-0DB1-44D7-B097-80B6F16041C8}" type="datetimeFigureOut">
              <a:rPr lang="es-ES" smtClean="0"/>
              <a:t>15/07/2019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23026-3BF4-4111-B3CF-D1DEC60FC9C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C32C-0DB1-44D7-B097-80B6F16041C8}" type="datetimeFigureOut">
              <a:rPr lang="es-ES" smtClean="0"/>
              <a:t>15/07/2019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23026-3BF4-4111-B3CF-D1DEC60FC9C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C32C-0DB1-44D7-B097-80B6F16041C8}" type="datetimeFigureOut">
              <a:rPr lang="es-ES" smtClean="0"/>
              <a:t>15/07/2019</a:t>
            </a:fld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23026-3BF4-4111-B3CF-D1DEC60FC9C0}" type="slidenum">
              <a:rPr lang="es-ES" smtClean="0"/>
              <a:t>‹Nº›</a:t>
            </a:fld>
            <a:endParaRPr lang="es-ES"/>
          </a:p>
        </p:txBody>
      </p:sp>
      <p:sp>
        <p:nvSpPr>
          <p:cNvPr id="58" name="Rectangle 57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7859" y="856527"/>
            <a:ext cx="4120587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9777" y="2657435"/>
            <a:ext cx="4406096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5456" y="4136994"/>
            <a:ext cx="4398379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2565" y="2660904"/>
            <a:ext cx="4401312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0278" y="693795"/>
            <a:ext cx="4479497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2841" y="4133089"/>
            <a:ext cx="4400764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C32C-0DB1-44D7-B097-80B6F16041C8}" type="datetimeFigureOut">
              <a:rPr lang="es-ES" smtClean="0"/>
              <a:t>15/07/2019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23026-3BF4-4111-B3CF-D1DEC60FC9C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C32C-0DB1-44D7-B097-80B6F16041C8}" type="datetimeFigureOut">
              <a:rPr lang="es-ES" smtClean="0"/>
              <a:t>15/07/2019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23026-3BF4-4111-B3CF-D1DEC60FC9C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1030147"/>
            <a:ext cx="1979271" cy="4780344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04395" y="1030147"/>
            <a:ext cx="7231605" cy="47803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C32C-0DB1-44D7-B097-80B6F16041C8}" type="datetimeFigureOut">
              <a:rPr lang="es-ES" smtClean="0"/>
              <a:t>15/07/2019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23026-3BF4-4111-B3CF-D1DEC60FC9C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406400" y="0"/>
            <a:ext cx="13243109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609600" y="333488"/>
            <a:ext cx="109728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6081656" y="-21511"/>
            <a:ext cx="4905488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91320" y="1027664"/>
            <a:ext cx="9366325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91323" y="2323652"/>
            <a:ext cx="9036423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96517" y="22449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212CC32C-0DB1-44D7-B097-80B6F16041C8}" type="datetimeFigureOut">
              <a:rPr lang="es-ES" smtClean="0"/>
              <a:t>15/07/2019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88597" y="5852161"/>
            <a:ext cx="46695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98795" y="224492"/>
            <a:ext cx="17762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65D23026-3BF4-4111-B3CF-D1DEC60FC9C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175022" y="1788407"/>
            <a:ext cx="4687225" cy="2387600"/>
          </a:xfrm>
        </p:spPr>
        <p:txBody>
          <a:bodyPr>
            <a:normAutofit/>
          </a:bodyPr>
          <a:lstStyle/>
          <a:p>
            <a:pPr algn="ctr"/>
            <a:r>
              <a:rPr lang="es-ES" dirty="0" smtClean="0"/>
              <a:t>Maestría en Comunicación Estratégica</a:t>
            </a:r>
            <a:endParaRPr lang="es-ES" sz="27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311154" y="4353348"/>
            <a:ext cx="4413071" cy="1260629"/>
          </a:xfrm>
        </p:spPr>
        <p:txBody>
          <a:bodyPr/>
          <a:lstStyle/>
          <a:p>
            <a:pPr algn="ctr"/>
            <a:r>
              <a:rPr lang="es-ES" dirty="0" smtClean="0"/>
              <a:t>Luis Miguel Morales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1350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175022" y="1788407"/>
            <a:ext cx="4687225" cy="2387600"/>
          </a:xfrm>
        </p:spPr>
        <p:txBody>
          <a:bodyPr>
            <a:normAutofit/>
          </a:bodyPr>
          <a:lstStyle/>
          <a:p>
            <a:pPr algn="ctr"/>
            <a:r>
              <a:rPr lang="es-ES" dirty="0" smtClean="0"/>
              <a:t>LAS INGENIERIAS DEL CONSENSO</a:t>
            </a:r>
            <a:br>
              <a:rPr lang="es-ES" dirty="0" smtClean="0"/>
            </a:br>
            <a:r>
              <a:rPr lang="es-ES" sz="2700" dirty="0" smtClean="0"/>
              <a:t>LA SEMIO/STRATEG/SFERA</a:t>
            </a:r>
            <a:endParaRPr lang="es-ES" sz="27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311154" y="4353348"/>
            <a:ext cx="4413071" cy="1260629"/>
          </a:xfrm>
        </p:spPr>
        <p:txBody>
          <a:bodyPr/>
          <a:lstStyle/>
          <a:p>
            <a:r>
              <a:rPr lang="es-ES" dirty="0" smtClean="0"/>
              <a:t>Capítulo 19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920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65543" y="666419"/>
            <a:ext cx="9366325" cy="114300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Los Grandes reto del momento y sus respuestas estratégicas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2366682"/>
            <a:ext cx="9739489" cy="3269225"/>
          </a:xfrm>
        </p:spPr>
        <p:txBody>
          <a:bodyPr>
            <a:normAutofit/>
          </a:bodyPr>
          <a:lstStyle/>
          <a:p>
            <a:r>
              <a:rPr lang="es-ES" dirty="0" smtClean="0"/>
              <a:t>El tiempo en que vivimos exige una nueva forma de pensar en un mundo globalizado.</a:t>
            </a:r>
          </a:p>
          <a:p>
            <a:r>
              <a:rPr lang="es-ES" dirty="0" smtClean="0"/>
              <a:t>Vivimos en una sociedad globalizada de mercados y redes de información</a:t>
            </a:r>
          </a:p>
          <a:p>
            <a:r>
              <a:rPr lang="es-ES" dirty="0" smtClean="0"/>
              <a:t>Si conocemos nuestro contexto, nos facilitará un mejor diagnóstico, y por ende una mejor teoría estratégica.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029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3942" y="632553"/>
            <a:ext cx="9366325" cy="1143000"/>
          </a:xfrm>
        </p:spPr>
        <p:txBody>
          <a:bodyPr/>
          <a:lstStyle/>
          <a:p>
            <a:r>
              <a:rPr lang="es-ES" dirty="0" smtClean="0"/>
              <a:t>¿Dónde estamos?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1" y="2366682"/>
            <a:ext cx="9863666" cy="3269225"/>
          </a:xfrm>
        </p:spPr>
        <p:txBody>
          <a:bodyPr>
            <a:normAutofit/>
          </a:bodyPr>
          <a:lstStyle/>
          <a:p>
            <a:r>
              <a:rPr lang="es-ES" dirty="0" smtClean="0"/>
              <a:t>Un mundo con problemas.</a:t>
            </a:r>
          </a:p>
          <a:p>
            <a:r>
              <a:rPr lang="es-ES" dirty="0" smtClean="0"/>
              <a:t>No se reconocen los problemas mas críticos.</a:t>
            </a:r>
          </a:p>
          <a:p>
            <a:r>
              <a:rPr lang="es-ES" dirty="0" smtClean="0"/>
              <a:t>No se buscan soluciones a dichos problemas.</a:t>
            </a:r>
          </a:p>
          <a:p>
            <a:r>
              <a:rPr lang="es-ES" dirty="0" smtClean="0"/>
              <a:t>Lo mas importante es aprender a encontrar los problemas e identificar cuales son los más importantes.</a:t>
            </a:r>
          </a:p>
          <a:p>
            <a:endParaRPr lang="es-E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99199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73631" y="621264"/>
            <a:ext cx="9366325" cy="1143000"/>
          </a:xfrm>
        </p:spPr>
        <p:txBody>
          <a:bodyPr/>
          <a:lstStyle/>
          <a:p>
            <a:r>
              <a:rPr lang="es-ES" dirty="0" smtClean="0"/>
              <a:t>Los grandes retos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2" y="2203221"/>
            <a:ext cx="9773354" cy="3596147"/>
          </a:xfrm>
        </p:spPr>
        <p:txBody>
          <a:bodyPr>
            <a:normAutofit/>
          </a:bodyPr>
          <a:lstStyle/>
          <a:p>
            <a:r>
              <a:rPr lang="es-ES" dirty="0" smtClean="0"/>
              <a:t>Se han </a:t>
            </a:r>
            <a:r>
              <a:rPr lang="es-ES" dirty="0" err="1" smtClean="0"/>
              <a:t>idientificado</a:t>
            </a:r>
            <a:r>
              <a:rPr lang="es-ES" dirty="0" smtClean="0"/>
              <a:t> 12.003 problemas en el mundo (EWPHP 1994).</a:t>
            </a:r>
          </a:p>
          <a:p>
            <a:r>
              <a:rPr lang="es-ES" dirty="0" smtClean="0"/>
              <a:t>Se hizo un lista con 170 problemas.</a:t>
            </a:r>
          </a:p>
          <a:p>
            <a:r>
              <a:rPr lang="es-ES" dirty="0" smtClean="0"/>
              <a:t>El resto son clasificados como :</a:t>
            </a:r>
          </a:p>
          <a:p>
            <a:r>
              <a:rPr lang="es-ES" dirty="0" smtClean="0"/>
              <a:t>a) derivados de los anteriores</a:t>
            </a:r>
          </a:p>
          <a:p>
            <a:r>
              <a:rPr lang="es-ES" dirty="0" smtClean="0"/>
              <a:t>b) resultado del cruce de 2 o más problemas básicos.</a:t>
            </a:r>
          </a:p>
          <a:p>
            <a:r>
              <a:rPr lang="es-ES" dirty="0" smtClean="0"/>
              <a:t>c) de carácter puntual.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6697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96209" y="621264"/>
            <a:ext cx="9366325" cy="1143000"/>
          </a:xfrm>
        </p:spPr>
        <p:txBody>
          <a:bodyPr/>
          <a:lstStyle/>
          <a:p>
            <a:r>
              <a:rPr lang="es-ES" dirty="0" smtClean="0"/>
              <a:t>Calificación de los problemas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63978" y="1837950"/>
            <a:ext cx="10439400" cy="2972023"/>
          </a:xfrm>
        </p:spPr>
        <p:txBody>
          <a:bodyPr>
            <a:normAutofit fontScale="92500" lnSpcReduction="10000"/>
          </a:bodyPr>
          <a:lstStyle/>
          <a:p>
            <a:r>
              <a:rPr lang="es-ES" dirty="0" smtClean="0"/>
              <a:t>Los más viejos ( conflictos, guerras, crímenes, inseguridad, enfermedades, violencia, pobreza, etc.)</a:t>
            </a:r>
          </a:p>
          <a:p>
            <a:r>
              <a:rPr lang="es-ES" dirty="0" smtClean="0"/>
              <a:t>Rebrotes de mal comportamientos. (Opresión, autoritarismo, abuso de poder, xenofobia)</a:t>
            </a:r>
          </a:p>
          <a:p>
            <a:r>
              <a:rPr lang="es-ES" dirty="0" smtClean="0"/>
              <a:t>Foco de atención prioritaria. (erosión, diversidad biológica).</a:t>
            </a:r>
          </a:p>
          <a:p>
            <a:r>
              <a:rPr lang="es-ES" dirty="0" smtClean="0"/>
              <a:t>Mundo moderno. ( delitos informáticos, estafas, pedofilia.)</a:t>
            </a:r>
          </a:p>
          <a:p>
            <a:r>
              <a:rPr lang="es-ES" dirty="0" smtClean="0"/>
              <a:t>Conflictos normativos. (conflictos culturales)</a:t>
            </a:r>
          </a:p>
          <a:p>
            <a:r>
              <a:rPr lang="es-ES" dirty="0" smtClean="0"/>
              <a:t>Problemas informativos ( Falta de información, problemas sociales)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5634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Características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Mayor multiplicidad y gravedad de los problemas.</a:t>
            </a:r>
          </a:p>
          <a:p>
            <a:r>
              <a:rPr lang="es-ES" dirty="0" smtClean="0"/>
              <a:t>Interrelaciones entre los problemas.</a:t>
            </a:r>
          </a:p>
          <a:p>
            <a:r>
              <a:rPr lang="es-ES" dirty="0" smtClean="0"/>
              <a:t>Complejidad de problemas interconectados.</a:t>
            </a:r>
          </a:p>
          <a:p>
            <a:r>
              <a:rPr lang="es-ES" dirty="0" smtClean="0"/>
              <a:t>Falta de consenso sobre las prioridades.</a:t>
            </a:r>
          </a:p>
          <a:p>
            <a:r>
              <a:rPr lang="es-ES" dirty="0" smtClean="0"/>
              <a:t>Presencia de organizaciones no gubernamentales</a:t>
            </a:r>
          </a:p>
          <a:p>
            <a:r>
              <a:rPr lang="es-ES" dirty="0" smtClean="0"/>
              <a:t>Peso del componente axiológico y comunicativo.</a:t>
            </a:r>
          </a:p>
          <a:p>
            <a:r>
              <a:rPr lang="es-ES" dirty="0" smtClean="0"/>
              <a:t>Necesidad de acercarse a la complejidad.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5734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76831" y="485797"/>
            <a:ext cx="9366325" cy="114300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Seis estrategias para afrontar el siglo XXI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48559" y="1720423"/>
            <a:ext cx="6729248" cy="418523"/>
          </a:xfrm>
        </p:spPr>
        <p:txBody>
          <a:bodyPr>
            <a:normAutofit fontScale="92500" lnSpcReduction="10000"/>
          </a:bodyPr>
          <a:lstStyle/>
          <a:p>
            <a:r>
              <a:rPr lang="es-ES" dirty="0" smtClean="0"/>
              <a:t>Pasar el mensaje dentro de los </a:t>
            </a:r>
            <a:r>
              <a:rPr lang="es-ES" dirty="0" err="1" smtClean="0"/>
              <a:t>estartegas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930167" y="2674078"/>
            <a:ext cx="6729248" cy="41852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/>
              <a:t>Crear acuerdos de cooperación.</a:t>
            </a:r>
            <a:endParaRPr lang="es-ES" dirty="0"/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930167" y="2198551"/>
            <a:ext cx="6729248" cy="41852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/>
              <a:t>Crear una visión común.</a:t>
            </a:r>
            <a:endParaRPr lang="es-ES" dirty="0"/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948559" y="3124935"/>
            <a:ext cx="6729248" cy="41852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/>
              <a:t>Educar a los jóvenes.</a:t>
            </a:r>
            <a:endParaRPr lang="es-ES" dirty="0"/>
          </a:p>
        </p:txBody>
      </p:sp>
      <p:sp>
        <p:nvSpPr>
          <p:cNvPr id="8" name="Marcador de contenido 2"/>
          <p:cNvSpPr txBox="1">
            <a:spLocks/>
          </p:cNvSpPr>
          <p:nvPr/>
        </p:nvSpPr>
        <p:spPr>
          <a:xfrm>
            <a:off x="948559" y="3575791"/>
            <a:ext cx="6729248" cy="41852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/>
              <a:t>Pasar el Sensibilizar la educación</a:t>
            </a:r>
            <a:endParaRPr lang="es-ES" dirty="0"/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948559" y="4078588"/>
            <a:ext cx="6729248" cy="41852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/>
              <a:t>Transferencia de la información.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28677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Conclusión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 smtClean="0"/>
              <a:t>La comunicación es parte importan de una estrategia al momento de resolver problemas, los cuales se presentan </a:t>
            </a:r>
            <a:r>
              <a:rPr lang="es-EC" dirty="0"/>
              <a:t>por motivos científicos, culturales u </a:t>
            </a:r>
            <a:r>
              <a:rPr lang="es-EC" dirty="0" smtClean="0"/>
              <a:t>organizacionales.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28137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Tipos de conflictos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 err="1" smtClean="0"/>
              <a:t>Normativos:Son</a:t>
            </a:r>
            <a:r>
              <a:rPr lang="es-EC" dirty="0" smtClean="0"/>
              <a:t> aquellos que se polarizan en torno a las reglas que rigen la vida social.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426377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Tipos de conflictos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 smtClean="0"/>
              <a:t>Civiles e </a:t>
            </a:r>
            <a:r>
              <a:rPr lang="es-EC" dirty="0" err="1" smtClean="0"/>
              <a:t>inciviles:Se</a:t>
            </a:r>
            <a:r>
              <a:rPr lang="es-EC" dirty="0" smtClean="0"/>
              <a:t> formulas y viven de forma que son compatibles con el mantenimiento de una convivencia pacífica y una conversación cívica.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545810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Tipos de conflictos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 smtClean="0"/>
              <a:t>De identidad: Conflictos sobre la naturaleza y los límites de la comunidad nacional, es decir sobre la definición del &lt;&lt;nosotros&gt;&gt; nacional.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545810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Tipos de conflictos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 smtClean="0"/>
              <a:t>Nacionalistas: Polarización de dos lecturas distintas de la propia identidad nacional.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545810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Tipos de conflictos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 smtClean="0"/>
              <a:t>Religiosos: </a:t>
            </a:r>
          </a:p>
          <a:p>
            <a:pPr marL="68580" indent="0">
              <a:buNone/>
            </a:pPr>
            <a:r>
              <a:rPr lang="es-EC" dirty="0" smtClean="0"/>
              <a:t>Son aquellos que tratan de la creencia y cultura de los diferentes pueblos.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545810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Tipos de conflictos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 smtClean="0"/>
              <a:t>Morales:</a:t>
            </a:r>
          </a:p>
          <a:p>
            <a:pPr marL="0" indent="0">
              <a:buNone/>
            </a:pPr>
            <a:r>
              <a:rPr lang="es-EC" dirty="0" smtClean="0"/>
              <a:t>Concepción de nuestra identidad y sobre quienes somos, se plantea la cuestión de como debemos vivir.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545810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Tipos de conflictos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 smtClean="0"/>
              <a:t>Derechos Individuales y derechos grupales:</a:t>
            </a:r>
          </a:p>
          <a:p>
            <a:pPr marL="0" indent="0">
              <a:buNone/>
            </a:pPr>
            <a:r>
              <a:rPr lang="es-EC" dirty="0" smtClean="0"/>
              <a:t>Es un conflicto que radica en los derechos que tiene el individuo sobre los derechos grupales.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03325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Tipos de conflictos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 smtClean="0"/>
              <a:t>Internacionales:</a:t>
            </a:r>
          </a:p>
          <a:p>
            <a:pPr marL="0" indent="0">
              <a:buNone/>
            </a:pPr>
            <a:r>
              <a:rPr lang="es-EC" dirty="0" smtClean="0"/>
              <a:t>Conflictos como la migración forzada por la miseria o ideologías políticas son su principal causa y ponen en riesgo la integración social y la coexistencia pacífica entre naciones fronterizas.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03325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Estrategias clásicas de ingeniería de consensos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s-EC" dirty="0" smtClean="0"/>
              <a:t>El rito.</a:t>
            </a:r>
          </a:p>
          <a:p>
            <a:pPr marL="514350" indent="-514350">
              <a:buFont typeface="+mj-lt"/>
              <a:buAutoNum type="arabicPeriod"/>
            </a:pPr>
            <a:r>
              <a:rPr lang="es-EC" dirty="0" smtClean="0"/>
              <a:t>La prohibición.</a:t>
            </a:r>
          </a:p>
          <a:p>
            <a:pPr marL="514350" indent="-514350">
              <a:buFont typeface="+mj-lt"/>
              <a:buAutoNum type="arabicPeriod"/>
            </a:pPr>
            <a:r>
              <a:rPr lang="es-EC" dirty="0" smtClean="0"/>
              <a:t>La inducción positiva.</a:t>
            </a:r>
          </a:p>
          <a:p>
            <a:pPr marL="514350" indent="-514350">
              <a:buFont typeface="+mj-lt"/>
              <a:buAutoNum type="arabicPeriod"/>
            </a:pPr>
            <a:r>
              <a:rPr lang="es-EC" dirty="0" smtClean="0"/>
              <a:t>La inducción negativa.</a:t>
            </a:r>
          </a:p>
          <a:p>
            <a:pPr marL="514350" indent="-514350">
              <a:buFont typeface="+mj-lt"/>
              <a:buAutoNum type="arabicPeriod"/>
            </a:pPr>
            <a:r>
              <a:rPr lang="es-EC" dirty="0" smtClean="0"/>
              <a:t>La enseñanza.</a:t>
            </a:r>
          </a:p>
          <a:p>
            <a:pPr marL="514350" indent="-514350">
              <a:buFont typeface="+mj-lt"/>
              <a:buAutoNum type="arabicPeriod"/>
            </a:pPr>
            <a:r>
              <a:rPr lang="es-EC" dirty="0" smtClean="0"/>
              <a:t>La justicia, el arbitraje y la negociación.</a:t>
            </a:r>
          </a:p>
          <a:p>
            <a:pPr marL="514350" indent="-514350">
              <a:buFont typeface="+mj-lt"/>
              <a:buAutoNum type="arabicPeriod"/>
            </a:pPr>
            <a:r>
              <a:rPr lang="es-EC" dirty="0" smtClean="0"/>
              <a:t>La coacción.</a:t>
            </a:r>
          </a:p>
          <a:p>
            <a:pPr marL="0" indent="0">
              <a:buNone/>
            </a:pPr>
            <a:r>
              <a:rPr lang="es-EC" dirty="0" smtClean="0"/>
              <a:t>Nota: Las primeras seis son simbólicas </a:t>
            </a:r>
            <a:r>
              <a:rPr lang="es-EC" dirty="0" err="1" smtClean="0"/>
              <a:t>mientrea</a:t>
            </a:r>
            <a:r>
              <a:rPr lang="es-EC" dirty="0" smtClean="0"/>
              <a:t> que la última puede ser física y violenta.</a:t>
            </a:r>
          </a:p>
          <a:p>
            <a:pPr marL="514350" indent="-514350">
              <a:buFont typeface="+mj-lt"/>
              <a:buAutoNum type="arabicPeriod"/>
            </a:pP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808931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Cinco estrategias para reducir el conflicto normativo.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 smtClean="0"/>
              <a:t>La función mediadora de las leyes.</a:t>
            </a:r>
          </a:p>
          <a:p>
            <a:pPr marL="0" indent="0">
              <a:buNone/>
            </a:pPr>
            <a:r>
              <a:rPr lang="es-EC" dirty="0" smtClean="0"/>
              <a:t>Es acudir a la norma más amplia del entorno jurídico y encontrar ahí un espacio de conciliación.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5235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Cinco estrategias para reducir el conflicto normativo.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 smtClean="0"/>
              <a:t>Fórmulas procedimentales relativas a la legalidad y constitucionalidad de las decisiones.</a:t>
            </a:r>
          </a:p>
          <a:p>
            <a:pPr marL="0" indent="0">
              <a:buNone/>
            </a:pPr>
            <a:r>
              <a:rPr lang="es-EC" dirty="0" smtClean="0"/>
              <a:t>Es la creación o desarrollo de instituciones adecuadas que diriman los conflictos, garantizando el necesario pluralismo.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870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Cinco estrategias para reducir el conflicto normativo.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 smtClean="0"/>
              <a:t>Mecanismos de mediación y arbitraje.</a:t>
            </a:r>
          </a:p>
          <a:p>
            <a:pPr indent="-342900">
              <a:buFont typeface="Wingdings" panose="05000000000000000000" pitchFamily="2" charset="2"/>
              <a:buChar char="ü"/>
            </a:pPr>
            <a:r>
              <a:rPr lang="es-EC" dirty="0" smtClean="0"/>
              <a:t>Imperativo: Forma de juicio o de un arbitraje.</a:t>
            </a:r>
          </a:p>
          <a:p>
            <a:pPr indent="-342900">
              <a:buFont typeface="Wingdings" panose="05000000000000000000" pitchFamily="2" charset="2"/>
              <a:buChar char="ü"/>
            </a:pPr>
            <a:r>
              <a:rPr lang="es-EC" dirty="0" smtClean="0"/>
              <a:t>Pragmático: Negociación voluntaria.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870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Cinco estrategias para reducir el conflicto normativo.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 smtClean="0"/>
              <a:t>La Inducción positiva.</a:t>
            </a:r>
          </a:p>
          <a:p>
            <a:pPr marL="0" indent="0">
              <a:buNone/>
            </a:pPr>
            <a:r>
              <a:rPr lang="es-EC" dirty="0" smtClean="0"/>
              <a:t>Con ella se pretende el cambio o reforzamiento de los valores, constructos y normas.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870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Cinco estrategias para reducir el conflicto normativo.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 smtClean="0"/>
              <a:t>Programas educativos.</a:t>
            </a:r>
          </a:p>
          <a:p>
            <a:pPr marL="0" indent="0">
              <a:buNone/>
            </a:pPr>
            <a:r>
              <a:rPr lang="es-EC" dirty="0" smtClean="0"/>
              <a:t>Cambio cultural construido desde la infancia, estrategias orientadas a evitar una fractura social.          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870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Respuestas estratégicas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 smtClean="0"/>
              <a:t>Procesos de integración</a:t>
            </a:r>
          </a:p>
          <a:p>
            <a:pPr marL="68580" indent="0">
              <a:buNone/>
            </a:pPr>
            <a:r>
              <a:rPr lang="es-EC" dirty="0" smtClean="0"/>
              <a:t>Aumento de la relación entre sus respectivas economías, coordinando sus actividades productivas.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54405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Respuestas estratégicas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 smtClean="0"/>
              <a:t>Cooperación entre empresas</a:t>
            </a:r>
          </a:p>
          <a:p>
            <a:pPr marL="68580" indent="0">
              <a:buNone/>
            </a:pPr>
            <a:r>
              <a:rPr lang="es-EC" dirty="0" smtClean="0"/>
              <a:t>Relaciones privilegiadas entre empresas.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C" dirty="0" smtClean="0"/>
              <a:t>Razones internas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C" dirty="0" smtClean="0"/>
              <a:t>Razones competitivas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C" dirty="0" smtClean="0"/>
              <a:t>Razones estratégicas.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2423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Respuestas estratégicas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 smtClean="0"/>
              <a:t>Cooperación con clientes y demás jugadores.</a:t>
            </a:r>
          </a:p>
          <a:p>
            <a:pPr marL="68580" indent="0">
              <a:buNone/>
            </a:pPr>
            <a:r>
              <a:rPr lang="es-EC" dirty="0" smtClean="0"/>
              <a:t>Se basa en una cordial relación cliente – proveedor como </a:t>
            </a:r>
            <a:r>
              <a:rPr lang="es-EC" dirty="0" err="1" smtClean="0"/>
              <a:t>estartegia</a:t>
            </a:r>
            <a:r>
              <a:rPr lang="es-EC" dirty="0" smtClean="0"/>
              <a:t>.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2423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Claves para una estrategia cooperativa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25780" indent="-457200">
              <a:buFont typeface="+mj-lt"/>
              <a:buAutoNum type="arabicPeriod"/>
            </a:pPr>
            <a:r>
              <a:rPr lang="es-EC" dirty="0" smtClean="0"/>
              <a:t>La confianza de cada parte en el otro.</a:t>
            </a:r>
          </a:p>
          <a:p>
            <a:pPr marL="525780" indent="-457200">
              <a:buFont typeface="+mj-lt"/>
              <a:buAutoNum type="arabicPeriod"/>
            </a:pPr>
            <a:r>
              <a:rPr lang="es-EC" dirty="0" smtClean="0"/>
              <a:t>La igualdad, pariedad y el respeto mutuo.</a:t>
            </a:r>
          </a:p>
          <a:p>
            <a:pPr marL="525780" indent="-457200">
              <a:buFont typeface="+mj-lt"/>
              <a:buAutoNum type="arabicPeriod"/>
            </a:pPr>
            <a:r>
              <a:rPr lang="es-EC" dirty="0" smtClean="0"/>
              <a:t>La adhesión del personal para la cooperación.</a:t>
            </a:r>
          </a:p>
          <a:p>
            <a:pPr marL="525780" indent="-457200">
              <a:buFont typeface="+mj-lt"/>
              <a:buAutoNum type="arabicPeriod"/>
            </a:pPr>
            <a:r>
              <a:rPr lang="es-EC" dirty="0" smtClean="0"/>
              <a:t>La calidad del diálogo.</a:t>
            </a:r>
          </a:p>
          <a:p>
            <a:pPr marL="525780" indent="-457200">
              <a:buFont typeface="+mj-lt"/>
              <a:buAutoNum type="arabicPeriod"/>
            </a:pPr>
            <a:r>
              <a:rPr lang="es-EC" dirty="0" smtClean="0"/>
              <a:t>La compatibilidad de las formas de gestión.</a:t>
            </a:r>
          </a:p>
          <a:p>
            <a:pPr marL="525780" indent="-457200">
              <a:buFont typeface="+mj-lt"/>
              <a:buAutoNum type="arabicPeriod"/>
            </a:pPr>
            <a:r>
              <a:rPr lang="es-EC" dirty="0" smtClean="0"/>
              <a:t>La capacidad de adaptación.</a:t>
            </a:r>
          </a:p>
          <a:p>
            <a:pPr marL="525780" indent="-457200">
              <a:buFont typeface="+mj-lt"/>
              <a:buAutoNum type="arabicPeriod"/>
            </a:pPr>
            <a:endParaRPr lang="es-EC" dirty="0" smtClean="0"/>
          </a:p>
          <a:p>
            <a:pPr marL="525780" indent="-457200">
              <a:buFont typeface="+mj-lt"/>
              <a:buAutoNum type="arabicPeriod"/>
            </a:pP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8599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175022" y="1788407"/>
            <a:ext cx="4687225" cy="2387600"/>
          </a:xfrm>
        </p:spPr>
        <p:txBody>
          <a:bodyPr>
            <a:normAutofit/>
          </a:bodyPr>
          <a:lstStyle/>
          <a:p>
            <a:pPr algn="ctr"/>
            <a:r>
              <a:rPr lang="es-ES" dirty="0" smtClean="0"/>
              <a:t>Hacia una Teoría</a:t>
            </a:r>
            <a:br>
              <a:rPr lang="es-ES" dirty="0" smtClean="0"/>
            </a:br>
            <a:r>
              <a:rPr lang="es-ES" dirty="0" smtClean="0"/>
              <a:t>Estratégica para la</a:t>
            </a:r>
            <a:br>
              <a:rPr lang="es-ES" dirty="0" smtClean="0"/>
            </a:br>
            <a:r>
              <a:rPr lang="es-ES" dirty="0" smtClean="0"/>
              <a:t>Acción cotidiana</a:t>
            </a:r>
            <a:endParaRPr lang="es-ES" sz="27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311154" y="4353348"/>
            <a:ext cx="4413071" cy="1260629"/>
          </a:xfrm>
        </p:spPr>
        <p:txBody>
          <a:bodyPr/>
          <a:lstStyle/>
          <a:p>
            <a:r>
              <a:rPr lang="es-ES" dirty="0" smtClean="0"/>
              <a:t>Capítulo </a:t>
            </a:r>
            <a:r>
              <a:rPr lang="es-ES" dirty="0" smtClean="0"/>
              <a:t>20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03598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Recapitulación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 smtClean="0"/>
              <a:t>El papel de las estrategias de comunicación pública es hacer de pegamento a las fracturas sociales y el de facilitar el consenso y las alianzas entre los operadores públicos.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424385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/>
              <a:t>¿</a:t>
            </a:r>
            <a:r>
              <a:rPr lang="es-EC" dirty="0" smtClean="0"/>
              <a:t>Como accedemos al conocimiento?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C" dirty="0" smtClean="0"/>
              <a:t>La interpretación de los signos y los síntomas del problema.</a:t>
            </a:r>
          </a:p>
          <a:p>
            <a:r>
              <a:rPr lang="es-EC" dirty="0" smtClean="0"/>
              <a:t>Establecer cual es el papel de la comunicación dentro de ese operador/organización/proyecto.</a:t>
            </a:r>
          </a:p>
          <a:p>
            <a:r>
              <a:rPr lang="es-EC" dirty="0" smtClean="0"/>
              <a:t>Evaluar, proponer y aplicar el tratamiento comunicativo.</a:t>
            </a:r>
          </a:p>
          <a:p>
            <a:r>
              <a:rPr lang="es-EC" dirty="0" smtClean="0"/>
              <a:t>Delimitar las posibles complicaciones.</a:t>
            </a:r>
          </a:p>
          <a:p>
            <a:r>
              <a:rPr lang="es-EC" dirty="0" smtClean="0"/>
              <a:t>Asistir a los operadores en el proceso de solución de conflictos.</a:t>
            </a:r>
          </a:p>
          <a:p>
            <a:r>
              <a:rPr lang="es-EC" dirty="0" smtClean="0"/>
              <a:t>Evaluar los resultados.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94714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Modelo comunicativo Sistémico</a:t>
            </a:r>
            <a:endParaRPr lang="es-EC" dirty="0"/>
          </a:p>
        </p:txBody>
      </p:sp>
      <p:sp>
        <p:nvSpPr>
          <p:cNvPr id="4" name="3 Rectángulo"/>
          <p:cNvSpPr/>
          <p:nvPr/>
        </p:nvSpPr>
        <p:spPr>
          <a:xfrm>
            <a:off x="1704622" y="3476978"/>
            <a:ext cx="8387645" cy="72248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5" name="4 CuadroTexto"/>
          <p:cNvSpPr txBox="1"/>
          <p:nvPr/>
        </p:nvSpPr>
        <p:spPr>
          <a:xfrm>
            <a:off x="1952978" y="3680177"/>
            <a:ext cx="1603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INDIVIDUO</a:t>
            </a:r>
            <a:endParaRPr lang="es-EC" dirty="0"/>
          </a:p>
        </p:txBody>
      </p:sp>
      <p:sp>
        <p:nvSpPr>
          <p:cNvPr id="6" name="5 CuadroTexto"/>
          <p:cNvSpPr txBox="1"/>
          <p:nvPr/>
        </p:nvSpPr>
        <p:spPr>
          <a:xfrm>
            <a:off x="3962399" y="3680177"/>
            <a:ext cx="20715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600" dirty="0" smtClean="0"/>
              <a:t>COMUNICACIÓN</a:t>
            </a:r>
            <a:endParaRPr lang="es-EC" sz="1600" dirty="0"/>
          </a:p>
        </p:txBody>
      </p:sp>
      <p:sp>
        <p:nvSpPr>
          <p:cNvPr id="7" name="6 CuadroTexto"/>
          <p:cNvSpPr txBox="1"/>
          <p:nvPr/>
        </p:nvSpPr>
        <p:spPr>
          <a:xfrm>
            <a:off x="6524975" y="3680177"/>
            <a:ext cx="1603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CULTURA</a:t>
            </a:r>
            <a:endParaRPr lang="es-EC" dirty="0"/>
          </a:p>
        </p:txBody>
      </p:sp>
      <p:sp>
        <p:nvSpPr>
          <p:cNvPr id="8" name="7 CuadroTexto"/>
          <p:cNvSpPr txBox="1"/>
          <p:nvPr/>
        </p:nvSpPr>
        <p:spPr>
          <a:xfrm>
            <a:off x="8353777" y="3680177"/>
            <a:ext cx="1738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COMUNIDAD</a:t>
            </a:r>
            <a:endParaRPr lang="es-EC" dirty="0"/>
          </a:p>
        </p:txBody>
      </p:sp>
      <p:cxnSp>
        <p:nvCxnSpPr>
          <p:cNvPr id="10" name="9 Conector recto de flecha"/>
          <p:cNvCxnSpPr/>
          <p:nvPr/>
        </p:nvCxnSpPr>
        <p:spPr>
          <a:xfrm>
            <a:off x="3364089" y="3864843"/>
            <a:ext cx="59831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/>
          <p:nvPr/>
        </p:nvCxnSpPr>
        <p:spPr>
          <a:xfrm>
            <a:off x="5926665" y="3864843"/>
            <a:ext cx="59831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/>
          <p:nvPr/>
        </p:nvCxnSpPr>
        <p:spPr>
          <a:xfrm>
            <a:off x="7766751" y="3864843"/>
            <a:ext cx="59831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96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Modelo Cíclico de la acción comunicativa</a:t>
            </a:r>
            <a:endParaRPr lang="es-EC" dirty="0"/>
          </a:p>
        </p:txBody>
      </p:sp>
      <p:sp>
        <p:nvSpPr>
          <p:cNvPr id="4" name="3 Rectángulo"/>
          <p:cNvSpPr/>
          <p:nvPr/>
        </p:nvSpPr>
        <p:spPr>
          <a:xfrm>
            <a:off x="1704622" y="2257778"/>
            <a:ext cx="8387645" cy="404142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5" name="4 CuadroTexto"/>
          <p:cNvSpPr txBox="1"/>
          <p:nvPr/>
        </p:nvSpPr>
        <p:spPr>
          <a:xfrm>
            <a:off x="4965700" y="2438399"/>
            <a:ext cx="1865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dirty="0" smtClean="0"/>
              <a:t>Sistema Social</a:t>
            </a:r>
            <a:endParaRPr lang="es-EC" dirty="0"/>
          </a:p>
        </p:txBody>
      </p:sp>
      <p:sp>
        <p:nvSpPr>
          <p:cNvPr id="6" name="5 CuadroTexto"/>
          <p:cNvSpPr txBox="1"/>
          <p:nvPr/>
        </p:nvSpPr>
        <p:spPr>
          <a:xfrm>
            <a:off x="4786489" y="3014133"/>
            <a:ext cx="23142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600" dirty="0" smtClean="0"/>
              <a:t>SEMIOSTRATEGSFERA</a:t>
            </a:r>
            <a:endParaRPr lang="es-EC" sz="1600" dirty="0"/>
          </a:p>
        </p:txBody>
      </p:sp>
      <p:sp>
        <p:nvSpPr>
          <p:cNvPr id="7" name="6 CuadroTexto"/>
          <p:cNvSpPr txBox="1"/>
          <p:nvPr/>
        </p:nvSpPr>
        <p:spPr>
          <a:xfrm>
            <a:off x="4631268" y="3541677"/>
            <a:ext cx="2624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dirty="0" smtClean="0"/>
              <a:t>Entorno</a:t>
            </a:r>
          </a:p>
          <a:p>
            <a:pPr algn="ctr"/>
            <a:r>
              <a:rPr lang="es-EC" dirty="0" smtClean="0"/>
              <a:t>Otros operadores</a:t>
            </a:r>
            <a:endParaRPr lang="es-EC" dirty="0"/>
          </a:p>
        </p:txBody>
      </p:sp>
      <p:sp>
        <p:nvSpPr>
          <p:cNvPr id="8" name="7 CuadroTexto"/>
          <p:cNvSpPr txBox="1"/>
          <p:nvPr/>
        </p:nvSpPr>
        <p:spPr>
          <a:xfrm>
            <a:off x="7766750" y="4621197"/>
            <a:ext cx="3081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dirty="0" smtClean="0"/>
              <a:t>Objetivos de adaptación </a:t>
            </a:r>
            <a:endParaRPr lang="es-EC" dirty="0"/>
          </a:p>
        </p:txBody>
      </p:sp>
      <p:cxnSp>
        <p:nvCxnSpPr>
          <p:cNvPr id="9" name="8 Conector recto de flecha"/>
          <p:cNvCxnSpPr/>
          <p:nvPr/>
        </p:nvCxnSpPr>
        <p:spPr>
          <a:xfrm>
            <a:off x="3364089" y="3864843"/>
            <a:ext cx="59831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 de flecha"/>
          <p:cNvCxnSpPr/>
          <p:nvPr/>
        </p:nvCxnSpPr>
        <p:spPr>
          <a:xfrm>
            <a:off x="5926665" y="3864843"/>
            <a:ext cx="59831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/>
          <p:nvPr/>
        </p:nvCxnSpPr>
        <p:spPr>
          <a:xfrm>
            <a:off x="6744072" y="6191056"/>
            <a:ext cx="13024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1 CuadroTexto"/>
          <p:cNvSpPr txBox="1"/>
          <p:nvPr/>
        </p:nvSpPr>
        <p:spPr>
          <a:xfrm>
            <a:off x="4631269" y="4413954"/>
            <a:ext cx="2624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dirty="0" err="1" smtClean="0"/>
              <a:t>Subistema</a:t>
            </a:r>
            <a:r>
              <a:rPr lang="es-EC" dirty="0" smtClean="0"/>
              <a:t> Social</a:t>
            </a:r>
            <a:endParaRPr lang="es-EC" dirty="0"/>
          </a:p>
        </p:txBody>
      </p:sp>
      <p:sp>
        <p:nvSpPr>
          <p:cNvPr id="13" name="12 CuadroTexto"/>
          <p:cNvSpPr txBox="1"/>
          <p:nvPr/>
        </p:nvSpPr>
        <p:spPr>
          <a:xfrm>
            <a:off x="1004705" y="4607747"/>
            <a:ext cx="3081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dirty="0" smtClean="0"/>
              <a:t>Intercambio con el entorno</a:t>
            </a:r>
            <a:endParaRPr lang="es-EC" dirty="0"/>
          </a:p>
        </p:txBody>
      </p:sp>
      <p:sp>
        <p:nvSpPr>
          <p:cNvPr id="14" name="13 CuadroTexto"/>
          <p:cNvSpPr txBox="1"/>
          <p:nvPr/>
        </p:nvSpPr>
        <p:spPr>
          <a:xfrm>
            <a:off x="3454400" y="5423411"/>
            <a:ext cx="4820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dirty="0" smtClean="0"/>
              <a:t>Intercambio con el dintorno</a:t>
            </a:r>
          </a:p>
          <a:p>
            <a:pPr algn="ctr"/>
            <a:r>
              <a:rPr lang="es-EC" dirty="0" smtClean="0"/>
              <a:t>Objetivos de los sujetos que lo integran</a:t>
            </a:r>
            <a:endParaRPr lang="es-EC" dirty="0"/>
          </a:p>
        </p:txBody>
      </p:sp>
      <p:cxnSp>
        <p:nvCxnSpPr>
          <p:cNvPr id="18" name="17 Conector recto de flecha"/>
          <p:cNvCxnSpPr/>
          <p:nvPr/>
        </p:nvCxnSpPr>
        <p:spPr>
          <a:xfrm>
            <a:off x="3663244" y="6195801"/>
            <a:ext cx="13024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 de flecha"/>
          <p:cNvCxnSpPr/>
          <p:nvPr/>
        </p:nvCxnSpPr>
        <p:spPr>
          <a:xfrm flipH="1">
            <a:off x="3533422" y="5254078"/>
            <a:ext cx="451310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 de flecha"/>
          <p:cNvCxnSpPr/>
          <p:nvPr/>
        </p:nvCxnSpPr>
        <p:spPr>
          <a:xfrm>
            <a:off x="3533422" y="5254078"/>
            <a:ext cx="0" cy="9417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 de flecha"/>
          <p:cNvCxnSpPr/>
          <p:nvPr/>
        </p:nvCxnSpPr>
        <p:spPr>
          <a:xfrm flipV="1">
            <a:off x="8046528" y="5254078"/>
            <a:ext cx="0" cy="9369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5502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91320" y="554060"/>
            <a:ext cx="9366325" cy="780685"/>
          </a:xfrm>
        </p:spPr>
        <p:txBody>
          <a:bodyPr/>
          <a:lstStyle/>
          <a:p>
            <a:r>
              <a:rPr lang="es-EC" dirty="0" smtClean="0"/>
              <a:t>El Modelo directivo</a:t>
            </a:r>
            <a:endParaRPr lang="es-EC" dirty="0"/>
          </a:p>
        </p:txBody>
      </p:sp>
      <p:sp>
        <p:nvSpPr>
          <p:cNvPr id="4" name="3 Rectángulo"/>
          <p:cNvSpPr/>
          <p:nvPr/>
        </p:nvSpPr>
        <p:spPr>
          <a:xfrm>
            <a:off x="1016000" y="2935111"/>
            <a:ext cx="1354667" cy="316089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>
                <a:solidFill>
                  <a:schemeClr val="tx1"/>
                </a:solidFill>
              </a:rPr>
              <a:t>Dirección</a:t>
            </a:r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2664177" y="2935110"/>
            <a:ext cx="2077156" cy="316089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err="1" smtClean="0">
                <a:solidFill>
                  <a:schemeClr val="tx1"/>
                </a:solidFill>
              </a:rPr>
              <a:t>Mix</a:t>
            </a:r>
            <a:r>
              <a:rPr lang="es-EC" dirty="0" smtClean="0">
                <a:solidFill>
                  <a:schemeClr val="tx1"/>
                </a:solidFill>
              </a:rPr>
              <a:t> de factores</a:t>
            </a:r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5260622" y="2833511"/>
            <a:ext cx="1738489" cy="553156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>
                <a:solidFill>
                  <a:schemeClr val="tx1"/>
                </a:solidFill>
              </a:rPr>
              <a:t>Productos y</a:t>
            </a:r>
          </a:p>
          <a:p>
            <a:pPr algn="ctr"/>
            <a:r>
              <a:rPr lang="es-EC" dirty="0" smtClean="0">
                <a:solidFill>
                  <a:schemeClr val="tx1"/>
                </a:solidFill>
              </a:rPr>
              <a:t>servicios</a:t>
            </a:r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4504266" y="3714047"/>
            <a:ext cx="2494845" cy="1986845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>
                <a:solidFill>
                  <a:schemeClr val="tx1"/>
                </a:solidFill>
              </a:rPr>
              <a:t>Activos intangibles</a:t>
            </a:r>
          </a:p>
          <a:p>
            <a:pPr algn="ctr"/>
            <a:r>
              <a:rPr lang="es-EC" dirty="0" smtClean="0">
                <a:solidFill>
                  <a:schemeClr val="tx1"/>
                </a:solidFill>
              </a:rPr>
              <a:t>Cultura</a:t>
            </a:r>
          </a:p>
          <a:p>
            <a:pPr algn="ctr"/>
            <a:r>
              <a:rPr lang="es-EC" dirty="0" smtClean="0">
                <a:solidFill>
                  <a:schemeClr val="tx1"/>
                </a:solidFill>
              </a:rPr>
              <a:t>Liderazgo</a:t>
            </a:r>
          </a:p>
          <a:p>
            <a:pPr algn="ctr"/>
            <a:r>
              <a:rPr lang="es-EC" dirty="0" smtClean="0">
                <a:solidFill>
                  <a:schemeClr val="tx1"/>
                </a:solidFill>
              </a:rPr>
              <a:t>Calidad</a:t>
            </a:r>
          </a:p>
          <a:p>
            <a:pPr algn="ctr"/>
            <a:r>
              <a:rPr lang="es-EC" dirty="0" smtClean="0">
                <a:solidFill>
                  <a:schemeClr val="tx1"/>
                </a:solidFill>
              </a:rPr>
              <a:t>Imagen</a:t>
            </a:r>
          </a:p>
          <a:p>
            <a:pPr algn="ctr"/>
            <a:r>
              <a:rPr lang="es-EC" dirty="0" smtClean="0">
                <a:solidFill>
                  <a:schemeClr val="tx1"/>
                </a:solidFill>
              </a:rPr>
              <a:t>Conocimiento</a:t>
            </a:r>
          </a:p>
          <a:p>
            <a:pPr algn="ctr"/>
            <a:r>
              <a:rPr lang="es-EC" dirty="0" smtClean="0">
                <a:solidFill>
                  <a:schemeClr val="tx1"/>
                </a:solidFill>
              </a:rPr>
              <a:t>Capital emocional</a:t>
            </a:r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4504266" y="1478849"/>
            <a:ext cx="2494845" cy="99342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>
                <a:solidFill>
                  <a:schemeClr val="tx1"/>
                </a:solidFill>
              </a:rPr>
              <a:t>Activos tangibles</a:t>
            </a:r>
          </a:p>
          <a:p>
            <a:pPr algn="ctr"/>
            <a:r>
              <a:rPr lang="es-EC" dirty="0" smtClean="0">
                <a:solidFill>
                  <a:schemeClr val="tx1"/>
                </a:solidFill>
              </a:rPr>
              <a:t>Capital</a:t>
            </a:r>
          </a:p>
          <a:p>
            <a:pPr algn="ctr"/>
            <a:r>
              <a:rPr lang="es-EC" dirty="0" smtClean="0">
                <a:solidFill>
                  <a:schemeClr val="tx1"/>
                </a:solidFill>
              </a:rPr>
              <a:t>Trabajo</a:t>
            </a:r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7586135" y="2460982"/>
            <a:ext cx="2077156" cy="316089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600" dirty="0" smtClean="0">
                <a:solidFill>
                  <a:schemeClr val="tx1"/>
                </a:solidFill>
              </a:rPr>
              <a:t>Comercialización</a:t>
            </a:r>
            <a:endParaRPr lang="es-EC" sz="1600" dirty="0">
              <a:solidFill>
                <a:schemeClr val="tx1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7586135" y="3251204"/>
            <a:ext cx="2077156" cy="316089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>
                <a:solidFill>
                  <a:schemeClr val="tx1"/>
                </a:solidFill>
              </a:rPr>
              <a:t>Comunicación</a:t>
            </a:r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10080978" y="2861734"/>
            <a:ext cx="1275644" cy="316089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>
                <a:solidFill>
                  <a:schemeClr val="tx1"/>
                </a:solidFill>
              </a:rPr>
              <a:t>Públicos</a:t>
            </a:r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1523999" y="4143022"/>
            <a:ext cx="2494845" cy="1478845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>
                <a:solidFill>
                  <a:schemeClr val="tx1"/>
                </a:solidFill>
              </a:rPr>
              <a:t>Factores operativos</a:t>
            </a:r>
          </a:p>
          <a:p>
            <a:pPr algn="ctr"/>
            <a:r>
              <a:rPr lang="es-EC" dirty="0" smtClean="0">
                <a:solidFill>
                  <a:schemeClr val="tx1"/>
                </a:solidFill>
              </a:rPr>
              <a:t>Planificación</a:t>
            </a:r>
          </a:p>
          <a:p>
            <a:pPr algn="ctr"/>
            <a:r>
              <a:rPr lang="es-EC" dirty="0" smtClean="0">
                <a:solidFill>
                  <a:schemeClr val="tx1"/>
                </a:solidFill>
              </a:rPr>
              <a:t>Organización</a:t>
            </a:r>
          </a:p>
          <a:p>
            <a:pPr algn="ctr"/>
            <a:r>
              <a:rPr lang="es-EC" dirty="0" err="1" smtClean="0">
                <a:solidFill>
                  <a:schemeClr val="tx1"/>
                </a:solidFill>
              </a:rPr>
              <a:t>Controlling</a:t>
            </a:r>
            <a:endParaRPr lang="es-EC" dirty="0">
              <a:solidFill>
                <a:schemeClr val="tx1"/>
              </a:solidFill>
            </a:endParaRPr>
          </a:p>
        </p:txBody>
      </p:sp>
      <p:cxnSp>
        <p:nvCxnSpPr>
          <p:cNvPr id="18" name="17 Conector recto de flecha"/>
          <p:cNvCxnSpPr>
            <a:stCxn id="4" idx="2"/>
          </p:cNvCxnSpPr>
          <p:nvPr/>
        </p:nvCxnSpPr>
        <p:spPr>
          <a:xfrm flipH="1">
            <a:off x="1693333" y="3251200"/>
            <a:ext cx="1" cy="8918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 de flecha"/>
          <p:cNvCxnSpPr>
            <a:stCxn id="4" idx="3"/>
            <a:endCxn id="9" idx="1"/>
          </p:cNvCxnSpPr>
          <p:nvPr/>
        </p:nvCxnSpPr>
        <p:spPr>
          <a:xfrm flipV="1">
            <a:off x="2370667" y="3093155"/>
            <a:ext cx="293510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 de flecha"/>
          <p:cNvCxnSpPr>
            <a:stCxn id="9" idx="3"/>
            <a:endCxn id="10" idx="1"/>
          </p:cNvCxnSpPr>
          <p:nvPr/>
        </p:nvCxnSpPr>
        <p:spPr>
          <a:xfrm>
            <a:off x="4741333" y="3093155"/>
            <a:ext cx="519289" cy="169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 de flecha"/>
          <p:cNvCxnSpPr>
            <a:stCxn id="10" idx="3"/>
            <a:endCxn id="13" idx="1"/>
          </p:cNvCxnSpPr>
          <p:nvPr/>
        </p:nvCxnSpPr>
        <p:spPr>
          <a:xfrm flipV="1">
            <a:off x="6999111" y="2619027"/>
            <a:ext cx="587024" cy="4910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 de flecha"/>
          <p:cNvCxnSpPr>
            <a:stCxn id="10" idx="3"/>
            <a:endCxn id="14" idx="1"/>
          </p:cNvCxnSpPr>
          <p:nvPr/>
        </p:nvCxnSpPr>
        <p:spPr>
          <a:xfrm>
            <a:off x="6999111" y="3110089"/>
            <a:ext cx="587024" cy="2991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28 Conector recto de flecha"/>
          <p:cNvCxnSpPr>
            <a:endCxn id="10" idx="0"/>
          </p:cNvCxnSpPr>
          <p:nvPr/>
        </p:nvCxnSpPr>
        <p:spPr>
          <a:xfrm>
            <a:off x="6129866" y="2460982"/>
            <a:ext cx="1" cy="3725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30 Conector recto de flecha"/>
          <p:cNvCxnSpPr>
            <a:endCxn id="10" idx="2"/>
          </p:cNvCxnSpPr>
          <p:nvPr/>
        </p:nvCxnSpPr>
        <p:spPr>
          <a:xfrm flipV="1">
            <a:off x="6129867" y="3386667"/>
            <a:ext cx="0" cy="3273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34 Conector recto de flecha"/>
          <p:cNvCxnSpPr>
            <a:endCxn id="12" idx="1"/>
          </p:cNvCxnSpPr>
          <p:nvPr/>
        </p:nvCxnSpPr>
        <p:spPr>
          <a:xfrm>
            <a:off x="4154311" y="1975560"/>
            <a:ext cx="34995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36 Conector recto de flecha"/>
          <p:cNvCxnSpPr/>
          <p:nvPr/>
        </p:nvCxnSpPr>
        <p:spPr>
          <a:xfrm>
            <a:off x="4154310" y="4696185"/>
            <a:ext cx="34995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38 Conector recto de flecha"/>
          <p:cNvCxnSpPr>
            <a:endCxn id="15" idx="1"/>
          </p:cNvCxnSpPr>
          <p:nvPr/>
        </p:nvCxnSpPr>
        <p:spPr>
          <a:xfrm>
            <a:off x="9922933" y="3019778"/>
            <a:ext cx="158045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40 Conector recto"/>
          <p:cNvCxnSpPr/>
          <p:nvPr/>
        </p:nvCxnSpPr>
        <p:spPr>
          <a:xfrm>
            <a:off x="4154311" y="1975560"/>
            <a:ext cx="0" cy="9595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42 Conector recto"/>
          <p:cNvCxnSpPr/>
          <p:nvPr/>
        </p:nvCxnSpPr>
        <p:spPr>
          <a:xfrm flipH="1">
            <a:off x="4154310" y="3259669"/>
            <a:ext cx="1" cy="1447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Conector recto"/>
          <p:cNvCxnSpPr/>
          <p:nvPr/>
        </p:nvCxnSpPr>
        <p:spPr>
          <a:xfrm flipV="1">
            <a:off x="9922933" y="2619026"/>
            <a:ext cx="0" cy="7902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46 Conector recto"/>
          <p:cNvCxnSpPr>
            <a:stCxn id="13" idx="3"/>
          </p:cNvCxnSpPr>
          <p:nvPr/>
        </p:nvCxnSpPr>
        <p:spPr>
          <a:xfrm flipV="1">
            <a:off x="9663291" y="2619026"/>
            <a:ext cx="259642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48 Conector recto"/>
          <p:cNvCxnSpPr>
            <a:stCxn id="14" idx="3"/>
          </p:cNvCxnSpPr>
          <p:nvPr/>
        </p:nvCxnSpPr>
        <p:spPr>
          <a:xfrm>
            <a:off x="9663291" y="3409249"/>
            <a:ext cx="2596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175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¿Cómo se gestiona?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 smtClean="0"/>
              <a:t>Se trata de organizar un diálogo constructivo con los diferentes públicos relevantes del entorno de la organización, haciéndoles llegar su mensaje.</a:t>
            </a:r>
          </a:p>
          <a:p>
            <a:r>
              <a:rPr lang="es-EC" dirty="0" smtClean="0"/>
              <a:t>Internamente se trata de reconstruir mediante la comunicación el conocimiento, la </a:t>
            </a:r>
            <a:r>
              <a:rPr lang="es-EC" dirty="0" err="1" smtClean="0"/>
              <a:t>coultura</a:t>
            </a:r>
            <a:r>
              <a:rPr lang="es-EC" dirty="0" smtClean="0"/>
              <a:t>, la calidad, etc.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475529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El </a:t>
            </a:r>
            <a:r>
              <a:rPr lang="es-EC" dirty="0" err="1" smtClean="0"/>
              <a:t>management</a:t>
            </a:r>
            <a:r>
              <a:rPr lang="es-EC" dirty="0" smtClean="0"/>
              <a:t> narrativo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 smtClean="0"/>
              <a:t>La narrativa ofrece un potencial de inculcar conductas en el lugar de trabajo a </a:t>
            </a:r>
            <a:r>
              <a:rPr lang="es-EC" dirty="0" err="1" smtClean="0"/>
              <a:t>travéz</a:t>
            </a:r>
            <a:r>
              <a:rPr lang="es-EC" dirty="0" smtClean="0"/>
              <a:t> del comportamiento simbólico de los individuos cuya forma fundamental es la palabra.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28808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En que medida nos afecta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 smtClean="0"/>
              <a:t>La teoría estratégica actual no ha querido distanciarse lo necesario de su orígenes y del modelo cuantitativo importante.</a:t>
            </a:r>
          </a:p>
          <a:p>
            <a:r>
              <a:rPr lang="es-EC" dirty="0" smtClean="0"/>
              <a:t>Complemento por deficiencia</a:t>
            </a:r>
          </a:p>
          <a:p>
            <a:r>
              <a:rPr lang="es-EC" dirty="0" smtClean="0"/>
              <a:t>El campo de la estrategia resuelve el falso debate cuantitativo-cualitativo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4946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Segunda teoría estratégica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 smtClean="0"/>
              <a:t>Uso del pensamiento paradigmático.</a:t>
            </a:r>
          </a:p>
          <a:p>
            <a:r>
              <a:rPr lang="es-EC" dirty="0" smtClean="0"/>
              <a:t>Agentes o actores que intervienen con su mete o su voluntad sobre la realidad interior o exterior</a:t>
            </a:r>
          </a:p>
          <a:p>
            <a:r>
              <a:rPr lang="es-EC" dirty="0" smtClean="0"/>
              <a:t>Cuando buscan leyes abstractas y cuando tratan de alcanzar soluciones exactas.</a:t>
            </a:r>
          </a:p>
          <a:p>
            <a:r>
              <a:rPr lang="es-EC" dirty="0" smtClean="0"/>
              <a:t>Utilizan el pensamiento narrativo para afrontar conflictos/oportunidades del día a día.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16468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Aspectos de la Teoría Estratégica Clásica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25780" indent="-457200">
              <a:buFont typeface="+mj-lt"/>
              <a:buAutoNum type="arabicPeriod"/>
            </a:pPr>
            <a:r>
              <a:rPr lang="es-EC" dirty="0" smtClean="0"/>
              <a:t>Recuperar al ser humano, partimos de la idea de que la complejidad de los problemas que se enfrenta el hombre de acción, comienza por la complejidad del propio hombre.</a:t>
            </a:r>
          </a:p>
          <a:p>
            <a:pPr marL="525780" indent="-457200">
              <a:buFont typeface="+mj-lt"/>
              <a:buAutoNum type="arabicPeriod"/>
            </a:pPr>
            <a:r>
              <a:rPr lang="es-EC" dirty="0" smtClean="0"/>
              <a:t>El nuevo modelo Hombre –jugador pone en primer plano los procesos cognitivos y valorativos.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36156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es-EC" dirty="0" smtClean="0"/>
              <a:t>3. Es la medida en que entendemos las  decisiones que se adoptan por sujetos </a:t>
            </a:r>
            <a:r>
              <a:rPr lang="es-EC" dirty="0" err="1" smtClean="0"/>
              <a:t>agenciales</a:t>
            </a:r>
            <a:r>
              <a:rPr lang="es-EC" dirty="0" smtClean="0"/>
              <a:t> a partir de </a:t>
            </a:r>
            <a:r>
              <a:rPr lang="es-EC" dirty="0" err="1" smtClean="0"/>
              <a:t>estador</a:t>
            </a:r>
            <a:r>
              <a:rPr lang="es-EC" dirty="0" smtClean="0"/>
              <a:t> mentales irracionales y que se generan a partir de conocimientos.</a:t>
            </a:r>
          </a:p>
          <a:p>
            <a:pPr marL="68580" indent="0">
              <a:buNone/>
            </a:pPr>
            <a:r>
              <a:rPr lang="es-EC" dirty="0" smtClean="0"/>
              <a:t>4. Las </a:t>
            </a:r>
            <a:r>
              <a:rPr lang="es-EC" dirty="0" err="1" smtClean="0"/>
              <a:t>deciciones</a:t>
            </a:r>
            <a:r>
              <a:rPr lang="es-EC" dirty="0" smtClean="0"/>
              <a:t> de los actores cada vez más </a:t>
            </a:r>
            <a:r>
              <a:rPr lang="es-EC" dirty="0" err="1" smtClean="0"/>
              <a:t>estan</a:t>
            </a:r>
            <a:r>
              <a:rPr lang="es-EC" dirty="0" smtClean="0"/>
              <a:t> obligados a tomar decisiones por incertidumbre que no requieren tanto soluciones exactas como </a:t>
            </a:r>
            <a:r>
              <a:rPr lang="es-EC" dirty="0" err="1" smtClean="0"/>
              <a:t>deciciones</a:t>
            </a:r>
            <a:r>
              <a:rPr lang="es-EC" dirty="0" smtClean="0"/>
              <a:t> correctas.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5550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es-EC" dirty="0" smtClean="0"/>
              <a:t>5. Proporciona al hombre las reglas:</a:t>
            </a:r>
          </a:p>
          <a:p>
            <a:r>
              <a:rPr lang="es-EC" dirty="0" err="1" smtClean="0"/>
              <a:t>Hermeneúticas</a:t>
            </a:r>
            <a:r>
              <a:rPr lang="es-EC" dirty="0" smtClean="0"/>
              <a:t> que le asisten a la hora de interpretar y sacar sentido de la realidad como a la hora de contextualizar, un análisis estratégico.</a:t>
            </a:r>
          </a:p>
          <a:p>
            <a:r>
              <a:rPr lang="es-EC" dirty="0" smtClean="0"/>
              <a:t>Regla de </a:t>
            </a:r>
            <a:r>
              <a:rPr lang="es-EC" dirty="0" err="1" smtClean="0"/>
              <a:t>desición</a:t>
            </a:r>
            <a:r>
              <a:rPr lang="es-EC" dirty="0" smtClean="0"/>
              <a:t>, ayuda a gestionar su discurso y a guiar su conducta de forma más coordinada, sus intereses y con los de los demás.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143272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Conclusión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 smtClean="0"/>
              <a:t>En definitiva la estrategia comunicacional influye directamente en la solución de crisis, o en posibles negociaciones futuras, siendo los actores partícipes de un juego en el cual el ganador deben ser todas las partes sin afectar el entorno.</a:t>
            </a:r>
          </a:p>
          <a:p>
            <a:r>
              <a:rPr lang="es-EC" dirty="0" smtClean="0"/>
              <a:t>Su finalidad es corregir las fracturas sociales.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51915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312</TotalTime>
  <Words>1413</Words>
  <Application>Microsoft Office PowerPoint</Application>
  <PresentationFormat>Personalizado</PresentationFormat>
  <Paragraphs>181</Paragraphs>
  <Slides>41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41</vt:i4>
      </vt:variant>
    </vt:vector>
  </HeadingPairs>
  <TitlesOfParts>
    <vt:vector size="42" baseType="lpstr">
      <vt:lpstr>Austin</vt:lpstr>
      <vt:lpstr>Maestría en Comunicación Estratégica</vt:lpstr>
      <vt:lpstr>LAS INGENIERIAS DEL CONSENSO LA SEMIO/STRATEG/SFERA</vt:lpstr>
      <vt:lpstr>Los Grandes reto del momento y sus respuestas estratégicas</vt:lpstr>
      <vt:lpstr>¿Dónde estamos?</vt:lpstr>
      <vt:lpstr>Los grandes retos</vt:lpstr>
      <vt:lpstr>Calificación de los problemas</vt:lpstr>
      <vt:lpstr>Características</vt:lpstr>
      <vt:lpstr>Seis estrategias para afrontar el siglo XXI</vt:lpstr>
      <vt:lpstr>Conclusión</vt:lpstr>
      <vt:lpstr>Tipos de conflictos</vt:lpstr>
      <vt:lpstr>Tipos de conflictos</vt:lpstr>
      <vt:lpstr>Tipos de conflictos</vt:lpstr>
      <vt:lpstr>Tipos de conflictos</vt:lpstr>
      <vt:lpstr>Tipos de conflictos</vt:lpstr>
      <vt:lpstr>Tipos de conflictos</vt:lpstr>
      <vt:lpstr>Tipos de conflictos</vt:lpstr>
      <vt:lpstr>Tipos de conflictos</vt:lpstr>
      <vt:lpstr>Estrategias clásicas de ingeniería de consensos</vt:lpstr>
      <vt:lpstr>Cinco estrategias para reducir el conflicto normativo.</vt:lpstr>
      <vt:lpstr>Cinco estrategias para reducir el conflicto normativo.</vt:lpstr>
      <vt:lpstr>Cinco estrategias para reducir el conflicto normativo.</vt:lpstr>
      <vt:lpstr>Cinco estrategias para reducir el conflicto normativo.</vt:lpstr>
      <vt:lpstr>Cinco estrategias para reducir el conflicto normativo.</vt:lpstr>
      <vt:lpstr>Respuestas estratégicas</vt:lpstr>
      <vt:lpstr>Respuestas estratégicas</vt:lpstr>
      <vt:lpstr>Respuestas estratégicas</vt:lpstr>
      <vt:lpstr>Claves para una estrategia cooperativa</vt:lpstr>
      <vt:lpstr>Hacia una Teoría Estratégica para la Acción cotidiana</vt:lpstr>
      <vt:lpstr>Recapitulación</vt:lpstr>
      <vt:lpstr>¿Como accedemos al conocimiento?</vt:lpstr>
      <vt:lpstr>Modelo comunicativo Sistémico</vt:lpstr>
      <vt:lpstr>Modelo Cíclico de la acción comunicativa</vt:lpstr>
      <vt:lpstr>El Modelo directivo</vt:lpstr>
      <vt:lpstr>¿Cómo se gestiona?</vt:lpstr>
      <vt:lpstr>El management narrativo</vt:lpstr>
      <vt:lpstr>En que medida nos afecta</vt:lpstr>
      <vt:lpstr>Segunda teoría estratégica</vt:lpstr>
      <vt:lpstr>Aspectos de la Teoría Estratégica Clásica</vt:lpstr>
      <vt:lpstr>Presentación de PowerPoint</vt:lpstr>
      <vt:lpstr>Presentación de PowerPoint</vt:lpstr>
      <vt:lpstr>Conclusión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 INGENIERIAS DEL CONSENSO LA SEMIO/STRATEG/SFERA</dc:title>
  <dc:creator>EQUIP0156OÇ</dc:creator>
  <cp:lastModifiedBy>Invitado</cp:lastModifiedBy>
  <cp:revision>23</cp:revision>
  <dcterms:created xsi:type="dcterms:W3CDTF">2019-07-14T17:13:41Z</dcterms:created>
  <dcterms:modified xsi:type="dcterms:W3CDTF">2019-07-15T14:52:07Z</dcterms:modified>
</cp:coreProperties>
</file>