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8" autoAdjust="0"/>
    <p:restoredTop sz="94626"/>
  </p:normalViewPr>
  <p:slideViewPr>
    <p:cSldViewPr>
      <p:cViewPr varScale="1">
        <p:scale>
          <a:sx n="121" d="100"/>
          <a:sy n="121" d="100"/>
        </p:scale>
        <p:origin x="1920" y="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933CEA03-AB14-4B2F-809A-A38CE70B76C9}" type="datetimeFigureOut">
              <a:rPr lang="es-EC" smtClean="0"/>
              <a:t>10/7/19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D6D5B5C8-A54D-41FE-B38F-9251C846ACE8}" type="slidenum">
              <a:rPr lang="es-EC" smtClean="0"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CEA03-AB14-4B2F-809A-A38CE70B76C9}" type="datetimeFigureOut">
              <a:rPr lang="es-EC" smtClean="0"/>
              <a:t>10/7/19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5B5C8-A54D-41FE-B38F-9251C846ACE8}" type="slidenum">
              <a:rPr lang="es-EC" smtClean="0"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CEA03-AB14-4B2F-809A-A38CE70B76C9}" type="datetimeFigureOut">
              <a:rPr lang="es-EC" smtClean="0"/>
              <a:t>10/7/19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5B5C8-A54D-41FE-B38F-9251C846ACE8}" type="slidenum">
              <a:rPr lang="es-EC" smtClean="0"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CEA03-AB14-4B2F-809A-A38CE70B76C9}" type="datetimeFigureOut">
              <a:rPr lang="es-EC" smtClean="0"/>
              <a:t>10/7/19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5B5C8-A54D-41FE-B38F-9251C846ACE8}" type="slidenum">
              <a:rPr lang="es-EC" smtClean="0"/>
              <a:t>‹Nº›</a:t>
            </a:fld>
            <a:endParaRPr lang="es-EC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CEA03-AB14-4B2F-809A-A38CE70B76C9}" type="datetimeFigureOut">
              <a:rPr lang="es-EC" smtClean="0"/>
              <a:t>10/7/19</a:t>
            </a:fld>
            <a:endParaRPr lang="es-EC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5B5C8-A54D-41FE-B38F-9251C846ACE8}" type="slidenum">
              <a:rPr lang="es-EC" smtClean="0"/>
              <a:t>‹Nº›</a:t>
            </a:fld>
            <a:endParaRPr lang="es-EC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CEA03-AB14-4B2F-809A-A38CE70B76C9}" type="datetimeFigureOut">
              <a:rPr lang="es-EC" smtClean="0"/>
              <a:t>10/7/19</a:t>
            </a:fld>
            <a:endParaRPr lang="es-EC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5B5C8-A54D-41FE-B38F-9251C846ACE8}" type="slidenum">
              <a:rPr lang="es-EC" smtClean="0"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CEA03-AB14-4B2F-809A-A38CE70B76C9}" type="datetimeFigureOut">
              <a:rPr lang="es-EC" smtClean="0"/>
              <a:t>10/7/19</a:t>
            </a:fld>
            <a:endParaRPr lang="es-EC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5B5C8-A54D-41FE-B38F-9251C846ACE8}" type="slidenum">
              <a:rPr lang="es-EC" smtClean="0"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933CEA03-AB14-4B2F-809A-A38CE70B76C9}" type="datetimeFigureOut">
              <a:rPr lang="es-EC" smtClean="0"/>
              <a:t>10/7/19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D6D5B5C8-A54D-41FE-B38F-9251C846ACE8}" type="slidenum">
              <a:rPr lang="es-EC" smtClean="0"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933CEA03-AB14-4B2F-809A-A38CE70B76C9}" type="datetimeFigureOut">
              <a:rPr lang="es-EC" smtClean="0"/>
              <a:t>10/7/19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D6D5B5C8-A54D-41FE-B38F-9251C846ACE8}" type="slidenum">
              <a:rPr lang="es-EC" smtClean="0"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CEA03-AB14-4B2F-809A-A38CE70B76C9}" type="datetimeFigureOut">
              <a:rPr lang="es-EC" smtClean="0"/>
              <a:t>10/7/19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5B5C8-A54D-41FE-B38F-9251C846ACE8}" type="slidenum">
              <a:rPr lang="es-EC" smtClean="0"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CEA03-AB14-4B2F-809A-A38CE70B76C9}" type="datetimeFigureOut">
              <a:rPr lang="es-EC" smtClean="0"/>
              <a:t>10/7/19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5B5C8-A54D-41FE-B38F-9251C846ACE8}" type="slidenum">
              <a:rPr lang="es-EC" smtClean="0"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933CEA03-AB14-4B2F-809A-A38CE70B76C9}" type="datetimeFigureOut">
              <a:rPr lang="es-EC" smtClean="0"/>
              <a:t>10/7/19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D6D5B5C8-A54D-41FE-B38F-9251C846ACE8}" type="slidenum">
              <a:rPr lang="es-EC" smtClean="0"/>
              <a:t>‹Nº›</a:t>
            </a:fld>
            <a:endParaRPr lang="es-EC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C" dirty="0"/>
              <a:t>ANALISIS CASO BEYONCE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C" dirty="0"/>
              <a:t>LUIS MORALES</a:t>
            </a:r>
          </a:p>
          <a:p>
            <a:r>
              <a:rPr lang="es-EC" dirty="0"/>
              <a:t>DARIO CIFUENTES</a:t>
            </a:r>
          </a:p>
          <a:p>
            <a:r>
              <a:rPr lang="es-EC" dirty="0"/>
              <a:t>JORGE MORAN</a:t>
            </a:r>
          </a:p>
        </p:txBody>
      </p:sp>
    </p:spTree>
    <p:extLst>
      <p:ext uri="{BB962C8B-B14F-4D97-AF65-F5344CB8AC3E}">
        <p14:creationId xmlns:p14="http://schemas.microsoft.com/office/powerpoint/2010/main" val="32540030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01824" y="260648"/>
            <a:ext cx="7702624" cy="1467594"/>
          </a:xfrm>
        </p:spPr>
        <p:txBody>
          <a:bodyPr>
            <a:normAutofit/>
          </a:bodyPr>
          <a:lstStyle/>
          <a:p>
            <a:r>
              <a:rPr lang="es-EC" sz="4000" dirty="0"/>
              <a:t>RECOPILACION</a:t>
            </a:r>
            <a:r>
              <a:rPr lang="es-EC" dirty="0"/>
              <a:t> DE INPUTS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31640" y="1700808"/>
            <a:ext cx="6400800" cy="3600400"/>
          </a:xfrm>
        </p:spPr>
        <p:txBody>
          <a:bodyPr>
            <a:noAutofit/>
          </a:bodyPr>
          <a:lstStyle/>
          <a:p>
            <a:pPr algn="just"/>
            <a:r>
              <a:rPr lang="es-EC" b="1" dirty="0">
                <a:solidFill>
                  <a:schemeClr val="tx1"/>
                </a:solidFill>
              </a:rPr>
              <a:t>LA INDUSTRIA DE LA MÚSICA EN EL 2013</a:t>
            </a:r>
          </a:p>
          <a:p>
            <a:pPr marL="342900" indent="-342900" algn="just">
              <a:buFont typeface="Arial" charset="0"/>
              <a:buChar char="•"/>
            </a:pPr>
            <a:r>
              <a:rPr lang="es-EC" sz="2000" dirty="0">
                <a:solidFill>
                  <a:schemeClr val="tx1"/>
                </a:solidFill>
              </a:rPr>
              <a:t>Se estima una venta de música grabada y en vivo en  2013 de 15 mil millones de dólares</a:t>
            </a:r>
          </a:p>
          <a:p>
            <a:pPr marL="342900" indent="-342900" algn="just">
              <a:buFont typeface="Arial" charset="0"/>
              <a:buChar char="•"/>
            </a:pPr>
            <a:r>
              <a:rPr lang="es-EC" sz="2000" dirty="0">
                <a:solidFill>
                  <a:schemeClr val="tx1"/>
                </a:solidFill>
              </a:rPr>
              <a:t>La venta de música en físico estaba a la baja, representando solo el 15%.</a:t>
            </a:r>
          </a:p>
          <a:p>
            <a:pPr marL="342900" indent="-342900" algn="just">
              <a:buFont typeface="Arial" charset="0"/>
              <a:buChar char="•"/>
            </a:pPr>
            <a:r>
              <a:rPr lang="es-EC" sz="2000" dirty="0">
                <a:solidFill>
                  <a:schemeClr val="tx1"/>
                </a:solidFill>
              </a:rPr>
              <a:t>Las ventas digitales  representaban el 25%.</a:t>
            </a:r>
          </a:p>
          <a:p>
            <a:pPr marL="342900" indent="-342900" algn="just">
              <a:buFont typeface="Arial" charset="0"/>
              <a:buChar char="•"/>
            </a:pPr>
            <a:r>
              <a:rPr lang="es-EC" sz="2000" dirty="0">
                <a:solidFill>
                  <a:schemeClr val="tx1"/>
                </a:solidFill>
              </a:rPr>
              <a:t>iTunes abarcaba el 65% de las ventas digitales del mercado.</a:t>
            </a:r>
          </a:p>
          <a:p>
            <a:pPr marL="342900" indent="-342900" algn="just">
              <a:buFont typeface="Arial" charset="0"/>
              <a:buChar char="•"/>
            </a:pPr>
            <a:r>
              <a:rPr lang="es-EC" sz="2000" dirty="0">
                <a:solidFill>
                  <a:schemeClr val="tx1"/>
                </a:solidFill>
              </a:rPr>
              <a:t>iTunes Vendió 1.7 mil millones de dólares en 3 meses, hacían 15.000 descargas por minutos.</a:t>
            </a:r>
          </a:p>
          <a:p>
            <a:pPr algn="just"/>
            <a:r>
              <a:rPr lang="es-EC" sz="18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189914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115616" y="1052736"/>
            <a:ext cx="6400800" cy="4608512"/>
          </a:xfrm>
        </p:spPr>
        <p:txBody>
          <a:bodyPr>
            <a:noAutofit/>
          </a:bodyPr>
          <a:lstStyle/>
          <a:p>
            <a:pPr algn="just"/>
            <a:r>
              <a:rPr lang="es-EC" b="1" dirty="0">
                <a:solidFill>
                  <a:schemeClr val="tx1"/>
                </a:solidFill>
              </a:rPr>
              <a:t>BEYONC</a:t>
            </a:r>
            <a:r>
              <a:rPr lang="es-ES_tradnl" b="1" dirty="0">
                <a:solidFill>
                  <a:schemeClr val="tx1"/>
                </a:solidFill>
              </a:rPr>
              <a:t>É - </a:t>
            </a:r>
            <a:r>
              <a:rPr lang="es-EC" b="1" dirty="0">
                <a:solidFill>
                  <a:schemeClr val="tx1"/>
                </a:solidFill>
              </a:rPr>
              <a:t>DIRECTORA EJECUTIVA </a:t>
            </a:r>
          </a:p>
          <a:p>
            <a:pPr marL="285750" indent="-285750" algn="just">
              <a:buFont typeface="Arial" charset="0"/>
              <a:buChar char="•"/>
            </a:pPr>
            <a:r>
              <a:rPr lang="es-EC" sz="1600" dirty="0">
                <a:solidFill>
                  <a:schemeClr val="tx1"/>
                </a:solidFill>
              </a:rPr>
              <a:t>2008 BEYONC</a:t>
            </a:r>
            <a:r>
              <a:rPr lang="es-ES_tradnl" sz="1600" dirty="0">
                <a:solidFill>
                  <a:schemeClr val="tx1"/>
                </a:solidFill>
              </a:rPr>
              <a:t>É,</a:t>
            </a:r>
            <a:r>
              <a:rPr lang="es-EC" sz="1600" dirty="0">
                <a:solidFill>
                  <a:schemeClr val="tx1"/>
                </a:solidFill>
              </a:rPr>
              <a:t> cre</a:t>
            </a:r>
            <a:r>
              <a:rPr lang="es-ES_tradnl" sz="1600" dirty="0" err="1">
                <a:solidFill>
                  <a:schemeClr val="tx1"/>
                </a:solidFill>
              </a:rPr>
              <a:t>ó</a:t>
            </a:r>
            <a:r>
              <a:rPr lang="es-EC" sz="1600" dirty="0">
                <a:solidFill>
                  <a:schemeClr val="tx1"/>
                </a:solidFill>
              </a:rPr>
              <a:t> su compañía PARKWOOD ENTERTAINMENT,  que inicialmente era un vehículo de producción y en el 2011 se convirtió en una compañía de entretenimiento.</a:t>
            </a:r>
          </a:p>
          <a:p>
            <a:pPr marL="285750" indent="-285750" algn="just">
              <a:buFont typeface="Arial" charset="0"/>
              <a:buChar char="•"/>
            </a:pPr>
            <a:r>
              <a:rPr lang="es-EC" sz="1600" dirty="0">
                <a:solidFill>
                  <a:schemeClr val="tx1"/>
                </a:solidFill>
              </a:rPr>
              <a:t>Elige para gerente general a Callahan- Longo que trabaj</a:t>
            </a:r>
            <a:r>
              <a:rPr lang="es-ES_tradnl" sz="1600" dirty="0" err="1">
                <a:solidFill>
                  <a:schemeClr val="tx1"/>
                </a:solidFill>
              </a:rPr>
              <a:t>ó</a:t>
            </a:r>
            <a:r>
              <a:rPr lang="es-EC" sz="1600" dirty="0">
                <a:solidFill>
                  <a:schemeClr val="tx1"/>
                </a:solidFill>
              </a:rPr>
              <a:t> en Sony y Word Music.</a:t>
            </a:r>
          </a:p>
          <a:p>
            <a:pPr marL="285750" indent="-285750" algn="just">
              <a:buFont typeface="Arial" charset="0"/>
              <a:buChar char="•"/>
            </a:pPr>
            <a:r>
              <a:rPr lang="es-EC" sz="1600" dirty="0">
                <a:solidFill>
                  <a:schemeClr val="tx1"/>
                </a:solidFill>
              </a:rPr>
              <a:t>Jin Sabey que fue vicepresidente internacional de Sony, y  asumió el papel de director de marketing.  Su función era ser el analítico para la toma de las decisiones y saber lo que sucede en el mercado.</a:t>
            </a:r>
          </a:p>
          <a:p>
            <a:pPr marL="285750" indent="-285750" algn="just">
              <a:buFont typeface="Arial" charset="0"/>
              <a:buChar char="•"/>
            </a:pPr>
            <a:r>
              <a:rPr lang="es-EC" sz="1600" dirty="0">
                <a:solidFill>
                  <a:schemeClr val="tx1"/>
                </a:solidFill>
              </a:rPr>
              <a:t>Beyonc</a:t>
            </a:r>
            <a:r>
              <a:rPr lang="es-ES_tradnl" sz="1600" dirty="0">
                <a:solidFill>
                  <a:schemeClr val="tx1"/>
                </a:solidFill>
              </a:rPr>
              <a:t>é</a:t>
            </a:r>
            <a:r>
              <a:rPr lang="es-EC" sz="1600" dirty="0">
                <a:solidFill>
                  <a:schemeClr val="tx1"/>
                </a:solidFill>
              </a:rPr>
              <a:t> asume la presidencia y dirección ejecutiva de Parkwood, y participo en todo las decisiones importantes.</a:t>
            </a:r>
          </a:p>
          <a:p>
            <a:pPr marL="285750" indent="-285750" algn="just">
              <a:buFont typeface="Arial" charset="0"/>
              <a:buChar char="•"/>
            </a:pPr>
            <a:r>
              <a:rPr lang="es-EC" sz="1600" dirty="0">
                <a:solidFill>
                  <a:schemeClr val="tx1"/>
                </a:solidFill>
              </a:rPr>
              <a:t>Beyonc</a:t>
            </a:r>
            <a:r>
              <a:rPr lang="es-ES_tradnl" sz="1600" dirty="0">
                <a:solidFill>
                  <a:schemeClr val="tx1"/>
                </a:solidFill>
              </a:rPr>
              <a:t>é</a:t>
            </a:r>
            <a:r>
              <a:rPr lang="es-EC" sz="1600" dirty="0">
                <a:solidFill>
                  <a:schemeClr val="tx1"/>
                </a:solidFill>
              </a:rPr>
              <a:t> lograba tener una relación directa con todos sus colaboradores  y conoc</a:t>
            </a:r>
            <a:r>
              <a:rPr lang="es-ES_tradnl" sz="1600" dirty="0" err="1">
                <a:solidFill>
                  <a:schemeClr val="tx1"/>
                </a:solidFill>
              </a:rPr>
              <a:t>ía</a:t>
            </a:r>
            <a:r>
              <a:rPr lang="es-ES_tradnl" sz="1600" dirty="0">
                <a:solidFill>
                  <a:schemeClr val="tx1"/>
                </a:solidFill>
              </a:rPr>
              <a:t> </a:t>
            </a:r>
            <a:r>
              <a:rPr lang="es-EC" sz="1600" dirty="0">
                <a:solidFill>
                  <a:schemeClr val="tx1"/>
                </a:solidFill>
              </a:rPr>
              <a:t>el trabajo que realizaban,  tomaba muchos riesgos en sus decisiones, con grandes aciertos por su visi</a:t>
            </a:r>
            <a:r>
              <a:rPr lang="es-ES_tradnl" sz="1600" dirty="0" err="1">
                <a:solidFill>
                  <a:schemeClr val="tx1"/>
                </a:solidFill>
              </a:rPr>
              <a:t>ón</a:t>
            </a:r>
            <a:r>
              <a:rPr lang="es-ES_tradnl" sz="1600" dirty="0">
                <a:solidFill>
                  <a:schemeClr val="tx1"/>
                </a:solidFill>
              </a:rPr>
              <a:t>.</a:t>
            </a:r>
            <a:endParaRPr lang="es-EC" sz="1600" dirty="0">
              <a:solidFill>
                <a:schemeClr val="tx1"/>
              </a:solidFill>
            </a:endParaRPr>
          </a:p>
          <a:p>
            <a:pPr marL="285750" indent="-285750" algn="just">
              <a:buFont typeface="Arial" charset="0"/>
              <a:buChar char="•"/>
            </a:pPr>
            <a:r>
              <a:rPr lang="es-EC" sz="1600" dirty="0">
                <a:solidFill>
                  <a:schemeClr val="tx1"/>
                </a:solidFill>
              </a:rPr>
              <a:t>Parkwood contaba con una alianza con Sony Music Columbia records, los cuales tenían acuerdos de compartir los costos de producción y también de los ingresos.</a:t>
            </a:r>
          </a:p>
        </p:txBody>
      </p:sp>
    </p:spTree>
    <p:extLst>
      <p:ext uri="{BB962C8B-B14F-4D97-AF65-F5344CB8AC3E}">
        <p14:creationId xmlns:p14="http://schemas.microsoft.com/office/powerpoint/2010/main" val="37147232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43608" y="1072587"/>
            <a:ext cx="7200800" cy="4732677"/>
          </a:xfrm>
        </p:spPr>
        <p:txBody>
          <a:bodyPr>
            <a:noAutofit/>
          </a:bodyPr>
          <a:lstStyle/>
          <a:p>
            <a:pPr algn="just"/>
            <a:r>
              <a:rPr lang="es-EC" b="1" dirty="0">
                <a:solidFill>
                  <a:schemeClr val="tx1"/>
                </a:solidFill>
              </a:rPr>
              <a:t>EL ÁLBUM VISUAL</a:t>
            </a:r>
          </a:p>
          <a:p>
            <a:pPr marL="285750" indent="-285750" algn="just">
              <a:buFont typeface="Arial" charset="0"/>
              <a:buChar char="•"/>
            </a:pPr>
            <a:r>
              <a:rPr lang="es-EC" sz="1400" dirty="0">
                <a:solidFill>
                  <a:schemeClr val="tx1"/>
                </a:solidFill>
              </a:rPr>
              <a:t>Verano de 2012, Beyonc</a:t>
            </a:r>
            <a:r>
              <a:rPr lang="es-ES_tradnl" sz="1400" dirty="0">
                <a:solidFill>
                  <a:schemeClr val="tx1"/>
                </a:solidFill>
              </a:rPr>
              <a:t>é </a:t>
            </a:r>
            <a:r>
              <a:rPr lang="es-EC" sz="1400" dirty="0">
                <a:solidFill>
                  <a:schemeClr val="tx1"/>
                </a:solidFill>
              </a:rPr>
              <a:t>empieza a grabar su quinto álbum</a:t>
            </a:r>
          </a:p>
          <a:p>
            <a:pPr marL="285750" indent="-285750" algn="just">
              <a:buFont typeface="Arial" charset="0"/>
              <a:buChar char="•"/>
            </a:pPr>
            <a:r>
              <a:rPr lang="es-EC" sz="1400" dirty="0">
                <a:solidFill>
                  <a:schemeClr val="tx1"/>
                </a:solidFill>
              </a:rPr>
              <a:t>Alquilan una casa, con varios colaboradores componen un promedio de 70 canciones, en un tiempo record de un mes, pero no logran terminar la producci</a:t>
            </a:r>
            <a:r>
              <a:rPr lang="es-ES_tradnl" sz="1400" dirty="0" err="1">
                <a:solidFill>
                  <a:schemeClr val="tx1"/>
                </a:solidFill>
              </a:rPr>
              <a:t>ón</a:t>
            </a:r>
            <a:r>
              <a:rPr lang="es-ES_tradnl" sz="1400" dirty="0">
                <a:solidFill>
                  <a:schemeClr val="tx1"/>
                </a:solidFill>
              </a:rPr>
              <a:t>.</a:t>
            </a:r>
            <a:endParaRPr lang="es-EC" sz="1400" dirty="0">
              <a:solidFill>
                <a:schemeClr val="tx1"/>
              </a:solidFill>
            </a:endParaRPr>
          </a:p>
          <a:p>
            <a:pPr marL="285750" indent="-285750" algn="just">
              <a:buFont typeface="Arial" charset="0"/>
              <a:buChar char="•"/>
            </a:pPr>
            <a:r>
              <a:rPr lang="es-EC" sz="1400" dirty="0">
                <a:solidFill>
                  <a:schemeClr val="tx1"/>
                </a:solidFill>
              </a:rPr>
              <a:t>Se lanzan dos canciones acom</a:t>
            </a:r>
            <a:r>
              <a:rPr lang="es-ES_tradnl" sz="1400" dirty="0" err="1">
                <a:solidFill>
                  <a:schemeClr val="tx1"/>
                </a:solidFill>
              </a:rPr>
              <a:t>pañando</a:t>
            </a:r>
            <a:r>
              <a:rPr lang="es-ES_tradnl" sz="1400" dirty="0">
                <a:solidFill>
                  <a:schemeClr val="tx1"/>
                </a:solidFill>
              </a:rPr>
              <a:t> a marcas comerciales, </a:t>
            </a:r>
            <a:r>
              <a:rPr lang="es-EC" sz="1400" dirty="0">
                <a:solidFill>
                  <a:schemeClr val="tx1"/>
                </a:solidFill>
              </a:rPr>
              <a:t>en el primer semestre de 2013.</a:t>
            </a:r>
          </a:p>
          <a:p>
            <a:pPr algn="just"/>
            <a:r>
              <a:rPr lang="es-EC" sz="1400" b="1" dirty="0">
                <a:solidFill>
                  <a:schemeClr val="tx1"/>
                </a:solidFill>
              </a:rPr>
              <a:t>Estrategia de lanzamiento:</a:t>
            </a:r>
          </a:p>
          <a:p>
            <a:pPr marL="285750" indent="-285750" algn="just">
              <a:buFont typeface="Arial" charset="0"/>
              <a:buChar char="•"/>
            </a:pPr>
            <a:r>
              <a:rPr lang="es-EC" sz="1400" dirty="0">
                <a:solidFill>
                  <a:schemeClr val="tx1"/>
                </a:solidFill>
              </a:rPr>
              <a:t>Agosto de 2013 álbum casi terminado.</a:t>
            </a:r>
          </a:p>
          <a:p>
            <a:pPr marL="285750" indent="-285750" algn="just">
              <a:buFont typeface="Arial" charset="0"/>
              <a:buChar char="•"/>
            </a:pPr>
            <a:r>
              <a:rPr lang="es-EC" sz="1400" dirty="0">
                <a:solidFill>
                  <a:schemeClr val="tx1"/>
                </a:solidFill>
              </a:rPr>
              <a:t>Lanzar todas las canciones a la vez, evitando filtraciones y hacer un álbum visual que tenga un video por canción.</a:t>
            </a:r>
          </a:p>
          <a:p>
            <a:pPr marL="285750" indent="-285750" algn="just">
              <a:buFont typeface="Arial" charset="0"/>
              <a:buChar char="•"/>
            </a:pPr>
            <a:r>
              <a:rPr lang="es-EC" sz="1400" dirty="0">
                <a:solidFill>
                  <a:schemeClr val="tx1"/>
                </a:solidFill>
              </a:rPr>
              <a:t>Beyonc</a:t>
            </a:r>
            <a:r>
              <a:rPr lang="es-ES_tradnl" sz="1400" dirty="0">
                <a:solidFill>
                  <a:schemeClr val="tx1"/>
                </a:solidFill>
              </a:rPr>
              <a:t>é, </a:t>
            </a:r>
            <a:r>
              <a:rPr lang="es-EC" sz="1400" dirty="0">
                <a:solidFill>
                  <a:schemeClr val="tx1"/>
                </a:solidFill>
              </a:rPr>
              <a:t>no quería que el álbum fuera juzgado por una sola canción de 3:30.</a:t>
            </a:r>
          </a:p>
          <a:p>
            <a:pPr marL="285750" indent="-285750" algn="just">
              <a:buFont typeface="Arial" charset="0"/>
              <a:buChar char="•"/>
            </a:pPr>
            <a:r>
              <a:rPr lang="es-EC" sz="1400" dirty="0">
                <a:solidFill>
                  <a:schemeClr val="tx1"/>
                </a:solidFill>
              </a:rPr>
              <a:t>Quería que los seguidores tuvieran primero su álbum sin ningún filtro.</a:t>
            </a:r>
          </a:p>
          <a:p>
            <a:pPr marL="285750" indent="-285750" algn="just">
              <a:buFont typeface="Arial" charset="0"/>
              <a:buChar char="•"/>
            </a:pPr>
            <a:r>
              <a:rPr lang="es-EC" sz="1400" dirty="0">
                <a:solidFill>
                  <a:schemeClr val="tx1"/>
                </a:solidFill>
              </a:rPr>
              <a:t>El proceso normal de lanzamiento les parece monótono para la marca Beyonc</a:t>
            </a:r>
            <a:r>
              <a:rPr lang="es-ES_tradnl" sz="1400" dirty="0">
                <a:solidFill>
                  <a:schemeClr val="tx1"/>
                </a:solidFill>
              </a:rPr>
              <a:t>é</a:t>
            </a:r>
            <a:r>
              <a:rPr lang="es-EC" sz="1400" dirty="0">
                <a:solidFill>
                  <a:schemeClr val="tx1"/>
                </a:solidFill>
              </a:rPr>
              <a:t>.</a:t>
            </a:r>
          </a:p>
          <a:p>
            <a:pPr marL="285750" indent="-285750" algn="just">
              <a:buFont typeface="Arial" charset="0"/>
              <a:buChar char="•"/>
            </a:pPr>
            <a:r>
              <a:rPr lang="es-EC" sz="1400" dirty="0">
                <a:solidFill>
                  <a:schemeClr val="tx1"/>
                </a:solidFill>
              </a:rPr>
              <a:t>La duda consist</a:t>
            </a:r>
            <a:r>
              <a:rPr lang="es-ES_tradnl" sz="1400" dirty="0" err="1">
                <a:solidFill>
                  <a:schemeClr val="tx1"/>
                </a:solidFill>
              </a:rPr>
              <a:t>ía</a:t>
            </a:r>
            <a:r>
              <a:rPr lang="es-ES_tradnl" sz="1400" dirty="0">
                <a:solidFill>
                  <a:schemeClr val="tx1"/>
                </a:solidFill>
              </a:rPr>
              <a:t> en</a:t>
            </a:r>
            <a:r>
              <a:rPr lang="es-EC" sz="1400" dirty="0">
                <a:solidFill>
                  <a:schemeClr val="tx1"/>
                </a:solidFill>
              </a:rPr>
              <a:t> lanzar el </a:t>
            </a:r>
            <a:r>
              <a:rPr lang="es-ES_tradnl" sz="1400" dirty="0">
                <a:solidFill>
                  <a:schemeClr val="tx1"/>
                </a:solidFill>
              </a:rPr>
              <a:t>álbum</a:t>
            </a:r>
            <a:r>
              <a:rPr lang="es-EC" sz="1400" dirty="0">
                <a:solidFill>
                  <a:schemeClr val="tx1"/>
                </a:solidFill>
              </a:rPr>
              <a:t> antes de navidad, pero no sab</a:t>
            </a:r>
            <a:r>
              <a:rPr lang="es-ES_tradnl" sz="1400" dirty="0" err="1">
                <a:solidFill>
                  <a:schemeClr val="tx1"/>
                </a:solidFill>
              </a:rPr>
              <a:t>ían</a:t>
            </a:r>
            <a:r>
              <a:rPr lang="es-ES_tradnl" sz="1400" dirty="0">
                <a:solidFill>
                  <a:schemeClr val="tx1"/>
                </a:solidFill>
              </a:rPr>
              <a:t> si era lo mejor.</a:t>
            </a:r>
            <a:endParaRPr lang="es-EC" sz="1400" dirty="0">
              <a:solidFill>
                <a:schemeClr val="tx1"/>
              </a:solidFill>
            </a:endParaRPr>
          </a:p>
          <a:p>
            <a:pPr marL="285750" indent="-285750" algn="just">
              <a:buFont typeface="Arial" charset="0"/>
              <a:buChar char="•"/>
            </a:pPr>
            <a:r>
              <a:rPr lang="es-EC" sz="1400" dirty="0">
                <a:solidFill>
                  <a:schemeClr val="tx1"/>
                </a:solidFill>
              </a:rPr>
              <a:t>Sale la idea de un lanzamiento solo en línea, se unen a Apple.</a:t>
            </a:r>
          </a:p>
          <a:p>
            <a:pPr marL="285750" indent="-285750" algn="just">
              <a:buFont typeface="Arial" charset="0"/>
              <a:buChar char="•"/>
            </a:pPr>
            <a:r>
              <a:rPr lang="es-EC" sz="1400" dirty="0">
                <a:solidFill>
                  <a:schemeClr val="tx1"/>
                </a:solidFill>
              </a:rPr>
              <a:t>Plantean la venta exclusiva a Apple evitando todo tipo de filtraciones</a:t>
            </a:r>
          </a:p>
          <a:p>
            <a:pPr marL="285750" indent="-285750" algn="just">
              <a:buFont typeface="Arial" charset="0"/>
              <a:buChar char="•"/>
            </a:pPr>
            <a:r>
              <a:rPr lang="es-EC" sz="1400" dirty="0">
                <a:solidFill>
                  <a:schemeClr val="tx1"/>
                </a:solidFill>
              </a:rPr>
              <a:t>Se reúnen con Facebook, los encargados de “Contenido Público”, que se encargaba de ayudar a figuras públicas de cuatro sectores: atletas, actores, estilo de vida y música</a:t>
            </a:r>
            <a:r>
              <a:rPr lang="es-EC" sz="1600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305544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43608" y="1063040"/>
            <a:ext cx="7200800" cy="4598208"/>
          </a:xfrm>
        </p:spPr>
        <p:txBody>
          <a:bodyPr>
            <a:noAutofit/>
          </a:bodyPr>
          <a:lstStyle/>
          <a:p>
            <a:pPr algn="just"/>
            <a:endParaRPr lang="es-EC" sz="1800" dirty="0"/>
          </a:p>
          <a:p>
            <a:pPr algn="just"/>
            <a:r>
              <a:rPr lang="es-EC" b="1" dirty="0">
                <a:solidFill>
                  <a:schemeClr val="tx1"/>
                </a:solidFill>
              </a:rPr>
              <a:t>LA ESTRATEGIA:</a:t>
            </a:r>
          </a:p>
          <a:p>
            <a:pPr algn="just"/>
            <a:endParaRPr lang="es-EC" sz="1800" dirty="0">
              <a:solidFill>
                <a:schemeClr val="tx1"/>
              </a:solidFill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es-EC" sz="1800" dirty="0">
                <a:solidFill>
                  <a:schemeClr val="tx1"/>
                </a:solidFill>
              </a:rPr>
              <a:t>Los fans y seguidores de Beyonc</a:t>
            </a:r>
            <a:r>
              <a:rPr lang="es-ES_tradnl" sz="1800" dirty="0">
                <a:solidFill>
                  <a:schemeClr val="tx1"/>
                </a:solidFill>
              </a:rPr>
              <a:t>é</a:t>
            </a:r>
            <a:r>
              <a:rPr lang="es-EC" sz="1800" dirty="0">
                <a:solidFill>
                  <a:schemeClr val="tx1"/>
                </a:solidFill>
              </a:rPr>
              <a:t> en Facebook, verían un anuncio apenas esté disponible en ITunes.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es-EC" sz="1800" dirty="0">
                <a:solidFill>
                  <a:schemeClr val="tx1"/>
                </a:solidFill>
              </a:rPr>
              <a:t>Facebook e Instagram ejecutarían una campaña para el lanzamiento, el d</a:t>
            </a:r>
            <a:r>
              <a:rPr lang="es-ES_tradnl" sz="1800" dirty="0" err="1">
                <a:solidFill>
                  <a:schemeClr val="tx1"/>
                </a:solidFill>
              </a:rPr>
              <a:t>ía</a:t>
            </a:r>
            <a:r>
              <a:rPr lang="es-ES_tradnl" sz="1800" dirty="0">
                <a:solidFill>
                  <a:schemeClr val="tx1"/>
                </a:solidFill>
              </a:rPr>
              <a:t> en que se estrenara en iTunes</a:t>
            </a:r>
            <a:r>
              <a:rPr lang="es-EC" sz="1800" dirty="0">
                <a:solidFill>
                  <a:schemeClr val="tx1"/>
                </a:solidFill>
              </a:rPr>
              <a:t>.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es-EC" sz="1800" dirty="0">
                <a:solidFill>
                  <a:schemeClr val="tx1"/>
                </a:solidFill>
              </a:rPr>
              <a:t>Beyonc</a:t>
            </a:r>
            <a:r>
              <a:rPr lang="es-ES_tradnl" sz="1800" dirty="0">
                <a:solidFill>
                  <a:schemeClr val="tx1"/>
                </a:solidFill>
              </a:rPr>
              <a:t>é</a:t>
            </a:r>
            <a:r>
              <a:rPr lang="es-EC" sz="1800" dirty="0">
                <a:solidFill>
                  <a:schemeClr val="tx1"/>
                </a:solidFill>
              </a:rPr>
              <a:t> grabó 70 canciones que redujo a 14.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es-EC" sz="1800" dirty="0">
                <a:solidFill>
                  <a:schemeClr val="tx1"/>
                </a:solidFill>
              </a:rPr>
              <a:t>Los videos se produjeron en 12 semanas en otoño, Beyonc</a:t>
            </a:r>
            <a:r>
              <a:rPr lang="es-ES_tradnl" sz="1800" dirty="0">
                <a:solidFill>
                  <a:schemeClr val="tx1"/>
                </a:solidFill>
              </a:rPr>
              <a:t>é</a:t>
            </a:r>
            <a:r>
              <a:rPr lang="es-EC" sz="1800" dirty="0">
                <a:solidFill>
                  <a:schemeClr val="tx1"/>
                </a:solidFill>
              </a:rPr>
              <a:t> estaba de gira en ese momento. Terminaron la producci</a:t>
            </a:r>
            <a:r>
              <a:rPr lang="es-ES_tradnl" sz="1800" dirty="0" err="1">
                <a:solidFill>
                  <a:schemeClr val="tx1"/>
                </a:solidFill>
              </a:rPr>
              <a:t>ón</a:t>
            </a:r>
            <a:r>
              <a:rPr lang="es-EC" sz="1800" dirty="0">
                <a:solidFill>
                  <a:schemeClr val="tx1"/>
                </a:solidFill>
              </a:rPr>
              <a:t> a mediados de noviembre.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es-EC" sz="1800" dirty="0">
                <a:solidFill>
                  <a:schemeClr val="tx1"/>
                </a:solidFill>
              </a:rPr>
              <a:t>Lanzaron el </a:t>
            </a:r>
            <a:r>
              <a:rPr lang="es-ES_tradnl" sz="1800" dirty="0">
                <a:solidFill>
                  <a:schemeClr val="tx1"/>
                </a:solidFill>
              </a:rPr>
              <a:t>álbum completo en iTunes, el</a:t>
            </a:r>
            <a:r>
              <a:rPr lang="es-EC" sz="1800" dirty="0">
                <a:solidFill>
                  <a:schemeClr val="tx1"/>
                </a:solidFill>
              </a:rPr>
              <a:t> viernes 13 de diciembre, anticipando tener el disco físico en 72 horas posteriores al lanzamiento para las ventas de navidad.</a:t>
            </a:r>
          </a:p>
        </p:txBody>
      </p:sp>
    </p:spTree>
    <p:extLst>
      <p:ext uri="{BB962C8B-B14F-4D97-AF65-F5344CB8AC3E}">
        <p14:creationId xmlns:p14="http://schemas.microsoft.com/office/powerpoint/2010/main" val="28236848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CONTEXTUALIZACIÓN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s-EC" sz="2600" b="1" dirty="0"/>
              <a:t>PROBLEMA:</a:t>
            </a:r>
          </a:p>
          <a:p>
            <a:pPr marL="0" indent="0">
              <a:buNone/>
            </a:pPr>
            <a:r>
              <a:rPr lang="es-EC" dirty="0"/>
              <a:t>El lanzamiento de un nuevo disco de una artista de renombre mundial, que no desea que su disco sea juzgado por una sola canción; el modo tradicional de comercialización y difusión (venta de discos físicos) es obsoleto por que están desapareciendo del mercado y las campañas publicitarias anticipadas al lanzamiento produce filtraciones, esto causa menor consumo de las producciones.</a:t>
            </a:r>
          </a:p>
        </p:txBody>
      </p:sp>
    </p:spTree>
    <p:extLst>
      <p:ext uri="{BB962C8B-B14F-4D97-AF65-F5344CB8AC3E}">
        <p14:creationId xmlns:p14="http://schemas.microsoft.com/office/powerpoint/2010/main" val="33645773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CONTEXTUALIZACIÓN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s-EC" sz="2600" b="1" dirty="0"/>
              <a:t>ESTRATEGIA APLICADA:</a:t>
            </a:r>
          </a:p>
          <a:p>
            <a:r>
              <a:rPr lang="es-EC" dirty="0"/>
              <a:t>Lanzamiento de 14 temas completos por iTunes, el álbum completo comprende de un video por cada canción.</a:t>
            </a:r>
          </a:p>
          <a:p>
            <a:r>
              <a:rPr lang="es-EC" dirty="0"/>
              <a:t>Difusión de la premiere del quinto álbum completo en Itunes, a partir del lanzamiento en Facebook  e Instragam para los fans y perfiles interesados en Beyonc</a:t>
            </a:r>
            <a:r>
              <a:rPr lang="es-ES_tradnl" dirty="0"/>
              <a:t>é</a:t>
            </a:r>
            <a:r>
              <a:rPr lang="es-EC" dirty="0"/>
              <a:t>.</a:t>
            </a:r>
          </a:p>
          <a:p>
            <a:r>
              <a:rPr lang="es-EC" dirty="0"/>
              <a:t>Lanzamiento en iTunes el 13 de diciembre (en el último día laboral antes de navidad).</a:t>
            </a:r>
          </a:p>
          <a:p>
            <a:r>
              <a:rPr lang="es-EC" dirty="0"/>
              <a:t>Oportunidad de compra del álbum físico 72 horas después del lanzamiento en iTunes.</a:t>
            </a:r>
          </a:p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3911881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CONTEXTUALIZACIÓN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s-EC" sz="3100" b="1" dirty="0"/>
              <a:t>INCERTIDUMBRE:</a:t>
            </a:r>
          </a:p>
          <a:p>
            <a:r>
              <a:rPr lang="es-EC" dirty="0"/>
              <a:t>No saber la reacción de los fans y super fans de Beyonc</a:t>
            </a:r>
            <a:r>
              <a:rPr lang="es-ES_tradnl" dirty="0"/>
              <a:t>é</a:t>
            </a:r>
            <a:r>
              <a:rPr lang="es-EC" dirty="0"/>
              <a:t> después del lanzamiento de dos sencillos para marcas comerciales en el primer semestre de 2013.</a:t>
            </a:r>
          </a:p>
          <a:p>
            <a:r>
              <a:rPr lang="es-EC" dirty="0"/>
              <a:t>El espacio de tiempo (8 meses), que los fans no tienen información sobre el nuevo </a:t>
            </a:r>
            <a:r>
              <a:rPr lang="es-ES_tradnl" dirty="0"/>
              <a:t>á</a:t>
            </a:r>
            <a:r>
              <a:rPr lang="es-EC" dirty="0"/>
              <a:t>lbum de Beyonc</a:t>
            </a:r>
            <a:r>
              <a:rPr lang="es-ES_tradnl" dirty="0"/>
              <a:t>é</a:t>
            </a:r>
            <a:r>
              <a:rPr lang="es-EC" dirty="0"/>
              <a:t>.</a:t>
            </a:r>
          </a:p>
          <a:p>
            <a:r>
              <a:rPr lang="es-EC" dirty="0"/>
              <a:t>¿Es óptimo lanzar el álbum antes de navidad, o lanzarlo después?</a:t>
            </a:r>
          </a:p>
          <a:p>
            <a:r>
              <a:rPr lang="es-EC" dirty="0"/>
              <a:t>¿Sería el álbum suficientemente capaz de encontrar una audiencia grande?</a:t>
            </a:r>
          </a:p>
          <a:p>
            <a:r>
              <a:rPr lang="es-EC" dirty="0"/>
              <a:t>Reacciones adversas: que las tiendas no quieran vender el disco físico; que los fans no estén interesados en el consumo digital.</a:t>
            </a:r>
          </a:p>
        </p:txBody>
      </p:sp>
    </p:spTree>
    <p:extLst>
      <p:ext uri="{BB962C8B-B14F-4D97-AF65-F5344CB8AC3E}">
        <p14:creationId xmlns:p14="http://schemas.microsoft.com/office/powerpoint/2010/main" val="21539345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/>
              <a:t>ALTERNATIVAS PLANTEADAS Y EJECUCIÓN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C" dirty="0"/>
              <a:t>El mini documental de 5 capítulos, debe ser lanzado en la plataforma iTunes, como un preview, antes de la visualización del álbum completo. </a:t>
            </a:r>
          </a:p>
          <a:p>
            <a:r>
              <a:rPr lang="es-EC" dirty="0"/>
              <a:t>Crear una campaña de expectativa del consumo del nuevo álbum en iTunes, con imágenes previas y pequeños podcast de Beyonc</a:t>
            </a:r>
            <a:r>
              <a:rPr lang="es-ES_tradnl" dirty="0"/>
              <a:t>é</a:t>
            </a:r>
            <a:r>
              <a:rPr lang="es-EC" dirty="0"/>
              <a:t> explicando su estrategia.</a:t>
            </a:r>
          </a:p>
          <a:p>
            <a:r>
              <a:rPr lang="es-EC" dirty="0"/>
              <a:t>Usar la expectativa en la gira que tenía Beyonc</a:t>
            </a:r>
            <a:r>
              <a:rPr lang="es-ES_tradnl" dirty="0"/>
              <a:t>é</a:t>
            </a:r>
            <a:r>
              <a:rPr lang="es-EC" dirty="0"/>
              <a:t> en ese momento.</a:t>
            </a:r>
          </a:p>
          <a:p>
            <a:endParaRPr lang="es-EC" dirty="0"/>
          </a:p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68360350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hincheta">
  <a:themeElements>
    <a:clrScheme name="Chincheta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Chincheta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hinchet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75</TotalTime>
  <Words>916</Words>
  <Application>Microsoft Macintosh PowerPoint</Application>
  <PresentationFormat>Presentación en pantalla (4:3)</PresentationFormat>
  <Paragraphs>61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5" baseType="lpstr">
      <vt:lpstr>Brush Script MT</vt:lpstr>
      <vt:lpstr>Arial</vt:lpstr>
      <vt:lpstr>Constantia</vt:lpstr>
      <vt:lpstr>Franklin Gothic Book</vt:lpstr>
      <vt:lpstr>Rage Italic</vt:lpstr>
      <vt:lpstr>Chincheta</vt:lpstr>
      <vt:lpstr>ANALISIS CASO BEYONCE</vt:lpstr>
      <vt:lpstr>RECOPILACION DE INPUTS</vt:lpstr>
      <vt:lpstr>Presentación de PowerPoint</vt:lpstr>
      <vt:lpstr>Presentación de PowerPoint</vt:lpstr>
      <vt:lpstr>Presentación de PowerPoint</vt:lpstr>
      <vt:lpstr>CONTEXTUALIZACIÓN</vt:lpstr>
      <vt:lpstr>CONTEXTUALIZACIÓN</vt:lpstr>
      <vt:lpstr>CONTEXTUALIZACIÓN</vt:lpstr>
      <vt:lpstr>ALTERNATIVAS PLANTEADAS Y EJECUCIÓN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ANALISIS CASO BEYONCE</dc:title>
  <dc:creator>HP ENVY</dc:creator>
  <cp:lastModifiedBy>Octavio Islas</cp:lastModifiedBy>
  <cp:revision>9</cp:revision>
  <dcterms:created xsi:type="dcterms:W3CDTF">2019-07-05T01:25:47Z</dcterms:created>
  <dcterms:modified xsi:type="dcterms:W3CDTF">2019-07-10T13:01:54Z</dcterms:modified>
</cp:coreProperties>
</file>