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íctor Hugo" initials="VH" lastIdx="1" clrIdx="0">
    <p:extLst>
      <p:ext uri="{19B8F6BF-5375-455C-9EA6-DF929625EA0E}">
        <p15:presenceInfo xmlns:p15="http://schemas.microsoft.com/office/powerpoint/2012/main" userId="275bab983046d20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69" d="100"/>
          <a:sy n="69" d="100"/>
        </p:scale>
        <p:origin x="65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52A722-3B32-41F4-9CB1-BD324912E804}" type="doc">
      <dgm:prSet loTypeId="urn:microsoft.com/office/officeart/2005/8/layout/process1" loCatId="process" qsTypeId="urn:microsoft.com/office/officeart/2005/8/quickstyle/simple1" qsCatId="simple" csTypeId="urn:microsoft.com/office/officeart/2005/8/colors/accent1_2" csCatId="accent1" phldr="1"/>
      <dgm:spPr/>
    </dgm:pt>
    <dgm:pt modelId="{B84D262F-B4B5-4519-846D-9B098758FBA3}">
      <dgm:prSet phldrT="[Texto]" custT="1"/>
      <dgm:spPr/>
      <dgm:t>
        <a:bodyPr/>
        <a:lstStyle/>
        <a:p>
          <a:r>
            <a:rPr lang="es-ES" sz="2000" dirty="0"/>
            <a:t>158 fueron calificadas como estrategias básicas</a:t>
          </a:r>
          <a:endParaRPr lang="es-EC" sz="2000" dirty="0"/>
        </a:p>
      </dgm:t>
    </dgm:pt>
    <dgm:pt modelId="{27E4A9C5-AC90-43DD-A4F3-3B0E7A5EB18E}" type="parTrans" cxnId="{28FE14EC-5349-4CCF-840A-C19C9E012604}">
      <dgm:prSet/>
      <dgm:spPr/>
      <dgm:t>
        <a:bodyPr/>
        <a:lstStyle/>
        <a:p>
          <a:endParaRPr lang="es-EC"/>
        </a:p>
      </dgm:t>
    </dgm:pt>
    <dgm:pt modelId="{0F8E88F8-029E-447B-8882-F10766028EF6}" type="sibTrans" cxnId="{28FE14EC-5349-4CCF-840A-C19C9E012604}">
      <dgm:prSet/>
      <dgm:spPr/>
      <dgm:t>
        <a:bodyPr/>
        <a:lstStyle/>
        <a:p>
          <a:endParaRPr lang="es-EC"/>
        </a:p>
      </dgm:t>
    </dgm:pt>
    <dgm:pt modelId="{7C6C3429-8327-4A40-BB39-89CFBDB76E7D}">
      <dgm:prSet phldrT="[Texto]" custT="1"/>
      <dgm:spPr/>
      <dgm:t>
        <a:bodyPr/>
        <a:lstStyle/>
        <a:p>
          <a:r>
            <a:rPr lang="es-ES" sz="2000" dirty="0"/>
            <a:t>La palabra estrategia connota un grado de intrusión y manipulación </a:t>
          </a:r>
          <a:endParaRPr lang="es-EC" sz="2000" dirty="0"/>
        </a:p>
      </dgm:t>
    </dgm:pt>
    <dgm:pt modelId="{D8F967B0-C3D5-4E7A-BBEF-D64ED8562C24}" type="parTrans" cxnId="{ACDB4FAE-D9F7-43F2-A8B1-6354C07EEA87}">
      <dgm:prSet/>
      <dgm:spPr/>
      <dgm:t>
        <a:bodyPr/>
        <a:lstStyle/>
        <a:p>
          <a:endParaRPr lang="es-EC"/>
        </a:p>
      </dgm:t>
    </dgm:pt>
    <dgm:pt modelId="{FC639943-42DF-4350-A74B-9DBA7D0728D2}" type="sibTrans" cxnId="{ACDB4FAE-D9F7-43F2-A8B1-6354C07EEA87}">
      <dgm:prSet/>
      <dgm:spPr/>
      <dgm:t>
        <a:bodyPr/>
        <a:lstStyle/>
        <a:p>
          <a:endParaRPr lang="es-EC"/>
        </a:p>
      </dgm:t>
    </dgm:pt>
    <dgm:pt modelId="{186A83DC-B89E-47A9-9345-1CB7ACA0A100}">
      <dgm:prSet phldrT="[Texto]" custT="1"/>
      <dgm:spPr/>
      <dgm:t>
        <a:bodyPr/>
        <a:lstStyle/>
        <a:p>
          <a:r>
            <a:rPr lang="es-ES" sz="2000" dirty="0"/>
            <a:t>Se reconoce la necesidad de articular una visión común de los problemas para formular acciones coordinadas</a:t>
          </a:r>
          <a:endParaRPr lang="es-EC" sz="2000" dirty="0"/>
        </a:p>
      </dgm:t>
    </dgm:pt>
    <dgm:pt modelId="{5FEA31F2-ED8A-4309-B8A0-B74C668442A9}" type="parTrans" cxnId="{20F0674D-43DA-40B6-B432-B697B73067D7}">
      <dgm:prSet/>
      <dgm:spPr/>
      <dgm:t>
        <a:bodyPr/>
        <a:lstStyle/>
        <a:p>
          <a:endParaRPr lang="es-EC"/>
        </a:p>
      </dgm:t>
    </dgm:pt>
    <dgm:pt modelId="{FAFF609B-75F7-4E09-A94B-F55DBADC779E}" type="sibTrans" cxnId="{20F0674D-43DA-40B6-B432-B697B73067D7}">
      <dgm:prSet/>
      <dgm:spPr/>
      <dgm:t>
        <a:bodyPr/>
        <a:lstStyle/>
        <a:p>
          <a:endParaRPr lang="es-EC"/>
        </a:p>
      </dgm:t>
    </dgm:pt>
    <dgm:pt modelId="{46F952A1-6768-41BC-99CB-B7344AF53991}">
      <dgm:prSet custT="1"/>
      <dgm:spPr/>
      <dgm:t>
        <a:bodyPr/>
        <a:lstStyle/>
        <a:p>
          <a:r>
            <a:rPr lang="es-ES" sz="2000" dirty="0"/>
            <a:t>La diversidad de estrategias se debe a la diversidad de los valores. Es la introducción en aspectos comunicativos</a:t>
          </a:r>
          <a:endParaRPr lang="es-EC" sz="2000" dirty="0"/>
        </a:p>
      </dgm:t>
    </dgm:pt>
    <dgm:pt modelId="{D4C36842-C791-46D3-91CB-4125FC410673}" type="parTrans" cxnId="{CA6C7D8F-4AA3-47A8-A309-E36F2B35847B}">
      <dgm:prSet/>
      <dgm:spPr/>
      <dgm:t>
        <a:bodyPr/>
        <a:lstStyle/>
        <a:p>
          <a:endParaRPr lang="es-EC"/>
        </a:p>
      </dgm:t>
    </dgm:pt>
    <dgm:pt modelId="{297053BA-9F67-40EB-99AB-956D8A52827E}" type="sibTrans" cxnId="{CA6C7D8F-4AA3-47A8-A309-E36F2B35847B}">
      <dgm:prSet/>
      <dgm:spPr/>
      <dgm:t>
        <a:bodyPr/>
        <a:lstStyle/>
        <a:p>
          <a:endParaRPr lang="es-EC"/>
        </a:p>
      </dgm:t>
    </dgm:pt>
    <dgm:pt modelId="{D91D5C7F-FF1F-45B5-8594-194A9288F690}" type="pres">
      <dgm:prSet presAssocID="{7452A722-3B32-41F4-9CB1-BD324912E804}" presName="Name0" presStyleCnt="0">
        <dgm:presLayoutVars>
          <dgm:dir/>
          <dgm:resizeHandles val="exact"/>
        </dgm:presLayoutVars>
      </dgm:prSet>
      <dgm:spPr/>
    </dgm:pt>
    <dgm:pt modelId="{0F6379CA-2EA0-4142-8504-63E3CFBA8EB4}" type="pres">
      <dgm:prSet presAssocID="{B84D262F-B4B5-4519-846D-9B098758FBA3}" presName="node" presStyleLbl="node1" presStyleIdx="0" presStyleCnt="4">
        <dgm:presLayoutVars>
          <dgm:bulletEnabled val="1"/>
        </dgm:presLayoutVars>
      </dgm:prSet>
      <dgm:spPr/>
    </dgm:pt>
    <dgm:pt modelId="{4C660E9E-E6D2-4794-AB77-512D2668C586}" type="pres">
      <dgm:prSet presAssocID="{0F8E88F8-029E-447B-8882-F10766028EF6}" presName="sibTrans" presStyleLbl="sibTrans2D1" presStyleIdx="0" presStyleCnt="3"/>
      <dgm:spPr/>
    </dgm:pt>
    <dgm:pt modelId="{F48AAB7F-B236-4E6D-A9FA-8B14125FB0C4}" type="pres">
      <dgm:prSet presAssocID="{0F8E88F8-029E-447B-8882-F10766028EF6}" presName="connectorText" presStyleLbl="sibTrans2D1" presStyleIdx="0" presStyleCnt="3"/>
      <dgm:spPr/>
    </dgm:pt>
    <dgm:pt modelId="{BA75D266-972D-4B68-8D59-71E3A886E01B}" type="pres">
      <dgm:prSet presAssocID="{7C6C3429-8327-4A40-BB39-89CFBDB76E7D}" presName="node" presStyleLbl="node1" presStyleIdx="1" presStyleCnt="4">
        <dgm:presLayoutVars>
          <dgm:bulletEnabled val="1"/>
        </dgm:presLayoutVars>
      </dgm:prSet>
      <dgm:spPr/>
    </dgm:pt>
    <dgm:pt modelId="{82EF93AF-901C-4683-9534-A033CD67FC62}" type="pres">
      <dgm:prSet presAssocID="{FC639943-42DF-4350-A74B-9DBA7D0728D2}" presName="sibTrans" presStyleLbl="sibTrans2D1" presStyleIdx="1" presStyleCnt="3"/>
      <dgm:spPr/>
    </dgm:pt>
    <dgm:pt modelId="{EBF3DE85-FCE4-4AC2-B36C-18BC2109F9C3}" type="pres">
      <dgm:prSet presAssocID="{FC639943-42DF-4350-A74B-9DBA7D0728D2}" presName="connectorText" presStyleLbl="sibTrans2D1" presStyleIdx="1" presStyleCnt="3"/>
      <dgm:spPr/>
    </dgm:pt>
    <dgm:pt modelId="{E6CE6157-777F-4EBA-B7C9-3A594114E586}" type="pres">
      <dgm:prSet presAssocID="{46F952A1-6768-41BC-99CB-B7344AF53991}" presName="node" presStyleLbl="node1" presStyleIdx="2" presStyleCnt="4">
        <dgm:presLayoutVars>
          <dgm:bulletEnabled val="1"/>
        </dgm:presLayoutVars>
      </dgm:prSet>
      <dgm:spPr/>
    </dgm:pt>
    <dgm:pt modelId="{21672B25-F8E9-4EDC-9B73-18FD3969D9F8}" type="pres">
      <dgm:prSet presAssocID="{297053BA-9F67-40EB-99AB-956D8A52827E}" presName="sibTrans" presStyleLbl="sibTrans2D1" presStyleIdx="2" presStyleCnt="3"/>
      <dgm:spPr/>
    </dgm:pt>
    <dgm:pt modelId="{6607030F-17A3-4C8E-9C83-D69960BEF9AD}" type="pres">
      <dgm:prSet presAssocID="{297053BA-9F67-40EB-99AB-956D8A52827E}" presName="connectorText" presStyleLbl="sibTrans2D1" presStyleIdx="2" presStyleCnt="3"/>
      <dgm:spPr/>
    </dgm:pt>
    <dgm:pt modelId="{7FDB2C08-F48E-42AD-B16D-0F1E032B9282}" type="pres">
      <dgm:prSet presAssocID="{186A83DC-B89E-47A9-9345-1CB7ACA0A100}" presName="node" presStyleLbl="node1" presStyleIdx="3" presStyleCnt="4">
        <dgm:presLayoutVars>
          <dgm:bulletEnabled val="1"/>
        </dgm:presLayoutVars>
      </dgm:prSet>
      <dgm:spPr/>
    </dgm:pt>
  </dgm:ptLst>
  <dgm:cxnLst>
    <dgm:cxn modelId="{5A4D3001-52AA-4C35-BF2F-154510F792C8}" type="presOf" srcId="{46F952A1-6768-41BC-99CB-B7344AF53991}" destId="{E6CE6157-777F-4EBA-B7C9-3A594114E586}" srcOrd="0" destOrd="0" presId="urn:microsoft.com/office/officeart/2005/8/layout/process1"/>
    <dgm:cxn modelId="{E64CF50A-5426-4343-8DAC-F48C4AD89B5A}" type="presOf" srcId="{297053BA-9F67-40EB-99AB-956D8A52827E}" destId="{21672B25-F8E9-4EDC-9B73-18FD3969D9F8}" srcOrd="0" destOrd="0" presId="urn:microsoft.com/office/officeart/2005/8/layout/process1"/>
    <dgm:cxn modelId="{0C0E8A1A-ABD0-48D4-8DB4-C27EF2AF6917}" type="presOf" srcId="{FC639943-42DF-4350-A74B-9DBA7D0728D2}" destId="{82EF93AF-901C-4683-9534-A033CD67FC62}" srcOrd="0" destOrd="0" presId="urn:microsoft.com/office/officeart/2005/8/layout/process1"/>
    <dgm:cxn modelId="{07FED02A-8BB8-4318-A8DC-83D3D0815F67}" type="presOf" srcId="{297053BA-9F67-40EB-99AB-956D8A52827E}" destId="{6607030F-17A3-4C8E-9C83-D69960BEF9AD}" srcOrd="1" destOrd="0" presId="urn:microsoft.com/office/officeart/2005/8/layout/process1"/>
    <dgm:cxn modelId="{5E5B0B5C-354A-41F5-9A97-02F6EDD643BF}" type="presOf" srcId="{FC639943-42DF-4350-A74B-9DBA7D0728D2}" destId="{EBF3DE85-FCE4-4AC2-B36C-18BC2109F9C3}" srcOrd="1" destOrd="0" presId="urn:microsoft.com/office/officeart/2005/8/layout/process1"/>
    <dgm:cxn modelId="{B6966162-2DF4-4894-B8CD-1B96AEA92945}" type="presOf" srcId="{186A83DC-B89E-47A9-9345-1CB7ACA0A100}" destId="{7FDB2C08-F48E-42AD-B16D-0F1E032B9282}" srcOrd="0" destOrd="0" presId="urn:microsoft.com/office/officeart/2005/8/layout/process1"/>
    <dgm:cxn modelId="{5AFA034B-2465-4F69-8AA5-36F7F4836D0A}" type="presOf" srcId="{7452A722-3B32-41F4-9CB1-BD324912E804}" destId="{D91D5C7F-FF1F-45B5-8594-194A9288F690}" srcOrd="0" destOrd="0" presId="urn:microsoft.com/office/officeart/2005/8/layout/process1"/>
    <dgm:cxn modelId="{20F0674D-43DA-40B6-B432-B697B73067D7}" srcId="{7452A722-3B32-41F4-9CB1-BD324912E804}" destId="{186A83DC-B89E-47A9-9345-1CB7ACA0A100}" srcOrd="3" destOrd="0" parTransId="{5FEA31F2-ED8A-4309-B8A0-B74C668442A9}" sibTransId="{FAFF609B-75F7-4E09-A94B-F55DBADC779E}"/>
    <dgm:cxn modelId="{799EB67A-3F80-481C-8B36-C0F24295FD9A}" type="presOf" srcId="{0F8E88F8-029E-447B-8882-F10766028EF6}" destId="{F48AAB7F-B236-4E6D-A9FA-8B14125FB0C4}" srcOrd="1" destOrd="0" presId="urn:microsoft.com/office/officeart/2005/8/layout/process1"/>
    <dgm:cxn modelId="{CA6C7D8F-4AA3-47A8-A309-E36F2B35847B}" srcId="{7452A722-3B32-41F4-9CB1-BD324912E804}" destId="{46F952A1-6768-41BC-99CB-B7344AF53991}" srcOrd="2" destOrd="0" parTransId="{D4C36842-C791-46D3-91CB-4125FC410673}" sibTransId="{297053BA-9F67-40EB-99AB-956D8A52827E}"/>
    <dgm:cxn modelId="{ACDB4FAE-D9F7-43F2-A8B1-6354C07EEA87}" srcId="{7452A722-3B32-41F4-9CB1-BD324912E804}" destId="{7C6C3429-8327-4A40-BB39-89CFBDB76E7D}" srcOrd="1" destOrd="0" parTransId="{D8F967B0-C3D5-4E7A-BBEF-D64ED8562C24}" sibTransId="{FC639943-42DF-4350-A74B-9DBA7D0728D2}"/>
    <dgm:cxn modelId="{99BA64CA-1F80-410B-B99C-4D87C65EAF04}" type="presOf" srcId="{0F8E88F8-029E-447B-8882-F10766028EF6}" destId="{4C660E9E-E6D2-4794-AB77-512D2668C586}" srcOrd="0" destOrd="0" presId="urn:microsoft.com/office/officeart/2005/8/layout/process1"/>
    <dgm:cxn modelId="{5BFD57DE-6BB9-45DC-AFCE-CCA6076A4195}" type="presOf" srcId="{B84D262F-B4B5-4519-846D-9B098758FBA3}" destId="{0F6379CA-2EA0-4142-8504-63E3CFBA8EB4}" srcOrd="0" destOrd="0" presId="urn:microsoft.com/office/officeart/2005/8/layout/process1"/>
    <dgm:cxn modelId="{1291BFE7-7CBC-4D0C-904C-022DF0443EB0}" type="presOf" srcId="{7C6C3429-8327-4A40-BB39-89CFBDB76E7D}" destId="{BA75D266-972D-4B68-8D59-71E3A886E01B}" srcOrd="0" destOrd="0" presId="urn:microsoft.com/office/officeart/2005/8/layout/process1"/>
    <dgm:cxn modelId="{28FE14EC-5349-4CCF-840A-C19C9E012604}" srcId="{7452A722-3B32-41F4-9CB1-BD324912E804}" destId="{B84D262F-B4B5-4519-846D-9B098758FBA3}" srcOrd="0" destOrd="0" parTransId="{27E4A9C5-AC90-43DD-A4F3-3B0E7A5EB18E}" sibTransId="{0F8E88F8-029E-447B-8882-F10766028EF6}"/>
    <dgm:cxn modelId="{A47DECE3-BC99-4FEC-A5B8-FE972413067D}" type="presParOf" srcId="{D91D5C7F-FF1F-45B5-8594-194A9288F690}" destId="{0F6379CA-2EA0-4142-8504-63E3CFBA8EB4}" srcOrd="0" destOrd="0" presId="urn:microsoft.com/office/officeart/2005/8/layout/process1"/>
    <dgm:cxn modelId="{A7B68A64-7317-4DFE-9644-85F003724290}" type="presParOf" srcId="{D91D5C7F-FF1F-45B5-8594-194A9288F690}" destId="{4C660E9E-E6D2-4794-AB77-512D2668C586}" srcOrd="1" destOrd="0" presId="urn:microsoft.com/office/officeart/2005/8/layout/process1"/>
    <dgm:cxn modelId="{209930E4-00ED-4B63-BB13-192B604D1E60}" type="presParOf" srcId="{4C660E9E-E6D2-4794-AB77-512D2668C586}" destId="{F48AAB7F-B236-4E6D-A9FA-8B14125FB0C4}" srcOrd="0" destOrd="0" presId="urn:microsoft.com/office/officeart/2005/8/layout/process1"/>
    <dgm:cxn modelId="{4560A6EF-B184-4B62-B999-91125531EB66}" type="presParOf" srcId="{D91D5C7F-FF1F-45B5-8594-194A9288F690}" destId="{BA75D266-972D-4B68-8D59-71E3A886E01B}" srcOrd="2" destOrd="0" presId="urn:microsoft.com/office/officeart/2005/8/layout/process1"/>
    <dgm:cxn modelId="{5B1D30F2-42F9-416D-8ABE-C70795C493AD}" type="presParOf" srcId="{D91D5C7F-FF1F-45B5-8594-194A9288F690}" destId="{82EF93AF-901C-4683-9534-A033CD67FC62}" srcOrd="3" destOrd="0" presId="urn:microsoft.com/office/officeart/2005/8/layout/process1"/>
    <dgm:cxn modelId="{3F95487D-A341-46D4-9675-EF79FE421E39}" type="presParOf" srcId="{82EF93AF-901C-4683-9534-A033CD67FC62}" destId="{EBF3DE85-FCE4-4AC2-B36C-18BC2109F9C3}" srcOrd="0" destOrd="0" presId="urn:microsoft.com/office/officeart/2005/8/layout/process1"/>
    <dgm:cxn modelId="{FF124548-3629-444A-8883-50D7FE8BA8B6}" type="presParOf" srcId="{D91D5C7F-FF1F-45B5-8594-194A9288F690}" destId="{E6CE6157-777F-4EBA-B7C9-3A594114E586}" srcOrd="4" destOrd="0" presId="urn:microsoft.com/office/officeart/2005/8/layout/process1"/>
    <dgm:cxn modelId="{5CA3D477-EE1C-446C-8931-337220BB0442}" type="presParOf" srcId="{D91D5C7F-FF1F-45B5-8594-194A9288F690}" destId="{21672B25-F8E9-4EDC-9B73-18FD3969D9F8}" srcOrd="5" destOrd="0" presId="urn:microsoft.com/office/officeart/2005/8/layout/process1"/>
    <dgm:cxn modelId="{025335E0-2589-46D1-8C4A-61CECFCD1A0E}" type="presParOf" srcId="{21672B25-F8E9-4EDC-9B73-18FD3969D9F8}" destId="{6607030F-17A3-4C8E-9C83-D69960BEF9AD}" srcOrd="0" destOrd="0" presId="urn:microsoft.com/office/officeart/2005/8/layout/process1"/>
    <dgm:cxn modelId="{96AA6A68-8A1C-44B2-BA93-A230B361EBEA}" type="presParOf" srcId="{D91D5C7F-FF1F-45B5-8594-194A9288F690}" destId="{7FDB2C08-F48E-42AD-B16D-0F1E032B9282}"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63E6C1-AECA-495B-A1D1-B838A777B4D5}" type="doc">
      <dgm:prSet loTypeId="urn:microsoft.com/office/officeart/2005/8/layout/hChevron3" loCatId="process" qsTypeId="urn:microsoft.com/office/officeart/2005/8/quickstyle/simple1" qsCatId="simple" csTypeId="urn:microsoft.com/office/officeart/2005/8/colors/accent1_2" csCatId="accent1" phldr="1"/>
      <dgm:spPr/>
    </dgm:pt>
    <dgm:pt modelId="{AAA0AAE3-CBBF-46D7-8148-AF93C7545624}">
      <dgm:prSet phldrT="[Texto]" custT="1"/>
      <dgm:spPr/>
      <dgm:t>
        <a:bodyPr/>
        <a:lstStyle/>
        <a:p>
          <a:r>
            <a:rPr lang="es-ES" sz="1600" dirty="0"/>
            <a:t>El rito</a:t>
          </a:r>
          <a:endParaRPr lang="es-EC" sz="1600" dirty="0"/>
        </a:p>
      </dgm:t>
    </dgm:pt>
    <dgm:pt modelId="{6E9F2DEE-D442-4005-B075-73C7C0A97E4A}" type="parTrans" cxnId="{4EACF9B8-CBA0-46AB-8916-9AA8E83FFD33}">
      <dgm:prSet/>
      <dgm:spPr/>
      <dgm:t>
        <a:bodyPr/>
        <a:lstStyle/>
        <a:p>
          <a:endParaRPr lang="es-EC"/>
        </a:p>
      </dgm:t>
    </dgm:pt>
    <dgm:pt modelId="{A2082B18-A2AE-4772-A96F-C5F2981E3711}" type="sibTrans" cxnId="{4EACF9B8-CBA0-46AB-8916-9AA8E83FFD33}">
      <dgm:prSet/>
      <dgm:spPr/>
      <dgm:t>
        <a:bodyPr/>
        <a:lstStyle/>
        <a:p>
          <a:endParaRPr lang="es-EC"/>
        </a:p>
      </dgm:t>
    </dgm:pt>
    <dgm:pt modelId="{35063935-50CC-4282-B6D0-0622A6A1C007}">
      <dgm:prSet phldrT="[Texto]" custT="1"/>
      <dgm:spPr/>
      <dgm:t>
        <a:bodyPr/>
        <a:lstStyle/>
        <a:p>
          <a:r>
            <a:rPr lang="es-ES" sz="1600" dirty="0"/>
            <a:t>La inducción positiva </a:t>
          </a:r>
          <a:endParaRPr lang="es-EC" sz="1600" dirty="0"/>
        </a:p>
      </dgm:t>
    </dgm:pt>
    <dgm:pt modelId="{83F5540D-3C89-483A-9910-6B408FECCF36}" type="parTrans" cxnId="{AD504A2F-916E-4A4B-830F-2DED80369291}">
      <dgm:prSet/>
      <dgm:spPr/>
      <dgm:t>
        <a:bodyPr/>
        <a:lstStyle/>
        <a:p>
          <a:endParaRPr lang="es-EC"/>
        </a:p>
      </dgm:t>
    </dgm:pt>
    <dgm:pt modelId="{E08E18C3-E82F-46FA-8F52-060A7A8B5DDB}" type="sibTrans" cxnId="{AD504A2F-916E-4A4B-830F-2DED80369291}">
      <dgm:prSet/>
      <dgm:spPr/>
      <dgm:t>
        <a:bodyPr/>
        <a:lstStyle/>
        <a:p>
          <a:endParaRPr lang="es-EC"/>
        </a:p>
      </dgm:t>
    </dgm:pt>
    <dgm:pt modelId="{B1D54BDE-2662-4712-865D-E6CABBE3D9F4}">
      <dgm:prSet phldrT="[Texto]"/>
      <dgm:spPr/>
      <dgm:t>
        <a:bodyPr/>
        <a:lstStyle/>
        <a:p>
          <a:r>
            <a:rPr lang="es-ES" dirty="0"/>
            <a:t>La justicia, arbitraje y negociación</a:t>
          </a:r>
          <a:endParaRPr lang="es-EC" dirty="0"/>
        </a:p>
      </dgm:t>
    </dgm:pt>
    <dgm:pt modelId="{CBB38B26-569E-43B1-B2EC-6F5306615C3A}" type="parTrans" cxnId="{D55F2D59-EC51-4705-9EC6-9BFBF3B94421}">
      <dgm:prSet/>
      <dgm:spPr/>
      <dgm:t>
        <a:bodyPr/>
        <a:lstStyle/>
        <a:p>
          <a:endParaRPr lang="es-EC"/>
        </a:p>
      </dgm:t>
    </dgm:pt>
    <dgm:pt modelId="{6947BC21-B77E-46ED-9307-8B6B3AD95459}" type="sibTrans" cxnId="{D55F2D59-EC51-4705-9EC6-9BFBF3B94421}">
      <dgm:prSet/>
      <dgm:spPr/>
      <dgm:t>
        <a:bodyPr/>
        <a:lstStyle/>
        <a:p>
          <a:endParaRPr lang="es-EC"/>
        </a:p>
      </dgm:t>
    </dgm:pt>
    <dgm:pt modelId="{3E9398CA-42FA-43B1-8B6A-2B4A25C04D34}">
      <dgm:prSet/>
      <dgm:spPr/>
      <dgm:t>
        <a:bodyPr/>
        <a:lstStyle/>
        <a:p>
          <a:r>
            <a:rPr lang="es-ES" dirty="0"/>
            <a:t>La inducción negativa</a:t>
          </a:r>
          <a:endParaRPr lang="es-EC" dirty="0"/>
        </a:p>
      </dgm:t>
    </dgm:pt>
    <dgm:pt modelId="{0ED7EF4D-1167-447F-A66E-8CA360099EFD}" type="parTrans" cxnId="{EEDFE0B7-FBCC-4604-B290-6BF5E31B6063}">
      <dgm:prSet/>
      <dgm:spPr/>
      <dgm:t>
        <a:bodyPr/>
        <a:lstStyle/>
        <a:p>
          <a:endParaRPr lang="es-EC"/>
        </a:p>
      </dgm:t>
    </dgm:pt>
    <dgm:pt modelId="{0258945F-C615-4FC8-A1BB-736365FFABDF}" type="sibTrans" cxnId="{EEDFE0B7-FBCC-4604-B290-6BF5E31B6063}">
      <dgm:prSet/>
      <dgm:spPr/>
      <dgm:t>
        <a:bodyPr/>
        <a:lstStyle/>
        <a:p>
          <a:endParaRPr lang="es-EC"/>
        </a:p>
      </dgm:t>
    </dgm:pt>
    <dgm:pt modelId="{75E4B478-15AB-4E67-8AEA-991A4F60D487}">
      <dgm:prSet/>
      <dgm:spPr/>
      <dgm:t>
        <a:bodyPr/>
        <a:lstStyle/>
        <a:p>
          <a:r>
            <a:rPr lang="es-ES" dirty="0"/>
            <a:t>La enseñanza</a:t>
          </a:r>
          <a:endParaRPr lang="es-EC" dirty="0"/>
        </a:p>
      </dgm:t>
    </dgm:pt>
    <dgm:pt modelId="{F1B7A380-6088-4307-8F1F-B00A3C95041C}" type="parTrans" cxnId="{E17F6539-DB77-46EC-9EE0-E396B218A575}">
      <dgm:prSet/>
      <dgm:spPr/>
      <dgm:t>
        <a:bodyPr/>
        <a:lstStyle/>
        <a:p>
          <a:endParaRPr lang="es-EC"/>
        </a:p>
      </dgm:t>
    </dgm:pt>
    <dgm:pt modelId="{3CFFEFD1-B8AF-4737-A1E7-7279EBAA848D}" type="sibTrans" cxnId="{E17F6539-DB77-46EC-9EE0-E396B218A575}">
      <dgm:prSet/>
      <dgm:spPr/>
      <dgm:t>
        <a:bodyPr/>
        <a:lstStyle/>
        <a:p>
          <a:endParaRPr lang="es-EC"/>
        </a:p>
      </dgm:t>
    </dgm:pt>
    <dgm:pt modelId="{8577010A-71DC-41B3-9213-A546AC1608B0}">
      <dgm:prSet/>
      <dgm:spPr/>
      <dgm:t>
        <a:bodyPr/>
        <a:lstStyle/>
        <a:p>
          <a:r>
            <a:rPr lang="es-ES" dirty="0"/>
            <a:t>La coacción</a:t>
          </a:r>
          <a:endParaRPr lang="es-EC" dirty="0"/>
        </a:p>
      </dgm:t>
    </dgm:pt>
    <dgm:pt modelId="{1BE300FB-B3B1-4F83-A5C6-9D3BB5A31D7F}" type="parTrans" cxnId="{A1C621A2-02EE-4276-B42C-4A738D6590D9}">
      <dgm:prSet/>
      <dgm:spPr/>
      <dgm:t>
        <a:bodyPr/>
        <a:lstStyle/>
        <a:p>
          <a:endParaRPr lang="es-EC"/>
        </a:p>
      </dgm:t>
    </dgm:pt>
    <dgm:pt modelId="{E17CA6BE-AF11-44DF-991E-5D241F24F71D}" type="sibTrans" cxnId="{A1C621A2-02EE-4276-B42C-4A738D6590D9}">
      <dgm:prSet/>
      <dgm:spPr/>
      <dgm:t>
        <a:bodyPr/>
        <a:lstStyle/>
        <a:p>
          <a:endParaRPr lang="es-EC"/>
        </a:p>
      </dgm:t>
    </dgm:pt>
    <dgm:pt modelId="{36440838-4795-4329-9353-5687C33EC459}">
      <dgm:prSet custT="1"/>
      <dgm:spPr/>
      <dgm:t>
        <a:bodyPr/>
        <a:lstStyle/>
        <a:p>
          <a:r>
            <a:rPr lang="es-ES" sz="1600" dirty="0"/>
            <a:t>La prohibición</a:t>
          </a:r>
          <a:endParaRPr lang="es-EC" sz="1600" dirty="0"/>
        </a:p>
      </dgm:t>
    </dgm:pt>
    <dgm:pt modelId="{2B6ACE9C-310B-409A-9EB3-239B7C242034}" type="parTrans" cxnId="{919F2E12-B342-4D71-8A0F-33F021EBBB14}">
      <dgm:prSet/>
      <dgm:spPr/>
      <dgm:t>
        <a:bodyPr/>
        <a:lstStyle/>
        <a:p>
          <a:endParaRPr lang="es-EC"/>
        </a:p>
      </dgm:t>
    </dgm:pt>
    <dgm:pt modelId="{DEB081F1-C146-43B1-8504-DE4C4F8A8C41}" type="sibTrans" cxnId="{919F2E12-B342-4D71-8A0F-33F021EBBB14}">
      <dgm:prSet/>
      <dgm:spPr/>
      <dgm:t>
        <a:bodyPr/>
        <a:lstStyle/>
        <a:p>
          <a:endParaRPr lang="es-EC"/>
        </a:p>
      </dgm:t>
    </dgm:pt>
    <dgm:pt modelId="{7DF8876B-82E5-4A78-8011-E08A5B37C755}" type="pres">
      <dgm:prSet presAssocID="{4263E6C1-AECA-495B-A1D1-B838A777B4D5}" presName="Name0" presStyleCnt="0">
        <dgm:presLayoutVars>
          <dgm:dir/>
          <dgm:resizeHandles val="exact"/>
        </dgm:presLayoutVars>
      </dgm:prSet>
      <dgm:spPr/>
    </dgm:pt>
    <dgm:pt modelId="{3208002E-42D6-400F-BE99-F91657C66E0F}" type="pres">
      <dgm:prSet presAssocID="{AAA0AAE3-CBBF-46D7-8148-AF93C7545624}" presName="parTxOnly" presStyleLbl="node1" presStyleIdx="0" presStyleCnt="7">
        <dgm:presLayoutVars>
          <dgm:bulletEnabled val="1"/>
        </dgm:presLayoutVars>
      </dgm:prSet>
      <dgm:spPr/>
    </dgm:pt>
    <dgm:pt modelId="{A8070BFA-2FAF-405F-9E60-09DDB65AD193}" type="pres">
      <dgm:prSet presAssocID="{A2082B18-A2AE-4772-A96F-C5F2981E3711}" presName="parSpace" presStyleCnt="0"/>
      <dgm:spPr/>
    </dgm:pt>
    <dgm:pt modelId="{9F4FE912-06CD-4153-9433-1B9DB1DB4F51}" type="pres">
      <dgm:prSet presAssocID="{36440838-4795-4329-9353-5687C33EC459}" presName="parTxOnly" presStyleLbl="node1" presStyleIdx="1" presStyleCnt="7">
        <dgm:presLayoutVars>
          <dgm:bulletEnabled val="1"/>
        </dgm:presLayoutVars>
      </dgm:prSet>
      <dgm:spPr/>
    </dgm:pt>
    <dgm:pt modelId="{4308CA59-1FE5-43F9-9034-519E75544110}" type="pres">
      <dgm:prSet presAssocID="{DEB081F1-C146-43B1-8504-DE4C4F8A8C41}" presName="parSpace" presStyleCnt="0"/>
      <dgm:spPr/>
    </dgm:pt>
    <dgm:pt modelId="{DDF3123E-E22E-485A-8B07-3ACD3220D5A4}" type="pres">
      <dgm:prSet presAssocID="{35063935-50CC-4282-B6D0-0622A6A1C007}" presName="parTxOnly" presStyleLbl="node1" presStyleIdx="2" presStyleCnt="7">
        <dgm:presLayoutVars>
          <dgm:bulletEnabled val="1"/>
        </dgm:presLayoutVars>
      </dgm:prSet>
      <dgm:spPr/>
    </dgm:pt>
    <dgm:pt modelId="{9F959069-5670-4D7C-B096-3289D6ECAC0E}" type="pres">
      <dgm:prSet presAssocID="{E08E18C3-E82F-46FA-8F52-060A7A8B5DDB}" presName="parSpace" presStyleCnt="0"/>
      <dgm:spPr/>
    </dgm:pt>
    <dgm:pt modelId="{0DFB2C8A-9163-4448-9C00-91A055366E52}" type="pres">
      <dgm:prSet presAssocID="{3E9398CA-42FA-43B1-8B6A-2B4A25C04D34}" presName="parTxOnly" presStyleLbl="node1" presStyleIdx="3" presStyleCnt="7">
        <dgm:presLayoutVars>
          <dgm:bulletEnabled val="1"/>
        </dgm:presLayoutVars>
      </dgm:prSet>
      <dgm:spPr/>
    </dgm:pt>
    <dgm:pt modelId="{48247FE6-4CCF-4FEC-BB3B-EB94CAE5A3BF}" type="pres">
      <dgm:prSet presAssocID="{0258945F-C615-4FC8-A1BB-736365FFABDF}" presName="parSpace" presStyleCnt="0"/>
      <dgm:spPr/>
    </dgm:pt>
    <dgm:pt modelId="{B91CCF48-317B-47E6-BEA6-A7B48F949AD8}" type="pres">
      <dgm:prSet presAssocID="{75E4B478-15AB-4E67-8AEA-991A4F60D487}" presName="parTxOnly" presStyleLbl="node1" presStyleIdx="4" presStyleCnt="7">
        <dgm:presLayoutVars>
          <dgm:bulletEnabled val="1"/>
        </dgm:presLayoutVars>
      </dgm:prSet>
      <dgm:spPr/>
    </dgm:pt>
    <dgm:pt modelId="{3EDE38E0-4112-4639-9D7B-9EF73D8CC6B8}" type="pres">
      <dgm:prSet presAssocID="{3CFFEFD1-B8AF-4737-A1E7-7279EBAA848D}" presName="parSpace" presStyleCnt="0"/>
      <dgm:spPr/>
    </dgm:pt>
    <dgm:pt modelId="{AE2FCD6A-EA5A-402D-BEF8-76722804D051}" type="pres">
      <dgm:prSet presAssocID="{B1D54BDE-2662-4712-865D-E6CABBE3D9F4}" presName="parTxOnly" presStyleLbl="node1" presStyleIdx="5" presStyleCnt="7">
        <dgm:presLayoutVars>
          <dgm:bulletEnabled val="1"/>
        </dgm:presLayoutVars>
      </dgm:prSet>
      <dgm:spPr/>
    </dgm:pt>
    <dgm:pt modelId="{3D473FD3-2BB9-41F5-AF44-29B6737428C1}" type="pres">
      <dgm:prSet presAssocID="{6947BC21-B77E-46ED-9307-8B6B3AD95459}" presName="parSpace" presStyleCnt="0"/>
      <dgm:spPr/>
    </dgm:pt>
    <dgm:pt modelId="{CF472AD3-6440-4BD2-B064-3715B54AE4B8}" type="pres">
      <dgm:prSet presAssocID="{8577010A-71DC-41B3-9213-A546AC1608B0}" presName="parTxOnly" presStyleLbl="node1" presStyleIdx="6" presStyleCnt="7">
        <dgm:presLayoutVars>
          <dgm:bulletEnabled val="1"/>
        </dgm:presLayoutVars>
      </dgm:prSet>
      <dgm:spPr/>
    </dgm:pt>
  </dgm:ptLst>
  <dgm:cxnLst>
    <dgm:cxn modelId="{919F2E12-B342-4D71-8A0F-33F021EBBB14}" srcId="{4263E6C1-AECA-495B-A1D1-B838A777B4D5}" destId="{36440838-4795-4329-9353-5687C33EC459}" srcOrd="1" destOrd="0" parTransId="{2B6ACE9C-310B-409A-9EB3-239B7C242034}" sibTransId="{DEB081F1-C146-43B1-8504-DE4C4F8A8C41}"/>
    <dgm:cxn modelId="{9911F128-9C57-418F-AD8C-F31508936D28}" type="presOf" srcId="{8577010A-71DC-41B3-9213-A546AC1608B0}" destId="{CF472AD3-6440-4BD2-B064-3715B54AE4B8}" srcOrd="0" destOrd="0" presId="urn:microsoft.com/office/officeart/2005/8/layout/hChevron3"/>
    <dgm:cxn modelId="{AD504A2F-916E-4A4B-830F-2DED80369291}" srcId="{4263E6C1-AECA-495B-A1D1-B838A777B4D5}" destId="{35063935-50CC-4282-B6D0-0622A6A1C007}" srcOrd="2" destOrd="0" parTransId="{83F5540D-3C89-483A-9910-6B408FECCF36}" sibTransId="{E08E18C3-E82F-46FA-8F52-060A7A8B5DDB}"/>
    <dgm:cxn modelId="{ADCE1D33-2AAF-4667-ACC6-CE518C92DACD}" type="presOf" srcId="{35063935-50CC-4282-B6D0-0622A6A1C007}" destId="{DDF3123E-E22E-485A-8B07-3ACD3220D5A4}" srcOrd="0" destOrd="0" presId="urn:microsoft.com/office/officeart/2005/8/layout/hChevron3"/>
    <dgm:cxn modelId="{E17F6539-DB77-46EC-9EE0-E396B218A575}" srcId="{4263E6C1-AECA-495B-A1D1-B838A777B4D5}" destId="{75E4B478-15AB-4E67-8AEA-991A4F60D487}" srcOrd="4" destOrd="0" parTransId="{F1B7A380-6088-4307-8F1F-B00A3C95041C}" sibTransId="{3CFFEFD1-B8AF-4737-A1E7-7279EBAA848D}"/>
    <dgm:cxn modelId="{3738855C-92FB-4BF8-8705-97DD11BB4A0E}" type="presOf" srcId="{4263E6C1-AECA-495B-A1D1-B838A777B4D5}" destId="{7DF8876B-82E5-4A78-8011-E08A5B37C755}" srcOrd="0" destOrd="0" presId="urn:microsoft.com/office/officeart/2005/8/layout/hChevron3"/>
    <dgm:cxn modelId="{D55F2D59-EC51-4705-9EC6-9BFBF3B94421}" srcId="{4263E6C1-AECA-495B-A1D1-B838A777B4D5}" destId="{B1D54BDE-2662-4712-865D-E6CABBE3D9F4}" srcOrd="5" destOrd="0" parTransId="{CBB38B26-569E-43B1-B2EC-6F5306615C3A}" sibTransId="{6947BC21-B77E-46ED-9307-8B6B3AD95459}"/>
    <dgm:cxn modelId="{DC96EFA0-0E1C-44D6-92F1-F86B31A77069}" type="presOf" srcId="{36440838-4795-4329-9353-5687C33EC459}" destId="{9F4FE912-06CD-4153-9433-1B9DB1DB4F51}" srcOrd="0" destOrd="0" presId="urn:microsoft.com/office/officeart/2005/8/layout/hChevron3"/>
    <dgm:cxn modelId="{A1243DA1-A8F9-4018-BCD1-2B6D70BFAE0B}" type="presOf" srcId="{3E9398CA-42FA-43B1-8B6A-2B4A25C04D34}" destId="{0DFB2C8A-9163-4448-9C00-91A055366E52}" srcOrd="0" destOrd="0" presId="urn:microsoft.com/office/officeart/2005/8/layout/hChevron3"/>
    <dgm:cxn modelId="{869E05A2-691F-4944-AE89-C85709ED4C99}" type="presOf" srcId="{B1D54BDE-2662-4712-865D-E6CABBE3D9F4}" destId="{AE2FCD6A-EA5A-402D-BEF8-76722804D051}" srcOrd="0" destOrd="0" presId="urn:microsoft.com/office/officeart/2005/8/layout/hChevron3"/>
    <dgm:cxn modelId="{A1C621A2-02EE-4276-B42C-4A738D6590D9}" srcId="{4263E6C1-AECA-495B-A1D1-B838A777B4D5}" destId="{8577010A-71DC-41B3-9213-A546AC1608B0}" srcOrd="6" destOrd="0" parTransId="{1BE300FB-B3B1-4F83-A5C6-9D3BB5A31D7F}" sibTransId="{E17CA6BE-AF11-44DF-991E-5D241F24F71D}"/>
    <dgm:cxn modelId="{7C601EB2-006A-41B5-B4AF-060C9569010B}" type="presOf" srcId="{AAA0AAE3-CBBF-46D7-8148-AF93C7545624}" destId="{3208002E-42D6-400F-BE99-F91657C66E0F}" srcOrd="0" destOrd="0" presId="urn:microsoft.com/office/officeart/2005/8/layout/hChevron3"/>
    <dgm:cxn modelId="{EEDFE0B7-FBCC-4604-B290-6BF5E31B6063}" srcId="{4263E6C1-AECA-495B-A1D1-B838A777B4D5}" destId="{3E9398CA-42FA-43B1-8B6A-2B4A25C04D34}" srcOrd="3" destOrd="0" parTransId="{0ED7EF4D-1167-447F-A66E-8CA360099EFD}" sibTransId="{0258945F-C615-4FC8-A1BB-736365FFABDF}"/>
    <dgm:cxn modelId="{4EACF9B8-CBA0-46AB-8916-9AA8E83FFD33}" srcId="{4263E6C1-AECA-495B-A1D1-B838A777B4D5}" destId="{AAA0AAE3-CBBF-46D7-8148-AF93C7545624}" srcOrd="0" destOrd="0" parTransId="{6E9F2DEE-D442-4005-B075-73C7C0A97E4A}" sibTransId="{A2082B18-A2AE-4772-A96F-C5F2981E3711}"/>
    <dgm:cxn modelId="{91756FCD-AD20-4704-8BCC-8F8A3DCF3D5A}" type="presOf" srcId="{75E4B478-15AB-4E67-8AEA-991A4F60D487}" destId="{B91CCF48-317B-47E6-BEA6-A7B48F949AD8}" srcOrd="0" destOrd="0" presId="urn:microsoft.com/office/officeart/2005/8/layout/hChevron3"/>
    <dgm:cxn modelId="{699FC162-B231-4C58-84A1-8892F9349569}" type="presParOf" srcId="{7DF8876B-82E5-4A78-8011-E08A5B37C755}" destId="{3208002E-42D6-400F-BE99-F91657C66E0F}" srcOrd="0" destOrd="0" presId="urn:microsoft.com/office/officeart/2005/8/layout/hChevron3"/>
    <dgm:cxn modelId="{300E757F-ABFA-4619-A77E-5F2109C42D33}" type="presParOf" srcId="{7DF8876B-82E5-4A78-8011-E08A5B37C755}" destId="{A8070BFA-2FAF-405F-9E60-09DDB65AD193}" srcOrd="1" destOrd="0" presId="urn:microsoft.com/office/officeart/2005/8/layout/hChevron3"/>
    <dgm:cxn modelId="{D6A8EDC3-DF67-4AFF-8804-71DF4B5C4DC4}" type="presParOf" srcId="{7DF8876B-82E5-4A78-8011-E08A5B37C755}" destId="{9F4FE912-06CD-4153-9433-1B9DB1DB4F51}" srcOrd="2" destOrd="0" presId="urn:microsoft.com/office/officeart/2005/8/layout/hChevron3"/>
    <dgm:cxn modelId="{EEA7CDAF-2809-4CFF-BC7E-56C0FDEE4A4C}" type="presParOf" srcId="{7DF8876B-82E5-4A78-8011-E08A5B37C755}" destId="{4308CA59-1FE5-43F9-9034-519E75544110}" srcOrd="3" destOrd="0" presId="urn:microsoft.com/office/officeart/2005/8/layout/hChevron3"/>
    <dgm:cxn modelId="{4DDA80EA-1C0E-4353-B9E0-3A32ABD56554}" type="presParOf" srcId="{7DF8876B-82E5-4A78-8011-E08A5B37C755}" destId="{DDF3123E-E22E-485A-8B07-3ACD3220D5A4}" srcOrd="4" destOrd="0" presId="urn:microsoft.com/office/officeart/2005/8/layout/hChevron3"/>
    <dgm:cxn modelId="{F2F42743-D27C-4666-98F9-97C93A0A5080}" type="presParOf" srcId="{7DF8876B-82E5-4A78-8011-E08A5B37C755}" destId="{9F959069-5670-4D7C-B096-3289D6ECAC0E}" srcOrd="5" destOrd="0" presId="urn:microsoft.com/office/officeart/2005/8/layout/hChevron3"/>
    <dgm:cxn modelId="{E7FE977E-8E9B-4039-AE50-C3D746FC0F20}" type="presParOf" srcId="{7DF8876B-82E5-4A78-8011-E08A5B37C755}" destId="{0DFB2C8A-9163-4448-9C00-91A055366E52}" srcOrd="6" destOrd="0" presId="urn:microsoft.com/office/officeart/2005/8/layout/hChevron3"/>
    <dgm:cxn modelId="{EEEC4B42-4FE8-41D7-96D4-97B8C98E829F}" type="presParOf" srcId="{7DF8876B-82E5-4A78-8011-E08A5B37C755}" destId="{48247FE6-4CCF-4FEC-BB3B-EB94CAE5A3BF}" srcOrd="7" destOrd="0" presId="urn:microsoft.com/office/officeart/2005/8/layout/hChevron3"/>
    <dgm:cxn modelId="{7F3AEE1F-9952-4230-8B5F-59C0A391AC98}" type="presParOf" srcId="{7DF8876B-82E5-4A78-8011-E08A5B37C755}" destId="{B91CCF48-317B-47E6-BEA6-A7B48F949AD8}" srcOrd="8" destOrd="0" presId="urn:microsoft.com/office/officeart/2005/8/layout/hChevron3"/>
    <dgm:cxn modelId="{1AAB8DDA-F5E2-4ECE-81F3-7E4A68D75580}" type="presParOf" srcId="{7DF8876B-82E5-4A78-8011-E08A5B37C755}" destId="{3EDE38E0-4112-4639-9D7B-9EF73D8CC6B8}" srcOrd="9" destOrd="0" presId="urn:microsoft.com/office/officeart/2005/8/layout/hChevron3"/>
    <dgm:cxn modelId="{2061C86E-10C8-4354-B0A8-88363DE29D25}" type="presParOf" srcId="{7DF8876B-82E5-4A78-8011-E08A5B37C755}" destId="{AE2FCD6A-EA5A-402D-BEF8-76722804D051}" srcOrd="10" destOrd="0" presId="urn:microsoft.com/office/officeart/2005/8/layout/hChevron3"/>
    <dgm:cxn modelId="{04564865-B4A7-4094-BD19-9C8CCCFEC1D0}" type="presParOf" srcId="{7DF8876B-82E5-4A78-8011-E08A5B37C755}" destId="{3D473FD3-2BB9-41F5-AF44-29B6737428C1}" srcOrd="11" destOrd="0" presId="urn:microsoft.com/office/officeart/2005/8/layout/hChevron3"/>
    <dgm:cxn modelId="{25542192-66AB-473C-AAE9-9F7408F65655}" type="presParOf" srcId="{7DF8876B-82E5-4A78-8011-E08A5B37C755}" destId="{CF472AD3-6440-4BD2-B064-3715B54AE4B8}" srcOrd="12"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7E33ED-0948-4177-8A6A-68597202BD3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C"/>
        </a:p>
      </dgm:t>
    </dgm:pt>
    <dgm:pt modelId="{8DBAEEE4-531C-43CD-88A0-CF7D0908062D}">
      <dgm:prSet phldrT="[Texto]" custT="1"/>
      <dgm:spPr/>
      <dgm:t>
        <a:bodyPr/>
        <a:lstStyle/>
        <a:p>
          <a:r>
            <a:rPr lang="es-ES" sz="2000" dirty="0"/>
            <a:t>La maximización de la función mediadora de las leyes para armonizar conductas y dar cabida a un nivel mayor de pluralismo</a:t>
          </a:r>
          <a:endParaRPr lang="es-EC" sz="2000" dirty="0"/>
        </a:p>
      </dgm:t>
    </dgm:pt>
    <dgm:pt modelId="{5FB2FD9F-2E40-441B-BDB4-0856543E3CD8}" type="parTrans" cxnId="{21A30C1E-ADB4-4038-B0CE-1DBB31A6AEF5}">
      <dgm:prSet/>
      <dgm:spPr/>
      <dgm:t>
        <a:bodyPr/>
        <a:lstStyle/>
        <a:p>
          <a:endParaRPr lang="es-EC"/>
        </a:p>
      </dgm:t>
    </dgm:pt>
    <dgm:pt modelId="{76D63BB7-DD59-433D-947E-4204FD1E72BD}" type="sibTrans" cxnId="{21A30C1E-ADB4-4038-B0CE-1DBB31A6AEF5}">
      <dgm:prSet/>
      <dgm:spPr/>
      <dgm:t>
        <a:bodyPr/>
        <a:lstStyle/>
        <a:p>
          <a:endParaRPr lang="es-EC"/>
        </a:p>
      </dgm:t>
    </dgm:pt>
    <dgm:pt modelId="{FED5CDE6-A34F-4DB6-8FDE-314AD5F04D08}">
      <dgm:prSet phldrT="[Texto]" custT="1"/>
      <dgm:spPr/>
      <dgm:t>
        <a:bodyPr/>
        <a:lstStyle/>
        <a:p>
          <a:r>
            <a:rPr lang="es-ES" sz="2000" dirty="0"/>
            <a:t>Formulas procedimentales relativas a la legalidad y constitucionalidad de las decisiones</a:t>
          </a:r>
          <a:endParaRPr lang="es-EC" sz="2000" dirty="0"/>
        </a:p>
      </dgm:t>
    </dgm:pt>
    <dgm:pt modelId="{DBE3BCE3-B46E-4FCE-8D6F-F332704BA268}" type="parTrans" cxnId="{2EA31A72-4250-4144-8D30-3F6F8D8DA168}">
      <dgm:prSet/>
      <dgm:spPr/>
      <dgm:t>
        <a:bodyPr/>
        <a:lstStyle/>
        <a:p>
          <a:endParaRPr lang="es-EC"/>
        </a:p>
      </dgm:t>
    </dgm:pt>
    <dgm:pt modelId="{F4B13635-BDE8-4723-BF8E-C346209209F8}" type="sibTrans" cxnId="{2EA31A72-4250-4144-8D30-3F6F8D8DA168}">
      <dgm:prSet/>
      <dgm:spPr/>
      <dgm:t>
        <a:bodyPr/>
        <a:lstStyle/>
        <a:p>
          <a:endParaRPr lang="es-EC"/>
        </a:p>
      </dgm:t>
    </dgm:pt>
    <dgm:pt modelId="{1826C0EF-E3B1-481E-9A3E-8D186DFD3AB5}">
      <dgm:prSet phldrT="[Texto]" custT="1"/>
      <dgm:spPr/>
      <dgm:t>
        <a:bodyPr/>
        <a:lstStyle/>
        <a:p>
          <a:r>
            <a:rPr lang="es-ES" sz="2000" dirty="0"/>
            <a:t>Mecanismo de mediación y arbitraje, a fin que las partes encuentren soluciones.</a:t>
          </a:r>
          <a:endParaRPr lang="es-EC" sz="2000" dirty="0"/>
        </a:p>
      </dgm:t>
    </dgm:pt>
    <dgm:pt modelId="{34F6A64E-209D-4496-8173-BC38B734E3E9}" type="parTrans" cxnId="{7FDCCAEE-DDDF-4695-BA12-D4FFAB2D05E5}">
      <dgm:prSet/>
      <dgm:spPr/>
      <dgm:t>
        <a:bodyPr/>
        <a:lstStyle/>
        <a:p>
          <a:endParaRPr lang="es-EC"/>
        </a:p>
      </dgm:t>
    </dgm:pt>
    <dgm:pt modelId="{B6753711-56A2-42DF-B904-FDA30112425A}" type="sibTrans" cxnId="{7FDCCAEE-DDDF-4695-BA12-D4FFAB2D05E5}">
      <dgm:prSet/>
      <dgm:spPr/>
      <dgm:t>
        <a:bodyPr/>
        <a:lstStyle/>
        <a:p>
          <a:endParaRPr lang="es-EC"/>
        </a:p>
      </dgm:t>
    </dgm:pt>
    <dgm:pt modelId="{EDB818A0-E152-4D7A-9A11-DA807C86379E}">
      <dgm:prSet phldrT="[Texto]" custT="1"/>
      <dgm:spPr/>
      <dgm:t>
        <a:bodyPr/>
        <a:lstStyle/>
        <a:p>
          <a:r>
            <a:rPr lang="es-ES" sz="2000" dirty="0"/>
            <a:t>La inducción positiva, mediante campañas de comunicación a la opinión publica para inducir y armonizar conductas voluntarias.</a:t>
          </a:r>
          <a:endParaRPr lang="es-EC" sz="2000" dirty="0"/>
        </a:p>
      </dgm:t>
    </dgm:pt>
    <dgm:pt modelId="{65FBB9EC-9730-4BFE-BD4B-18796913A5EE}" type="parTrans" cxnId="{35849D2B-ED1D-454F-8105-61C32155C7AB}">
      <dgm:prSet/>
      <dgm:spPr/>
      <dgm:t>
        <a:bodyPr/>
        <a:lstStyle/>
        <a:p>
          <a:endParaRPr lang="es-EC"/>
        </a:p>
      </dgm:t>
    </dgm:pt>
    <dgm:pt modelId="{68E5EDBC-B7FC-42BA-8062-D96DB6B2FDFF}" type="sibTrans" cxnId="{35849D2B-ED1D-454F-8105-61C32155C7AB}">
      <dgm:prSet/>
      <dgm:spPr/>
      <dgm:t>
        <a:bodyPr/>
        <a:lstStyle/>
        <a:p>
          <a:endParaRPr lang="es-EC"/>
        </a:p>
      </dgm:t>
    </dgm:pt>
    <dgm:pt modelId="{61C06BC3-6F79-40A3-B054-3B8B010DB0F0}">
      <dgm:prSet phldrT="[Texto]" custT="1"/>
      <dgm:spPr/>
      <dgm:t>
        <a:bodyPr/>
        <a:lstStyle/>
        <a:p>
          <a:r>
            <a:rPr lang="es-ES" sz="2000" dirty="0"/>
            <a:t>Programas educativos para promover en la juventud los cambios culturales que eviten conflictos normativos.  </a:t>
          </a:r>
          <a:endParaRPr lang="es-EC" sz="2000" dirty="0"/>
        </a:p>
      </dgm:t>
    </dgm:pt>
    <dgm:pt modelId="{3FDE4119-93EC-4E62-B980-0420F3B12236}" type="parTrans" cxnId="{EDBE5383-3F9B-45D7-8421-EEEACA288409}">
      <dgm:prSet/>
      <dgm:spPr/>
      <dgm:t>
        <a:bodyPr/>
        <a:lstStyle/>
        <a:p>
          <a:endParaRPr lang="es-EC"/>
        </a:p>
      </dgm:t>
    </dgm:pt>
    <dgm:pt modelId="{AA8EA338-CEAE-46BD-BFBE-F3F6AED779D1}" type="sibTrans" cxnId="{EDBE5383-3F9B-45D7-8421-EEEACA288409}">
      <dgm:prSet/>
      <dgm:spPr/>
      <dgm:t>
        <a:bodyPr/>
        <a:lstStyle/>
        <a:p>
          <a:endParaRPr lang="es-EC"/>
        </a:p>
      </dgm:t>
    </dgm:pt>
    <dgm:pt modelId="{B6E6FC0E-52EE-435B-A32C-505F9A5B98C4}" type="pres">
      <dgm:prSet presAssocID="{AC7E33ED-0948-4177-8A6A-68597202BD36}" presName="diagram" presStyleCnt="0">
        <dgm:presLayoutVars>
          <dgm:dir/>
          <dgm:resizeHandles val="exact"/>
        </dgm:presLayoutVars>
      </dgm:prSet>
      <dgm:spPr/>
    </dgm:pt>
    <dgm:pt modelId="{24BF5314-9713-46D8-AE67-AAABAF14E642}" type="pres">
      <dgm:prSet presAssocID="{8DBAEEE4-531C-43CD-88A0-CF7D0908062D}" presName="node" presStyleLbl="node1" presStyleIdx="0" presStyleCnt="5">
        <dgm:presLayoutVars>
          <dgm:bulletEnabled val="1"/>
        </dgm:presLayoutVars>
      </dgm:prSet>
      <dgm:spPr/>
    </dgm:pt>
    <dgm:pt modelId="{D73210FD-D87B-437A-B0C7-426153F62889}" type="pres">
      <dgm:prSet presAssocID="{76D63BB7-DD59-433D-947E-4204FD1E72BD}" presName="sibTrans" presStyleCnt="0"/>
      <dgm:spPr/>
    </dgm:pt>
    <dgm:pt modelId="{AAA8519C-1C96-4ED0-8765-EB121B917FCF}" type="pres">
      <dgm:prSet presAssocID="{FED5CDE6-A34F-4DB6-8FDE-314AD5F04D08}" presName="node" presStyleLbl="node1" presStyleIdx="1" presStyleCnt="5">
        <dgm:presLayoutVars>
          <dgm:bulletEnabled val="1"/>
        </dgm:presLayoutVars>
      </dgm:prSet>
      <dgm:spPr/>
    </dgm:pt>
    <dgm:pt modelId="{8F17D15B-E9F3-455C-9D36-7B8A3C7955E3}" type="pres">
      <dgm:prSet presAssocID="{F4B13635-BDE8-4723-BF8E-C346209209F8}" presName="sibTrans" presStyleCnt="0"/>
      <dgm:spPr/>
    </dgm:pt>
    <dgm:pt modelId="{70939B3B-9ADA-463C-B445-D37C7D165414}" type="pres">
      <dgm:prSet presAssocID="{1826C0EF-E3B1-481E-9A3E-8D186DFD3AB5}" presName="node" presStyleLbl="node1" presStyleIdx="2" presStyleCnt="5" custLinFactNeighborX="-1279" custLinFactNeighborY="710">
        <dgm:presLayoutVars>
          <dgm:bulletEnabled val="1"/>
        </dgm:presLayoutVars>
      </dgm:prSet>
      <dgm:spPr/>
    </dgm:pt>
    <dgm:pt modelId="{6C66D222-2681-46E1-99A0-A1775FA8D57E}" type="pres">
      <dgm:prSet presAssocID="{B6753711-56A2-42DF-B904-FDA30112425A}" presName="sibTrans" presStyleCnt="0"/>
      <dgm:spPr/>
    </dgm:pt>
    <dgm:pt modelId="{321D5922-034D-4E09-928A-C06B9B56AFB2}" type="pres">
      <dgm:prSet presAssocID="{EDB818A0-E152-4D7A-9A11-DA807C86379E}" presName="node" presStyleLbl="node1" presStyleIdx="3" presStyleCnt="5">
        <dgm:presLayoutVars>
          <dgm:bulletEnabled val="1"/>
        </dgm:presLayoutVars>
      </dgm:prSet>
      <dgm:spPr/>
    </dgm:pt>
    <dgm:pt modelId="{B513B65C-F916-4F7C-BB6A-CCE5D1582973}" type="pres">
      <dgm:prSet presAssocID="{68E5EDBC-B7FC-42BA-8062-D96DB6B2FDFF}" presName="sibTrans" presStyleCnt="0"/>
      <dgm:spPr/>
    </dgm:pt>
    <dgm:pt modelId="{A753BAE6-09A6-429D-A320-756A71E87B42}" type="pres">
      <dgm:prSet presAssocID="{61C06BC3-6F79-40A3-B054-3B8B010DB0F0}" presName="node" presStyleLbl="node1" presStyleIdx="4" presStyleCnt="5">
        <dgm:presLayoutVars>
          <dgm:bulletEnabled val="1"/>
        </dgm:presLayoutVars>
      </dgm:prSet>
      <dgm:spPr/>
    </dgm:pt>
  </dgm:ptLst>
  <dgm:cxnLst>
    <dgm:cxn modelId="{72A28A0E-A569-4A1E-9E6F-F740AF853978}" type="presOf" srcId="{61C06BC3-6F79-40A3-B054-3B8B010DB0F0}" destId="{A753BAE6-09A6-429D-A320-756A71E87B42}" srcOrd="0" destOrd="0" presId="urn:microsoft.com/office/officeart/2005/8/layout/default"/>
    <dgm:cxn modelId="{21A30C1E-ADB4-4038-B0CE-1DBB31A6AEF5}" srcId="{AC7E33ED-0948-4177-8A6A-68597202BD36}" destId="{8DBAEEE4-531C-43CD-88A0-CF7D0908062D}" srcOrd="0" destOrd="0" parTransId="{5FB2FD9F-2E40-441B-BDB4-0856543E3CD8}" sibTransId="{76D63BB7-DD59-433D-947E-4204FD1E72BD}"/>
    <dgm:cxn modelId="{35849D2B-ED1D-454F-8105-61C32155C7AB}" srcId="{AC7E33ED-0948-4177-8A6A-68597202BD36}" destId="{EDB818A0-E152-4D7A-9A11-DA807C86379E}" srcOrd="3" destOrd="0" parTransId="{65FBB9EC-9730-4BFE-BD4B-18796913A5EE}" sibTransId="{68E5EDBC-B7FC-42BA-8062-D96DB6B2FDFF}"/>
    <dgm:cxn modelId="{4464D26A-0803-4A84-8508-0F228928C7A0}" type="presOf" srcId="{FED5CDE6-A34F-4DB6-8FDE-314AD5F04D08}" destId="{AAA8519C-1C96-4ED0-8765-EB121B917FCF}" srcOrd="0" destOrd="0" presId="urn:microsoft.com/office/officeart/2005/8/layout/default"/>
    <dgm:cxn modelId="{2EA31A72-4250-4144-8D30-3F6F8D8DA168}" srcId="{AC7E33ED-0948-4177-8A6A-68597202BD36}" destId="{FED5CDE6-A34F-4DB6-8FDE-314AD5F04D08}" srcOrd="1" destOrd="0" parTransId="{DBE3BCE3-B46E-4FCE-8D6F-F332704BA268}" sibTransId="{F4B13635-BDE8-4723-BF8E-C346209209F8}"/>
    <dgm:cxn modelId="{3E6ED656-5A64-4CC3-BF75-37F8EA91DC75}" type="presOf" srcId="{AC7E33ED-0948-4177-8A6A-68597202BD36}" destId="{B6E6FC0E-52EE-435B-A32C-505F9A5B98C4}" srcOrd="0" destOrd="0" presId="urn:microsoft.com/office/officeart/2005/8/layout/default"/>
    <dgm:cxn modelId="{D9627679-784F-4E7D-9084-4073380A09C6}" type="presOf" srcId="{1826C0EF-E3B1-481E-9A3E-8D186DFD3AB5}" destId="{70939B3B-9ADA-463C-B445-D37C7D165414}" srcOrd="0" destOrd="0" presId="urn:microsoft.com/office/officeart/2005/8/layout/default"/>
    <dgm:cxn modelId="{EDBE5383-3F9B-45D7-8421-EEEACA288409}" srcId="{AC7E33ED-0948-4177-8A6A-68597202BD36}" destId="{61C06BC3-6F79-40A3-B054-3B8B010DB0F0}" srcOrd="4" destOrd="0" parTransId="{3FDE4119-93EC-4E62-B980-0420F3B12236}" sibTransId="{AA8EA338-CEAE-46BD-BFBE-F3F6AED779D1}"/>
    <dgm:cxn modelId="{23851395-F3FC-4A68-B89C-31CE81754773}" type="presOf" srcId="{8DBAEEE4-531C-43CD-88A0-CF7D0908062D}" destId="{24BF5314-9713-46D8-AE67-AAABAF14E642}" srcOrd="0" destOrd="0" presId="urn:microsoft.com/office/officeart/2005/8/layout/default"/>
    <dgm:cxn modelId="{883950A1-D6A6-4BE8-9083-F7169720F43C}" type="presOf" srcId="{EDB818A0-E152-4D7A-9A11-DA807C86379E}" destId="{321D5922-034D-4E09-928A-C06B9B56AFB2}" srcOrd="0" destOrd="0" presId="urn:microsoft.com/office/officeart/2005/8/layout/default"/>
    <dgm:cxn modelId="{7FDCCAEE-DDDF-4695-BA12-D4FFAB2D05E5}" srcId="{AC7E33ED-0948-4177-8A6A-68597202BD36}" destId="{1826C0EF-E3B1-481E-9A3E-8D186DFD3AB5}" srcOrd="2" destOrd="0" parTransId="{34F6A64E-209D-4496-8173-BC38B734E3E9}" sibTransId="{B6753711-56A2-42DF-B904-FDA30112425A}"/>
    <dgm:cxn modelId="{E0E4A8FE-B9BB-4204-BD1E-DC1573F4B15E}" type="presParOf" srcId="{B6E6FC0E-52EE-435B-A32C-505F9A5B98C4}" destId="{24BF5314-9713-46D8-AE67-AAABAF14E642}" srcOrd="0" destOrd="0" presId="urn:microsoft.com/office/officeart/2005/8/layout/default"/>
    <dgm:cxn modelId="{6BC7CF4B-0235-42FB-A0A6-589F755F4798}" type="presParOf" srcId="{B6E6FC0E-52EE-435B-A32C-505F9A5B98C4}" destId="{D73210FD-D87B-437A-B0C7-426153F62889}" srcOrd="1" destOrd="0" presId="urn:microsoft.com/office/officeart/2005/8/layout/default"/>
    <dgm:cxn modelId="{C02A60B8-00CB-4EE9-8873-B4709C7BFFE3}" type="presParOf" srcId="{B6E6FC0E-52EE-435B-A32C-505F9A5B98C4}" destId="{AAA8519C-1C96-4ED0-8765-EB121B917FCF}" srcOrd="2" destOrd="0" presId="urn:microsoft.com/office/officeart/2005/8/layout/default"/>
    <dgm:cxn modelId="{90629131-723D-4C9E-9227-4718EC875578}" type="presParOf" srcId="{B6E6FC0E-52EE-435B-A32C-505F9A5B98C4}" destId="{8F17D15B-E9F3-455C-9D36-7B8A3C7955E3}" srcOrd="3" destOrd="0" presId="urn:microsoft.com/office/officeart/2005/8/layout/default"/>
    <dgm:cxn modelId="{01D8112B-D977-4164-8525-B2EC83AAFEC9}" type="presParOf" srcId="{B6E6FC0E-52EE-435B-A32C-505F9A5B98C4}" destId="{70939B3B-9ADA-463C-B445-D37C7D165414}" srcOrd="4" destOrd="0" presId="urn:microsoft.com/office/officeart/2005/8/layout/default"/>
    <dgm:cxn modelId="{FBA68C55-8FBD-45A4-8BCF-A1E9B366E389}" type="presParOf" srcId="{B6E6FC0E-52EE-435B-A32C-505F9A5B98C4}" destId="{6C66D222-2681-46E1-99A0-A1775FA8D57E}" srcOrd="5" destOrd="0" presId="urn:microsoft.com/office/officeart/2005/8/layout/default"/>
    <dgm:cxn modelId="{D895ED84-D099-4F6A-98E2-54C50C4CD2FF}" type="presParOf" srcId="{B6E6FC0E-52EE-435B-A32C-505F9A5B98C4}" destId="{321D5922-034D-4E09-928A-C06B9B56AFB2}" srcOrd="6" destOrd="0" presId="urn:microsoft.com/office/officeart/2005/8/layout/default"/>
    <dgm:cxn modelId="{9B5B6A86-46CC-4929-BFD2-D7E4EB0C42A6}" type="presParOf" srcId="{B6E6FC0E-52EE-435B-A32C-505F9A5B98C4}" destId="{B513B65C-F916-4F7C-BB6A-CCE5D1582973}" srcOrd="7" destOrd="0" presId="urn:microsoft.com/office/officeart/2005/8/layout/default"/>
    <dgm:cxn modelId="{BE8DF06C-FD6D-45C8-B0E1-D692D1DC9BC7}" type="presParOf" srcId="{B6E6FC0E-52EE-435B-A32C-505F9A5B98C4}" destId="{A753BAE6-09A6-429D-A320-756A71E87B4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6379CA-2EA0-4142-8504-63E3CFBA8EB4}">
      <dsp:nvSpPr>
        <dsp:cNvPr id="0" name=""/>
        <dsp:cNvSpPr/>
      </dsp:nvSpPr>
      <dsp:spPr>
        <a:xfrm>
          <a:off x="4621" y="546144"/>
          <a:ext cx="2020453" cy="25237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158 fueron calificadas como estrategias básicas</a:t>
          </a:r>
          <a:endParaRPr lang="es-EC" sz="2000" kern="1200" dirty="0"/>
        </a:p>
      </dsp:txBody>
      <dsp:txXfrm>
        <a:off x="63798" y="605321"/>
        <a:ext cx="1902099" cy="2405393"/>
      </dsp:txXfrm>
    </dsp:sp>
    <dsp:sp modelId="{4C660E9E-E6D2-4794-AB77-512D2668C586}">
      <dsp:nvSpPr>
        <dsp:cNvPr id="0" name=""/>
        <dsp:cNvSpPr/>
      </dsp:nvSpPr>
      <dsp:spPr>
        <a:xfrm>
          <a:off x="2227119" y="1557481"/>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EC" sz="2100" kern="1200"/>
        </a:p>
      </dsp:txBody>
      <dsp:txXfrm>
        <a:off x="2227119" y="1657695"/>
        <a:ext cx="299835" cy="300644"/>
      </dsp:txXfrm>
    </dsp:sp>
    <dsp:sp modelId="{BA75D266-972D-4B68-8D59-71E3A886E01B}">
      <dsp:nvSpPr>
        <dsp:cNvPr id="0" name=""/>
        <dsp:cNvSpPr/>
      </dsp:nvSpPr>
      <dsp:spPr>
        <a:xfrm>
          <a:off x="2833255" y="546144"/>
          <a:ext cx="2020453" cy="25237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La palabra estrategia connota un grado de intrusión y manipulación </a:t>
          </a:r>
          <a:endParaRPr lang="es-EC" sz="2000" kern="1200" dirty="0"/>
        </a:p>
      </dsp:txBody>
      <dsp:txXfrm>
        <a:off x="2892432" y="605321"/>
        <a:ext cx="1902099" cy="2405393"/>
      </dsp:txXfrm>
    </dsp:sp>
    <dsp:sp modelId="{82EF93AF-901C-4683-9534-A033CD67FC62}">
      <dsp:nvSpPr>
        <dsp:cNvPr id="0" name=""/>
        <dsp:cNvSpPr/>
      </dsp:nvSpPr>
      <dsp:spPr>
        <a:xfrm>
          <a:off x="5055754" y="1557481"/>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EC" sz="2100" kern="1200"/>
        </a:p>
      </dsp:txBody>
      <dsp:txXfrm>
        <a:off x="5055754" y="1657695"/>
        <a:ext cx="299835" cy="300644"/>
      </dsp:txXfrm>
    </dsp:sp>
    <dsp:sp modelId="{E6CE6157-777F-4EBA-B7C9-3A594114E586}">
      <dsp:nvSpPr>
        <dsp:cNvPr id="0" name=""/>
        <dsp:cNvSpPr/>
      </dsp:nvSpPr>
      <dsp:spPr>
        <a:xfrm>
          <a:off x="5661890" y="546144"/>
          <a:ext cx="2020453" cy="25237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La diversidad de estrategias se debe a la diversidad de los valores. Es la introducción en aspectos comunicativos</a:t>
          </a:r>
          <a:endParaRPr lang="es-EC" sz="2000" kern="1200" dirty="0"/>
        </a:p>
      </dsp:txBody>
      <dsp:txXfrm>
        <a:off x="5721067" y="605321"/>
        <a:ext cx="1902099" cy="2405393"/>
      </dsp:txXfrm>
    </dsp:sp>
    <dsp:sp modelId="{21672B25-F8E9-4EDC-9B73-18FD3969D9F8}">
      <dsp:nvSpPr>
        <dsp:cNvPr id="0" name=""/>
        <dsp:cNvSpPr/>
      </dsp:nvSpPr>
      <dsp:spPr>
        <a:xfrm>
          <a:off x="7884389" y="1557481"/>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EC" sz="2100" kern="1200"/>
        </a:p>
      </dsp:txBody>
      <dsp:txXfrm>
        <a:off x="7884389" y="1657695"/>
        <a:ext cx="299835" cy="300644"/>
      </dsp:txXfrm>
    </dsp:sp>
    <dsp:sp modelId="{7FDB2C08-F48E-42AD-B16D-0F1E032B9282}">
      <dsp:nvSpPr>
        <dsp:cNvPr id="0" name=""/>
        <dsp:cNvSpPr/>
      </dsp:nvSpPr>
      <dsp:spPr>
        <a:xfrm>
          <a:off x="8490525" y="546144"/>
          <a:ext cx="2020453" cy="25237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Se reconoce la necesidad de articular una visión común de los problemas para formular acciones coordinadas</a:t>
          </a:r>
          <a:endParaRPr lang="es-EC" sz="2000" kern="1200" dirty="0"/>
        </a:p>
      </dsp:txBody>
      <dsp:txXfrm>
        <a:off x="8549702" y="605321"/>
        <a:ext cx="1902099" cy="24053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8002E-42D6-400F-BE99-F91657C66E0F}">
      <dsp:nvSpPr>
        <dsp:cNvPr id="0" name=""/>
        <dsp:cNvSpPr/>
      </dsp:nvSpPr>
      <dsp:spPr>
        <a:xfrm>
          <a:off x="1540" y="1722993"/>
          <a:ext cx="1812503" cy="72500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s-ES" sz="1600" kern="1200" dirty="0"/>
            <a:t>El rito</a:t>
          </a:r>
          <a:endParaRPr lang="es-EC" sz="1600" kern="1200" dirty="0"/>
        </a:p>
      </dsp:txBody>
      <dsp:txXfrm>
        <a:off x="1540" y="1722993"/>
        <a:ext cx="1631253" cy="725001"/>
      </dsp:txXfrm>
    </dsp:sp>
    <dsp:sp modelId="{9F4FE912-06CD-4153-9433-1B9DB1DB4F51}">
      <dsp:nvSpPr>
        <dsp:cNvPr id="0" name=""/>
        <dsp:cNvSpPr/>
      </dsp:nvSpPr>
      <dsp:spPr>
        <a:xfrm>
          <a:off x="1451543" y="1722993"/>
          <a:ext cx="1812503" cy="72500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s-ES" sz="1600" kern="1200" dirty="0"/>
            <a:t>La prohibición</a:t>
          </a:r>
          <a:endParaRPr lang="es-EC" sz="1600" kern="1200" dirty="0"/>
        </a:p>
      </dsp:txBody>
      <dsp:txXfrm>
        <a:off x="1814044" y="1722993"/>
        <a:ext cx="1087502" cy="725001"/>
      </dsp:txXfrm>
    </dsp:sp>
    <dsp:sp modelId="{DDF3123E-E22E-485A-8B07-3ACD3220D5A4}">
      <dsp:nvSpPr>
        <dsp:cNvPr id="0" name=""/>
        <dsp:cNvSpPr/>
      </dsp:nvSpPr>
      <dsp:spPr>
        <a:xfrm>
          <a:off x="2901545" y="1722993"/>
          <a:ext cx="1812503" cy="72500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s-ES" sz="1600" kern="1200" dirty="0"/>
            <a:t>La inducción positiva </a:t>
          </a:r>
          <a:endParaRPr lang="es-EC" sz="1600" kern="1200" dirty="0"/>
        </a:p>
      </dsp:txBody>
      <dsp:txXfrm>
        <a:off x="3264046" y="1722993"/>
        <a:ext cx="1087502" cy="725001"/>
      </dsp:txXfrm>
    </dsp:sp>
    <dsp:sp modelId="{0DFB2C8A-9163-4448-9C00-91A055366E52}">
      <dsp:nvSpPr>
        <dsp:cNvPr id="0" name=""/>
        <dsp:cNvSpPr/>
      </dsp:nvSpPr>
      <dsp:spPr>
        <a:xfrm>
          <a:off x="4351548" y="1722993"/>
          <a:ext cx="1812503" cy="72500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marL="0" lvl="0" indent="0" algn="ctr" defTabSz="666750">
            <a:lnSpc>
              <a:spcPct val="90000"/>
            </a:lnSpc>
            <a:spcBef>
              <a:spcPct val="0"/>
            </a:spcBef>
            <a:spcAft>
              <a:spcPct val="35000"/>
            </a:spcAft>
            <a:buNone/>
          </a:pPr>
          <a:r>
            <a:rPr lang="es-ES" sz="1500" kern="1200" dirty="0"/>
            <a:t>La inducción negativa</a:t>
          </a:r>
          <a:endParaRPr lang="es-EC" sz="1500" kern="1200" dirty="0"/>
        </a:p>
      </dsp:txBody>
      <dsp:txXfrm>
        <a:off x="4714049" y="1722993"/>
        <a:ext cx="1087502" cy="725001"/>
      </dsp:txXfrm>
    </dsp:sp>
    <dsp:sp modelId="{B91CCF48-317B-47E6-BEA6-A7B48F949AD8}">
      <dsp:nvSpPr>
        <dsp:cNvPr id="0" name=""/>
        <dsp:cNvSpPr/>
      </dsp:nvSpPr>
      <dsp:spPr>
        <a:xfrm>
          <a:off x="5801550" y="1722993"/>
          <a:ext cx="1812503" cy="72500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marL="0" lvl="0" indent="0" algn="ctr" defTabSz="666750">
            <a:lnSpc>
              <a:spcPct val="90000"/>
            </a:lnSpc>
            <a:spcBef>
              <a:spcPct val="0"/>
            </a:spcBef>
            <a:spcAft>
              <a:spcPct val="35000"/>
            </a:spcAft>
            <a:buNone/>
          </a:pPr>
          <a:r>
            <a:rPr lang="es-ES" sz="1500" kern="1200" dirty="0"/>
            <a:t>La enseñanza</a:t>
          </a:r>
          <a:endParaRPr lang="es-EC" sz="1500" kern="1200" dirty="0"/>
        </a:p>
      </dsp:txBody>
      <dsp:txXfrm>
        <a:off x="6164051" y="1722993"/>
        <a:ext cx="1087502" cy="725001"/>
      </dsp:txXfrm>
    </dsp:sp>
    <dsp:sp modelId="{AE2FCD6A-EA5A-402D-BEF8-76722804D051}">
      <dsp:nvSpPr>
        <dsp:cNvPr id="0" name=""/>
        <dsp:cNvSpPr/>
      </dsp:nvSpPr>
      <dsp:spPr>
        <a:xfrm>
          <a:off x="7251553" y="1722993"/>
          <a:ext cx="1812503" cy="72500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marL="0" lvl="0" indent="0" algn="ctr" defTabSz="666750">
            <a:lnSpc>
              <a:spcPct val="90000"/>
            </a:lnSpc>
            <a:spcBef>
              <a:spcPct val="0"/>
            </a:spcBef>
            <a:spcAft>
              <a:spcPct val="35000"/>
            </a:spcAft>
            <a:buNone/>
          </a:pPr>
          <a:r>
            <a:rPr lang="es-ES" sz="1500" kern="1200" dirty="0"/>
            <a:t>La justicia, arbitraje y negociación</a:t>
          </a:r>
          <a:endParaRPr lang="es-EC" sz="1500" kern="1200" dirty="0"/>
        </a:p>
      </dsp:txBody>
      <dsp:txXfrm>
        <a:off x="7614054" y="1722993"/>
        <a:ext cx="1087502" cy="725001"/>
      </dsp:txXfrm>
    </dsp:sp>
    <dsp:sp modelId="{CF472AD3-6440-4BD2-B064-3715B54AE4B8}">
      <dsp:nvSpPr>
        <dsp:cNvPr id="0" name=""/>
        <dsp:cNvSpPr/>
      </dsp:nvSpPr>
      <dsp:spPr>
        <a:xfrm>
          <a:off x="8701556" y="1722993"/>
          <a:ext cx="1812503" cy="72500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marL="0" lvl="0" indent="0" algn="ctr" defTabSz="666750">
            <a:lnSpc>
              <a:spcPct val="90000"/>
            </a:lnSpc>
            <a:spcBef>
              <a:spcPct val="0"/>
            </a:spcBef>
            <a:spcAft>
              <a:spcPct val="35000"/>
            </a:spcAft>
            <a:buNone/>
          </a:pPr>
          <a:r>
            <a:rPr lang="es-ES" sz="1500" kern="1200" dirty="0"/>
            <a:t>La coacción</a:t>
          </a:r>
          <a:endParaRPr lang="es-EC" sz="1500" kern="1200" dirty="0"/>
        </a:p>
      </dsp:txBody>
      <dsp:txXfrm>
        <a:off x="9064057" y="1722993"/>
        <a:ext cx="1087502" cy="7250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F5314-9713-46D8-AE67-AAABAF14E642}">
      <dsp:nvSpPr>
        <dsp:cNvPr id="0" name=""/>
        <dsp:cNvSpPr/>
      </dsp:nvSpPr>
      <dsp:spPr>
        <a:xfrm>
          <a:off x="57507" y="584"/>
          <a:ext cx="3250182" cy="19501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La maximización de la función mediadora de las leyes para armonizar conductas y dar cabida a un nivel mayor de pluralismo</a:t>
          </a:r>
          <a:endParaRPr lang="es-EC" sz="2000" kern="1200" dirty="0"/>
        </a:p>
      </dsp:txBody>
      <dsp:txXfrm>
        <a:off x="57507" y="584"/>
        <a:ext cx="3250182" cy="1950109"/>
      </dsp:txXfrm>
    </dsp:sp>
    <dsp:sp modelId="{AAA8519C-1C96-4ED0-8765-EB121B917FCF}">
      <dsp:nvSpPr>
        <dsp:cNvPr id="0" name=""/>
        <dsp:cNvSpPr/>
      </dsp:nvSpPr>
      <dsp:spPr>
        <a:xfrm>
          <a:off x="3632708" y="584"/>
          <a:ext cx="3250182" cy="19501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Formulas procedimentales relativas a la legalidad y constitucionalidad de las decisiones</a:t>
          </a:r>
          <a:endParaRPr lang="es-EC" sz="2000" kern="1200" dirty="0"/>
        </a:p>
      </dsp:txBody>
      <dsp:txXfrm>
        <a:off x="3632708" y="584"/>
        <a:ext cx="3250182" cy="1950109"/>
      </dsp:txXfrm>
    </dsp:sp>
    <dsp:sp modelId="{70939B3B-9ADA-463C-B445-D37C7D165414}">
      <dsp:nvSpPr>
        <dsp:cNvPr id="0" name=""/>
        <dsp:cNvSpPr/>
      </dsp:nvSpPr>
      <dsp:spPr>
        <a:xfrm>
          <a:off x="7166339" y="14430"/>
          <a:ext cx="3250182" cy="19501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Mecanismo de mediación y arbitraje, a fin que las partes encuentren soluciones.</a:t>
          </a:r>
          <a:endParaRPr lang="es-EC" sz="2000" kern="1200" dirty="0"/>
        </a:p>
      </dsp:txBody>
      <dsp:txXfrm>
        <a:off x="7166339" y="14430"/>
        <a:ext cx="3250182" cy="1950109"/>
      </dsp:txXfrm>
    </dsp:sp>
    <dsp:sp modelId="{321D5922-034D-4E09-928A-C06B9B56AFB2}">
      <dsp:nvSpPr>
        <dsp:cNvPr id="0" name=""/>
        <dsp:cNvSpPr/>
      </dsp:nvSpPr>
      <dsp:spPr>
        <a:xfrm>
          <a:off x="1845107" y="2275712"/>
          <a:ext cx="3250182" cy="19501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La inducción positiva, mediante campañas de comunicación a la opinión publica para inducir y armonizar conductas voluntarias.</a:t>
          </a:r>
          <a:endParaRPr lang="es-EC" sz="2000" kern="1200" dirty="0"/>
        </a:p>
      </dsp:txBody>
      <dsp:txXfrm>
        <a:off x="1845107" y="2275712"/>
        <a:ext cx="3250182" cy="1950109"/>
      </dsp:txXfrm>
    </dsp:sp>
    <dsp:sp modelId="{A753BAE6-09A6-429D-A320-756A71E87B42}">
      <dsp:nvSpPr>
        <dsp:cNvPr id="0" name=""/>
        <dsp:cNvSpPr/>
      </dsp:nvSpPr>
      <dsp:spPr>
        <a:xfrm>
          <a:off x="5420308" y="2275712"/>
          <a:ext cx="3250182" cy="19501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Programas educativos para promover en la juventud los cambios culturales que eviten conflictos normativos.  </a:t>
          </a:r>
          <a:endParaRPr lang="es-EC" sz="2000" kern="1200" dirty="0"/>
        </a:p>
      </dsp:txBody>
      <dsp:txXfrm>
        <a:off x="5420308" y="2275712"/>
        <a:ext cx="3250182" cy="195010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F200DB-7B99-4517-8F37-79FEF52DAEA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6E41B432-210F-41AB-B91D-18A05499FB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A6C475A3-75A4-4200-AAAF-790F7BA122D0}"/>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5" name="Marcador de pie de página 4">
            <a:extLst>
              <a:ext uri="{FF2B5EF4-FFF2-40B4-BE49-F238E27FC236}">
                <a16:creationId xmlns:a16="http://schemas.microsoft.com/office/drawing/2014/main" id="{B2751ECD-72AF-4843-8380-6D1D6E3925AB}"/>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64E77A15-7F62-4FEB-A31B-B15097C5A0DE}"/>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1592744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369EF0-B21F-44B4-AFC4-999F1E681FB0}"/>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5C8B1167-41AD-4057-97AC-3333DCFE90E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4691003D-9EA2-472E-9884-B3403261A71A}"/>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5" name="Marcador de pie de página 4">
            <a:extLst>
              <a:ext uri="{FF2B5EF4-FFF2-40B4-BE49-F238E27FC236}">
                <a16:creationId xmlns:a16="http://schemas.microsoft.com/office/drawing/2014/main" id="{F4FAFF64-72F5-43CA-8623-12A59F60E56C}"/>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265C1A0D-9321-416C-9B33-95BDBD8969AF}"/>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1642670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60D88F-992E-4DB0-92C3-30B7FD02F2B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2CE6C5B9-C929-4CA1-A123-A18F02E93E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F7952DF-2CF5-4242-914E-E961AFC72FE0}"/>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5" name="Marcador de pie de página 4">
            <a:extLst>
              <a:ext uri="{FF2B5EF4-FFF2-40B4-BE49-F238E27FC236}">
                <a16:creationId xmlns:a16="http://schemas.microsoft.com/office/drawing/2014/main" id="{D31ADFD1-EF1D-4558-83FD-A827BC4E17C4}"/>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67C9CF2-433F-439B-B579-1A361F565BDF}"/>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1004053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EFEBD4-041A-4647-9571-DFFDC969D90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9C13CEAA-7B81-4E81-A370-D9267FED379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BF60577A-AA78-4079-9CA4-76141498BE2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1C003ABC-7800-41D7-A520-E448E68FE912}"/>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6" name="Marcador de pie de página 5">
            <a:extLst>
              <a:ext uri="{FF2B5EF4-FFF2-40B4-BE49-F238E27FC236}">
                <a16:creationId xmlns:a16="http://schemas.microsoft.com/office/drawing/2014/main" id="{6EB48888-9233-4B49-84BA-B96595EBCDB9}"/>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46BE915D-BC01-4844-9DD0-535185C7D722}"/>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2824998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B382F9-4589-4700-B220-56F00561981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9FE70C31-C38D-4265-9152-0457A1126D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5B6C1E1-0558-4409-916C-11CCAA2991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0F1C0438-82D0-433E-B6B1-32E7D2AB21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A11FC51-CBA5-4C8B-A328-9731273A542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B2CAA820-8E2C-412D-A126-B79CFE1AB53B}"/>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8" name="Marcador de pie de página 7">
            <a:extLst>
              <a:ext uri="{FF2B5EF4-FFF2-40B4-BE49-F238E27FC236}">
                <a16:creationId xmlns:a16="http://schemas.microsoft.com/office/drawing/2014/main" id="{5BE56546-8807-460A-98DA-ABC48AAF3FBE}"/>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9B49393E-9311-44F9-B2D0-DFAB06B01CA0}"/>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3294841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360A9B-8509-4E3A-A659-13810F013B20}"/>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1435A1C2-B111-4150-B5BB-1ADC41C062F4}"/>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4" name="Marcador de pie de página 3">
            <a:extLst>
              <a:ext uri="{FF2B5EF4-FFF2-40B4-BE49-F238E27FC236}">
                <a16:creationId xmlns:a16="http://schemas.microsoft.com/office/drawing/2014/main" id="{85571863-971B-49C7-B951-B77E38974CD1}"/>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6820B8FE-2754-433B-B84E-F26E712C73FC}"/>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179748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130E552-E02F-4F70-BB05-57D826F52EBA}"/>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3" name="Marcador de pie de página 2">
            <a:extLst>
              <a:ext uri="{FF2B5EF4-FFF2-40B4-BE49-F238E27FC236}">
                <a16:creationId xmlns:a16="http://schemas.microsoft.com/office/drawing/2014/main" id="{CB8B9168-C6BA-47BD-9F98-AE495EFE3A1C}"/>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109508CD-2B14-453A-9D49-957F7891F932}"/>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4280023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759143-D78F-416A-A72E-E093CCD287B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B651C2C2-EB87-4BC2-A4DE-F95EEECA71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3233F3FA-2E95-4A7B-B70C-F89858EF6F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55B55BA-825D-42F5-B56A-4DA29AAE2348}"/>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6" name="Marcador de pie de página 5">
            <a:extLst>
              <a:ext uri="{FF2B5EF4-FFF2-40B4-BE49-F238E27FC236}">
                <a16:creationId xmlns:a16="http://schemas.microsoft.com/office/drawing/2014/main" id="{70428010-7DC6-4FB0-9A0D-F9F2384E0110}"/>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461EC78C-FF20-4FD1-9319-0CF2996EE989}"/>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2000639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A6480F-7EA4-424E-8EFF-21C5BAB2449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9A5C11A4-3256-4C3A-A250-064F1825F2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88F6E8DE-41C3-4282-935A-47104B0F5F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BAE34B-D0B1-4AC4-B7DC-D87F2BA4AC78}"/>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6" name="Marcador de pie de página 5">
            <a:extLst>
              <a:ext uri="{FF2B5EF4-FFF2-40B4-BE49-F238E27FC236}">
                <a16:creationId xmlns:a16="http://schemas.microsoft.com/office/drawing/2014/main" id="{679B49E3-BEFF-4810-A7AD-405484446AC8}"/>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4F3B8F87-F059-4D7C-8391-BA94FBC26D01}"/>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2236576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BE1E3B-0F08-4193-8448-8B658ECC279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5F24F5C7-1883-4034-B0F7-CEC47DB96B6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1CCB9C3-3844-42D4-A0C3-880F69AD6E5E}"/>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5" name="Marcador de pie de página 4">
            <a:extLst>
              <a:ext uri="{FF2B5EF4-FFF2-40B4-BE49-F238E27FC236}">
                <a16:creationId xmlns:a16="http://schemas.microsoft.com/office/drawing/2014/main" id="{BF289A05-B85B-4339-845D-1FB7ACD0E441}"/>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D970F2FB-003F-4FEC-94EA-035B13C7A09B}"/>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74647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6730C48-5E4E-4B56-90BF-B6C8BADF304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75CCCC0D-23D3-4948-9A16-AEB94FDAAB7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9D04731-5F23-4508-B575-6DC33D88BE69}"/>
              </a:ext>
            </a:extLst>
          </p:cNvPr>
          <p:cNvSpPr>
            <a:spLocks noGrp="1"/>
          </p:cNvSpPr>
          <p:nvPr>
            <p:ph type="dt" sz="half" idx="10"/>
          </p:nvPr>
        </p:nvSpPr>
        <p:spPr/>
        <p:txBody>
          <a:bodyPr/>
          <a:lstStyle/>
          <a:p>
            <a:fld id="{633EDCA4-7BAB-4AA4-AD2E-AE397B02FBC1}" type="datetimeFigureOut">
              <a:rPr lang="es-EC" smtClean="0"/>
              <a:t>14/7/2019</a:t>
            </a:fld>
            <a:endParaRPr lang="es-EC"/>
          </a:p>
        </p:txBody>
      </p:sp>
      <p:sp>
        <p:nvSpPr>
          <p:cNvPr id="5" name="Marcador de pie de página 4">
            <a:extLst>
              <a:ext uri="{FF2B5EF4-FFF2-40B4-BE49-F238E27FC236}">
                <a16:creationId xmlns:a16="http://schemas.microsoft.com/office/drawing/2014/main" id="{1D49DBE7-AFB0-4252-A080-41720891307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F9118EDF-B356-4761-8754-710458AE4EE6}"/>
              </a:ext>
            </a:extLst>
          </p:cNvPr>
          <p:cNvSpPr>
            <a:spLocks noGrp="1"/>
          </p:cNvSpPr>
          <p:nvPr>
            <p:ph type="sldNum" sz="quarter" idx="12"/>
          </p:nvPr>
        </p:nvSpPr>
        <p:spPr/>
        <p:txBody>
          <a:bodyPr/>
          <a:lstStyle/>
          <a:p>
            <a:fld id="{C9F4F3C4-2F3A-4C54-B5E7-E964FBCD4F93}" type="slidenum">
              <a:rPr lang="es-EC" smtClean="0"/>
              <a:t>‹Nº›</a:t>
            </a:fld>
            <a:endParaRPr lang="es-EC"/>
          </a:p>
        </p:txBody>
      </p:sp>
    </p:spTree>
    <p:extLst>
      <p:ext uri="{BB962C8B-B14F-4D97-AF65-F5344CB8AC3E}">
        <p14:creationId xmlns:p14="http://schemas.microsoft.com/office/powerpoint/2010/main" val="4037004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5097018-9C50-474C-8141-DAB4EBD12A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E307A48A-3072-4509-AC90-35D10B7DC4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A39D7FD-8E4F-4C78-865F-6A457616BD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3EDCA4-7BAB-4AA4-AD2E-AE397B02FBC1}" type="datetimeFigureOut">
              <a:rPr lang="es-EC" smtClean="0"/>
              <a:t>14/7/2019</a:t>
            </a:fld>
            <a:endParaRPr lang="es-EC"/>
          </a:p>
        </p:txBody>
      </p:sp>
      <p:sp>
        <p:nvSpPr>
          <p:cNvPr id="5" name="Marcador de pie de página 4">
            <a:extLst>
              <a:ext uri="{FF2B5EF4-FFF2-40B4-BE49-F238E27FC236}">
                <a16:creationId xmlns:a16="http://schemas.microsoft.com/office/drawing/2014/main" id="{CB9EEF93-B6AC-4A8B-92E0-3A00937CFE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AFB01E8A-073A-4D13-A767-A1464295D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F4F3C4-2F3A-4C54-B5E7-E964FBCD4F93}" type="slidenum">
              <a:rPr lang="es-EC" smtClean="0"/>
              <a:t>‹Nº›</a:t>
            </a:fld>
            <a:endParaRPr lang="es-EC"/>
          </a:p>
        </p:txBody>
      </p:sp>
    </p:spTree>
    <p:extLst>
      <p:ext uri="{BB962C8B-B14F-4D97-AF65-F5344CB8AC3E}">
        <p14:creationId xmlns:p14="http://schemas.microsoft.com/office/powerpoint/2010/main" val="2601277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5B6E253-1B15-4AFD-AF19-311AD0896C84}"/>
              </a:ext>
            </a:extLst>
          </p:cNvPr>
          <p:cNvSpPr>
            <a:spLocks noGrp="1"/>
          </p:cNvSpPr>
          <p:nvPr>
            <p:ph type="title"/>
          </p:nvPr>
        </p:nvSpPr>
        <p:spPr>
          <a:xfrm>
            <a:off x="839788" y="774544"/>
            <a:ext cx="3302721" cy="597055"/>
          </a:xfrm>
        </p:spPr>
        <p:txBody>
          <a:bodyPr>
            <a:normAutofit fontScale="90000"/>
          </a:bodyPr>
          <a:lstStyle/>
          <a:p>
            <a:r>
              <a:rPr lang="es-ES" b="1" dirty="0">
                <a:latin typeface="+mn-lt"/>
              </a:rPr>
              <a:t>Rafel Alberto Pérez </a:t>
            </a:r>
            <a:endParaRPr lang="es-EC" b="1" dirty="0">
              <a:latin typeface="+mn-lt"/>
            </a:endParaRPr>
          </a:p>
        </p:txBody>
      </p:sp>
      <p:sp>
        <p:nvSpPr>
          <p:cNvPr id="9" name="Marcador de texto 8">
            <a:extLst>
              <a:ext uri="{FF2B5EF4-FFF2-40B4-BE49-F238E27FC236}">
                <a16:creationId xmlns:a16="http://schemas.microsoft.com/office/drawing/2014/main" id="{EE0654F1-50A5-4985-8996-D9B649C4F3CE}"/>
              </a:ext>
            </a:extLst>
          </p:cNvPr>
          <p:cNvSpPr>
            <a:spLocks noGrp="1"/>
          </p:cNvSpPr>
          <p:nvPr>
            <p:ph type="body" sz="half" idx="2"/>
          </p:nvPr>
        </p:nvSpPr>
        <p:spPr>
          <a:xfrm>
            <a:off x="5721927" y="1891721"/>
            <a:ext cx="5124089" cy="4218711"/>
          </a:xfrm>
          <a:ln>
            <a:solidFill>
              <a:schemeClr val="tx1"/>
            </a:solidFill>
          </a:ln>
        </p:spPr>
        <p:txBody>
          <a:bodyPr/>
          <a:lstStyle/>
          <a:p>
            <a:r>
              <a:rPr lang="es-EC" sz="2800" dirty="0"/>
              <a:t>Estrategias de la comunicación </a:t>
            </a:r>
          </a:p>
          <a:p>
            <a:endParaRPr lang="es-EC" dirty="0"/>
          </a:p>
          <a:p>
            <a:r>
              <a:rPr lang="es-EC" sz="2000" dirty="0"/>
              <a:t>Capítulo 19</a:t>
            </a:r>
          </a:p>
          <a:p>
            <a:r>
              <a:rPr lang="es-EC" sz="2000" dirty="0"/>
              <a:t>Las ingenierías del consenso </a:t>
            </a:r>
            <a:br>
              <a:rPr lang="es-EC" sz="2000" dirty="0"/>
            </a:br>
            <a:r>
              <a:rPr lang="es-EC" sz="2000" dirty="0"/>
              <a:t>La semio / strateg / sfera </a:t>
            </a:r>
          </a:p>
          <a:p>
            <a:endParaRPr lang="es-EC" sz="2000" dirty="0"/>
          </a:p>
          <a:p>
            <a:r>
              <a:rPr lang="es-EC" sz="2000" dirty="0"/>
              <a:t>Frase del texto</a:t>
            </a:r>
          </a:p>
          <a:p>
            <a:r>
              <a:rPr lang="es-EC" sz="2000" dirty="0"/>
              <a:t>«El conflicto se caracteriza por una suspensión de la comunicación». George A. </a:t>
            </a:r>
            <a:r>
              <a:rPr lang="es-EC" sz="2000" dirty="0" err="1"/>
              <a:t>Lundberg</a:t>
            </a:r>
            <a:endParaRPr lang="es-EC" sz="2000" dirty="0"/>
          </a:p>
        </p:txBody>
      </p:sp>
      <p:pic>
        <p:nvPicPr>
          <p:cNvPr id="11" name="Imagen 10">
            <a:extLst>
              <a:ext uri="{FF2B5EF4-FFF2-40B4-BE49-F238E27FC236}">
                <a16:creationId xmlns:a16="http://schemas.microsoft.com/office/drawing/2014/main" id="{F5FDA7D7-1258-429F-ABA5-CC39ADC2A07F}"/>
              </a:ext>
            </a:extLst>
          </p:cNvPr>
          <p:cNvPicPr>
            <a:picLocks noChangeAspect="1"/>
          </p:cNvPicPr>
          <p:nvPr/>
        </p:nvPicPr>
        <p:blipFill>
          <a:blip r:embed="rId2"/>
          <a:stretch>
            <a:fillRect/>
          </a:stretch>
        </p:blipFill>
        <p:spPr>
          <a:xfrm>
            <a:off x="1027329" y="1891721"/>
            <a:ext cx="2994096" cy="4191735"/>
          </a:xfrm>
          <a:prstGeom prst="rect">
            <a:avLst/>
          </a:prstGeom>
          <a:ln>
            <a:solidFill>
              <a:schemeClr val="tx1"/>
            </a:solidFill>
          </a:ln>
        </p:spPr>
      </p:pic>
    </p:spTree>
    <p:extLst>
      <p:ext uri="{BB962C8B-B14F-4D97-AF65-F5344CB8AC3E}">
        <p14:creationId xmlns:p14="http://schemas.microsoft.com/office/powerpoint/2010/main" val="1083046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76FEF43-78A7-4D80-866D-167058EB820D}"/>
              </a:ext>
            </a:extLst>
          </p:cNvPr>
          <p:cNvSpPr>
            <a:spLocks noGrp="1"/>
          </p:cNvSpPr>
          <p:nvPr>
            <p:ph type="title"/>
          </p:nvPr>
        </p:nvSpPr>
        <p:spPr>
          <a:xfrm>
            <a:off x="526473" y="391462"/>
            <a:ext cx="11139053" cy="780616"/>
          </a:xfrm>
        </p:spPr>
        <p:txBody>
          <a:bodyPr>
            <a:normAutofit/>
          </a:bodyPr>
          <a:lstStyle/>
          <a:p>
            <a:pPr algn="ctr"/>
            <a:r>
              <a:rPr lang="es-ES" b="1" dirty="0"/>
              <a:t>I. Los grandes retos del momento y sus respuestas estratégicas</a:t>
            </a:r>
            <a:endParaRPr lang="es-EC" b="1" dirty="0"/>
          </a:p>
        </p:txBody>
      </p:sp>
      <p:pic>
        <p:nvPicPr>
          <p:cNvPr id="7" name="Marcador de posición de imagen 6">
            <a:extLst>
              <a:ext uri="{FF2B5EF4-FFF2-40B4-BE49-F238E27FC236}">
                <a16:creationId xmlns:a16="http://schemas.microsoft.com/office/drawing/2014/main" id="{E05AABB5-F23D-4CCB-A9C7-985F6313AAE5}"/>
              </a:ext>
            </a:extLst>
          </p:cNvPr>
          <p:cNvPicPr>
            <a:picLocks noGrp="1" noChangeAspect="1"/>
          </p:cNvPicPr>
          <p:nvPr>
            <p:ph type="pic" idx="1"/>
          </p:nvPr>
        </p:nvPicPr>
        <p:blipFill>
          <a:blip r:embed="rId2"/>
          <a:srcRect t="2156" b="2156"/>
          <a:stretch>
            <a:fillRect/>
          </a:stretch>
        </p:blipFill>
        <p:spPr>
          <a:xfrm>
            <a:off x="983518" y="2307540"/>
            <a:ext cx="4580357" cy="3768690"/>
          </a:xfrm>
          <a:prstGeom prst="rect">
            <a:avLst/>
          </a:prstGeom>
        </p:spPr>
      </p:pic>
      <p:sp>
        <p:nvSpPr>
          <p:cNvPr id="6" name="Marcador de texto 5">
            <a:extLst>
              <a:ext uri="{FF2B5EF4-FFF2-40B4-BE49-F238E27FC236}">
                <a16:creationId xmlns:a16="http://schemas.microsoft.com/office/drawing/2014/main" id="{F5C377AE-ED75-4219-88F8-5A151FDCCCB9}"/>
              </a:ext>
            </a:extLst>
          </p:cNvPr>
          <p:cNvSpPr>
            <a:spLocks noGrp="1"/>
          </p:cNvSpPr>
          <p:nvPr>
            <p:ph type="body" sz="half" idx="2"/>
          </p:nvPr>
        </p:nvSpPr>
        <p:spPr>
          <a:xfrm>
            <a:off x="6832745" y="1626898"/>
            <a:ext cx="3932237" cy="2224666"/>
          </a:xfrm>
          <a:ln>
            <a:solidFill>
              <a:schemeClr val="tx1"/>
            </a:solidFill>
          </a:ln>
        </p:spPr>
        <p:txBody>
          <a:bodyPr>
            <a:normAutofit/>
          </a:bodyPr>
          <a:lstStyle/>
          <a:p>
            <a:pPr algn="just"/>
            <a:r>
              <a:rPr lang="es-ES" sz="2000" dirty="0"/>
              <a:t>El papel preciso y preciado que están llamadas a jugar las estrategias de comunicación es el ser el pegamento de las fracturas sociales y tender puentes entre las distintas partes del conflicto/oportunidad</a:t>
            </a:r>
            <a:endParaRPr lang="es-EC" sz="2000" dirty="0"/>
          </a:p>
        </p:txBody>
      </p:sp>
      <p:sp>
        <p:nvSpPr>
          <p:cNvPr id="8" name="Marcador de texto 5">
            <a:extLst>
              <a:ext uri="{FF2B5EF4-FFF2-40B4-BE49-F238E27FC236}">
                <a16:creationId xmlns:a16="http://schemas.microsoft.com/office/drawing/2014/main" id="{BBBC4DDC-A290-4BE6-8C13-28AF2B831289}"/>
              </a:ext>
            </a:extLst>
          </p:cNvPr>
          <p:cNvSpPr txBox="1">
            <a:spLocks/>
          </p:cNvSpPr>
          <p:nvPr/>
        </p:nvSpPr>
        <p:spPr>
          <a:xfrm>
            <a:off x="6832745" y="3851564"/>
            <a:ext cx="3932237" cy="2224666"/>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es-ES" sz="2000" dirty="0"/>
              <a:t>El mundo se enfrenta a múltiples problemas, se hace poco esfuerzo por identificar cuales son esos problemas críticos y menos aún para identificar la estrategia para solucionar. </a:t>
            </a:r>
            <a:endParaRPr lang="es-EC" sz="2000" dirty="0"/>
          </a:p>
        </p:txBody>
      </p:sp>
      <p:sp>
        <p:nvSpPr>
          <p:cNvPr id="9" name="Marcador de texto 5">
            <a:extLst>
              <a:ext uri="{FF2B5EF4-FFF2-40B4-BE49-F238E27FC236}">
                <a16:creationId xmlns:a16="http://schemas.microsoft.com/office/drawing/2014/main" id="{8AB745F3-470B-48D1-B9AD-14067A1DBE2A}"/>
              </a:ext>
            </a:extLst>
          </p:cNvPr>
          <p:cNvSpPr txBox="1">
            <a:spLocks/>
          </p:cNvSpPr>
          <p:nvPr/>
        </p:nvSpPr>
        <p:spPr>
          <a:xfrm>
            <a:off x="983518" y="1626898"/>
            <a:ext cx="4375738" cy="51049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s-ES" sz="2800" dirty="0"/>
              <a:t>¿Dónde estamos?</a:t>
            </a:r>
            <a:endParaRPr lang="es-EC" sz="2800" dirty="0"/>
          </a:p>
        </p:txBody>
      </p:sp>
    </p:spTree>
    <p:extLst>
      <p:ext uri="{BB962C8B-B14F-4D97-AF65-F5344CB8AC3E}">
        <p14:creationId xmlns:p14="http://schemas.microsoft.com/office/powerpoint/2010/main" val="1816193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DF5C3F-C39F-48BB-96EC-5DDF7EE75A8F}"/>
              </a:ext>
            </a:extLst>
          </p:cNvPr>
          <p:cNvSpPr>
            <a:spLocks noGrp="1"/>
          </p:cNvSpPr>
          <p:nvPr>
            <p:ph type="title"/>
          </p:nvPr>
        </p:nvSpPr>
        <p:spPr>
          <a:xfrm>
            <a:off x="1226127" y="484909"/>
            <a:ext cx="9739745" cy="748145"/>
          </a:xfrm>
        </p:spPr>
        <p:txBody>
          <a:bodyPr/>
          <a:lstStyle/>
          <a:p>
            <a:pPr algn="ctr"/>
            <a:r>
              <a:rPr lang="es-ES" b="1" dirty="0"/>
              <a:t>Los 170 problemas básicos universales</a:t>
            </a:r>
            <a:endParaRPr lang="es-EC" b="1" dirty="0"/>
          </a:p>
        </p:txBody>
      </p:sp>
      <p:sp>
        <p:nvSpPr>
          <p:cNvPr id="4" name="Marcador de texto 3">
            <a:extLst>
              <a:ext uri="{FF2B5EF4-FFF2-40B4-BE49-F238E27FC236}">
                <a16:creationId xmlns:a16="http://schemas.microsoft.com/office/drawing/2014/main" id="{EC2ADE4D-CEC0-46D0-9C66-068D0BC95B52}"/>
              </a:ext>
            </a:extLst>
          </p:cNvPr>
          <p:cNvSpPr>
            <a:spLocks noGrp="1"/>
          </p:cNvSpPr>
          <p:nvPr>
            <p:ph type="body" sz="half" idx="2"/>
          </p:nvPr>
        </p:nvSpPr>
        <p:spPr>
          <a:xfrm>
            <a:off x="160917" y="2057400"/>
            <a:ext cx="3932237" cy="1371600"/>
          </a:xfrm>
          <a:ln>
            <a:solidFill>
              <a:schemeClr val="tx1"/>
            </a:solidFill>
          </a:ln>
        </p:spPr>
        <p:txBody>
          <a:bodyPr>
            <a:normAutofit/>
          </a:bodyPr>
          <a:lstStyle/>
          <a:p>
            <a:r>
              <a:rPr lang="es-ES" dirty="0"/>
              <a:t>Más antiguos: conflictos internacionales / guerras / crímenes / inseguridad / enfermedades / pobreza socioeconómica /  violencia / desempleo. </a:t>
            </a:r>
            <a:endParaRPr lang="es-EC" dirty="0"/>
          </a:p>
        </p:txBody>
      </p:sp>
      <p:sp>
        <p:nvSpPr>
          <p:cNvPr id="5" name="Marcador de texto 3">
            <a:extLst>
              <a:ext uri="{FF2B5EF4-FFF2-40B4-BE49-F238E27FC236}">
                <a16:creationId xmlns:a16="http://schemas.microsoft.com/office/drawing/2014/main" id="{4CDF0157-BD3B-44EE-B879-E038D623E6F3}"/>
              </a:ext>
            </a:extLst>
          </p:cNvPr>
          <p:cNvSpPr txBox="1">
            <a:spLocks/>
          </p:cNvSpPr>
          <p:nvPr/>
        </p:nvSpPr>
        <p:spPr>
          <a:xfrm>
            <a:off x="4129880" y="2057400"/>
            <a:ext cx="3932237" cy="1378527"/>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Manifestaciones sociales por: opresión / autoritarismo / abuso de poder / nacionalismo / violencia de genero / xenofobia / terrorismo. </a:t>
            </a:r>
            <a:endParaRPr lang="es-EC" dirty="0"/>
          </a:p>
        </p:txBody>
      </p:sp>
      <p:sp>
        <p:nvSpPr>
          <p:cNvPr id="6" name="Marcador de texto 3">
            <a:extLst>
              <a:ext uri="{FF2B5EF4-FFF2-40B4-BE49-F238E27FC236}">
                <a16:creationId xmlns:a16="http://schemas.microsoft.com/office/drawing/2014/main" id="{1A1522C0-FC08-4999-B12B-DF89DEF4988A}"/>
              </a:ext>
            </a:extLst>
          </p:cNvPr>
          <p:cNvSpPr txBox="1">
            <a:spLocks/>
          </p:cNvSpPr>
          <p:nvPr/>
        </p:nvSpPr>
        <p:spPr>
          <a:xfrm>
            <a:off x="8098846" y="2064327"/>
            <a:ext cx="3932237" cy="1371600"/>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Atención prioritaria: erosión y diversidad biológica / destrucción humana / vandalismo ecológico / degradación medioambiental / desarrollo no sostenible / crisis global / explotación / refugiados.   </a:t>
            </a:r>
            <a:endParaRPr lang="es-EC" dirty="0"/>
          </a:p>
        </p:txBody>
      </p:sp>
      <p:sp>
        <p:nvSpPr>
          <p:cNvPr id="7" name="Marcador de texto 3">
            <a:extLst>
              <a:ext uri="{FF2B5EF4-FFF2-40B4-BE49-F238E27FC236}">
                <a16:creationId xmlns:a16="http://schemas.microsoft.com/office/drawing/2014/main" id="{70DA35F8-C7EF-4694-876D-3D8555C4CACC}"/>
              </a:ext>
            </a:extLst>
          </p:cNvPr>
          <p:cNvSpPr txBox="1">
            <a:spLocks/>
          </p:cNvSpPr>
          <p:nvPr/>
        </p:nvSpPr>
        <p:spPr>
          <a:xfrm>
            <a:off x="278103" y="4253346"/>
            <a:ext cx="3932237" cy="13716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es-EC" dirty="0"/>
          </a:p>
        </p:txBody>
      </p:sp>
      <p:sp>
        <p:nvSpPr>
          <p:cNvPr id="8" name="Marcador de texto 3">
            <a:extLst>
              <a:ext uri="{FF2B5EF4-FFF2-40B4-BE49-F238E27FC236}">
                <a16:creationId xmlns:a16="http://schemas.microsoft.com/office/drawing/2014/main" id="{5B983B83-8659-41A2-8050-1A715AFEA2D5}"/>
              </a:ext>
            </a:extLst>
          </p:cNvPr>
          <p:cNvSpPr txBox="1">
            <a:spLocks/>
          </p:cNvSpPr>
          <p:nvPr/>
        </p:nvSpPr>
        <p:spPr>
          <a:xfrm>
            <a:off x="4129879" y="4267200"/>
            <a:ext cx="3932237" cy="900545"/>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Fenómenos del nuevo cuño: sida / desastres nucleares. </a:t>
            </a:r>
            <a:endParaRPr lang="es-EC" dirty="0"/>
          </a:p>
        </p:txBody>
      </p:sp>
      <p:sp>
        <p:nvSpPr>
          <p:cNvPr id="9" name="Marcador de texto 3">
            <a:extLst>
              <a:ext uri="{FF2B5EF4-FFF2-40B4-BE49-F238E27FC236}">
                <a16:creationId xmlns:a16="http://schemas.microsoft.com/office/drawing/2014/main" id="{3C8580F9-B9A0-4F55-8AC4-B353A09FEE53}"/>
              </a:ext>
            </a:extLst>
          </p:cNvPr>
          <p:cNvSpPr txBox="1">
            <a:spLocks/>
          </p:cNvSpPr>
          <p:nvPr/>
        </p:nvSpPr>
        <p:spPr>
          <a:xfrm>
            <a:off x="8098846" y="4267201"/>
            <a:ext cx="3932237" cy="900545"/>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Conflictos normativos: conflictos culturales / decadencia ética / relativismo moral / ruptura social / desintegración social. </a:t>
            </a:r>
            <a:endParaRPr lang="es-EC" dirty="0"/>
          </a:p>
        </p:txBody>
      </p:sp>
      <p:sp>
        <p:nvSpPr>
          <p:cNvPr id="10" name="Marcador de texto 3">
            <a:extLst>
              <a:ext uri="{FF2B5EF4-FFF2-40B4-BE49-F238E27FC236}">
                <a16:creationId xmlns:a16="http://schemas.microsoft.com/office/drawing/2014/main" id="{95E0821F-4B2C-4971-9143-273C10DB0AE1}"/>
              </a:ext>
            </a:extLst>
          </p:cNvPr>
          <p:cNvSpPr txBox="1">
            <a:spLocks/>
          </p:cNvSpPr>
          <p:nvPr/>
        </p:nvSpPr>
        <p:spPr>
          <a:xfrm>
            <a:off x="160912" y="4267200"/>
            <a:ext cx="3932237" cy="900545"/>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Conflictos del mundo moderno: pedofilia en internet / delitos informáticos.   </a:t>
            </a:r>
            <a:endParaRPr lang="es-EC" dirty="0"/>
          </a:p>
        </p:txBody>
      </p:sp>
      <p:sp>
        <p:nvSpPr>
          <p:cNvPr id="11" name="Marcador de texto 3">
            <a:extLst>
              <a:ext uri="{FF2B5EF4-FFF2-40B4-BE49-F238E27FC236}">
                <a16:creationId xmlns:a16="http://schemas.microsoft.com/office/drawing/2014/main" id="{B9C2B378-70CA-44A0-A907-BE170B81EAE4}"/>
              </a:ext>
            </a:extLst>
          </p:cNvPr>
          <p:cNvSpPr txBox="1">
            <a:spLocks/>
          </p:cNvSpPr>
          <p:nvPr/>
        </p:nvSpPr>
        <p:spPr>
          <a:xfrm>
            <a:off x="4093153" y="5666510"/>
            <a:ext cx="4049424" cy="900545"/>
          </a:xfrm>
          <a:prstGeom prst="rect">
            <a:avLst/>
          </a:prstGeom>
          <a:ln>
            <a:solidFill>
              <a:schemeClr val="tx1"/>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Sociedad de la información: falta de información / información incorrecta /  desinformación deliberada / declaraciones falsas </a:t>
            </a:r>
            <a:endParaRPr lang="es-EC" dirty="0"/>
          </a:p>
        </p:txBody>
      </p:sp>
    </p:spTree>
    <p:extLst>
      <p:ext uri="{BB962C8B-B14F-4D97-AF65-F5344CB8AC3E}">
        <p14:creationId xmlns:p14="http://schemas.microsoft.com/office/powerpoint/2010/main" val="696721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FA6A6B1C-F4BB-426B-B0A3-16A503AE9E51}"/>
              </a:ext>
            </a:extLst>
          </p:cNvPr>
          <p:cNvSpPr>
            <a:spLocks noGrp="1"/>
          </p:cNvSpPr>
          <p:nvPr>
            <p:ph type="body" idx="1"/>
          </p:nvPr>
        </p:nvSpPr>
        <p:spPr>
          <a:xfrm>
            <a:off x="938213" y="669781"/>
            <a:ext cx="5157787" cy="823912"/>
          </a:xfrm>
          <a:ln>
            <a:solidFill>
              <a:schemeClr val="tx1"/>
            </a:solidFill>
          </a:ln>
        </p:spPr>
        <p:txBody>
          <a:bodyPr/>
          <a:lstStyle/>
          <a:p>
            <a:r>
              <a:rPr lang="es-ES" dirty="0"/>
              <a:t>Fortalezas del informe de problemas básicos universales  </a:t>
            </a:r>
            <a:endParaRPr lang="es-EC" dirty="0"/>
          </a:p>
        </p:txBody>
      </p:sp>
      <p:sp>
        <p:nvSpPr>
          <p:cNvPr id="8" name="Marcador de texto 7">
            <a:extLst>
              <a:ext uri="{FF2B5EF4-FFF2-40B4-BE49-F238E27FC236}">
                <a16:creationId xmlns:a16="http://schemas.microsoft.com/office/drawing/2014/main" id="{2493FB45-AB32-4E2D-9DF0-76D2DC50CFB7}"/>
              </a:ext>
            </a:extLst>
          </p:cNvPr>
          <p:cNvSpPr>
            <a:spLocks noGrp="1"/>
          </p:cNvSpPr>
          <p:nvPr>
            <p:ph type="body" sz="quarter" idx="3"/>
          </p:nvPr>
        </p:nvSpPr>
        <p:spPr>
          <a:xfrm>
            <a:off x="6096000" y="669781"/>
            <a:ext cx="5183188" cy="823912"/>
          </a:xfrm>
          <a:ln>
            <a:solidFill>
              <a:schemeClr val="tx1"/>
            </a:solidFill>
          </a:ln>
        </p:spPr>
        <p:txBody>
          <a:bodyPr/>
          <a:lstStyle/>
          <a:p>
            <a:r>
              <a:rPr lang="es-ES" dirty="0"/>
              <a:t>Debilidades del informe de problemas básicos universales </a:t>
            </a:r>
            <a:endParaRPr lang="es-EC" dirty="0"/>
          </a:p>
        </p:txBody>
      </p:sp>
      <p:sp>
        <p:nvSpPr>
          <p:cNvPr id="10" name="Marcador de texto 5">
            <a:extLst>
              <a:ext uri="{FF2B5EF4-FFF2-40B4-BE49-F238E27FC236}">
                <a16:creationId xmlns:a16="http://schemas.microsoft.com/office/drawing/2014/main" id="{8D8AFEAF-E750-444D-B77D-CBBBB67E9839}"/>
              </a:ext>
            </a:extLst>
          </p:cNvPr>
          <p:cNvSpPr txBox="1">
            <a:spLocks/>
          </p:cNvSpPr>
          <p:nvPr/>
        </p:nvSpPr>
        <p:spPr>
          <a:xfrm>
            <a:off x="938213" y="1967344"/>
            <a:ext cx="4991533" cy="4585855"/>
          </a:xfrm>
          <a:prstGeom prst="rect">
            <a:avLst/>
          </a:prstGeom>
          <a:ln>
            <a:solidFill>
              <a:schemeClr val="tx1"/>
            </a:solidFill>
          </a:ln>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900" indent="-342900" algn="just">
              <a:buFont typeface="Arial" panose="020B0604020202020204" pitchFamily="34" charset="0"/>
              <a:buChar char="•"/>
            </a:pPr>
            <a:r>
              <a:rPr lang="es-ES" sz="2200" b="0" dirty="0"/>
              <a:t>Reconocimiento general de la multiplicidad y gravedad de los problemas.</a:t>
            </a:r>
          </a:p>
          <a:p>
            <a:pPr marL="342900" indent="-342900" algn="just">
              <a:buFont typeface="Arial" panose="020B0604020202020204" pitchFamily="34" charset="0"/>
              <a:buChar char="•"/>
            </a:pPr>
            <a:r>
              <a:rPr lang="es-ES" sz="2200" b="0" dirty="0"/>
              <a:t>Fuertes interrelaciones entre problemas.</a:t>
            </a:r>
          </a:p>
          <a:p>
            <a:pPr marL="342900" indent="-342900" algn="just">
              <a:buFont typeface="Arial" panose="020B0604020202020204" pitchFamily="34" charset="0"/>
              <a:buChar char="•"/>
            </a:pPr>
            <a:r>
              <a:rPr lang="es-ES" sz="2200" b="0" dirty="0"/>
              <a:t>Complejidad de la red de problemas interconectados.</a:t>
            </a:r>
          </a:p>
          <a:p>
            <a:pPr marL="342900" indent="-342900" algn="just">
              <a:buFont typeface="Arial" panose="020B0604020202020204" pitchFamily="34" charset="0"/>
              <a:buChar char="•"/>
            </a:pPr>
            <a:r>
              <a:rPr lang="es-ES" sz="2200" b="0" dirty="0"/>
              <a:t>Falta de consenso sobre las prioridades.</a:t>
            </a:r>
          </a:p>
          <a:p>
            <a:pPr marL="342900" indent="-342900" algn="just">
              <a:buFont typeface="Arial" panose="020B0604020202020204" pitchFamily="34" charset="0"/>
              <a:buChar char="•"/>
            </a:pPr>
            <a:r>
              <a:rPr lang="es-ES" sz="2200" b="0" dirty="0"/>
              <a:t>Presencia y relevancia creciente de las organizaciones no gubernamentales.</a:t>
            </a:r>
          </a:p>
          <a:p>
            <a:pPr marL="342900" indent="-342900" algn="just">
              <a:buFont typeface="Arial" panose="020B0604020202020204" pitchFamily="34" charset="0"/>
              <a:buChar char="•"/>
            </a:pPr>
            <a:r>
              <a:rPr lang="es-ES" sz="2200" b="0" dirty="0"/>
              <a:t>Peso del componente axiológico y comunicativo.</a:t>
            </a:r>
          </a:p>
          <a:p>
            <a:pPr marL="342900" indent="-342900" algn="just">
              <a:buFont typeface="Arial" panose="020B0604020202020204" pitchFamily="34" charset="0"/>
              <a:buChar char="•"/>
            </a:pPr>
            <a:r>
              <a:rPr lang="es-ES" sz="2200" b="0" dirty="0"/>
              <a:t>Necesidad de una forma mas integrada de acercarse a la complejidad.</a:t>
            </a:r>
          </a:p>
          <a:p>
            <a:r>
              <a:rPr lang="es-ES" sz="2000" b="0" dirty="0"/>
              <a:t>  </a:t>
            </a:r>
            <a:endParaRPr lang="es-EC" sz="2000" b="0" dirty="0"/>
          </a:p>
        </p:txBody>
      </p:sp>
      <p:sp>
        <p:nvSpPr>
          <p:cNvPr id="11" name="Marcador de texto 5">
            <a:extLst>
              <a:ext uri="{FF2B5EF4-FFF2-40B4-BE49-F238E27FC236}">
                <a16:creationId xmlns:a16="http://schemas.microsoft.com/office/drawing/2014/main" id="{888079AC-60C9-4D3B-846B-B7A35C35B120}"/>
              </a:ext>
            </a:extLst>
          </p:cNvPr>
          <p:cNvSpPr txBox="1">
            <a:spLocks/>
          </p:cNvSpPr>
          <p:nvPr/>
        </p:nvSpPr>
        <p:spPr>
          <a:xfrm>
            <a:off x="6096000" y="1967344"/>
            <a:ext cx="5183188" cy="2572183"/>
          </a:xfrm>
          <a:prstGeom prst="rect">
            <a:avLst/>
          </a:prstGeom>
          <a:ln>
            <a:solidFill>
              <a:schemeClr val="tx1"/>
            </a:solid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900" indent="-342900" algn="just">
              <a:buFont typeface="Arial" panose="020B0604020202020204" pitchFamily="34" charset="0"/>
              <a:buChar char="•"/>
            </a:pPr>
            <a:r>
              <a:rPr lang="es-ES" sz="2000" b="0" dirty="0"/>
              <a:t>Pseudo – objetividad en sus métodos e interpretaciones.</a:t>
            </a:r>
          </a:p>
          <a:p>
            <a:pPr marL="342900" indent="-342900" algn="just">
              <a:buFont typeface="Arial" panose="020B0604020202020204" pitchFamily="34" charset="0"/>
              <a:buChar char="•"/>
            </a:pPr>
            <a:r>
              <a:rPr lang="es-ES" sz="2000" b="0" dirty="0"/>
              <a:t>Omitir o bajar el tono en información que pudiera afectar a algún gobierno. </a:t>
            </a:r>
          </a:p>
          <a:p>
            <a:pPr marL="342900" indent="-342900" algn="just">
              <a:buFont typeface="Arial" panose="020B0604020202020204" pitchFamily="34" charset="0"/>
              <a:buChar char="•"/>
            </a:pPr>
            <a:r>
              <a:rPr lang="es-ES" sz="2000" b="0" dirty="0"/>
              <a:t>Presentar los temas en su vertiente mas favorable y menos crispada. </a:t>
            </a:r>
          </a:p>
          <a:p>
            <a:endParaRPr lang="es-EC" sz="2000" b="0" dirty="0"/>
          </a:p>
        </p:txBody>
      </p:sp>
    </p:spTree>
    <p:extLst>
      <p:ext uri="{BB962C8B-B14F-4D97-AF65-F5344CB8AC3E}">
        <p14:creationId xmlns:p14="http://schemas.microsoft.com/office/powerpoint/2010/main" val="723977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805F2-B183-4F52-9671-274BBAA118B2}"/>
              </a:ext>
            </a:extLst>
          </p:cNvPr>
          <p:cNvSpPr>
            <a:spLocks noGrp="1"/>
          </p:cNvSpPr>
          <p:nvPr>
            <p:ph type="title"/>
          </p:nvPr>
        </p:nvSpPr>
        <p:spPr/>
        <p:txBody>
          <a:bodyPr>
            <a:normAutofit/>
          </a:bodyPr>
          <a:lstStyle/>
          <a:p>
            <a:pPr algn="ctr"/>
            <a:r>
              <a:rPr lang="es-ES" sz="3200" b="1" dirty="0"/>
              <a:t>Características de las estrategias</a:t>
            </a:r>
            <a:endParaRPr lang="es-EC" sz="3200" b="1" dirty="0"/>
          </a:p>
        </p:txBody>
      </p:sp>
      <p:graphicFrame>
        <p:nvGraphicFramePr>
          <p:cNvPr id="8" name="Diagrama 7">
            <a:extLst>
              <a:ext uri="{FF2B5EF4-FFF2-40B4-BE49-F238E27FC236}">
                <a16:creationId xmlns:a16="http://schemas.microsoft.com/office/drawing/2014/main" id="{AEA6FF67-A9BB-4CD7-8CDD-A997B57CB92C}"/>
              </a:ext>
            </a:extLst>
          </p:cNvPr>
          <p:cNvGraphicFramePr/>
          <p:nvPr>
            <p:extLst>
              <p:ext uri="{D42A27DB-BD31-4B8C-83A1-F6EECF244321}">
                <p14:modId xmlns:p14="http://schemas.microsoft.com/office/powerpoint/2010/main" val="1328243532"/>
              </p:ext>
            </p:extLst>
          </p:nvPr>
        </p:nvGraphicFramePr>
        <p:xfrm>
          <a:off x="839788" y="1690688"/>
          <a:ext cx="10515600" cy="36160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7571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DF5C3F-C39F-48BB-96EC-5DDF7EE75A8F}"/>
              </a:ext>
            </a:extLst>
          </p:cNvPr>
          <p:cNvSpPr>
            <a:spLocks noGrp="1"/>
          </p:cNvSpPr>
          <p:nvPr>
            <p:ph type="title"/>
          </p:nvPr>
        </p:nvSpPr>
        <p:spPr>
          <a:xfrm>
            <a:off x="1226127" y="484909"/>
            <a:ext cx="9739745" cy="748145"/>
          </a:xfrm>
        </p:spPr>
        <p:txBody>
          <a:bodyPr/>
          <a:lstStyle/>
          <a:p>
            <a:pPr algn="ctr"/>
            <a:r>
              <a:rPr lang="es-ES" b="1" dirty="0"/>
              <a:t>Seis estrategias comunicativas para el siglo XXI</a:t>
            </a:r>
            <a:endParaRPr lang="es-EC" b="1" dirty="0"/>
          </a:p>
        </p:txBody>
      </p:sp>
      <p:sp>
        <p:nvSpPr>
          <p:cNvPr id="4" name="Marcador de texto 3">
            <a:extLst>
              <a:ext uri="{FF2B5EF4-FFF2-40B4-BE49-F238E27FC236}">
                <a16:creationId xmlns:a16="http://schemas.microsoft.com/office/drawing/2014/main" id="{EC2ADE4D-CEC0-46D0-9C66-068D0BC95B52}"/>
              </a:ext>
            </a:extLst>
          </p:cNvPr>
          <p:cNvSpPr>
            <a:spLocks noGrp="1"/>
          </p:cNvSpPr>
          <p:nvPr>
            <p:ph type="body" sz="half" idx="2"/>
          </p:nvPr>
        </p:nvSpPr>
        <p:spPr>
          <a:xfrm>
            <a:off x="1226127" y="1762991"/>
            <a:ext cx="2286000" cy="2050474"/>
          </a:xfrm>
          <a:ln>
            <a:solidFill>
              <a:schemeClr val="tx1"/>
            </a:solidFill>
          </a:ln>
        </p:spPr>
        <p:txBody>
          <a:bodyPr>
            <a:normAutofit/>
          </a:bodyPr>
          <a:lstStyle/>
          <a:p>
            <a:pPr algn="just"/>
            <a:r>
              <a:rPr lang="es-ES" sz="2000" dirty="0"/>
              <a:t>Pasar el mensaje dentro de los propios actores estratégicos a través de reuniones, acuerdos, cumbres y declaraciones. </a:t>
            </a:r>
            <a:endParaRPr lang="es-EC" sz="2000" dirty="0"/>
          </a:p>
        </p:txBody>
      </p:sp>
      <p:sp>
        <p:nvSpPr>
          <p:cNvPr id="5" name="Marcador de texto 3">
            <a:extLst>
              <a:ext uri="{FF2B5EF4-FFF2-40B4-BE49-F238E27FC236}">
                <a16:creationId xmlns:a16="http://schemas.microsoft.com/office/drawing/2014/main" id="{4CDF0157-BD3B-44EE-B879-E038D623E6F3}"/>
              </a:ext>
            </a:extLst>
          </p:cNvPr>
          <p:cNvSpPr txBox="1">
            <a:spLocks/>
          </p:cNvSpPr>
          <p:nvPr/>
        </p:nvSpPr>
        <p:spPr>
          <a:xfrm>
            <a:off x="4662487" y="1773381"/>
            <a:ext cx="2286000" cy="2040083"/>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es-ES" sz="2000" dirty="0"/>
              <a:t>Crear una visión común y articulada del problema</a:t>
            </a:r>
            <a:endParaRPr lang="es-EC" sz="2000" dirty="0"/>
          </a:p>
        </p:txBody>
      </p:sp>
      <p:sp>
        <p:nvSpPr>
          <p:cNvPr id="6" name="Marcador de texto 3">
            <a:extLst>
              <a:ext uri="{FF2B5EF4-FFF2-40B4-BE49-F238E27FC236}">
                <a16:creationId xmlns:a16="http://schemas.microsoft.com/office/drawing/2014/main" id="{1A1522C0-FC08-4999-B12B-DF89DEF4988A}"/>
              </a:ext>
            </a:extLst>
          </p:cNvPr>
          <p:cNvSpPr txBox="1">
            <a:spLocks/>
          </p:cNvSpPr>
          <p:nvPr/>
        </p:nvSpPr>
        <p:spPr>
          <a:xfrm>
            <a:off x="8098847" y="1870364"/>
            <a:ext cx="2286001" cy="1943100"/>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es-ES" sz="2000" dirty="0"/>
              <a:t>Crear acuerdos de cooperación entre grupos, países e investigadores.</a:t>
            </a:r>
            <a:endParaRPr lang="es-EC" sz="2000" dirty="0"/>
          </a:p>
        </p:txBody>
      </p:sp>
      <p:sp>
        <p:nvSpPr>
          <p:cNvPr id="7" name="Marcador de texto 3">
            <a:extLst>
              <a:ext uri="{FF2B5EF4-FFF2-40B4-BE49-F238E27FC236}">
                <a16:creationId xmlns:a16="http://schemas.microsoft.com/office/drawing/2014/main" id="{70DA35F8-C7EF-4694-876D-3D8555C4CACC}"/>
              </a:ext>
            </a:extLst>
          </p:cNvPr>
          <p:cNvSpPr txBox="1">
            <a:spLocks/>
          </p:cNvSpPr>
          <p:nvPr/>
        </p:nvSpPr>
        <p:spPr>
          <a:xfrm>
            <a:off x="278103" y="4253346"/>
            <a:ext cx="3932237" cy="13716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es-EC" dirty="0"/>
          </a:p>
        </p:txBody>
      </p:sp>
      <p:sp>
        <p:nvSpPr>
          <p:cNvPr id="8" name="Marcador de texto 3">
            <a:extLst>
              <a:ext uri="{FF2B5EF4-FFF2-40B4-BE49-F238E27FC236}">
                <a16:creationId xmlns:a16="http://schemas.microsoft.com/office/drawing/2014/main" id="{5B983B83-8659-41A2-8050-1A715AFEA2D5}"/>
              </a:ext>
            </a:extLst>
          </p:cNvPr>
          <p:cNvSpPr txBox="1">
            <a:spLocks/>
          </p:cNvSpPr>
          <p:nvPr/>
        </p:nvSpPr>
        <p:spPr>
          <a:xfrm>
            <a:off x="4662486" y="4253343"/>
            <a:ext cx="2286001" cy="1801091"/>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es-ES" sz="2000" dirty="0"/>
              <a:t>Educar a jóvenes en edad escolar mediante programas y redes.</a:t>
            </a:r>
            <a:endParaRPr lang="es-EC" sz="2000" dirty="0"/>
          </a:p>
        </p:txBody>
      </p:sp>
      <p:sp>
        <p:nvSpPr>
          <p:cNvPr id="9" name="Marcador de texto 3">
            <a:extLst>
              <a:ext uri="{FF2B5EF4-FFF2-40B4-BE49-F238E27FC236}">
                <a16:creationId xmlns:a16="http://schemas.microsoft.com/office/drawing/2014/main" id="{3C8580F9-B9A0-4F55-8AC4-B353A09FEE53}"/>
              </a:ext>
            </a:extLst>
          </p:cNvPr>
          <p:cNvSpPr txBox="1">
            <a:spLocks/>
          </p:cNvSpPr>
          <p:nvPr/>
        </p:nvSpPr>
        <p:spPr>
          <a:xfrm>
            <a:off x="8098844" y="4253343"/>
            <a:ext cx="2286001" cy="1801092"/>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es-ES" sz="2000" dirty="0"/>
              <a:t>La transparencia de la información entre los diferentes actores. </a:t>
            </a:r>
            <a:endParaRPr lang="es-EC" sz="2000" dirty="0"/>
          </a:p>
        </p:txBody>
      </p:sp>
      <p:sp>
        <p:nvSpPr>
          <p:cNvPr id="10" name="Marcador de texto 3">
            <a:extLst>
              <a:ext uri="{FF2B5EF4-FFF2-40B4-BE49-F238E27FC236}">
                <a16:creationId xmlns:a16="http://schemas.microsoft.com/office/drawing/2014/main" id="{95E0821F-4B2C-4971-9143-273C10DB0AE1}"/>
              </a:ext>
            </a:extLst>
          </p:cNvPr>
          <p:cNvSpPr txBox="1">
            <a:spLocks/>
          </p:cNvSpPr>
          <p:nvPr/>
        </p:nvSpPr>
        <p:spPr>
          <a:xfrm>
            <a:off x="1226127" y="4253345"/>
            <a:ext cx="2286000" cy="1801091"/>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es-ES" sz="2000" dirty="0"/>
              <a:t>Sensibilizar a la opinión publica a través de campañas de concientización.</a:t>
            </a:r>
            <a:endParaRPr lang="es-EC" sz="2000" dirty="0"/>
          </a:p>
        </p:txBody>
      </p:sp>
    </p:spTree>
    <p:extLst>
      <p:ext uri="{BB962C8B-B14F-4D97-AF65-F5344CB8AC3E}">
        <p14:creationId xmlns:p14="http://schemas.microsoft.com/office/powerpoint/2010/main" val="1585421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EC137D9D-67E3-453D-863E-0E4E1006055E}"/>
              </a:ext>
            </a:extLst>
          </p:cNvPr>
          <p:cNvSpPr>
            <a:spLocks noGrp="1"/>
          </p:cNvSpPr>
          <p:nvPr>
            <p:ph type="ctrTitle"/>
          </p:nvPr>
        </p:nvSpPr>
        <p:spPr>
          <a:xfrm>
            <a:off x="1524000" y="568181"/>
            <a:ext cx="9144000" cy="789564"/>
          </a:xfrm>
        </p:spPr>
        <p:txBody>
          <a:bodyPr>
            <a:normAutofit/>
          </a:bodyPr>
          <a:lstStyle/>
          <a:p>
            <a:r>
              <a:rPr lang="es-ES" sz="3200" b="1" dirty="0"/>
              <a:t>Conclusiones</a:t>
            </a:r>
            <a:endParaRPr lang="es-EC" sz="3200" b="1" dirty="0"/>
          </a:p>
        </p:txBody>
      </p:sp>
      <p:sp>
        <p:nvSpPr>
          <p:cNvPr id="8" name="Subtítulo 7">
            <a:extLst>
              <a:ext uri="{FF2B5EF4-FFF2-40B4-BE49-F238E27FC236}">
                <a16:creationId xmlns:a16="http://schemas.microsoft.com/office/drawing/2014/main" id="{9232C8C2-48F6-4DC7-9749-69FCAC078C63}"/>
              </a:ext>
            </a:extLst>
          </p:cNvPr>
          <p:cNvSpPr>
            <a:spLocks noGrp="1"/>
          </p:cNvSpPr>
          <p:nvPr>
            <p:ph type="subTitle" idx="1"/>
          </p:nvPr>
        </p:nvSpPr>
        <p:spPr>
          <a:xfrm>
            <a:off x="1524000" y="2122427"/>
            <a:ext cx="9144000" cy="3179618"/>
          </a:xfrm>
          <a:blipFill>
            <a:blip r:embed="rId2"/>
            <a:tile tx="0" ty="0" sx="100000" sy="100000" flip="none" algn="tl"/>
          </a:blipFill>
        </p:spPr>
        <p:txBody>
          <a:bodyPr>
            <a:normAutofit/>
          </a:bodyPr>
          <a:lstStyle/>
          <a:p>
            <a:r>
              <a:rPr lang="es-ES" sz="3200" dirty="0"/>
              <a:t>«La comunicación es un componente estratégico relevante aunque difiera de otras estrategias […] la mayor cantidad de problemas no están ligados solo a causas científicas, técnicas o naturales; sino están sujetos a factores culturales, perceptivos y valorativos que condiciona la conducta humana» </a:t>
            </a:r>
            <a:endParaRPr lang="es-EC" sz="3200" dirty="0"/>
          </a:p>
        </p:txBody>
      </p:sp>
    </p:spTree>
    <p:extLst>
      <p:ext uri="{BB962C8B-B14F-4D97-AF65-F5344CB8AC3E}">
        <p14:creationId xmlns:p14="http://schemas.microsoft.com/office/powerpoint/2010/main" val="2239436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9D5BBD-7A88-49CB-82D2-5FB6A8BA26AF}"/>
              </a:ext>
            </a:extLst>
          </p:cNvPr>
          <p:cNvSpPr>
            <a:spLocks noGrp="1"/>
          </p:cNvSpPr>
          <p:nvPr>
            <p:ph type="title"/>
          </p:nvPr>
        </p:nvSpPr>
        <p:spPr/>
        <p:txBody>
          <a:bodyPr>
            <a:normAutofit/>
          </a:bodyPr>
          <a:lstStyle/>
          <a:p>
            <a:pPr algn="ctr"/>
            <a:r>
              <a:rPr lang="es-ES" sz="3200" b="1" dirty="0"/>
              <a:t>II. Conflictos normativos. Respuestas estratégicas </a:t>
            </a:r>
            <a:endParaRPr lang="es-EC" sz="3200" b="1" dirty="0"/>
          </a:p>
        </p:txBody>
      </p:sp>
      <p:sp>
        <p:nvSpPr>
          <p:cNvPr id="3" name="Marcador de contenido 2">
            <a:extLst>
              <a:ext uri="{FF2B5EF4-FFF2-40B4-BE49-F238E27FC236}">
                <a16:creationId xmlns:a16="http://schemas.microsoft.com/office/drawing/2014/main" id="{3FDD7666-E227-48ED-862A-9A726C6E0F76}"/>
              </a:ext>
            </a:extLst>
          </p:cNvPr>
          <p:cNvSpPr>
            <a:spLocks noGrp="1"/>
          </p:cNvSpPr>
          <p:nvPr>
            <p:ph idx="1"/>
          </p:nvPr>
        </p:nvSpPr>
        <p:spPr>
          <a:xfrm>
            <a:off x="838200" y="2255116"/>
            <a:ext cx="10515600" cy="3051175"/>
          </a:xfrm>
          <a:ln>
            <a:solidFill>
              <a:schemeClr val="tx1"/>
            </a:solidFill>
          </a:ln>
        </p:spPr>
        <p:txBody>
          <a:bodyPr>
            <a:normAutofit/>
          </a:bodyPr>
          <a:lstStyle/>
          <a:p>
            <a:pPr algn="just">
              <a:buFont typeface="Wingdings" panose="05000000000000000000" pitchFamily="2" charset="2"/>
              <a:buChar char="ü"/>
            </a:pPr>
            <a:r>
              <a:rPr lang="es-ES" sz="2000" dirty="0"/>
              <a:t>Las principales causas de la conflictividad son: el choque de culturas y normas; y la competencia por la economía y el mercado.  </a:t>
            </a:r>
          </a:p>
          <a:p>
            <a:pPr algn="just">
              <a:buFont typeface="Wingdings" panose="05000000000000000000" pitchFamily="2" charset="2"/>
              <a:buChar char="ü"/>
            </a:pPr>
            <a:r>
              <a:rPr lang="es-ES" sz="2000" dirty="0"/>
              <a:t>Los conflictos normativos no son originales, sino que vienen derivados.</a:t>
            </a:r>
          </a:p>
          <a:p>
            <a:pPr algn="just">
              <a:buFont typeface="Wingdings" panose="05000000000000000000" pitchFamily="2" charset="2"/>
              <a:buChar char="ü"/>
            </a:pPr>
            <a:r>
              <a:rPr lang="es-ES" sz="2000" dirty="0"/>
              <a:t>Los conflictos normativos son aquellos que se polarizan en torno a las reglas que rigen la vida social. </a:t>
            </a:r>
          </a:p>
          <a:p>
            <a:pPr algn="just">
              <a:buFont typeface="Wingdings" panose="05000000000000000000" pitchFamily="2" charset="2"/>
              <a:buChar char="ü"/>
            </a:pPr>
            <a:r>
              <a:rPr lang="es-ES" sz="2000" dirty="0"/>
              <a:t>El conflicto normativo en las modernas democracias pluralistas «deja de ser un hecho para convertirse en una virtud: el ideal por el que las personas y creencias diferentes viven juntas en un estado de paz civilizada».</a:t>
            </a:r>
            <a:endParaRPr lang="es-EC" sz="2000" dirty="0"/>
          </a:p>
        </p:txBody>
      </p:sp>
    </p:spTree>
    <p:extLst>
      <p:ext uri="{BB962C8B-B14F-4D97-AF65-F5344CB8AC3E}">
        <p14:creationId xmlns:p14="http://schemas.microsoft.com/office/powerpoint/2010/main" val="709279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DF5C3F-C39F-48BB-96EC-5DDF7EE75A8F}"/>
              </a:ext>
            </a:extLst>
          </p:cNvPr>
          <p:cNvSpPr>
            <a:spLocks noGrp="1"/>
          </p:cNvSpPr>
          <p:nvPr>
            <p:ph type="title"/>
          </p:nvPr>
        </p:nvSpPr>
        <p:spPr>
          <a:xfrm>
            <a:off x="1226127" y="484909"/>
            <a:ext cx="9739745" cy="748145"/>
          </a:xfrm>
        </p:spPr>
        <p:txBody>
          <a:bodyPr/>
          <a:lstStyle/>
          <a:p>
            <a:pPr algn="ctr"/>
            <a:r>
              <a:rPr lang="es-ES" b="1" dirty="0"/>
              <a:t>Tipos de conflicto normativo</a:t>
            </a:r>
            <a:endParaRPr lang="es-EC" b="1" dirty="0"/>
          </a:p>
        </p:txBody>
      </p:sp>
      <p:sp>
        <p:nvSpPr>
          <p:cNvPr id="4" name="Marcador de texto 3">
            <a:extLst>
              <a:ext uri="{FF2B5EF4-FFF2-40B4-BE49-F238E27FC236}">
                <a16:creationId xmlns:a16="http://schemas.microsoft.com/office/drawing/2014/main" id="{EC2ADE4D-CEC0-46D0-9C66-068D0BC95B52}"/>
              </a:ext>
            </a:extLst>
          </p:cNvPr>
          <p:cNvSpPr>
            <a:spLocks noGrp="1"/>
          </p:cNvSpPr>
          <p:nvPr>
            <p:ph type="body" sz="half" idx="2"/>
          </p:nvPr>
        </p:nvSpPr>
        <p:spPr>
          <a:xfrm>
            <a:off x="160917" y="2057400"/>
            <a:ext cx="3932237" cy="1371600"/>
          </a:xfrm>
          <a:ln>
            <a:solidFill>
              <a:schemeClr val="tx1"/>
            </a:solidFill>
          </a:ln>
        </p:spPr>
        <p:txBody>
          <a:bodyPr>
            <a:normAutofit lnSpcReduction="10000"/>
          </a:bodyPr>
          <a:lstStyle/>
          <a:p>
            <a:r>
              <a:rPr lang="es-ES" dirty="0"/>
              <a:t>Conflictos de Identidad: La redefinición del «nosotros los». Ligado a la identidad nacional. Conflictos sobre la naturaleza y los limites de la comunidad nacional. ¿A quien se excluye? ¿Quiénes somos? Ej. Los gallegos y vascos en España.</a:t>
            </a:r>
            <a:endParaRPr lang="es-EC" dirty="0"/>
          </a:p>
        </p:txBody>
      </p:sp>
      <p:sp>
        <p:nvSpPr>
          <p:cNvPr id="5" name="Marcador de texto 3">
            <a:extLst>
              <a:ext uri="{FF2B5EF4-FFF2-40B4-BE49-F238E27FC236}">
                <a16:creationId xmlns:a16="http://schemas.microsoft.com/office/drawing/2014/main" id="{4CDF0157-BD3B-44EE-B879-E038D623E6F3}"/>
              </a:ext>
            </a:extLst>
          </p:cNvPr>
          <p:cNvSpPr txBox="1">
            <a:spLocks/>
          </p:cNvSpPr>
          <p:nvPr/>
        </p:nvSpPr>
        <p:spPr>
          <a:xfrm>
            <a:off x="4129880" y="2057400"/>
            <a:ext cx="3932237" cy="1378527"/>
          </a:xfrm>
          <a:prstGeom prst="rect">
            <a:avLst/>
          </a:prstGeom>
          <a:ln>
            <a:solidFill>
              <a:schemeClr val="tx1"/>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Conflictos nacionalistas: Son una variante de los conflictos de identidad y se origina por los sentimientos nacionalistas, secesionistas o separatistas. Existen lecturas distintas de la propia identidad nacional. Ej. Comunidad francófona de Canadá. </a:t>
            </a:r>
            <a:endParaRPr lang="es-EC" dirty="0"/>
          </a:p>
        </p:txBody>
      </p:sp>
      <p:sp>
        <p:nvSpPr>
          <p:cNvPr id="6" name="Marcador de texto 3">
            <a:extLst>
              <a:ext uri="{FF2B5EF4-FFF2-40B4-BE49-F238E27FC236}">
                <a16:creationId xmlns:a16="http://schemas.microsoft.com/office/drawing/2014/main" id="{1A1522C0-FC08-4999-B12B-DF89DEF4988A}"/>
              </a:ext>
            </a:extLst>
          </p:cNvPr>
          <p:cNvSpPr txBox="1">
            <a:spLocks/>
          </p:cNvSpPr>
          <p:nvPr/>
        </p:nvSpPr>
        <p:spPr>
          <a:xfrm>
            <a:off x="8098846" y="2064327"/>
            <a:ext cx="3932237" cy="1371600"/>
          </a:xfrm>
          <a:prstGeom prst="rect">
            <a:avLst/>
          </a:prstGeom>
          <a:ln>
            <a:solidFill>
              <a:schemeClr val="tx1"/>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Conflictos religiosos: La religión es la frontera durante la historia humana que ha dividido a la sociedad entre ellos y nosotros esto ha generado una competencia entre dioses incompatibles «solo puede existir un Dios verdadero».</a:t>
            </a:r>
            <a:endParaRPr lang="es-EC" dirty="0"/>
          </a:p>
        </p:txBody>
      </p:sp>
      <p:sp>
        <p:nvSpPr>
          <p:cNvPr id="7" name="Marcador de texto 3">
            <a:extLst>
              <a:ext uri="{FF2B5EF4-FFF2-40B4-BE49-F238E27FC236}">
                <a16:creationId xmlns:a16="http://schemas.microsoft.com/office/drawing/2014/main" id="{70DA35F8-C7EF-4694-876D-3D8555C4CACC}"/>
              </a:ext>
            </a:extLst>
          </p:cNvPr>
          <p:cNvSpPr txBox="1">
            <a:spLocks/>
          </p:cNvSpPr>
          <p:nvPr/>
        </p:nvSpPr>
        <p:spPr>
          <a:xfrm>
            <a:off x="278103" y="4253346"/>
            <a:ext cx="3932237" cy="13716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es-EC" dirty="0"/>
          </a:p>
        </p:txBody>
      </p:sp>
      <p:sp>
        <p:nvSpPr>
          <p:cNvPr id="8" name="Marcador de texto 3">
            <a:extLst>
              <a:ext uri="{FF2B5EF4-FFF2-40B4-BE49-F238E27FC236}">
                <a16:creationId xmlns:a16="http://schemas.microsoft.com/office/drawing/2014/main" id="{5B983B83-8659-41A2-8050-1A715AFEA2D5}"/>
              </a:ext>
            </a:extLst>
          </p:cNvPr>
          <p:cNvSpPr txBox="1">
            <a:spLocks/>
          </p:cNvSpPr>
          <p:nvPr/>
        </p:nvSpPr>
        <p:spPr>
          <a:xfrm>
            <a:off x="4129880" y="4267200"/>
            <a:ext cx="3851776" cy="1357746"/>
          </a:xfrm>
          <a:prstGeom prst="rect">
            <a:avLst/>
          </a:prstGeom>
          <a:ln>
            <a:solidFill>
              <a:schemeClr val="tx1"/>
            </a:solidFill>
          </a:ln>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Conflictos entre derechos individuales y derechos grupales: Dentro de este contexto esta el conflicto entre los derechos individuales y derechos colectivos. Denominado también discriminación positiva. Equilibrio entre ambos tipos de derecho.  </a:t>
            </a:r>
            <a:endParaRPr lang="es-EC" dirty="0"/>
          </a:p>
        </p:txBody>
      </p:sp>
      <p:sp>
        <p:nvSpPr>
          <p:cNvPr id="9" name="Marcador de texto 3">
            <a:extLst>
              <a:ext uri="{FF2B5EF4-FFF2-40B4-BE49-F238E27FC236}">
                <a16:creationId xmlns:a16="http://schemas.microsoft.com/office/drawing/2014/main" id="{3C8580F9-B9A0-4F55-8AC4-B353A09FEE53}"/>
              </a:ext>
            </a:extLst>
          </p:cNvPr>
          <p:cNvSpPr txBox="1">
            <a:spLocks/>
          </p:cNvSpPr>
          <p:nvPr/>
        </p:nvSpPr>
        <p:spPr>
          <a:xfrm>
            <a:off x="8098846" y="4267201"/>
            <a:ext cx="3932237" cy="1357745"/>
          </a:xfrm>
          <a:prstGeom prst="rect">
            <a:avLst/>
          </a:prstGeom>
          <a:ln>
            <a:solidFill>
              <a:schemeClr val="tx1"/>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Conflictos internacionales: Un ejemplo actual de este cao son las migraciones forzadas por la miseria o los conflictos internos son la principal causa que pone en peligro la integración social y coexistencia pacifica entre culturas y naciones. </a:t>
            </a:r>
            <a:endParaRPr lang="es-EC" dirty="0"/>
          </a:p>
        </p:txBody>
      </p:sp>
      <p:sp>
        <p:nvSpPr>
          <p:cNvPr id="10" name="Marcador de texto 3">
            <a:extLst>
              <a:ext uri="{FF2B5EF4-FFF2-40B4-BE49-F238E27FC236}">
                <a16:creationId xmlns:a16="http://schemas.microsoft.com/office/drawing/2014/main" id="{95E0821F-4B2C-4971-9143-273C10DB0AE1}"/>
              </a:ext>
            </a:extLst>
          </p:cNvPr>
          <p:cNvSpPr txBox="1">
            <a:spLocks/>
          </p:cNvSpPr>
          <p:nvPr/>
        </p:nvSpPr>
        <p:spPr>
          <a:xfrm>
            <a:off x="139048" y="4267200"/>
            <a:ext cx="3932237" cy="1371600"/>
          </a:xfrm>
          <a:prstGeom prst="rect">
            <a:avLst/>
          </a:prstGeom>
          <a:ln>
            <a:solidFill>
              <a:schemeClr val="tx1"/>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s-ES" dirty="0"/>
              <a:t>Conflictos morales: Cuando queda establecida la concepción de la identidad, se plantea la cuestión de como hemos de convivir. Este conflicto también afecta a la aplicación directa de normas morales por medio de la ley.     </a:t>
            </a:r>
            <a:endParaRPr lang="es-EC" dirty="0"/>
          </a:p>
        </p:txBody>
      </p:sp>
    </p:spTree>
    <p:extLst>
      <p:ext uri="{BB962C8B-B14F-4D97-AF65-F5344CB8AC3E}">
        <p14:creationId xmlns:p14="http://schemas.microsoft.com/office/powerpoint/2010/main" val="3587922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613E43-3F11-40B7-9045-DBF97990BD27}"/>
              </a:ext>
            </a:extLst>
          </p:cNvPr>
          <p:cNvSpPr>
            <a:spLocks noGrp="1"/>
          </p:cNvSpPr>
          <p:nvPr>
            <p:ph type="title"/>
          </p:nvPr>
        </p:nvSpPr>
        <p:spPr/>
        <p:txBody>
          <a:bodyPr>
            <a:normAutofit/>
          </a:bodyPr>
          <a:lstStyle/>
          <a:p>
            <a:pPr algn="ctr"/>
            <a:r>
              <a:rPr lang="es-ES" sz="3200" b="1" dirty="0"/>
              <a:t>Las siete estrategias clásicas de la ingeniería del consenso</a:t>
            </a:r>
            <a:endParaRPr lang="es-EC" sz="3200" b="1" dirty="0"/>
          </a:p>
        </p:txBody>
      </p:sp>
      <p:graphicFrame>
        <p:nvGraphicFramePr>
          <p:cNvPr id="4" name="Diagrama 3">
            <a:extLst>
              <a:ext uri="{FF2B5EF4-FFF2-40B4-BE49-F238E27FC236}">
                <a16:creationId xmlns:a16="http://schemas.microsoft.com/office/drawing/2014/main" id="{4E29D754-9DBB-4548-BB46-DA6F5F07F3A8}"/>
              </a:ext>
            </a:extLst>
          </p:cNvPr>
          <p:cNvGraphicFramePr/>
          <p:nvPr>
            <p:extLst>
              <p:ext uri="{D42A27DB-BD31-4B8C-83A1-F6EECF244321}">
                <p14:modId xmlns:p14="http://schemas.microsoft.com/office/powerpoint/2010/main" val="4080063047"/>
              </p:ext>
            </p:extLst>
          </p:nvPr>
        </p:nvGraphicFramePr>
        <p:xfrm>
          <a:off x="838200" y="1967345"/>
          <a:ext cx="10515600" cy="4170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6721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33FA25-1DEF-48FD-839C-E0DDAD08CE9C}"/>
              </a:ext>
            </a:extLst>
          </p:cNvPr>
          <p:cNvSpPr>
            <a:spLocks noGrp="1"/>
          </p:cNvSpPr>
          <p:nvPr>
            <p:ph type="title"/>
          </p:nvPr>
        </p:nvSpPr>
        <p:spPr>
          <a:xfrm>
            <a:off x="838199" y="531380"/>
            <a:ext cx="10515600" cy="826366"/>
          </a:xfrm>
        </p:spPr>
        <p:txBody>
          <a:bodyPr>
            <a:normAutofit fontScale="90000"/>
          </a:bodyPr>
          <a:lstStyle/>
          <a:p>
            <a:pPr algn="ctr"/>
            <a:r>
              <a:rPr lang="es-ES" sz="3200" b="1" dirty="0"/>
              <a:t>Cinco estrategias básicas para reconducir el conflicto normativo en las sociedades pluralistas contemporáneas</a:t>
            </a:r>
            <a:endParaRPr lang="es-EC" sz="3200" b="1" dirty="0"/>
          </a:p>
        </p:txBody>
      </p:sp>
      <p:graphicFrame>
        <p:nvGraphicFramePr>
          <p:cNvPr id="5" name="Diagrama 4">
            <a:extLst>
              <a:ext uri="{FF2B5EF4-FFF2-40B4-BE49-F238E27FC236}">
                <a16:creationId xmlns:a16="http://schemas.microsoft.com/office/drawing/2014/main" id="{37D57D37-31E3-449F-A49F-7CBA0364CAD3}"/>
              </a:ext>
            </a:extLst>
          </p:cNvPr>
          <p:cNvGraphicFramePr/>
          <p:nvPr>
            <p:extLst>
              <p:ext uri="{D42A27DB-BD31-4B8C-83A1-F6EECF244321}">
                <p14:modId xmlns:p14="http://schemas.microsoft.com/office/powerpoint/2010/main" val="1537787313"/>
              </p:ext>
            </p:extLst>
          </p:nvPr>
        </p:nvGraphicFramePr>
        <p:xfrm>
          <a:off x="838199" y="1911928"/>
          <a:ext cx="10515599" cy="4226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9360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E21EAF-3BF6-4576-8616-5F2053D4B7F6}"/>
              </a:ext>
            </a:extLst>
          </p:cNvPr>
          <p:cNvSpPr>
            <a:spLocks noGrp="1"/>
          </p:cNvSpPr>
          <p:nvPr>
            <p:ph type="title"/>
          </p:nvPr>
        </p:nvSpPr>
        <p:spPr/>
        <p:txBody>
          <a:bodyPr>
            <a:normAutofit/>
          </a:bodyPr>
          <a:lstStyle/>
          <a:p>
            <a:pPr algn="ctr"/>
            <a:r>
              <a:rPr lang="es-ES" sz="3200" b="1" dirty="0"/>
              <a:t>Mecanismos de mediación y arbitraje </a:t>
            </a:r>
            <a:endParaRPr lang="es-EC" sz="3200" b="1" dirty="0"/>
          </a:p>
        </p:txBody>
      </p:sp>
      <p:sp>
        <p:nvSpPr>
          <p:cNvPr id="3" name="Marcador de contenido 2">
            <a:extLst>
              <a:ext uri="{FF2B5EF4-FFF2-40B4-BE49-F238E27FC236}">
                <a16:creationId xmlns:a16="http://schemas.microsoft.com/office/drawing/2014/main" id="{9909E01F-AF38-4BBB-95D0-04843D13648D}"/>
              </a:ext>
            </a:extLst>
          </p:cNvPr>
          <p:cNvSpPr>
            <a:spLocks noGrp="1"/>
          </p:cNvSpPr>
          <p:nvPr>
            <p:ph idx="1"/>
          </p:nvPr>
        </p:nvSpPr>
        <p:spPr>
          <a:xfrm>
            <a:off x="858981" y="2410690"/>
            <a:ext cx="2916382" cy="3142818"/>
          </a:xfrm>
          <a:ln>
            <a:solidFill>
              <a:schemeClr val="tx1"/>
            </a:solidFill>
          </a:ln>
        </p:spPr>
        <p:txBody>
          <a:bodyPr>
            <a:normAutofit/>
          </a:bodyPr>
          <a:lstStyle/>
          <a:p>
            <a:pPr marL="0" indent="0">
              <a:buNone/>
            </a:pPr>
            <a:r>
              <a:rPr lang="es-ES" sz="2000" dirty="0"/>
              <a:t>Mediación imperativa: Puede revestir la forma de un juicio o arbitraje. No suele existir comunicación entre las partes, sino a través de los abogados que los representan ante un juez. En el arbitraje las partes e someten voluntariamente en el juicio no.  </a:t>
            </a:r>
            <a:endParaRPr lang="es-EC" sz="2000" dirty="0"/>
          </a:p>
        </p:txBody>
      </p:sp>
      <p:sp>
        <p:nvSpPr>
          <p:cNvPr id="4" name="Marcador de contenido 2">
            <a:extLst>
              <a:ext uri="{FF2B5EF4-FFF2-40B4-BE49-F238E27FC236}">
                <a16:creationId xmlns:a16="http://schemas.microsoft.com/office/drawing/2014/main" id="{07549137-F05C-4753-B19C-E68E87384C48}"/>
              </a:ext>
            </a:extLst>
          </p:cNvPr>
          <p:cNvSpPr txBox="1">
            <a:spLocks/>
          </p:cNvSpPr>
          <p:nvPr/>
        </p:nvSpPr>
        <p:spPr>
          <a:xfrm>
            <a:off x="4350327" y="2410690"/>
            <a:ext cx="2916383" cy="3170527"/>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Mediación pragmática: Se trata de un proceso de negociación voluntaria, no coercitivo, foralmente flexible y confidencial. La estrategia se basa en dejar de lado los desacuerdos y encontrar posiciones de acuerdo. </a:t>
            </a:r>
            <a:endParaRPr lang="es-EC" sz="2000" dirty="0"/>
          </a:p>
        </p:txBody>
      </p:sp>
      <p:sp>
        <p:nvSpPr>
          <p:cNvPr id="5" name="Marcador de contenido 2">
            <a:extLst>
              <a:ext uri="{FF2B5EF4-FFF2-40B4-BE49-F238E27FC236}">
                <a16:creationId xmlns:a16="http://schemas.microsoft.com/office/drawing/2014/main" id="{9114E336-B9FC-4ACA-B20D-12E3E284FC55}"/>
              </a:ext>
            </a:extLst>
          </p:cNvPr>
          <p:cNvSpPr txBox="1">
            <a:spLocks/>
          </p:cNvSpPr>
          <p:nvPr/>
        </p:nvSpPr>
        <p:spPr>
          <a:xfrm>
            <a:off x="7841674" y="2410690"/>
            <a:ext cx="2916384" cy="3170528"/>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Mediación dialógica: Parte del reconocimiento de la diversidad y las contradicciones que dan lugar a las diferentes concepciones del mundo. </a:t>
            </a:r>
            <a:endParaRPr lang="es-EC" sz="2000" dirty="0"/>
          </a:p>
        </p:txBody>
      </p:sp>
    </p:spTree>
    <p:extLst>
      <p:ext uri="{BB962C8B-B14F-4D97-AF65-F5344CB8AC3E}">
        <p14:creationId xmlns:p14="http://schemas.microsoft.com/office/powerpoint/2010/main" val="287022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5AF046-CED7-4243-96B0-506C11A6A15B}"/>
              </a:ext>
            </a:extLst>
          </p:cNvPr>
          <p:cNvSpPr>
            <a:spLocks noGrp="1"/>
          </p:cNvSpPr>
          <p:nvPr>
            <p:ph type="title"/>
          </p:nvPr>
        </p:nvSpPr>
        <p:spPr/>
        <p:txBody>
          <a:bodyPr>
            <a:normAutofit/>
          </a:bodyPr>
          <a:lstStyle/>
          <a:p>
            <a:pPr algn="ctr"/>
            <a:r>
              <a:rPr lang="es-ES" sz="3200" b="1" dirty="0"/>
              <a:t>Las dos cuestiones de fondo</a:t>
            </a:r>
            <a:endParaRPr lang="es-EC" sz="3200" b="1" dirty="0"/>
          </a:p>
        </p:txBody>
      </p:sp>
      <p:sp>
        <p:nvSpPr>
          <p:cNvPr id="3" name="Marcador de contenido 2">
            <a:extLst>
              <a:ext uri="{FF2B5EF4-FFF2-40B4-BE49-F238E27FC236}">
                <a16:creationId xmlns:a16="http://schemas.microsoft.com/office/drawing/2014/main" id="{334BE44D-3108-4467-A8F9-E6A8522DE545}"/>
              </a:ext>
            </a:extLst>
          </p:cNvPr>
          <p:cNvSpPr>
            <a:spLocks noGrp="1"/>
          </p:cNvSpPr>
          <p:nvPr>
            <p:ph idx="1"/>
          </p:nvPr>
        </p:nvSpPr>
        <p:spPr>
          <a:xfrm>
            <a:off x="838200" y="2216727"/>
            <a:ext cx="3678382" cy="3960236"/>
          </a:xfrm>
          <a:ln>
            <a:solidFill>
              <a:schemeClr val="tx1"/>
            </a:solidFill>
          </a:ln>
        </p:spPr>
        <p:txBody>
          <a:bodyPr>
            <a:normAutofit/>
          </a:bodyPr>
          <a:lstStyle/>
          <a:p>
            <a:pPr marL="0" indent="0" algn="just">
              <a:buNone/>
            </a:pPr>
            <a:r>
              <a:rPr lang="es-ES" sz="2000" i="1" dirty="0"/>
              <a:t>¿Cuál es el grado necesario de consenso normativo para el orden social? </a:t>
            </a:r>
            <a:r>
              <a:rPr lang="es-ES" sz="2000" dirty="0"/>
              <a:t>Dos posiciones opuestas: (i) Una sociedad sin conciencia colectiva terminara desintegrándose. (ii) Una sociedad colectiva seria contrario a un pluralismo democrático.  </a:t>
            </a:r>
            <a:endParaRPr lang="es-EC" sz="2000" dirty="0"/>
          </a:p>
        </p:txBody>
      </p:sp>
      <p:sp>
        <p:nvSpPr>
          <p:cNvPr id="4" name="Marcador de contenido 2">
            <a:extLst>
              <a:ext uri="{FF2B5EF4-FFF2-40B4-BE49-F238E27FC236}">
                <a16:creationId xmlns:a16="http://schemas.microsoft.com/office/drawing/2014/main" id="{6CE25D2A-4D8C-43B3-9596-2D0BA5E52B8E}"/>
              </a:ext>
            </a:extLst>
          </p:cNvPr>
          <p:cNvSpPr txBox="1">
            <a:spLocks/>
          </p:cNvSpPr>
          <p:nvPr/>
        </p:nvSpPr>
        <p:spPr>
          <a:xfrm>
            <a:off x="7287491" y="2216727"/>
            <a:ext cx="3678382" cy="3960236"/>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S" sz="2000" i="1" dirty="0"/>
              <a:t>¿Qué es lo que mantiene unida a la sociedad? </a:t>
            </a:r>
            <a:r>
              <a:rPr lang="es-ES" sz="2000" dirty="0"/>
              <a:t>Son tres: la estrategia, el consenso y la comunicación. Cuatro reglas para resolver conflictos normativos: (i) Enmarcar y acotar bien los problemas (ii) Encontrar un punto que acerque a la partes (iii) Convertir normas en intereses (iv) Convertir un conflicto en un juego cooperativo. </a:t>
            </a:r>
            <a:endParaRPr lang="es-EC" sz="2000" dirty="0"/>
          </a:p>
        </p:txBody>
      </p:sp>
    </p:spTree>
    <p:extLst>
      <p:ext uri="{BB962C8B-B14F-4D97-AF65-F5344CB8AC3E}">
        <p14:creationId xmlns:p14="http://schemas.microsoft.com/office/powerpoint/2010/main" val="2666197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753DBB-48AF-4D3A-B763-929AA576CB3F}"/>
              </a:ext>
            </a:extLst>
          </p:cNvPr>
          <p:cNvSpPr>
            <a:spLocks noGrp="1"/>
          </p:cNvSpPr>
          <p:nvPr>
            <p:ph type="title"/>
          </p:nvPr>
        </p:nvSpPr>
        <p:spPr/>
        <p:txBody>
          <a:bodyPr>
            <a:normAutofit/>
          </a:bodyPr>
          <a:lstStyle/>
          <a:p>
            <a:pPr algn="ctr"/>
            <a:r>
              <a:rPr lang="es-ES" sz="3200" b="1" dirty="0"/>
              <a:t>III. Conflictos de mercado. Estrategias cooperativas y alianza</a:t>
            </a:r>
            <a:endParaRPr lang="es-EC" sz="3200" b="1" dirty="0"/>
          </a:p>
        </p:txBody>
      </p:sp>
      <p:sp>
        <p:nvSpPr>
          <p:cNvPr id="3" name="Marcador de contenido 2">
            <a:extLst>
              <a:ext uri="{FF2B5EF4-FFF2-40B4-BE49-F238E27FC236}">
                <a16:creationId xmlns:a16="http://schemas.microsoft.com/office/drawing/2014/main" id="{8E60B839-8C8F-43B9-BAAD-943894EDCB4B}"/>
              </a:ext>
            </a:extLst>
          </p:cNvPr>
          <p:cNvSpPr>
            <a:spLocks noGrp="1"/>
          </p:cNvSpPr>
          <p:nvPr>
            <p:ph idx="1"/>
          </p:nvPr>
        </p:nvSpPr>
        <p:spPr>
          <a:xfrm>
            <a:off x="838200" y="3233809"/>
            <a:ext cx="10515600" cy="524453"/>
          </a:xfrm>
        </p:spPr>
        <p:txBody>
          <a:bodyPr>
            <a:normAutofit/>
          </a:bodyPr>
          <a:lstStyle/>
          <a:p>
            <a:pPr marL="0" indent="0" algn="ctr">
              <a:buNone/>
            </a:pPr>
            <a:r>
              <a:rPr lang="es-ES" sz="2000" dirty="0"/>
              <a:t>Puntos para facilitar los procesos de integración: </a:t>
            </a:r>
            <a:endParaRPr lang="es-EC" sz="2000" dirty="0"/>
          </a:p>
        </p:txBody>
      </p:sp>
      <p:sp>
        <p:nvSpPr>
          <p:cNvPr id="4" name="Marcador de contenido 2">
            <a:extLst>
              <a:ext uri="{FF2B5EF4-FFF2-40B4-BE49-F238E27FC236}">
                <a16:creationId xmlns:a16="http://schemas.microsoft.com/office/drawing/2014/main" id="{23D5B6B7-2BC4-4769-8331-4FB523137162}"/>
              </a:ext>
            </a:extLst>
          </p:cNvPr>
          <p:cNvSpPr txBox="1">
            <a:spLocks/>
          </p:cNvSpPr>
          <p:nvPr/>
        </p:nvSpPr>
        <p:spPr>
          <a:xfrm>
            <a:off x="990600" y="1634836"/>
            <a:ext cx="10515600" cy="1325563"/>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Un conflicto de mercado es aquello que se presenta cuando un actor estratégico desea maximizar su utilidad apoyado en otros actores estratégicos que pueden apoyarle, considerando que existen otros actores estratégicos que pueden perjudicarlos. </a:t>
            </a:r>
            <a:endParaRPr lang="es-EC" sz="2000" dirty="0"/>
          </a:p>
        </p:txBody>
      </p:sp>
      <p:sp>
        <p:nvSpPr>
          <p:cNvPr id="5" name="Marcador de contenido 2">
            <a:extLst>
              <a:ext uri="{FF2B5EF4-FFF2-40B4-BE49-F238E27FC236}">
                <a16:creationId xmlns:a16="http://schemas.microsoft.com/office/drawing/2014/main" id="{4BF42390-504F-40AB-A57B-0EEAB57C8888}"/>
              </a:ext>
            </a:extLst>
          </p:cNvPr>
          <p:cNvSpPr txBox="1">
            <a:spLocks/>
          </p:cNvSpPr>
          <p:nvPr/>
        </p:nvSpPr>
        <p:spPr>
          <a:xfrm>
            <a:off x="990598" y="4031673"/>
            <a:ext cx="4329544" cy="2092036"/>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Que el país mas débil se convierta en receptor de las idoneidades que el socio mayor brinda</a:t>
            </a:r>
            <a:endParaRPr lang="es-EC" sz="2000" dirty="0"/>
          </a:p>
        </p:txBody>
      </p:sp>
      <p:sp>
        <p:nvSpPr>
          <p:cNvPr id="6" name="Marcador de contenido 2">
            <a:extLst>
              <a:ext uri="{FF2B5EF4-FFF2-40B4-BE49-F238E27FC236}">
                <a16:creationId xmlns:a16="http://schemas.microsoft.com/office/drawing/2014/main" id="{53FB0C1C-4F15-41B7-8180-6568D6166465}"/>
              </a:ext>
            </a:extLst>
          </p:cNvPr>
          <p:cNvSpPr txBox="1">
            <a:spLocks/>
          </p:cNvSpPr>
          <p:nvPr/>
        </p:nvSpPr>
        <p:spPr>
          <a:xfrm>
            <a:off x="6871857" y="4031672"/>
            <a:ext cx="4329545" cy="2092037"/>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Que el socio mayor sea el primer interesado en que los indicadores económicos del país más dependiente mejoren </a:t>
            </a:r>
            <a:endParaRPr lang="es-EC" sz="2000" dirty="0"/>
          </a:p>
        </p:txBody>
      </p:sp>
    </p:spTree>
    <p:extLst>
      <p:ext uri="{BB962C8B-B14F-4D97-AF65-F5344CB8AC3E}">
        <p14:creationId xmlns:p14="http://schemas.microsoft.com/office/powerpoint/2010/main" val="2197881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ACE6F8-4671-4AE3-A94E-BF6B4E1379EF}"/>
              </a:ext>
            </a:extLst>
          </p:cNvPr>
          <p:cNvSpPr>
            <a:spLocks noGrp="1"/>
          </p:cNvSpPr>
          <p:nvPr>
            <p:ph type="title"/>
          </p:nvPr>
        </p:nvSpPr>
        <p:spPr>
          <a:xfrm>
            <a:off x="838200" y="365125"/>
            <a:ext cx="10515600" cy="895639"/>
          </a:xfrm>
        </p:spPr>
        <p:txBody>
          <a:bodyPr>
            <a:normAutofit/>
          </a:bodyPr>
          <a:lstStyle/>
          <a:p>
            <a:pPr algn="ctr"/>
            <a:r>
              <a:rPr lang="es-ES" sz="3200" b="1" dirty="0"/>
              <a:t>Tipos de cooperación entre empresas </a:t>
            </a:r>
            <a:endParaRPr lang="es-EC" sz="3200" b="1" dirty="0"/>
          </a:p>
        </p:txBody>
      </p:sp>
      <p:sp>
        <p:nvSpPr>
          <p:cNvPr id="3" name="Marcador de contenido 2">
            <a:extLst>
              <a:ext uri="{FF2B5EF4-FFF2-40B4-BE49-F238E27FC236}">
                <a16:creationId xmlns:a16="http://schemas.microsoft.com/office/drawing/2014/main" id="{54A5DCB9-09A5-47EC-8DA4-57A2444C8EA9}"/>
              </a:ext>
            </a:extLst>
          </p:cNvPr>
          <p:cNvSpPr>
            <a:spLocks noGrp="1"/>
          </p:cNvSpPr>
          <p:nvPr>
            <p:ph idx="1"/>
          </p:nvPr>
        </p:nvSpPr>
        <p:spPr>
          <a:xfrm>
            <a:off x="838200" y="1798202"/>
            <a:ext cx="9899073" cy="1056120"/>
          </a:xfrm>
        </p:spPr>
        <p:txBody>
          <a:bodyPr>
            <a:normAutofit/>
          </a:bodyPr>
          <a:lstStyle/>
          <a:p>
            <a:pPr marL="0" indent="0" algn="ctr">
              <a:buNone/>
            </a:pPr>
            <a:r>
              <a:rPr lang="es-ES" sz="2000" dirty="0"/>
              <a:t>La cooperación es una estrategia muy flexible que permite una variedad de manifestaciones. Las empresas se sienten impulsadas a cooperar cuando el calculo de los costes de interdependencia demuestra que es más beneficio la acción cooperativa.  </a:t>
            </a:r>
            <a:endParaRPr lang="es-EC" sz="2000" dirty="0"/>
          </a:p>
        </p:txBody>
      </p:sp>
      <p:sp>
        <p:nvSpPr>
          <p:cNvPr id="4" name="Marcador de contenido 2">
            <a:extLst>
              <a:ext uri="{FF2B5EF4-FFF2-40B4-BE49-F238E27FC236}">
                <a16:creationId xmlns:a16="http://schemas.microsoft.com/office/drawing/2014/main" id="{9658AC9A-563A-442D-82A5-66242D5A2D79}"/>
              </a:ext>
            </a:extLst>
          </p:cNvPr>
          <p:cNvSpPr txBox="1">
            <a:spLocks/>
          </p:cNvSpPr>
          <p:nvPr/>
        </p:nvSpPr>
        <p:spPr>
          <a:xfrm>
            <a:off x="838200" y="3398114"/>
            <a:ext cx="3183083" cy="2386158"/>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Razones internas: Reduce la incertidumbre y las debilidades asociadas al proyecto. </a:t>
            </a:r>
            <a:endParaRPr lang="es-EC" sz="2000" dirty="0"/>
          </a:p>
        </p:txBody>
      </p:sp>
      <p:sp>
        <p:nvSpPr>
          <p:cNvPr id="5" name="Marcador de contenido 2">
            <a:extLst>
              <a:ext uri="{FF2B5EF4-FFF2-40B4-BE49-F238E27FC236}">
                <a16:creationId xmlns:a16="http://schemas.microsoft.com/office/drawing/2014/main" id="{ADD70B36-8747-41C9-B07B-429FAE982689}"/>
              </a:ext>
            </a:extLst>
          </p:cNvPr>
          <p:cNvSpPr txBox="1">
            <a:spLocks/>
          </p:cNvSpPr>
          <p:nvPr/>
        </p:nvSpPr>
        <p:spPr>
          <a:xfrm>
            <a:off x="4196196" y="3394937"/>
            <a:ext cx="3183082" cy="2386157"/>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Razones competitivas: Incrementar las oportunidades competitivas si los cooperantes actuasen solos.  </a:t>
            </a:r>
            <a:endParaRPr lang="es-EC" sz="2000" dirty="0"/>
          </a:p>
        </p:txBody>
      </p:sp>
      <p:sp>
        <p:nvSpPr>
          <p:cNvPr id="6" name="Marcador de contenido 2">
            <a:extLst>
              <a:ext uri="{FF2B5EF4-FFF2-40B4-BE49-F238E27FC236}">
                <a16:creationId xmlns:a16="http://schemas.microsoft.com/office/drawing/2014/main" id="{7B58F560-9CEB-482F-A6DC-010D6449EF7F}"/>
              </a:ext>
            </a:extLst>
          </p:cNvPr>
          <p:cNvSpPr txBox="1">
            <a:spLocks/>
          </p:cNvSpPr>
          <p:nvPr/>
        </p:nvSpPr>
        <p:spPr>
          <a:xfrm>
            <a:off x="7554191" y="3394937"/>
            <a:ext cx="3183082" cy="2366962"/>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Razones estratégicas: Entrar en nuevos mercados o de aportar nuevas posiciones estratégicas a los cooperantes.    </a:t>
            </a:r>
            <a:endParaRPr lang="es-EC" sz="2000" dirty="0"/>
          </a:p>
        </p:txBody>
      </p:sp>
    </p:spTree>
    <p:extLst>
      <p:ext uri="{BB962C8B-B14F-4D97-AF65-F5344CB8AC3E}">
        <p14:creationId xmlns:p14="http://schemas.microsoft.com/office/powerpoint/2010/main" val="1170685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EDE1CC-8658-4A16-9A76-95B354503FFF}"/>
              </a:ext>
            </a:extLst>
          </p:cNvPr>
          <p:cNvSpPr>
            <a:spLocks noGrp="1"/>
          </p:cNvSpPr>
          <p:nvPr>
            <p:ph type="title"/>
          </p:nvPr>
        </p:nvSpPr>
        <p:spPr/>
        <p:txBody>
          <a:bodyPr>
            <a:normAutofit/>
          </a:bodyPr>
          <a:lstStyle/>
          <a:p>
            <a:pPr algn="ctr"/>
            <a:r>
              <a:rPr lang="es-ES" sz="3200" b="1" dirty="0"/>
              <a:t>El peso del componente comunicativo en las estrategias cooperativas</a:t>
            </a:r>
            <a:endParaRPr lang="es-EC" sz="3200" b="1" dirty="0"/>
          </a:p>
        </p:txBody>
      </p:sp>
      <p:sp>
        <p:nvSpPr>
          <p:cNvPr id="3" name="Marcador de contenido 2">
            <a:extLst>
              <a:ext uri="{FF2B5EF4-FFF2-40B4-BE49-F238E27FC236}">
                <a16:creationId xmlns:a16="http://schemas.microsoft.com/office/drawing/2014/main" id="{78147EAD-CF8C-4860-8C81-9CCA1966DE8D}"/>
              </a:ext>
            </a:extLst>
          </p:cNvPr>
          <p:cNvSpPr>
            <a:spLocks noGrp="1"/>
          </p:cNvSpPr>
          <p:nvPr>
            <p:ph idx="1"/>
          </p:nvPr>
        </p:nvSpPr>
        <p:spPr>
          <a:xfrm>
            <a:off x="2296391" y="2147454"/>
            <a:ext cx="7599218" cy="2563092"/>
          </a:xfrm>
          <a:ln>
            <a:solidFill>
              <a:schemeClr val="tx1"/>
            </a:solidFill>
          </a:ln>
        </p:spPr>
        <p:txBody>
          <a:bodyPr>
            <a:normAutofit/>
          </a:bodyPr>
          <a:lstStyle/>
          <a:p>
            <a:pPr>
              <a:buFont typeface="Wingdings" panose="05000000000000000000" pitchFamily="2" charset="2"/>
              <a:buChar char="Ø"/>
            </a:pPr>
            <a:r>
              <a:rPr lang="es-ES" sz="2000" dirty="0"/>
              <a:t>La confianza de cada parte en el otro</a:t>
            </a:r>
          </a:p>
          <a:p>
            <a:pPr>
              <a:buFont typeface="Wingdings" panose="05000000000000000000" pitchFamily="2" charset="2"/>
              <a:buChar char="Ø"/>
            </a:pPr>
            <a:r>
              <a:rPr lang="es-ES" sz="2000" dirty="0"/>
              <a:t>La igualdad – paridad y el respeto mutuo entre los diferentes socios</a:t>
            </a:r>
          </a:p>
          <a:p>
            <a:pPr>
              <a:buFont typeface="Wingdings" panose="05000000000000000000" pitchFamily="2" charset="2"/>
              <a:buChar char="Ø"/>
            </a:pPr>
            <a:r>
              <a:rPr lang="es-ES" sz="2000" dirty="0"/>
              <a:t>La adhesión de todo el personal al acuerdo de cooperación</a:t>
            </a:r>
          </a:p>
          <a:p>
            <a:pPr>
              <a:buFont typeface="Wingdings" panose="05000000000000000000" pitchFamily="2" charset="2"/>
              <a:buChar char="Ø"/>
            </a:pPr>
            <a:r>
              <a:rPr lang="es-ES" sz="2000" dirty="0"/>
              <a:t>La calidad del dialogo y de la información entre los cooperantes</a:t>
            </a:r>
          </a:p>
          <a:p>
            <a:pPr>
              <a:buFont typeface="Wingdings" panose="05000000000000000000" pitchFamily="2" charset="2"/>
              <a:buChar char="Ø"/>
            </a:pPr>
            <a:r>
              <a:rPr lang="es-ES" sz="2000" dirty="0"/>
              <a:t>La compatibilidad de las formas de gestión </a:t>
            </a:r>
          </a:p>
          <a:p>
            <a:pPr>
              <a:buFont typeface="Wingdings" panose="05000000000000000000" pitchFamily="2" charset="2"/>
              <a:buChar char="Ø"/>
            </a:pPr>
            <a:r>
              <a:rPr lang="es-ES" sz="2000" dirty="0"/>
              <a:t>La capacidad de adaptación a las mentalidades del resto de socios. </a:t>
            </a:r>
            <a:endParaRPr lang="es-EC" sz="2000" dirty="0"/>
          </a:p>
        </p:txBody>
      </p:sp>
    </p:spTree>
    <p:extLst>
      <p:ext uri="{BB962C8B-B14F-4D97-AF65-F5344CB8AC3E}">
        <p14:creationId xmlns:p14="http://schemas.microsoft.com/office/powerpoint/2010/main" val="813095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5E8949-97A3-44E6-9114-D904D6AC2575}"/>
              </a:ext>
            </a:extLst>
          </p:cNvPr>
          <p:cNvSpPr>
            <a:spLocks noGrp="1"/>
          </p:cNvSpPr>
          <p:nvPr>
            <p:ph type="title"/>
          </p:nvPr>
        </p:nvSpPr>
        <p:spPr>
          <a:xfrm>
            <a:off x="838200" y="365125"/>
            <a:ext cx="10515600" cy="1103457"/>
          </a:xfrm>
        </p:spPr>
        <p:txBody>
          <a:bodyPr>
            <a:normAutofit/>
          </a:bodyPr>
          <a:lstStyle/>
          <a:p>
            <a:pPr algn="ctr"/>
            <a:r>
              <a:rPr lang="es-ES" sz="3200" b="1" dirty="0"/>
              <a:t>La </a:t>
            </a:r>
            <a:r>
              <a:rPr lang="es-ES" sz="3200" b="1" dirty="0" err="1"/>
              <a:t>semio</a:t>
            </a:r>
            <a:r>
              <a:rPr lang="es-ES" sz="3200" b="1" dirty="0"/>
              <a:t>/</a:t>
            </a:r>
            <a:r>
              <a:rPr lang="es-ES" sz="3200" b="1" dirty="0" err="1"/>
              <a:t>strateg</a:t>
            </a:r>
            <a:r>
              <a:rPr lang="es-ES" sz="3200" b="1" dirty="0"/>
              <a:t>/</a:t>
            </a:r>
            <a:r>
              <a:rPr lang="es-ES" sz="3200" b="1" dirty="0" err="1"/>
              <a:t>sfera</a:t>
            </a:r>
            <a:r>
              <a:rPr lang="es-ES" sz="3200" b="1" dirty="0"/>
              <a:t> </a:t>
            </a:r>
            <a:endParaRPr lang="es-EC" sz="3200" b="1" dirty="0"/>
          </a:p>
        </p:txBody>
      </p:sp>
      <p:sp>
        <p:nvSpPr>
          <p:cNvPr id="3" name="Marcador de contenido 2">
            <a:extLst>
              <a:ext uri="{FF2B5EF4-FFF2-40B4-BE49-F238E27FC236}">
                <a16:creationId xmlns:a16="http://schemas.microsoft.com/office/drawing/2014/main" id="{6E330493-211C-4DD1-A0C8-260822F98300}"/>
              </a:ext>
            </a:extLst>
          </p:cNvPr>
          <p:cNvSpPr>
            <a:spLocks noGrp="1"/>
          </p:cNvSpPr>
          <p:nvPr>
            <p:ph idx="1"/>
          </p:nvPr>
        </p:nvSpPr>
        <p:spPr>
          <a:xfrm>
            <a:off x="838200" y="1825625"/>
            <a:ext cx="10515600" cy="1103457"/>
          </a:xfrm>
        </p:spPr>
        <p:txBody>
          <a:bodyPr>
            <a:normAutofit/>
          </a:bodyPr>
          <a:lstStyle/>
          <a:p>
            <a:pPr marL="0" indent="0" algn="ctr">
              <a:buNone/>
            </a:pPr>
            <a:r>
              <a:rPr lang="es-ES" sz="2000" dirty="0"/>
              <a:t>Para entender bien este concepto debemos imaginar que estamos rodeados de dos esferas: En la zona superior esta la esfera global constituida por el entramado de mensajes y estrategias internacionales y en los niveles inferiores se sitúa la esfera nacional. </a:t>
            </a:r>
            <a:endParaRPr lang="es-EC" sz="2000" dirty="0"/>
          </a:p>
        </p:txBody>
      </p:sp>
      <p:sp>
        <p:nvSpPr>
          <p:cNvPr id="4" name="Marcador de contenido 2">
            <a:extLst>
              <a:ext uri="{FF2B5EF4-FFF2-40B4-BE49-F238E27FC236}">
                <a16:creationId xmlns:a16="http://schemas.microsoft.com/office/drawing/2014/main" id="{244454B2-9CFA-4293-A67A-179E3F64DB4A}"/>
              </a:ext>
            </a:extLst>
          </p:cNvPr>
          <p:cNvSpPr txBox="1">
            <a:spLocks/>
          </p:cNvSpPr>
          <p:nvPr/>
        </p:nvSpPr>
        <p:spPr>
          <a:xfrm>
            <a:off x="1357745" y="3429000"/>
            <a:ext cx="4246418" cy="1614055"/>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La semiostrategsfera global: 20.000 organizaciones internacionales, implementando 29.542 estrategias a través de 52.406 programas. </a:t>
            </a:r>
            <a:endParaRPr lang="es-EC" sz="2000" dirty="0"/>
          </a:p>
        </p:txBody>
      </p:sp>
      <p:sp>
        <p:nvSpPr>
          <p:cNvPr id="5" name="Marcador de contenido 2">
            <a:extLst>
              <a:ext uri="{FF2B5EF4-FFF2-40B4-BE49-F238E27FC236}">
                <a16:creationId xmlns:a16="http://schemas.microsoft.com/office/drawing/2014/main" id="{F59F1790-AE33-4A36-8337-DB1DB88FEA33}"/>
              </a:ext>
            </a:extLst>
          </p:cNvPr>
          <p:cNvSpPr txBox="1">
            <a:spLocks/>
          </p:cNvSpPr>
          <p:nvPr/>
        </p:nvSpPr>
        <p:spPr>
          <a:xfrm>
            <a:off x="6587837" y="3429000"/>
            <a:ext cx="4246418" cy="1614055"/>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La semiostrategsfera nacional: esta integrada por comunicaciones estratégicas locales. Mensajes llegan a través de sistemas de comunicación controlados como la publicidad.  </a:t>
            </a:r>
            <a:endParaRPr lang="es-EC" sz="2000" dirty="0"/>
          </a:p>
        </p:txBody>
      </p:sp>
    </p:spTree>
    <p:extLst>
      <p:ext uri="{BB962C8B-B14F-4D97-AF65-F5344CB8AC3E}">
        <p14:creationId xmlns:p14="http://schemas.microsoft.com/office/powerpoint/2010/main" val="202340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735A3D-FBAA-4C51-874A-AB9F8B8336B2}"/>
              </a:ext>
            </a:extLst>
          </p:cNvPr>
          <p:cNvSpPr>
            <a:spLocks noGrp="1"/>
          </p:cNvSpPr>
          <p:nvPr>
            <p:ph type="title"/>
          </p:nvPr>
        </p:nvSpPr>
        <p:spPr>
          <a:xfrm>
            <a:off x="838200" y="365126"/>
            <a:ext cx="10515600" cy="867930"/>
          </a:xfrm>
        </p:spPr>
        <p:txBody>
          <a:bodyPr>
            <a:normAutofit/>
          </a:bodyPr>
          <a:lstStyle/>
          <a:p>
            <a:pPr algn="ctr"/>
            <a:r>
              <a:rPr lang="es-ES" sz="3200" b="1" dirty="0"/>
              <a:t>Los operadores </a:t>
            </a:r>
            <a:endParaRPr lang="es-EC" sz="3200" b="1" dirty="0"/>
          </a:p>
        </p:txBody>
      </p:sp>
      <p:sp>
        <p:nvSpPr>
          <p:cNvPr id="3" name="Marcador de contenido 2">
            <a:extLst>
              <a:ext uri="{FF2B5EF4-FFF2-40B4-BE49-F238E27FC236}">
                <a16:creationId xmlns:a16="http://schemas.microsoft.com/office/drawing/2014/main" id="{E1CAB998-AE8A-4378-B1D9-80F2BC150915}"/>
              </a:ext>
            </a:extLst>
          </p:cNvPr>
          <p:cNvSpPr>
            <a:spLocks noGrp="1"/>
          </p:cNvSpPr>
          <p:nvPr>
            <p:ph idx="1"/>
          </p:nvPr>
        </p:nvSpPr>
        <p:spPr>
          <a:xfrm>
            <a:off x="838200" y="2660071"/>
            <a:ext cx="3276600" cy="2133601"/>
          </a:xfrm>
          <a:ln>
            <a:solidFill>
              <a:schemeClr val="tx1"/>
            </a:solidFill>
          </a:ln>
        </p:spPr>
        <p:txBody>
          <a:bodyPr>
            <a:normAutofit/>
          </a:bodyPr>
          <a:lstStyle/>
          <a:p>
            <a:pPr marL="0" indent="0">
              <a:buNone/>
            </a:pPr>
            <a:r>
              <a:rPr lang="es-ES" sz="2000" dirty="0"/>
              <a:t>Operadores públicos: Formado por instituciones nacionales, jefaturas de Estado, gobiernos y administración central, poder judicial, personal de Estado.   </a:t>
            </a:r>
            <a:endParaRPr lang="es-EC" sz="2000" dirty="0"/>
          </a:p>
        </p:txBody>
      </p:sp>
      <p:sp>
        <p:nvSpPr>
          <p:cNvPr id="4" name="Marcador de contenido 2">
            <a:extLst>
              <a:ext uri="{FF2B5EF4-FFF2-40B4-BE49-F238E27FC236}">
                <a16:creationId xmlns:a16="http://schemas.microsoft.com/office/drawing/2014/main" id="{6362E063-F478-4A35-BD4E-E187CBD45C30}"/>
              </a:ext>
            </a:extLst>
          </p:cNvPr>
          <p:cNvSpPr txBox="1">
            <a:spLocks/>
          </p:cNvSpPr>
          <p:nvPr/>
        </p:nvSpPr>
        <p:spPr>
          <a:xfrm>
            <a:off x="4457700" y="2660071"/>
            <a:ext cx="3276600" cy="2133602"/>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Operadores institucionales: fundaciones, asociaciones y ONG.    </a:t>
            </a:r>
            <a:endParaRPr lang="es-EC" sz="2000" dirty="0"/>
          </a:p>
        </p:txBody>
      </p:sp>
      <p:sp>
        <p:nvSpPr>
          <p:cNvPr id="5" name="Marcador de contenido 2">
            <a:extLst>
              <a:ext uri="{FF2B5EF4-FFF2-40B4-BE49-F238E27FC236}">
                <a16:creationId xmlns:a16="http://schemas.microsoft.com/office/drawing/2014/main" id="{F7FB64A4-4575-4512-8BCB-FE631BE674A0}"/>
              </a:ext>
            </a:extLst>
          </p:cNvPr>
          <p:cNvSpPr txBox="1">
            <a:spLocks/>
          </p:cNvSpPr>
          <p:nvPr/>
        </p:nvSpPr>
        <p:spPr>
          <a:xfrm>
            <a:off x="8077200" y="2660070"/>
            <a:ext cx="3276600" cy="2133601"/>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000" dirty="0"/>
              <a:t>Operadores empresariales: Las empresas tienen uno o varios responsables de comunicación. </a:t>
            </a:r>
            <a:endParaRPr lang="es-EC" sz="2000" dirty="0"/>
          </a:p>
        </p:txBody>
      </p:sp>
    </p:spTree>
    <p:extLst>
      <p:ext uri="{BB962C8B-B14F-4D97-AF65-F5344CB8AC3E}">
        <p14:creationId xmlns:p14="http://schemas.microsoft.com/office/powerpoint/2010/main" val="3342607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120414-CB28-450E-AD08-BA6C8BDE7E2F}"/>
              </a:ext>
            </a:extLst>
          </p:cNvPr>
          <p:cNvSpPr>
            <a:spLocks noGrp="1"/>
          </p:cNvSpPr>
          <p:nvPr>
            <p:ph type="title"/>
          </p:nvPr>
        </p:nvSpPr>
        <p:spPr/>
        <p:txBody>
          <a:bodyPr>
            <a:normAutofit/>
          </a:bodyPr>
          <a:lstStyle/>
          <a:p>
            <a:pPr algn="ctr"/>
            <a:r>
              <a:rPr lang="es-ES" sz="3200" b="1" dirty="0"/>
              <a:t>Inversiones en medios no convencionales. Año 2000 </a:t>
            </a:r>
            <a:endParaRPr lang="es-EC" sz="3200" b="1" dirty="0"/>
          </a:p>
        </p:txBody>
      </p:sp>
      <p:pic>
        <p:nvPicPr>
          <p:cNvPr id="4" name="Marcador de contenido 3">
            <a:extLst>
              <a:ext uri="{FF2B5EF4-FFF2-40B4-BE49-F238E27FC236}">
                <a16:creationId xmlns:a16="http://schemas.microsoft.com/office/drawing/2014/main" id="{FCE3EF54-F434-4FF1-A81C-3841DB3E2995}"/>
              </a:ext>
            </a:extLst>
          </p:cNvPr>
          <p:cNvPicPr>
            <a:picLocks noGrp="1" noChangeAspect="1"/>
          </p:cNvPicPr>
          <p:nvPr>
            <p:ph idx="1"/>
          </p:nvPr>
        </p:nvPicPr>
        <p:blipFill>
          <a:blip r:embed="rId2"/>
          <a:stretch>
            <a:fillRect/>
          </a:stretch>
        </p:blipFill>
        <p:spPr>
          <a:xfrm>
            <a:off x="2659438" y="1690688"/>
            <a:ext cx="6873123" cy="4351338"/>
          </a:xfrm>
          <a:prstGeom prst="rect">
            <a:avLst/>
          </a:prstGeom>
          <a:ln>
            <a:solidFill>
              <a:schemeClr val="tx1"/>
            </a:solidFill>
          </a:ln>
        </p:spPr>
      </p:pic>
    </p:spTree>
    <p:extLst>
      <p:ext uri="{BB962C8B-B14F-4D97-AF65-F5344CB8AC3E}">
        <p14:creationId xmlns:p14="http://schemas.microsoft.com/office/powerpoint/2010/main" val="3275238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212E9-B2AE-4EA5-A0EF-C52715A674B3}"/>
              </a:ext>
            </a:extLst>
          </p:cNvPr>
          <p:cNvSpPr>
            <a:spLocks noGrp="1"/>
          </p:cNvSpPr>
          <p:nvPr>
            <p:ph type="title"/>
          </p:nvPr>
        </p:nvSpPr>
        <p:spPr/>
        <p:txBody>
          <a:bodyPr>
            <a:normAutofit/>
          </a:bodyPr>
          <a:lstStyle/>
          <a:p>
            <a:pPr algn="ctr"/>
            <a:r>
              <a:rPr lang="es-ES" sz="3200" b="1" dirty="0"/>
              <a:t>Inversiones en medios convencionales. Año 2000</a:t>
            </a:r>
            <a:endParaRPr lang="es-EC" sz="3200" b="1" dirty="0"/>
          </a:p>
        </p:txBody>
      </p:sp>
      <p:pic>
        <p:nvPicPr>
          <p:cNvPr id="4" name="Marcador de contenido 3">
            <a:extLst>
              <a:ext uri="{FF2B5EF4-FFF2-40B4-BE49-F238E27FC236}">
                <a16:creationId xmlns:a16="http://schemas.microsoft.com/office/drawing/2014/main" id="{47700ECF-72FE-4AD1-B0A1-FE378BA42F24}"/>
              </a:ext>
            </a:extLst>
          </p:cNvPr>
          <p:cNvPicPr>
            <a:picLocks noGrp="1" noChangeAspect="1"/>
          </p:cNvPicPr>
          <p:nvPr>
            <p:ph idx="1"/>
          </p:nvPr>
        </p:nvPicPr>
        <p:blipFill>
          <a:blip r:embed="rId2"/>
          <a:stretch>
            <a:fillRect/>
          </a:stretch>
        </p:blipFill>
        <p:spPr>
          <a:xfrm>
            <a:off x="2349818" y="1825625"/>
            <a:ext cx="7492363" cy="4351338"/>
          </a:xfrm>
          <a:prstGeom prst="rect">
            <a:avLst/>
          </a:prstGeom>
          <a:ln>
            <a:solidFill>
              <a:schemeClr val="tx1"/>
            </a:solidFill>
          </a:ln>
        </p:spPr>
      </p:pic>
    </p:spTree>
    <p:extLst>
      <p:ext uri="{BB962C8B-B14F-4D97-AF65-F5344CB8AC3E}">
        <p14:creationId xmlns:p14="http://schemas.microsoft.com/office/powerpoint/2010/main" val="269658978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623</TotalTime>
  <Words>1603</Words>
  <Application>Microsoft Office PowerPoint</Application>
  <PresentationFormat>Panorámica</PresentationFormat>
  <Paragraphs>107</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Calibri Light</vt:lpstr>
      <vt:lpstr>Wingdings</vt:lpstr>
      <vt:lpstr>Tema de Office</vt:lpstr>
      <vt:lpstr>Rafel Alberto Pérez </vt:lpstr>
      <vt:lpstr>I. Los grandes retos del momento y sus respuestas estratégicas</vt:lpstr>
      <vt:lpstr>Los 170 problemas básicos universales</vt:lpstr>
      <vt:lpstr>Presentación de PowerPoint</vt:lpstr>
      <vt:lpstr>Características de las estrategias</vt:lpstr>
      <vt:lpstr>Seis estrategias comunicativas para el siglo XXI</vt:lpstr>
      <vt:lpstr>Conclusiones</vt:lpstr>
      <vt:lpstr>II. Conflictos normativos. Respuestas estratégicas </vt:lpstr>
      <vt:lpstr>Tipos de conflicto normativo</vt:lpstr>
      <vt:lpstr>Las siete estrategias clásicas de la ingeniería del consenso</vt:lpstr>
      <vt:lpstr>Cinco estrategias básicas para reconducir el conflicto normativo en las sociedades pluralistas contemporáneas</vt:lpstr>
      <vt:lpstr>Mecanismos de mediación y arbitraje </vt:lpstr>
      <vt:lpstr>Las dos cuestiones de fondo</vt:lpstr>
      <vt:lpstr>III. Conflictos de mercado. Estrategias cooperativas y alianza</vt:lpstr>
      <vt:lpstr>Tipos de cooperación entre empresas </vt:lpstr>
      <vt:lpstr>El peso del componente comunicativo en las estrategias cooperativas</vt:lpstr>
      <vt:lpstr>La semio/strateg/sfera </vt:lpstr>
      <vt:lpstr>Los operadores </vt:lpstr>
      <vt:lpstr>Inversiones en medios no convencionales. Año 2000 </vt:lpstr>
      <vt:lpstr>Inversiones en medios convencionales. Año 2000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ingenierías del consenso  La semio/strateg/sfera</dc:title>
  <dc:creator>Víctor Hugo</dc:creator>
  <cp:lastModifiedBy>Víctor Hugo</cp:lastModifiedBy>
  <cp:revision>54</cp:revision>
  <dcterms:created xsi:type="dcterms:W3CDTF">2019-07-13T16:22:51Z</dcterms:created>
  <dcterms:modified xsi:type="dcterms:W3CDTF">2019-07-15T00:02:45Z</dcterms:modified>
</cp:coreProperties>
</file>