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7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142093-C42A-4230-948D-B1F7726244A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ED6B9F9-11FD-44E2-A9E3-1D3898C1DC92}">
      <dgm:prSet phldrT="[Text]" custT="1"/>
      <dgm:spPr/>
      <dgm:t>
        <a:bodyPr/>
        <a:lstStyle/>
        <a:p>
          <a:pPr algn="just"/>
          <a:r>
            <a:rPr lang="es-EC" sz="2400" dirty="0"/>
            <a:t>Desde una perspectiva técnica</a:t>
          </a:r>
          <a:endParaRPr lang="en-US" sz="2400" dirty="0"/>
        </a:p>
      </dgm:t>
    </dgm:pt>
    <dgm:pt modelId="{10A5F443-C37C-4CB2-8142-912AF6C32E45}" type="parTrans" cxnId="{24E04B62-1DAA-47EB-9898-953B6B8FF493}">
      <dgm:prSet/>
      <dgm:spPr/>
      <dgm:t>
        <a:bodyPr/>
        <a:lstStyle/>
        <a:p>
          <a:pPr algn="just"/>
          <a:endParaRPr lang="en-US" sz="1200"/>
        </a:p>
      </dgm:t>
    </dgm:pt>
    <dgm:pt modelId="{45E99B85-900A-4C74-824C-587D904E38A7}" type="sibTrans" cxnId="{24E04B62-1DAA-47EB-9898-953B6B8FF493}">
      <dgm:prSet/>
      <dgm:spPr/>
      <dgm:t>
        <a:bodyPr/>
        <a:lstStyle/>
        <a:p>
          <a:pPr algn="just"/>
          <a:endParaRPr lang="en-US" sz="1200"/>
        </a:p>
      </dgm:t>
    </dgm:pt>
    <dgm:pt modelId="{5EA7D821-C366-4CAD-A6A6-B37C146E8EC5}">
      <dgm:prSet phldrT="[Text]" custT="1"/>
      <dgm:spPr/>
      <dgm:t>
        <a:bodyPr/>
        <a:lstStyle/>
        <a:p>
          <a:pPr algn="just"/>
          <a:r>
            <a:rPr lang="es-EC" sz="1800" dirty="0"/>
            <a:t>El trabajo del comunicador sería concebido como un oficio artesanal en el que la comunicación y rendimiento en el trabajo vendrían dados por la destreza y acumulación de una experiencia personal y en el que la teoría ( si la hubo) ocuparía sólo el papel de un referente lejano cuya utilidad sería la dar un barniz de prestigio al trabajo técnico.</a:t>
          </a:r>
          <a:endParaRPr lang="en-US" sz="1800" dirty="0"/>
        </a:p>
      </dgm:t>
    </dgm:pt>
    <dgm:pt modelId="{199D037F-5BEA-460E-ADF0-E8D2B85B0FCD}" type="parTrans" cxnId="{518C6CEE-AB9F-4831-B27B-0E27EEDB1CC0}">
      <dgm:prSet/>
      <dgm:spPr/>
      <dgm:t>
        <a:bodyPr/>
        <a:lstStyle/>
        <a:p>
          <a:pPr algn="just"/>
          <a:endParaRPr lang="en-US" sz="1200"/>
        </a:p>
      </dgm:t>
    </dgm:pt>
    <dgm:pt modelId="{29F55EA3-50F7-415D-A8C6-DC3F338D42FF}" type="sibTrans" cxnId="{518C6CEE-AB9F-4831-B27B-0E27EEDB1CC0}">
      <dgm:prSet/>
      <dgm:spPr/>
      <dgm:t>
        <a:bodyPr/>
        <a:lstStyle/>
        <a:p>
          <a:pPr algn="just"/>
          <a:endParaRPr lang="en-US" sz="1200"/>
        </a:p>
      </dgm:t>
    </dgm:pt>
    <dgm:pt modelId="{0ED4FDC2-D830-479F-ABF1-1D0E16749FE6}">
      <dgm:prSet phldrT="[Text]" custT="1"/>
      <dgm:spPr/>
      <dgm:t>
        <a:bodyPr/>
        <a:lstStyle/>
        <a:p>
          <a:pPr algn="just"/>
          <a:r>
            <a:rPr lang="es-EC" sz="2400" dirty="0"/>
            <a:t>Desde la perspectiva práctica</a:t>
          </a:r>
          <a:endParaRPr lang="en-US" sz="2400" dirty="0"/>
        </a:p>
      </dgm:t>
    </dgm:pt>
    <dgm:pt modelId="{8D966D2A-CEDE-421C-AB31-83FCE7D4925E}" type="parTrans" cxnId="{7966170B-693F-49F3-9232-18D971F6C0A1}">
      <dgm:prSet/>
      <dgm:spPr/>
      <dgm:t>
        <a:bodyPr/>
        <a:lstStyle/>
        <a:p>
          <a:pPr algn="just"/>
          <a:endParaRPr lang="en-US" sz="1200"/>
        </a:p>
      </dgm:t>
    </dgm:pt>
    <dgm:pt modelId="{3FD777B4-1ED8-44D1-87E9-AD287E96E3C7}" type="sibTrans" cxnId="{7966170B-693F-49F3-9232-18D971F6C0A1}">
      <dgm:prSet/>
      <dgm:spPr/>
      <dgm:t>
        <a:bodyPr/>
        <a:lstStyle/>
        <a:p>
          <a:pPr algn="just"/>
          <a:endParaRPr lang="en-US" sz="1200"/>
        </a:p>
      </dgm:t>
    </dgm:pt>
    <dgm:pt modelId="{1323B1EC-29E1-47F7-B059-B5C2976D0452}">
      <dgm:prSet phldrT="[Text]" custT="1"/>
      <dgm:spPr/>
      <dgm:t>
        <a:bodyPr/>
        <a:lstStyle/>
        <a:p>
          <a:pPr algn="just"/>
          <a:r>
            <a:rPr lang="es-EC" sz="1800" dirty="0"/>
            <a:t>El comunicador tendría los fundamentos teóricos acumulados por la profesión y estaría preparado para formular cautamente juicios de mayor complejidad. Desde esta perspectiva, las decisiones están basadas en el aprendizaje que iría separando la buena práctica de la que no lo es. </a:t>
          </a:r>
          <a:endParaRPr lang="en-US" sz="1800" dirty="0"/>
        </a:p>
      </dgm:t>
    </dgm:pt>
    <dgm:pt modelId="{9FB25770-9926-4EDF-B67A-2C4B2E773264}" type="parTrans" cxnId="{3F7D3039-3528-49EC-903F-F553846A8B75}">
      <dgm:prSet/>
      <dgm:spPr/>
      <dgm:t>
        <a:bodyPr/>
        <a:lstStyle/>
        <a:p>
          <a:pPr algn="just"/>
          <a:endParaRPr lang="en-US" sz="1200"/>
        </a:p>
      </dgm:t>
    </dgm:pt>
    <dgm:pt modelId="{77E2B760-4097-41A9-8D76-0F3A1087055F}" type="sibTrans" cxnId="{3F7D3039-3528-49EC-903F-F553846A8B75}">
      <dgm:prSet/>
      <dgm:spPr/>
      <dgm:t>
        <a:bodyPr/>
        <a:lstStyle/>
        <a:p>
          <a:pPr algn="just"/>
          <a:endParaRPr lang="en-US" sz="1200"/>
        </a:p>
      </dgm:t>
    </dgm:pt>
    <dgm:pt modelId="{B7E43F61-AA98-4F03-8978-6FC00B59824F}">
      <dgm:prSet phldrT="[Text]" custT="1"/>
      <dgm:spPr/>
      <dgm:t>
        <a:bodyPr/>
        <a:lstStyle/>
        <a:p>
          <a:pPr algn="just"/>
          <a:r>
            <a:rPr lang="es-EC" sz="2400" dirty="0"/>
            <a:t>Desde la perspectiva estratégica</a:t>
          </a:r>
          <a:endParaRPr lang="en-US" sz="2400" dirty="0"/>
        </a:p>
      </dgm:t>
    </dgm:pt>
    <dgm:pt modelId="{81C20CD0-D633-4019-B015-3AF198CFBFD6}" type="parTrans" cxnId="{AC2BCD84-627F-44C3-A450-8860EB958018}">
      <dgm:prSet/>
      <dgm:spPr/>
      <dgm:t>
        <a:bodyPr/>
        <a:lstStyle/>
        <a:p>
          <a:pPr algn="just"/>
          <a:endParaRPr lang="en-US" sz="1600"/>
        </a:p>
      </dgm:t>
    </dgm:pt>
    <dgm:pt modelId="{55BEF28B-EA97-4A49-8EA5-1DAB58EFC471}" type="sibTrans" cxnId="{AC2BCD84-627F-44C3-A450-8860EB958018}">
      <dgm:prSet/>
      <dgm:spPr/>
      <dgm:t>
        <a:bodyPr/>
        <a:lstStyle/>
        <a:p>
          <a:pPr algn="just"/>
          <a:endParaRPr lang="en-US" sz="1600"/>
        </a:p>
      </dgm:t>
    </dgm:pt>
    <dgm:pt modelId="{3343C47A-546A-49F0-9366-DE8C886B44C4}">
      <dgm:prSet phldrT="[Text]" custT="1"/>
      <dgm:spPr/>
      <dgm:t>
        <a:bodyPr/>
        <a:lstStyle/>
        <a:p>
          <a:pPr algn="just"/>
          <a:r>
            <a:rPr lang="es-EC" sz="1800" dirty="0"/>
            <a:t>Los actos comunicativos son considerados esencialmente como actos problemáticos. El acto comunicativo adquiere así una dimensión dialéctica, dispuesta a someter a su saber a un examen sistemático. </a:t>
          </a:r>
          <a:endParaRPr lang="en-US" sz="1800" dirty="0"/>
        </a:p>
      </dgm:t>
    </dgm:pt>
    <dgm:pt modelId="{86879737-4C84-487E-B34C-8DF93C844D55}" type="parTrans" cxnId="{7CF109B9-EA5F-4B15-9EBA-261D5412D82C}">
      <dgm:prSet/>
      <dgm:spPr/>
      <dgm:t>
        <a:bodyPr/>
        <a:lstStyle/>
        <a:p>
          <a:pPr algn="just"/>
          <a:endParaRPr lang="en-US" sz="1600"/>
        </a:p>
      </dgm:t>
    </dgm:pt>
    <dgm:pt modelId="{E031240E-7DE6-4194-A78D-55921CDFE8FA}" type="sibTrans" cxnId="{7CF109B9-EA5F-4B15-9EBA-261D5412D82C}">
      <dgm:prSet/>
      <dgm:spPr/>
      <dgm:t>
        <a:bodyPr/>
        <a:lstStyle/>
        <a:p>
          <a:pPr algn="just"/>
          <a:endParaRPr lang="en-US" sz="1600"/>
        </a:p>
      </dgm:t>
    </dgm:pt>
    <dgm:pt modelId="{074D24C8-1140-4A10-8C6B-2FA77993424F}" type="pres">
      <dgm:prSet presAssocID="{F2142093-C42A-4230-948D-B1F7726244A8}" presName="linear" presStyleCnt="0">
        <dgm:presLayoutVars>
          <dgm:animLvl val="lvl"/>
          <dgm:resizeHandles val="exact"/>
        </dgm:presLayoutVars>
      </dgm:prSet>
      <dgm:spPr/>
    </dgm:pt>
    <dgm:pt modelId="{FA325589-0014-4FA6-BFDF-72418BE8A987}" type="pres">
      <dgm:prSet presAssocID="{4ED6B9F9-11FD-44E2-A9E3-1D3898C1DC92}" presName="parentText" presStyleLbl="node1" presStyleIdx="0" presStyleCnt="3" custScaleY="59324">
        <dgm:presLayoutVars>
          <dgm:chMax val="0"/>
          <dgm:bulletEnabled val="1"/>
        </dgm:presLayoutVars>
      </dgm:prSet>
      <dgm:spPr/>
    </dgm:pt>
    <dgm:pt modelId="{D9DB9789-D961-4CF6-9ABF-86A6139D8951}" type="pres">
      <dgm:prSet presAssocID="{4ED6B9F9-11FD-44E2-A9E3-1D3898C1DC92}" presName="childText" presStyleLbl="revTx" presStyleIdx="0" presStyleCnt="3">
        <dgm:presLayoutVars>
          <dgm:bulletEnabled val="1"/>
        </dgm:presLayoutVars>
      </dgm:prSet>
      <dgm:spPr/>
    </dgm:pt>
    <dgm:pt modelId="{67721EDE-CA58-42C9-AD65-450672ED0375}" type="pres">
      <dgm:prSet presAssocID="{0ED4FDC2-D830-479F-ABF1-1D0E16749FE6}" presName="parentText" presStyleLbl="node1" presStyleIdx="1" presStyleCnt="3" custScaleY="59324">
        <dgm:presLayoutVars>
          <dgm:chMax val="0"/>
          <dgm:bulletEnabled val="1"/>
        </dgm:presLayoutVars>
      </dgm:prSet>
      <dgm:spPr/>
    </dgm:pt>
    <dgm:pt modelId="{693128EC-E178-438C-84E0-104D17C81FF6}" type="pres">
      <dgm:prSet presAssocID="{0ED4FDC2-D830-479F-ABF1-1D0E16749FE6}" presName="childText" presStyleLbl="revTx" presStyleIdx="1" presStyleCnt="3">
        <dgm:presLayoutVars>
          <dgm:bulletEnabled val="1"/>
        </dgm:presLayoutVars>
      </dgm:prSet>
      <dgm:spPr/>
    </dgm:pt>
    <dgm:pt modelId="{B4953F73-D35F-4557-94C1-7F577384A6EF}" type="pres">
      <dgm:prSet presAssocID="{B7E43F61-AA98-4F03-8978-6FC00B59824F}" presName="parentText" presStyleLbl="node1" presStyleIdx="2" presStyleCnt="3" custScaleY="56506">
        <dgm:presLayoutVars>
          <dgm:chMax val="0"/>
          <dgm:bulletEnabled val="1"/>
        </dgm:presLayoutVars>
      </dgm:prSet>
      <dgm:spPr/>
    </dgm:pt>
    <dgm:pt modelId="{BF33CEEE-20D6-4DD6-9C47-9B5D82EEC56B}" type="pres">
      <dgm:prSet presAssocID="{B7E43F61-AA98-4F03-8978-6FC00B59824F}" presName="childText" presStyleLbl="revTx" presStyleIdx="2" presStyleCnt="3">
        <dgm:presLayoutVars>
          <dgm:bulletEnabled val="1"/>
        </dgm:presLayoutVars>
      </dgm:prSet>
      <dgm:spPr/>
    </dgm:pt>
  </dgm:ptLst>
  <dgm:cxnLst>
    <dgm:cxn modelId="{7966170B-693F-49F3-9232-18D971F6C0A1}" srcId="{F2142093-C42A-4230-948D-B1F7726244A8}" destId="{0ED4FDC2-D830-479F-ABF1-1D0E16749FE6}" srcOrd="1" destOrd="0" parTransId="{8D966D2A-CEDE-421C-AB31-83FCE7D4925E}" sibTransId="{3FD777B4-1ED8-44D1-87E9-AD287E96E3C7}"/>
    <dgm:cxn modelId="{C9CFEA18-3FEF-4674-944F-26484E0A487C}" type="presOf" srcId="{1323B1EC-29E1-47F7-B059-B5C2976D0452}" destId="{693128EC-E178-438C-84E0-104D17C81FF6}" srcOrd="0" destOrd="0" presId="urn:microsoft.com/office/officeart/2005/8/layout/vList2"/>
    <dgm:cxn modelId="{D6175D29-1C8A-44F4-ABD0-6B0459675A78}" type="presOf" srcId="{F2142093-C42A-4230-948D-B1F7726244A8}" destId="{074D24C8-1140-4A10-8C6B-2FA77993424F}" srcOrd="0" destOrd="0" presId="urn:microsoft.com/office/officeart/2005/8/layout/vList2"/>
    <dgm:cxn modelId="{3F7D3039-3528-49EC-903F-F553846A8B75}" srcId="{0ED4FDC2-D830-479F-ABF1-1D0E16749FE6}" destId="{1323B1EC-29E1-47F7-B059-B5C2976D0452}" srcOrd="0" destOrd="0" parTransId="{9FB25770-9926-4EDF-B67A-2C4B2E773264}" sibTransId="{77E2B760-4097-41A9-8D76-0F3A1087055F}"/>
    <dgm:cxn modelId="{24E04B62-1DAA-47EB-9898-953B6B8FF493}" srcId="{F2142093-C42A-4230-948D-B1F7726244A8}" destId="{4ED6B9F9-11FD-44E2-A9E3-1D3898C1DC92}" srcOrd="0" destOrd="0" parTransId="{10A5F443-C37C-4CB2-8142-912AF6C32E45}" sibTransId="{45E99B85-900A-4C74-824C-587D904E38A7}"/>
    <dgm:cxn modelId="{AC2BCD84-627F-44C3-A450-8860EB958018}" srcId="{F2142093-C42A-4230-948D-B1F7726244A8}" destId="{B7E43F61-AA98-4F03-8978-6FC00B59824F}" srcOrd="2" destOrd="0" parTransId="{81C20CD0-D633-4019-B015-3AF198CFBFD6}" sibTransId="{55BEF28B-EA97-4A49-8EA5-1DAB58EFC471}"/>
    <dgm:cxn modelId="{7CF109B9-EA5F-4B15-9EBA-261D5412D82C}" srcId="{B7E43F61-AA98-4F03-8978-6FC00B59824F}" destId="{3343C47A-546A-49F0-9366-DE8C886B44C4}" srcOrd="0" destOrd="0" parTransId="{86879737-4C84-487E-B34C-8DF93C844D55}" sibTransId="{E031240E-7DE6-4194-A78D-55921CDFE8FA}"/>
    <dgm:cxn modelId="{D5DC01D0-1CB6-4BCA-B335-D1E4AA1208AC}" type="presOf" srcId="{B7E43F61-AA98-4F03-8978-6FC00B59824F}" destId="{B4953F73-D35F-4557-94C1-7F577384A6EF}" srcOrd="0" destOrd="0" presId="urn:microsoft.com/office/officeart/2005/8/layout/vList2"/>
    <dgm:cxn modelId="{01E765D6-B55E-4266-B2F0-7901DF39CC2F}" type="presOf" srcId="{5EA7D821-C366-4CAD-A6A6-B37C146E8EC5}" destId="{D9DB9789-D961-4CF6-9ABF-86A6139D8951}" srcOrd="0" destOrd="0" presId="urn:microsoft.com/office/officeart/2005/8/layout/vList2"/>
    <dgm:cxn modelId="{67DB9CE8-1183-4125-BCC3-A694FD24AA03}" type="presOf" srcId="{4ED6B9F9-11FD-44E2-A9E3-1D3898C1DC92}" destId="{FA325589-0014-4FA6-BFDF-72418BE8A987}" srcOrd="0" destOrd="0" presId="urn:microsoft.com/office/officeart/2005/8/layout/vList2"/>
    <dgm:cxn modelId="{518C6CEE-AB9F-4831-B27B-0E27EEDB1CC0}" srcId="{4ED6B9F9-11FD-44E2-A9E3-1D3898C1DC92}" destId="{5EA7D821-C366-4CAD-A6A6-B37C146E8EC5}" srcOrd="0" destOrd="0" parTransId="{199D037F-5BEA-460E-ADF0-E8D2B85B0FCD}" sibTransId="{29F55EA3-50F7-415D-A8C6-DC3F338D42FF}"/>
    <dgm:cxn modelId="{59553CF8-7E54-43FF-8657-AECF8338BED6}" type="presOf" srcId="{3343C47A-546A-49F0-9366-DE8C886B44C4}" destId="{BF33CEEE-20D6-4DD6-9C47-9B5D82EEC56B}" srcOrd="0" destOrd="0" presId="urn:microsoft.com/office/officeart/2005/8/layout/vList2"/>
    <dgm:cxn modelId="{DA50B5F9-EB70-4EF9-B6C2-5EF8FA376D74}" type="presOf" srcId="{0ED4FDC2-D830-479F-ABF1-1D0E16749FE6}" destId="{67721EDE-CA58-42C9-AD65-450672ED0375}" srcOrd="0" destOrd="0" presId="urn:microsoft.com/office/officeart/2005/8/layout/vList2"/>
    <dgm:cxn modelId="{70C255E6-9D57-425F-9806-B8DAE9A53F6D}" type="presParOf" srcId="{074D24C8-1140-4A10-8C6B-2FA77993424F}" destId="{FA325589-0014-4FA6-BFDF-72418BE8A987}" srcOrd="0" destOrd="0" presId="urn:microsoft.com/office/officeart/2005/8/layout/vList2"/>
    <dgm:cxn modelId="{D6FA7B90-6ADC-4198-B7FF-40B0BF5E7783}" type="presParOf" srcId="{074D24C8-1140-4A10-8C6B-2FA77993424F}" destId="{D9DB9789-D961-4CF6-9ABF-86A6139D8951}" srcOrd="1" destOrd="0" presId="urn:microsoft.com/office/officeart/2005/8/layout/vList2"/>
    <dgm:cxn modelId="{88B68D50-F9D1-4C26-BED7-B7128B305EA4}" type="presParOf" srcId="{074D24C8-1140-4A10-8C6B-2FA77993424F}" destId="{67721EDE-CA58-42C9-AD65-450672ED0375}" srcOrd="2" destOrd="0" presId="urn:microsoft.com/office/officeart/2005/8/layout/vList2"/>
    <dgm:cxn modelId="{8E5A4F12-1572-4EF6-8D72-5B534AB74C7B}" type="presParOf" srcId="{074D24C8-1140-4A10-8C6B-2FA77993424F}" destId="{693128EC-E178-438C-84E0-104D17C81FF6}" srcOrd="3" destOrd="0" presId="urn:microsoft.com/office/officeart/2005/8/layout/vList2"/>
    <dgm:cxn modelId="{1FE48DA3-9265-4AFF-ABD5-1F73F29CAD70}" type="presParOf" srcId="{074D24C8-1140-4A10-8C6B-2FA77993424F}" destId="{B4953F73-D35F-4557-94C1-7F577384A6EF}" srcOrd="4" destOrd="0" presId="urn:microsoft.com/office/officeart/2005/8/layout/vList2"/>
    <dgm:cxn modelId="{1D67355B-6869-4D55-B9B9-02272196457F}" type="presParOf" srcId="{074D24C8-1140-4A10-8C6B-2FA77993424F}" destId="{BF33CEEE-20D6-4DD6-9C47-9B5D82EEC56B}"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325589-0014-4FA6-BFDF-72418BE8A987}">
      <dsp:nvSpPr>
        <dsp:cNvPr id="0" name=""/>
        <dsp:cNvSpPr/>
      </dsp:nvSpPr>
      <dsp:spPr>
        <a:xfrm>
          <a:off x="0" y="29096"/>
          <a:ext cx="9308790" cy="721854"/>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EC" sz="2400" kern="1200" dirty="0"/>
            <a:t>Desde una perspectiva técnica</a:t>
          </a:r>
          <a:endParaRPr lang="en-US" sz="2400" kern="1200" dirty="0"/>
        </a:p>
      </dsp:txBody>
      <dsp:txXfrm>
        <a:off x="35238" y="64334"/>
        <a:ext cx="9238314" cy="651378"/>
      </dsp:txXfrm>
    </dsp:sp>
    <dsp:sp modelId="{D9DB9789-D961-4CF6-9ABF-86A6139D8951}">
      <dsp:nvSpPr>
        <dsp:cNvPr id="0" name=""/>
        <dsp:cNvSpPr/>
      </dsp:nvSpPr>
      <dsp:spPr>
        <a:xfrm>
          <a:off x="0" y="750950"/>
          <a:ext cx="9308790"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5554" tIns="22860" rIns="128016" bIns="22860" numCol="1" spcCol="1270" anchor="t" anchorCtr="0">
          <a:noAutofit/>
        </a:bodyPr>
        <a:lstStyle/>
        <a:p>
          <a:pPr marL="171450" lvl="1" indent="-171450" algn="just" defTabSz="800100">
            <a:lnSpc>
              <a:spcPct val="90000"/>
            </a:lnSpc>
            <a:spcBef>
              <a:spcPct val="0"/>
            </a:spcBef>
            <a:spcAft>
              <a:spcPct val="20000"/>
            </a:spcAft>
            <a:buChar char="•"/>
          </a:pPr>
          <a:r>
            <a:rPr lang="es-EC" sz="1800" kern="1200" dirty="0"/>
            <a:t>El trabajo del comunicador sería concebido como un oficio artesanal en el que la comunicación y rendimiento en el trabajo vendrían dados por la destreza y acumulación de una experiencia personal y en el que la teoría ( si la hubo) ocuparía sólo el papel de un referente lejano cuya utilidad sería la dar un barniz de prestigio al trabajo técnico.</a:t>
          </a:r>
          <a:endParaRPr lang="en-US" sz="1800" kern="1200" dirty="0"/>
        </a:p>
      </dsp:txBody>
      <dsp:txXfrm>
        <a:off x="0" y="750950"/>
        <a:ext cx="9308790" cy="1076400"/>
      </dsp:txXfrm>
    </dsp:sp>
    <dsp:sp modelId="{67721EDE-CA58-42C9-AD65-450672ED0375}">
      <dsp:nvSpPr>
        <dsp:cNvPr id="0" name=""/>
        <dsp:cNvSpPr/>
      </dsp:nvSpPr>
      <dsp:spPr>
        <a:xfrm>
          <a:off x="0" y="1827350"/>
          <a:ext cx="9308790" cy="721854"/>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EC" sz="2400" kern="1200" dirty="0"/>
            <a:t>Desde la perspectiva práctica</a:t>
          </a:r>
          <a:endParaRPr lang="en-US" sz="2400" kern="1200" dirty="0"/>
        </a:p>
      </dsp:txBody>
      <dsp:txXfrm>
        <a:off x="35238" y="1862588"/>
        <a:ext cx="9238314" cy="651378"/>
      </dsp:txXfrm>
    </dsp:sp>
    <dsp:sp modelId="{693128EC-E178-438C-84E0-104D17C81FF6}">
      <dsp:nvSpPr>
        <dsp:cNvPr id="0" name=""/>
        <dsp:cNvSpPr/>
      </dsp:nvSpPr>
      <dsp:spPr>
        <a:xfrm>
          <a:off x="0" y="2549205"/>
          <a:ext cx="9308790"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5554" tIns="22860" rIns="128016" bIns="22860" numCol="1" spcCol="1270" anchor="t" anchorCtr="0">
          <a:noAutofit/>
        </a:bodyPr>
        <a:lstStyle/>
        <a:p>
          <a:pPr marL="171450" lvl="1" indent="-171450" algn="just" defTabSz="800100">
            <a:lnSpc>
              <a:spcPct val="90000"/>
            </a:lnSpc>
            <a:spcBef>
              <a:spcPct val="0"/>
            </a:spcBef>
            <a:spcAft>
              <a:spcPct val="20000"/>
            </a:spcAft>
            <a:buChar char="•"/>
          </a:pPr>
          <a:r>
            <a:rPr lang="es-EC" sz="1800" kern="1200" dirty="0"/>
            <a:t>El comunicador tendría los fundamentos teóricos acumulados por la profesión y estaría preparado para formular cautamente juicios de mayor complejidad. Desde esta perspectiva, las decisiones están basadas en el aprendizaje que iría separando la buena práctica de la que no lo es. </a:t>
          </a:r>
          <a:endParaRPr lang="en-US" sz="1800" kern="1200" dirty="0"/>
        </a:p>
      </dsp:txBody>
      <dsp:txXfrm>
        <a:off x="0" y="2549205"/>
        <a:ext cx="9308790" cy="1076400"/>
      </dsp:txXfrm>
    </dsp:sp>
    <dsp:sp modelId="{B4953F73-D35F-4557-94C1-7F577384A6EF}">
      <dsp:nvSpPr>
        <dsp:cNvPr id="0" name=""/>
        <dsp:cNvSpPr/>
      </dsp:nvSpPr>
      <dsp:spPr>
        <a:xfrm>
          <a:off x="0" y="3625605"/>
          <a:ext cx="9308790" cy="687565"/>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EC" sz="2400" kern="1200" dirty="0"/>
            <a:t>Desde la perspectiva estratégica</a:t>
          </a:r>
          <a:endParaRPr lang="en-US" sz="2400" kern="1200" dirty="0"/>
        </a:p>
      </dsp:txBody>
      <dsp:txXfrm>
        <a:off x="33564" y="3659169"/>
        <a:ext cx="9241662" cy="620437"/>
      </dsp:txXfrm>
    </dsp:sp>
    <dsp:sp modelId="{BF33CEEE-20D6-4DD6-9C47-9B5D82EEC56B}">
      <dsp:nvSpPr>
        <dsp:cNvPr id="0" name=""/>
        <dsp:cNvSpPr/>
      </dsp:nvSpPr>
      <dsp:spPr>
        <a:xfrm>
          <a:off x="0" y="4313170"/>
          <a:ext cx="9308790"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5554" tIns="22860" rIns="128016" bIns="22860" numCol="1" spcCol="1270" anchor="t" anchorCtr="0">
          <a:noAutofit/>
        </a:bodyPr>
        <a:lstStyle/>
        <a:p>
          <a:pPr marL="171450" lvl="1" indent="-171450" algn="just" defTabSz="800100">
            <a:lnSpc>
              <a:spcPct val="90000"/>
            </a:lnSpc>
            <a:spcBef>
              <a:spcPct val="0"/>
            </a:spcBef>
            <a:spcAft>
              <a:spcPct val="20000"/>
            </a:spcAft>
            <a:buChar char="•"/>
          </a:pPr>
          <a:r>
            <a:rPr lang="es-EC" sz="1800" kern="1200" dirty="0"/>
            <a:t>Los actos comunicativos son considerados esencialmente como actos problemáticos. El acto comunicativo adquiere así una dimensión dialéctica, dispuesta a someter a su saber a un examen sistemático. </a:t>
          </a:r>
          <a:endParaRPr lang="en-US" sz="1800" kern="1200" dirty="0"/>
        </a:p>
      </dsp:txBody>
      <dsp:txXfrm>
        <a:off x="0" y="4313170"/>
        <a:ext cx="9308790" cy="10764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7/28/2019</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7/28/2019</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7/28/2019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7/28/2019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7/28/2019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7/28/2019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7/28/2019</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7/28/2019</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7/28/2019</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MSIPCMContentMarking" descr="{&quot;HashCode&quot;:-628114645,&quot;Placement&quot;:&quot;Footer&quot;}">
            <a:extLst>
              <a:ext uri="{FF2B5EF4-FFF2-40B4-BE49-F238E27FC236}">
                <a16:creationId xmlns:a16="http://schemas.microsoft.com/office/drawing/2014/main" id="{BB84E201-9AA7-4BB0-82D2-B9CAC9D3FDDE}"/>
              </a:ext>
            </a:extLst>
          </p:cNvPr>
          <p:cNvSpPr txBox="1"/>
          <p:nvPr userDrawn="1"/>
        </p:nvSpPr>
        <p:spPr>
          <a:xfrm>
            <a:off x="5343543" y="6595656"/>
            <a:ext cx="1504914"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0000"/>
                </a:solidFill>
                <a:latin typeface="Calibri" panose="020F0502020204030204" pitchFamily="34" charset="0"/>
              </a:rPr>
              <a:t>Classified - Confidential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2797-170C-4F55-A201-1F68BAEE347E}"/>
              </a:ext>
            </a:extLst>
          </p:cNvPr>
          <p:cNvSpPr>
            <a:spLocks noGrp="1"/>
          </p:cNvSpPr>
          <p:nvPr>
            <p:ph type="ctrTitle"/>
          </p:nvPr>
        </p:nvSpPr>
        <p:spPr>
          <a:xfrm>
            <a:off x="3869473" y="1098388"/>
            <a:ext cx="4861932" cy="4394988"/>
          </a:xfrm>
        </p:spPr>
        <p:txBody>
          <a:bodyPr/>
          <a:lstStyle/>
          <a:p>
            <a:r>
              <a:rPr lang="es-EC" sz="3200" dirty="0"/>
              <a:t>A MODO DE CONCLUSIONES: </a:t>
            </a:r>
            <a:br>
              <a:rPr lang="es-EC" sz="3200" dirty="0"/>
            </a:br>
            <a:br>
              <a:rPr lang="es-EC" sz="3200" dirty="0"/>
            </a:br>
            <a:r>
              <a:rPr lang="es-EC" sz="3200" dirty="0"/>
              <a:t>HACIA UNA TEORÍA ESTRATÉGICA PARA LA ACCIÓN COTIDIANA</a:t>
            </a:r>
            <a:endParaRPr lang="en-US" sz="3200" dirty="0"/>
          </a:p>
        </p:txBody>
      </p:sp>
    </p:spTree>
    <p:extLst>
      <p:ext uri="{BB962C8B-B14F-4D97-AF65-F5344CB8AC3E}">
        <p14:creationId xmlns:p14="http://schemas.microsoft.com/office/powerpoint/2010/main" val="3895059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B8A8E-1071-4BCF-922E-6E15B7906EC8}"/>
              </a:ext>
            </a:extLst>
          </p:cNvPr>
          <p:cNvSpPr>
            <a:spLocks noGrp="1"/>
          </p:cNvSpPr>
          <p:nvPr>
            <p:ph type="title"/>
          </p:nvPr>
        </p:nvSpPr>
        <p:spPr/>
        <p:txBody>
          <a:bodyPr/>
          <a:lstStyle/>
          <a:p>
            <a:r>
              <a:rPr lang="es-EC" dirty="0"/>
              <a:t>1. Es hora de recapitular</a:t>
            </a:r>
            <a:endParaRPr lang="en-US" dirty="0"/>
          </a:p>
        </p:txBody>
      </p:sp>
      <p:sp>
        <p:nvSpPr>
          <p:cNvPr id="3" name="Content Placeholder 2">
            <a:extLst>
              <a:ext uri="{FF2B5EF4-FFF2-40B4-BE49-F238E27FC236}">
                <a16:creationId xmlns:a16="http://schemas.microsoft.com/office/drawing/2014/main" id="{42BF985F-2C37-41C0-AF1A-C77CF8CC55BD}"/>
              </a:ext>
            </a:extLst>
          </p:cNvPr>
          <p:cNvSpPr>
            <a:spLocks noGrp="1"/>
          </p:cNvSpPr>
          <p:nvPr>
            <p:ph idx="1"/>
          </p:nvPr>
        </p:nvSpPr>
        <p:spPr/>
        <p:txBody>
          <a:bodyPr/>
          <a:lstStyle/>
          <a:p>
            <a:pPr algn="just"/>
            <a:r>
              <a:rPr lang="es-EC" dirty="0"/>
              <a:t>Tenemos los seis grandes cambios que continúan transformando el escenario del milenio, y que modifican fuertemente el papel de las estrategias de comunicación pública, que busca unir las fracturas sociales, y facilita el consenso y las alianzas entre los operadores públicos. </a:t>
            </a:r>
          </a:p>
          <a:p>
            <a:pPr algn="just"/>
            <a:r>
              <a:rPr lang="es-EC" dirty="0"/>
              <a:t>También este nuevo escenario condiciona el enfoque y el tipo concreto de las estrategias que se están utilizando. Así como el aumento de las alianzas entre empresas, países y grandes zonas económicas así como los grandes conflictos de normas, culturas que exigen todo el talento estratégico de Gobiernos, fundaciones, ONG. </a:t>
            </a:r>
          </a:p>
          <a:p>
            <a:pPr algn="just"/>
            <a:r>
              <a:rPr lang="es-EC" dirty="0"/>
              <a:t>El nuevo escenario modifica la forma de pensar y decir los problemas a través de nuevos conceptos. </a:t>
            </a:r>
          </a:p>
        </p:txBody>
      </p:sp>
    </p:spTree>
    <p:extLst>
      <p:ext uri="{BB962C8B-B14F-4D97-AF65-F5344CB8AC3E}">
        <p14:creationId xmlns:p14="http://schemas.microsoft.com/office/powerpoint/2010/main" val="443478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A76DD-DFA4-47DC-AC9A-8C46BD3BF5D7}"/>
              </a:ext>
            </a:extLst>
          </p:cNvPr>
          <p:cNvSpPr>
            <a:spLocks noGrp="1"/>
          </p:cNvSpPr>
          <p:nvPr>
            <p:ph type="title"/>
          </p:nvPr>
        </p:nvSpPr>
        <p:spPr/>
        <p:txBody>
          <a:bodyPr>
            <a:normAutofit/>
          </a:bodyPr>
          <a:lstStyle/>
          <a:p>
            <a:r>
              <a:rPr lang="es-EC" dirty="0"/>
              <a:t>2. ¿en qué clase de profesión estamos y queremos estar?</a:t>
            </a:r>
            <a:endParaRPr lang="en-US" dirty="0"/>
          </a:p>
        </p:txBody>
      </p:sp>
      <p:sp>
        <p:nvSpPr>
          <p:cNvPr id="3" name="TextBox 2">
            <a:extLst>
              <a:ext uri="{FF2B5EF4-FFF2-40B4-BE49-F238E27FC236}">
                <a16:creationId xmlns:a16="http://schemas.microsoft.com/office/drawing/2014/main" id="{FF4F26B3-AE37-4948-A046-5FC0C2662AE8}"/>
              </a:ext>
            </a:extLst>
          </p:cNvPr>
          <p:cNvSpPr txBox="1"/>
          <p:nvPr/>
        </p:nvSpPr>
        <p:spPr>
          <a:xfrm>
            <a:off x="1251678" y="2397512"/>
            <a:ext cx="10680127" cy="1938992"/>
          </a:xfrm>
          <a:prstGeom prst="rect">
            <a:avLst/>
          </a:prstGeom>
          <a:noFill/>
        </p:spPr>
        <p:txBody>
          <a:bodyPr wrap="square" rtlCol="0">
            <a:spAutoFit/>
          </a:bodyPr>
          <a:lstStyle/>
          <a:p>
            <a:pPr marL="342900" indent="-342900" algn="just">
              <a:buFont typeface="Arial" panose="020B0604020202020204" pitchFamily="34" charset="0"/>
              <a:buChar char="•"/>
            </a:pPr>
            <a:r>
              <a:rPr lang="es-EC" sz="2000" dirty="0">
                <a:solidFill>
                  <a:schemeClr val="tx1">
                    <a:lumMod val="65000"/>
                    <a:lumOff val="35000"/>
                  </a:schemeClr>
                </a:solidFill>
              </a:rPr>
              <a:t>Los profesionales de las ramas de comunicación: marketing, comunicación, políticos y comunicadores tomamos decisiones profesionales basándonos siempre en marcos y modelos </a:t>
            </a:r>
            <a:r>
              <a:rPr lang="es-EC" sz="2000" dirty="0" err="1">
                <a:solidFill>
                  <a:schemeClr val="tx1">
                    <a:lumMod val="65000"/>
                    <a:lumOff val="35000"/>
                  </a:schemeClr>
                </a:solidFill>
              </a:rPr>
              <a:t>teoirucos</a:t>
            </a:r>
            <a:r>
              <a:rPr lang="es-EC" sz="2000" dirty="0">
                <a:solidFill>
                  <a:schemeClr val="tx1">
                    <a:lumMod val="65000"/>
                    <a:lumOff val="35000"/>
                  </a:schemeClr>
                </a:solidFill>
              </a:rPr>
              <a:t>. </a:t>
            </a:r>
          </a:p>
          <a:p>
            <a:pPr marL="342900" indent="-342900" algn="just">
              <a:buFont typeface="Arial" panose="020B0604020202020204" pitchFamily="34" charset="0"/>
              <a:buChar char="•"/>
            </a:pPr>
            <a:endParaRPr lang="es-EC" sz="2000" dirty="0">
              <a:solidFill>
                <a:schemeClr val="tx1">
                  <a:lumMod val="65000"/>
                  <a:lumOff val="35000"/>
                </a:schemeClr>
              </a:solidFill>
            </a:endParaRPr>
          </a:p>
          <a:p>
            <a:pPr marL="342900" indent="-342900" algn="just">
              <a:buFont typeface="Arial" panose="020B0604020202020204" pitchFamily="34" charset="0"/>
              <a:buChar char="•"/>
            </a:pPr>
            <a:r>
              <a:rPr lang="es-EC" sz="2000" dirty="0">
                <a:solidFill>
                  <a:schemeClr val="tx1">
                    <a:lumMod val="65000"/>
                    <a:lumOff val="35000"/>
                  </a:schemeClr>
                </a:solidFill>
              </a:rPr>
              <a:t>Varios profesionales cuestionan esto y piensan que las teorías no sirven y que trabajan exclusivamente en base de la experiencia adquirida y su talento natural. </a:t>
            </a:r>
            <a:endParaRPr lang="en-US" sz="2000" dirty="0">
              <a:solidFill>
                <a:schemeClr val="tx1">
                  <a:lumMod val="65000"/>
                  <a:lumOff val="35000"/>
                </a:schemeClr>
              </a:solidFill>
            </a:endParaRPr>
          </a:p>
        </p:txBody>
      </p:sp>
    </p:spTree>
    <p:extLst>
      <p:ext uri="{BB962C8B-B14F-4D97-AF65-F5344CB8AC3E}">
        <p14:creationId xmlns:p14="http://schemas.microsoft.com/office/powerpoint/2010/main" val="114350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A76DD-DFA4-47DC-AC9A-8C46BD3BF5D7}"/>
              </a:ext>
            </a:extLst>
          </p:cNvPr>
          <p:cNvSpPr>
            <a:spLocks noGrp="1"/>
          </p:cNvSpPr>
          <p:nvPr>
            <p:ph type="title"/>
          </p:nvPr>
        </p:nvSpPr>
        <p:spPr/>
        <p:txBody>
          <a:bodyPr>
            <a:normAutofit/>
          </a:bodyPr>
          <a:lstStyle/>
          <a:p>
            <a:r>
              <a:rPr lang="es-EC" dirty="0"/>
              <a:t>2. ¿en qué clase de profesión estamos y queremos estar?</a:t>
            </a:r>
            <a:endParaRPr lang="en-US" dirty="0"/>
          </a:p>
        </p:txBody>
      </p:sp>
      <p:sp>
        <p:nvSpPr>
          <p:cNvPr id="3" name="TextBox 2">
            <a:extLst>
              <a:ext uri="{FF2B5EF4-FFF2-40B4-BE49-F238E27FC236}">
                <a16:creationId xmlns:a16="http://schemas.microsoft.com/office/drawing/2014/main" id="{FF4F26B3-AE37-4948-A046-5FC0C2662AE8}"/>
              </a:ext>
            </a:extLst>
          </p:cNvPr>
          <p:cNvSpPr txBox="1"/>
          <p:nvPr/>
        </p:nvSpPr>
        <p:spPr>
          <a:xfrm>
            <a:off x="1251678" y="2397512"/>
            <a:ext cx="9944145" cy="3295389"/>
          </a:xfrm>
          <a:prstGeom prst="rect">
            <a:avLst/>
          </a:prstGeom>
          <a:noFill/>
        </p:spPr>
        <p:txBody>
          <a:bodyPr wrap="square" rtlCol="0">
            <a:spAutoFit/>
          </a:bodyPr>
          <a:lstStyle/>
          <a:p>
            <a:pPr marL="228600" indent="-228600" algn="just" defTabSz="914400">
              <a:lnSpc>
                <a:spcPct val="110000"/>
              </a:lnSpc>
              <a:spcBef>
                <a:spcPts val="700"/>
              </a:spcBef>
              <a:buClr>
                <a:schemeClr val="tx2"/>
              </a:buClr>
              <a:buFont typeface="Arial" panose="020B0604020202020204" pitchFamily="34" charset="0"/>
              <a:buChar char="•"/>
            </a:pPr>
            <a:r>
              <a:rPr lang="es-EC" sz="2000" dirty="0">
                <a:solidFill>
                  <a:schemeClr val="tx1">
                    <a:lumMod val="65000"/>
                    <a:lumOff val="35000"/>
                  </a:schemeClr>
                </a:solidFill>
              </a:rPr>
              <a:t>Cuando hablamos de profesionales de la comunicación es necesario ver un panorama más completo: el que abarca a todo aquel –cualquiera que sea su formación académica- que participa en la comunicación pública. </a:t>
            </a:r>
          </a:p>
          <a:p>
            <a:pPr marL="228600" indent="-228600" algn="just" defTabSz="914400">
              <a:lnSpc>
                <a:spcPct val="110000"/>
              </a:lnSpc>
              <a:spcBef>
                <a:spcPts val="700"/>
              </a:spcBef>
              <a:buClr>
                <a:schemeClr val="tx2"/>
              </a:buClr>
              <a:buFont typeface="Arial" panose="020B0604020202020204" pitchFamily="34" charset="0"/>
              <a:buChar char="•"/>
            </a:pPr>
            <a:r>
              <a:rPr lang="es-EC" sz="2000" dirty="0">
                <a:solidFill>
                  <a:schemeClr val="tx1">
                    <a:lumMod val="65000"/>
                    <a:lumOff val="35000"/>
                  </a:schemeClr>
                </a:solidFill>
              </a:rPr>
              <a:t>Incluye a los que deciden, a los que diseñan y a todos los que ejecutan- </a:t>
            </a:r>
          </a:p>
          <a:p>
            <a:pPr marL="228600" indent="-228600" algn="just" defTabSz="914400">
              <a:lnSpc>
                <a:spcPct val="110000"/>
              </a:lnSpc>
              <a:spcBef>
                <a:spcPts val="700"/>
              </a:spcBef>
              <a:buClr>
                <a:schemeClr val="tx2"/>
              </a:buClr>
              <a:buFont typeface="Arial" panose="020B0604020202020204" pitchFamily="34" charset="0"/>
              <a:buChar char="•"/>
            </a:pPr>
            <a:r>
              <a:rPr lang="es-EC" sz="2000" dirty="0">
                <a:solidFill>
                  <a:schemeClr val="tx1">
                    <a:lumMod val="65000"/>
                    <a:lumOff val="35000"/>
                  </a:schemeClr>
                </a:solidFill>
              </a:rPr>
              <a:t>Este concepto amplio y generoso del profesional de la comunicación es importante para lo que se va a decir y proponer, pues la experiencia demuestra que muchos de los que intervienen crucialmente con sus decisiones en ese proceso no tiene una formación especifica en comunicación y por esto están creando claras disfuncionalidades tanto en la filosofía como en la ejecución de sus acciones comunicativas. </a:t>
            </a:r>
          </a:p>
        </p:txBody>
      </p:sp>
    </p:spTree>
    <p:extLst>
      <p:ext uri="{BB962C8B-B14F-4D97-AF65-F5344CB8AC3E}">
        <p14:creationId xmlns:p14="http://schemas.microsoft.com/office/powerpoint/2010/main" val="1644905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F1DA4-837F-4F9B-BF13-2C2239512210}"/>
              </a:ext>
            </a:extLst>
          </p:cNvPr>
          <p:cNvSpPr>
            <a:spLocks noGrp="1"/>
          </p:cNvSpPr>
          <p:nvPr>
            <p:ph type="title"/>
          </p:nvPr>
        </p:nvSpPr>
        <p:spPr/>
        <p:txBody>
          <a:bodyPr/>
          <a:lstStyle/>
          <a:p>
            <a:r>
              <a:rPr lang="es-EC" dirty="0"/>
              <a:t>Tres tipos de profesiones</a:t>
            </a:r>
            <a:endParaRPr lang="en-US" dirty="0"/>
          </a:p>
        </p:txBody>
      </p:sp>
      <p:graphicFrame>
        <p:nvGraphicFramePr>
          <p:cNvPr id="6" name="Diagram 5">
            <a:extLst>
              <a:ext uri="{FF2B5EF4-FFF2-40B4-BE49-F238E27FC236}">
                <a16:creationId xmlns:a16="http://schemas.microsoft.com/office/drawing/2014/main" id="{97D768EC-2F8D-465D-8FB3-B1F9E405A520}"/>
              </a:ext>
            </a:extLst>
          </p:cNvPr>
          <p:cNvGraphicFramePr/>
          <p:nvPr>
            <p:extLst>
              <p:ext uri="{D42A27DB-BD31-4B8C-83A1-F6EECF244321}">
                <p14:modId xmlns:p14="http://schemas.microsoft.com/office/powerpoint/2010/main" val="2006194366"/>
              </p:ext>
            </p:extLst>
          </p:nvPr>
        </p:nvGraphicFramePr>
        <p:xfrm>
          <a:off x="1686444" y="1294368"/>
          <a:ext cx="930879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1353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B6C4AF-CBFA-4DE4-884E-7A41C2419D80}"/>
              </a:ext>
            </a:extLst>
          </p:cNvPr>
          <p:cNvSpPr txBox="1"/>
          <p:nvPr/>
        </p:nvSpPr>
        <p:spPr>
          <a:xfrm>
            <a:off x="1550019" y="646772"/>
            <a:ext cx="9500839" cy="5005626"/>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buFont typeface="Arial" panose="020B0604020202020204" pitchFamily="34" charset="0"/>
              <a:buChar char="•"/>
            </a:pPr>
            <a:r>
              <a:rPr lang="es-EC" sz="2400" dirty="0"/>
              <a:t>Abandonado el arte, nos quedaba la técnica, un término que unido a la idea de progreso y a los últimos adelantos tecnológicos se ha revalorizado y que pone en énfasis los procedimientos para obtener un resultado determinado. </a:t>
            </a:r>
          </a:p>
          <a:p>
            <a:pPr marL="342900" indent="-342900" algn="just">
              <a:buFont typeface="Arial" panose="020B0604020202020204" pitchFamily="34" charset="0"/>
              <a:buChar char="•"/>
            </a:pPr>
            <a:endParaRPr lang="es-EC" sz="2400" dirty="0"/>
          </a:p>
          <a:p>
            <a:pPr marL="342900" indent="-342900" algn="just">
              <a:buFont typeface="Arial" panose="020B0604020202020204" pitchFamily="34" charset="0"/>
              <a:buChar char="•"/>
            </a:pPr>
            <a:r>
              <a:rPr lang="es-EC" sz="2400" dirty="0"/>
              <a:t>Existe una técnica de caza, una tecnología de los medios y también una serie de procedimientos que el comunicador pone en marcha para elaborar y difundir una campaña de publicidad, dar una rueda de prensa o diseñar un envase. </a:t>
            </a:r>
          </a:p>
          <a:p>
            <a:pPr marL="342900" indent="-342900" algn="just">
              <a:buFont typeface="Arial" panose="020B0604020202020204" pitchFamily="34" charset="0"/>
              <a:buChar char="•"/>
            </a:pPr>
            <a:endParaRPr lang="es-EC" sz="2400" dirty="0"/>
          </a:p>
          <a:p>
            <a:pPr marL="342900" indent="-342900" algn="just">
              <a:buFont typeface="Arial" panose="020B0604020202020204" pitchFamily="34" charset="0"/>
              <a:buChar char="•"/>
            </a:pPr>
            <a:r>
              <a:rPr lang="es-EC" sz="2400" dirty="0"/>
              <a:t>Todos esos procesos constituyen una técnica de la publicidad, de las relaciones públicas o del diseño. </a:t>
            </a:r>
            <a:endParaRPr lang="en-US" sz="2400" dirty="0"/>
          </a:p>
        </p:txBody>
      </p:sp>
    </p:spTree>
    <p:extLst>
      <p:ext uri="{BB962C8B-B14F-4D97-AF65-F5344CB8AC3E}">
        <p14:creationId xmlns:p14="http://schemas.microsoft.com/office/powerpoint/2010/main" val="4189826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0EA808-D357-48AC-8F66-DACB82DB9D3B}"/>
              </a:ext>
            </a:extLst>
          </p:cNvPr>
          <p:cNvSpPr txBox="1"/>
          <p:nvPr/>
        </p:nvSpPr>
        <p:spPr>
          <a:xfrm>
            <a:off x="1505415" y="557561"/>
            <a:ext cx="9768468" cy="3416320"/>
          </a:xfrm>
          <a:prstGeom prst="rect">
            <a:avLst/>
          </a:prstGeom>
          <a:noFill/>
        </p:spPr>
        <p:txBody>
          <a:bodyPr wrap="square" rtlCol="0">
            <a:spAutoFit/>
          </a:bodyPr>
          <a:lstStyle/>
          <a:p>
            <a:pPr algn="just"/>
            <a:r>
              <a:rPr lang="es-EC" dirty="0"/>
              <a:t>En el quehacer cotidiano de un comunicador integra un </a:t>
            </a:r>
            <a:r>
              <a:rPr lang="es-EC" i="1" dirty="0"/>
              <a:t>componente cognoscitivo</a:t>
            </a:r>
            <a:r>
              <a:rPr lang="es-EC" dirty="0"/>
              <a:t> y un </a:t>
            </a:r>
            <a:r>
              <a:rPr lang="es-EC" i="1" dirty="0"/>
              <a:t>componente comparativo</a:t>
            </a:r>
            <a:r>
              <a:rPr lang="es-EC" dirty="0"/>
              <a:t>. </a:t>
            </a:r>
          </a:p>
          <a:p>
            <a:pPr algn="just"/>
            <a:endParaRPr lang="es-EC" dirty="0"/>
          </a:p>
          <a:p>
            <a:pPr algn="just"/>
            <a:r>
              <a:rPr lang="es-EC" dirty="0"/>
              <a:t>El componente cognoscitivo, a su vez, puede desmembrarse en dos: por un lado, un conocimiento representativo (</a:t>
            </a:r>
            <a:r>
              <a:rPr lang="es-EC" dirty="0" err="1"/>
              <a:t>know</a:t>
            </a:r>
            <a:r>
              <a:rPr lang="es-EC" dirty="0"/>
              <a:t> </a:t>
            </a:r>
            <a:r>
              <a:rPr lang="es-EC" dirty="0" err="1"/>
              <a:t>what</a:t>
            </a:r>
            <a:r>
              <a:rPr lang="es-EC" dirty="0"/>
              <a:t>), el conocimiento de las cosas en sí, y, por otro, un conocimiento operativo (</a:t>
            </a:r>
            <a:r>
              <a:rPr lang="es-EC" dirty="0" err="1"/>
              <a:t>know</a:t>
            </a:r>
            <a:r>
              <a:rPr lang="es-EC" dirty="0"/>
              <a:t> </a:t>
            </a:r>
            <a:r>
              <a:rPr lang="es-EC" dirty="0" err="1"/>
              <a:t>how</a:t>
            </a:r>
            <a:r>
              <a:rPr lang="es-EC" dirty="0"/>
              <a:t>), el conocimiento de como debe actuarse para obtener el resultado que se pretende. </a:t>
            </a:r>
          </a:p>
          <a:p>
            <a:pPr algn="just"/>
            <a:endParaRPr lang="es-EC" dirty="0"/>
          </a:p>
          <a:p>
            <a:pPr algn="just"/>
            <a:r>
              <a:rPr lang="es-EC" dirty="0"/>
              <a:t>A su vez, es evidente que no es lo mismo </a:t>
            </a:r>
            <a:r>
              <a:rPr lang="es-EC" i="1" dirty="0"/>
              <a:t>saber como hacer</a:t>
            </a:r>
            <a:r>
              <a:rPr lang="es-EC" dirty="0"/>
              <a:t> una cosa que </a:t>
            </a:r>
            <a:r>
              <a:rPr lang="es-EC" i="1" dirty="0"/>
              <a:t>saber hacerla</a:t>
            </a:r>
            <a:r>
              <a:rPr lang="es-EC" dirty="0"/>
              <a:t> realmente (operatividad práctica). </a:t>
            </a:r>
          </a:p>
          <a:p>
            <a:pPr algn="just"/>
            <a:endParaRPr lang="es-EC" dirty="0"/>
          </a:p>
          <a:p>
            <a:pPr algn="just"/>
            <a:r>
              <a:rPr lang="es-EC" dirty="0"/>
              <a:t>Aprendemos cómo se hace una cosa mediante la instrucción, esto es, el aprendizaje de las normas de actuación, y aprendemos realmente a hacerla (habilidad) mediante el entrenamiento, esto es, haciéndola. </a:t>
            </a:r>
            <a:endParaRPr lang="en-US" dirty="0"/>
          </a:p>
        </p:txBody>
      </p:sp>
      <p:pic>
        <p:nvPicPr>
          <p:cNvPr id="1026" name="Picture 2" descr="Resultado de imagen para know what">
            <a:extLst>
              <a:ext uri="{FF2B5EF4-FFF2-40B4-BE49-F238E27FC236}">
                <a16:creationId xmlns:a16="http://schemas.microsoft.com/office/drawing/2014/main" id="{96A40B25-52D8-44BE-B335-48AC2254D1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9309" y="4438765"/>
            <a:ext cx="1287618" cy="154514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C63FE29-8367-49F8-94E3-8BFAFFE57FAC}"/>
              </a:ext>
            </a:extLst>
          </p:cNvPr>
          <p:cNvPicPr>
            <a:picLocks noChangeAspect="1"/>
          </p:cNvPicPr>
          <p:nvPr/>
        </p:nvPicPr>
        <p:blipFill>
          <a:blip r:embed="rId3"/>
          <a:stretch>
            <a:fillRect/>
          </a:stretch>
        </p:blipFill>
        <p:spPr>
          <a:xfrm>
            <a:off x="6759265" y="4442480"/>
            <a:ext cx="2724150" cy="1676400"/>
          </a:xfrm>
          <a:prstGeom prst="rect">
            <a:avLst/>
          </a:prstGeom>
        </p:spPr>
      </p:pic>
      <p:sp>
        <p:nvSpPr>
          <p:cNvPr id="4" name="Plus Sign 3">
            <a:extLst>
              <a:ext uri="{FF2B5EF4-FFF2-40B4-BE49-F238E27FC236}">
                <a16:creationId xmlns:a16="http://schemas.microsoft.com/office/drawing/2014/main" id="{A7CBFB85-4839-4500-826C-7E3C3465F756}"/>
              </a:ext>
            </a:extLst>
          </p:cNvPr>
          <p:cNvSpPr/>
          <p:nvPr/>
        </p:nvSpPr>
        <p:spPr>
          <a:xfrm>
            <a:off x="5126543" y="4594302"/>
            <a:ext cx="1263106" cy="1315844"/>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4967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35E460-68B8-43AE-A778-087839128BA9}"/>
              </a:ext>
            </a:extLst>
          </p:cNvPr>
          <p:cNvSpPr txBox="1"/>
          <p:nvPr/>
        </p:nvSpPr>
        <p:spPr>
          <a:xfrm>
            <a:off x="1226635" y="1149260"/>
            <a:ext cx="10024946" cy="4176464"/>
          </a:xfrm>
          <a:prstGeom prst="rect">
            <a:avLst/>
          </a:prstGeom>
          <a:noFill/>
        </p:spPr>
        <p:txBody>
          <a:bodyPr wrap="square" rtlCol="0" anchor="ctr">
            <a:spAutoFit/>
          </a:bodyPr>
          <a:lstStyle/>
          <a:p>
            <a:pPr algn="just" defTabSz="914400">
              <a:lnSpc>
                <a:spcPct val="110000"/>
              </a:lnSpc>
              <a:spcBef>
                <a:spcPts val="700"/>
              </a:spcBef>
              <a:buClr>
                <a:schemeClr val="tx2"/>
              </a:buClr>
            </a:pPr>
            <a:r>
              <a:rPr lang="es-EC" dirty="0">
                <a:solidFill>
                  <a:schemeClr val="tx1">
                    <a:lumMod val="65000"/>
                    <a:lumOff val="35000"/>
                  </a:schemeClr>
                </a:solidFill>
              </a:rPr>
              <a:t>La estrategia al integrar el componente técnico-operativo (oficio) con el componente teórico-cognoscitivo (saber) es la única que permite: </a:t>
            </a:r>
          </a:p>
          <a:p>
            <a:pPr algn="just" defTabSz="914400">
              <a:lnSpc>
                <a:spcPct val="110000"/>
              </a:lnSpc>
              <a:spcBef>
                <a:spcPts val="700"/>
              </a:spcBef>
              <a:buClr>
                <a:schemeClr val="tx2"/>
              </a:buClr>
            </a:pPr>
            <a:endParaRPr lang="es-EC" dirty="0">
              <a:solidFill>
                <a:schemeClr val="tx1">
                  <a:lumMod val="65000"/>
                  <a:lumOff val="35000"/>
                </a:schemeClr>
              </a:solidFill>
            </a:endParaRPr>
          </a:p>
          <a:p>
            <a:pPr indent="-285750" algn="just" defTabSz="914400">
              <a:lnSpc>
                <a:spcPct val="110000"/>
              </a:lnSpc>
              <a:spcBef>
                <a:spcPts val="700"/>
              </a:spcBef>
              <a:buClr>
                <a:schemeClr val="tx2"/>
              </a:buClr>
              <a:buFontTx/>
              <a:buChar char="-"/>
            </a:pPr>
            <a:r>
              <a:rPr lang="es-EC" dirty="0">
                <a:solidFill>
                  <a:schemeClr val="tx1">
                    <a:lumMod val="65000"/>
                    <a:lumOff val="35000"/>
                  </a:schemeClr>
                </a:solidFill>
              </a:rPr>
              <a:t>Conciliar la amplitud y profundidad del conocimiento teórico actual sobre la comunicación con la eficiencia de la técnica y práctica del conocimiento operativo que hoy se demanda al profesional de la comunicación. </a:t>
            </a:r>
          </a:p>
          <a:p>
            <a:pPr indent="-285750" algn="just" defTabSz="914400">
              <a:lnSpc>
                <a:spcPct val="110000"/>
              </a:lnSpc>
              <a:spcBef>
                <a:spcPts val="700"/>
              </a:spcBef>
              <a:buClr>
                <a:schemeClr val="tx2"/>
              </a:buClr>
              <a:buFontTx/>
              <a:buChar char="-"/>
            </a:pPr>
            <a:r>
              <a:rPr lang="es-EC" dirty="0">
                <a:solidFill>
                  <a:schemeClr val="tx1">
                    <a:lumMod val="65000"/>
                    <a:lumOff val="35000"/>
                  </a:schemeClr>
                </a:solidFill>
              </a:rPr>
              <a:t>Convertir el juicio (práctico) del profesional en decisiones (estratégicas) sometidas al criterio de la eficacia y por lo tanto medibles, evaluables y corregibles. </a:t>
            </a:r>
          </a:p>
          <a:p>
            <a:pPr indent="-285750" algn="just" defTabSz="914400">
              <a:lnSpc>
                <a:spcPct val="110000"/>
              </a:lnSpc>
              <a:spcBef>
                <a:spcPts val="700"/>
              </a:spcBef>
              <a:buClr>
                <a:schemeClr val="tx2"/>
              </a:buClr>
              <a:buFontTx/>
              <a:buChar char="-"/>
            </a:pPr>
            <a:r>
              <a:rPr lang="es-EC" dirty="0">
                <a:solidFill>
                  <a:schemeClr val="tx1">
                    <a:lumMod val="65000"/>
                    <a:lumOff val="35000"/>
                  </a:schemeClr>
                </a:solidFill>
              </a:rPr>
              <a:t>Reducir y estructurar la incertidumbre que acompaña la toma de decisiones comunicativas. Porque de eso se trata: de reducir la incertidumbre. Como el lector sabe muy bien, la incertidumbre está siendo subsumida en el mundo del pensamiento actual por la idea de complejidad. </a:t>
            </a:r>
          </a:p>
          <a:p>
            <a:pPr indent="-285750" algn="just" defTabSz="914400">
              <a:lnSpc>
                <a:spcPct val="110000"/>
              </a:lnSpc>
              <a:spcBef>
                <a:spcPts val="700"/>
              </a:spcBef>
              <a:buClr>
                <a:schemeClr val="tx2"/>
              </a:buClr>
              <a:buFontTx/>
              <a:buChar char="-"/>
            </a:pPr>
            <a:r>
              <a:rPr lang="es-EC" dirty="0">
                <a:solidFill>
                  <a:schemeClr val="tx1">
                    <a:lumMod val="65000"/>
                    <a:lumOff val="35000"/>
                  </a:schemeClr>
                </a:solidFill>
              </a:rPr>
              <a:t>La complejidad es la representación de esa incertidumbre pero reconocida como para del modelo.</a:t>
            </a:r>
            <a:endParaRPr lang="en-US" dirty="0">
              <a:solidFill>
                <a:schemeClr val="tx1">
                  <a:lumMod val="65000"/>
                  <a:lumOff val="35000"/>
                </a:schemeClr>
              </a:solidFill>
            </a:endParaRPr>
          </a:p>
        </p:txBody>
      </p:sp>
    </p:spTree>
    <p:extLst>
      <p:ext uri="{BB962C8B-B14F-4D97-AF65-F5344CB8AC3E}">
        <p14:creationId xmlns:p14="http://schemas.microsoft.com/office/powerpoint/2010/main" val="3191351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8FC10-F2BF-4476-9FE3-133F257ED22B}"/>
              </a:ext>
            </a:extLst>
          </p:cNvPr>
          <p:cNvSpPr txBox="1">
            <a:spLocks/>
          </p:cNvSpPr>
          <p:nvPr/>
        </p:nvSpPr>
        <p:spPr>
          <a:xfrm>
            <a:off x="1251678" y="382385"/>
            <a:ext cx="10178322" cy="1492132"/>
          </a:xfrm>
          <a:prstGeom prst="rect">
            <a:avLst/>
          </a:prstGeom>
        </p:spPr>
        <p:txBody>
          <a:bodyPr>
            <a:normAutofit/>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r>
              <a:rPr lang="es-EC" dirty="0"/>
              <a:t>3. ¿cómo accedemos al conocimiento?</a:t>
            </a:r>
            <a:endParaRPr lang="en-US" dirty="0"/>
          </a:p>
        </p:txBody>
      </p:sp>
      <p:sp>
        <p:nvSpPr>
          <p:cNvPr id="3" name="TextBox 2">
            <a:extLst>
              <a:ext uri="{FF2B5EF4-FFF2-40B4-BE49-F238E27FC236}">
                <a16:creationId xmlns:a16="http://schemas.microsoft.com/office/drawing/2014/main" id="{286FC292-ED93-43DC-AD51-436871279201}"/>
              </a:ext>
            </a:extLst>
          </p:cNvPr>
          <p:cNvSpPr txBox="1"/>
          <p:nvPr/>
        </p:nvSpPr>
        <p:spPr>
          <a:xfrm>
            <a:off x="1251676" y="2862583"/>
            <a:ext cx="10267534" cy="2957669"/>
          </a:xfrm>
          <a:prstGeom prst="rect">
            <a:avLst/>
          </a:prstGeom>
          <a:noFill/>
        </p:spPr>
        <p:txBody>
          <a:bodyPr wrap="square" rtlCol="0">
            <a:spAutoFit/>
          </a:bodyPr>
          <a:lstStyle/>
          <a:p>
            <a:pPr marL="457200" indent="-457200" algn="just" defTabSz="914400">
              <a:lnSpc>
                <a:spcPct val="110000"/>
              </a:lnSpc>
              <a:spcBef>
                <a:spcPts val="700"/>
              </a:spcBef>
              <a:buClr>
                <a:schemeClr val="tx2"/>
              </a:buClr>
              <a:buFont typeface="+mj-lt"/>
              <a:buAutoNum type="arabicPeriod"/>
            </a:pPr>
            <a:r>
              <a:rPr lang="es-EC" dirty="0">
                <a:solidFill>
                  <a:schemeClr val="tx1">
                    <a:lumMod val="65000"/>
                    <a:lumOff val="35000"/>
                  </a:schemeClr>
                </a:solidFill>
              </a:rPr>
              <a:t>La interpretación de los signos y los síntomas del problema o de la oportunidad (hipótesis diagnóstica). </a:t>
            </a:r>
          </a:p>
          <a:p>
            <a:pPr marL="457200" indent="-457200" algn="just" defTabSz="914400">
              <a:lnSpc>
                <a:spcPct val="110000"/>
              </a:lnSpc>
              <a:spcBef>
                <a:spcPts val="700"/>
              </a:spcBef>
              <a:buClr>
                <a:schemeClr val="tx2"/>
              </a:buClr>
              <a:buFont typeface="+mj-lt"/>
              <a:buAutoNum type="arabicPeriod"/>
            </a:pPr>
            <a:r>
              <a:rPr lang="es-EC" dirty="0">
                <a:solidFill>
                  <a:schemeClr val="tx1">
                    <a:lumMod val="65000"/>
                    <a:lumOff val="35000"/>
                  </a:schemeClr>
                </a:solidFill>
              </a:rPr>
              <a:t>Establecer cuál es el papel de la comunicación dentro de ese operador/proyecto, </a:t>
            </a:r>
            <a:r>
              <a:rPr lang="es-EC" dirty="0" err="1">
                <a:solidFill>
                  <a:schemeClr val="tx1">
                    <a:lumMod val="65000"/>
                    <a:lumOff val="35000"/>
                  </a:schemeClr>
                </a:solidFill>
              </a:rPr>
              <a:t>etc</a:t>
            </a:r>
            <a:r>
              <a:rPr lang="es-EC" dirty="0">
                <a:solidFill>
                  <a:schemeClr val="tx1">
                    <a:lumMod val="65000"/>
                    <a:lumOff val="35000"/>
                  </a:schemeClr>
                </a:solidFill>
              </a:rPr>
              <a:t>, y en qué medida la comunicación puede ayudar a la resolución del problema/oportunidad identificado. </a:t>
            </a:r>
          </a:p>
          <a:p>
            <a:pPr marL="457200" indent="-457200" algn="just" defTabSz="914400">
              <a:lnSpc>
                <a:spcPct val="110000"/>
              </a:lnSpc>
              <a:spcBef>
                <a:spcPts val="700"/>
              </a:spcBef>
              <a:buClr>
                <a:schemeClr val="tx2"/>
              </a:buClr>
              <a:buFont typeface="+mj-lt"/>
              <a:buAutoNum type="arabicPeriod"/>
            </a:pPr>
            <a:r>
              <a:rPr lang="es-EC" dirty="0">
                <a:solidFill>
                  <a:schemeClr val="tx1">
                    <a:lumMod val="65000"/>
                    <a:lumOff val="35000"/>
                  </a:schemeClr>
                </a:solidFill>
              </a:rPr>
              <a:t>Evaluar, proponer y aplicar (en el caso de que se confirme el pronostico inicial) el tratamiento comunicativo que prometa ser más efectivo. </a:t>
            </a:r>
          </a:p>
          <a:p>
            <a:pPr marL="457200" indent="-457200" algn="just" defTabSz="914400">
              <a:lnSpc>
                <a:spcPct val="110000"/>
              </a:lnSpc>
              <a:spcBef>
                <a:spcPts val="700"/>
              </a:spcBef>
              <a:buClr>
                <a:schemeClr val="tx2"/>
              </a:buClr>
              <a:buFont typeface="+mj-lt"/>
              <a:buAutoNum type="arabicPeriod"/>
            </a:pPr>
            <a:r>
              <a:rPr lang="es-EC" dirty="0">
                <a:solidFill>
                  <a:schemeClr val="tx1">
                    <a:lumMod val="65000"/>
                    <a:lumOff val="35000"/>
                  </a:schemeClr>
                </a:solidFill>
              </a:rPr>
              <a:t>Delimitar las posibles complicaciones y el tiempo en que pueden hacer su aparición. </a:t>
            </a:r>
          </a:p>
          <a:p>
            <a:pPr marL="457200" indent="-457200" algn="just" defTabSz="914400">
              <a:lnSpc>
                <a:spcPct val="110000"/>
              </a:lnSpc>
              <a:spcBef>
                <a:spcPts val="700"/>
              </a:spcBef>
              <a:buClr>
                <a:schemeClr val="tx2"/>
              </a:buClr>
              <a:buFont typeface="+mj-lt"/>
              <a:buAutoNum type="arabicPeriod"/>
            </a:pPr>
            <a:r>
              <a:rPr lang="es-EC" dirty="0">
                <a:solidFill>
                  <a:schemeClr val="tx1">
                    <a:lumMod val="65000"/>
                    <a:lumOff val="35000"/>
                  </a:schemeClr>
                </a:solidFill>
              </a:rPr>
              <a:t>Asistir a los operadores en el proceso de solución del conflicto o en la maximización de la oportunidad. </a:t>
            </a:r>
          </a:p>
          <a:p>
            <a:pPr marL="457200" indent="-457200" algn="just" defTabSz="914400">
              <a:lnSpc>
                <a:spcPct val="110000"/>
              </a:lnSpc>
              <a:spcBef>
                <a:spcPts val="700"/>
              </a:spcBef>
              <a:buClr>
                <a:schemeClr val="tx2"/>
              </a:buClr>
              <a:buFont typeface="+mj-lt"/>
              <a:buAutoNum type="arabicPeriod"/>
            </a:pPr>
            <a:r>
              <a:rPr lang="es-EC" dirty="0">
                <a:solidFill>
                  <a:schemeClr val="tx1">
                    <a:lumMod val="65000"/>
                    <a:lumOff val="35000"/>
                  </a:schemeClr>
                </a:solidFill>
              </a:rPr>
              <a:t>Evaluar los resultados. </a:t>
            </a:r>
          </a:p>
        </p:txBody>
      </p:sp>
      <p:sp>
        <p:nvSpPr>
          <p:cNvPr id="4" name="TextBox 3">
            <a:extLst>
              <a:ext uri="{FF2B5EF4-FFF2-40B4-BE49-F238E27FC236}">
                <a16:creationId xmlns:a16="http://schemas.microsoft.com/office/drawing/2014/main" id="{E2082FC0-EAB4-48D5-8116-40CC017BB99D}"/>
              </a:ext>
            </a:extLst>
          </p:cNvPr>
          <p:cNvSpPr txBox="1"/>
          <p:nvPr/>
        </p:nvSpPr>
        <p:spPr>
          <a:xfrm>
            <a:off x="1251677" y="2026632"/>
            <a:ext cx="9944145" cy="680636"/>
          </a:xfrm>
          <a:prstGeom prst="rect">
            <a:avLst/>
          </a:prstGeom>
          <a:noFill/>
        </p:spPr>
        <p:txBody>
          <a:bodyPr wrap="square" rtlCol="0">
            <a:spAutoFit/>
          </a:bodyPr>
          <a:lstStyle/>
          <a:p>
            <a:pPr algn="just" defTabSz="914400">
              <a:lnSpc>
                <a:spcPct val="110000"/>
              </a:lnSpc>
              <a:spcBef>
                <a:spcPts val="700"/>
              </a:spcBef>
              <a:buClr>
                <a:schemeClr val="tx2"/>
              </a:buClr>
            </a:pPr>
            <a:r>
              <a:rPr lang="es-EC" dirty="0">
                <a:solidFill>
                  <a:schemeClr val="tx1">
                    <a:lumMod val="65000"/>
                    <a:lumOff val="35000"/>
                  </a:schemeClr>
                </a:solidFill>
              </a:rPr>
              <a:t>El conocimiento del profesional de la comunicación tiene como principales objetivos facilitarle métodos, reglas y guías normativas para: </a:t>
            </a:r>
          </a:p>
        </p:txBody>
      </p:sp>
    </p:spTree>
    <p:extLst>
      <p:ext uri="{BB962C8B-B14F-4D97-AF65-F5344CB8AC3E}">
        <p14:creationId xmlns:p14="http://schemas.microsoft.com/office/powerpoint/2010/main" val="695029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87ADA9-C5A5-4DBF-8618-34FF6FC97FEA}"/>
              </a:ext>
            </a:extLst>
          </p:cNvPr>
          <p:cNvSpPr txBox="1"/>
          <p:nvPr/>
        </p:nvSpPr>
        <p:spPr>
          <a:xfrm>
            <a:off x="1226635" y="778043"/>
            <a:ext cx="10024946" cy="4918911"/>
          </a:xfrm>
          <a:prstGeom prst="rect">
            <a:avLst/>
          </a:prstGeom>
          <a:noFill/>
        </p:spPr>
        <p:txBody>
          <a:bodyPr wrap="square" rtlCol="0" anchor="ctr">
            <a:spAutoFit/>
          </a:bodyPr>
          <a:lstStyle/>
          <a:p>
            <a:pPr algn="just" defTabSz="914400">
              <a:lnSpc>
                <a:spcPct val="110000"/>
              </a:lnSpc>
              <a:spcBef>
                <a:spcPts val="700"/>
              </a:spcBef>
              <a:buClr>
                <a:schemeClr val="tx2"/>
              </a:buClr>
            </a:pPr>
            <a:r>
              <a:rPr lang="es-EC" sz="2000" dirty="0">
                <a:solidFill>
                  <a:schemeClr val="tx1">
                    <a:lumMod val="65000"/>
                    <a:lumOff val="35000"/>
                  </a:schemeClr>
                </a:solidFill>
              </a:rPr>
              <a:t>Desde la perspectiva estratégica que se preconiza:</a:t>
            </a:r>
          </a:p>
          <a:p>
            <a:pPr algn="just" defTabSz="914400">
              <a:lnSpc>
                <a:spcPct val="110000"/>
              </a:lnSpc>
              <a:spcBef>
                <a:spcPts val="700"/>
              </a:spcBef>
              <a:buClr>
                <a:schemeClr val="tx2"/>
              </a:buClr>
            </a:pPr>
            <a:endParaRPr lang="es-EC" sz="2000" dirty="0">
              <a:solidFill>
                <a:schemeClr val="tx1">
                  <a:lumMod val="65000"/>
                  <a:lumOff val="35000"/>
                </a:schemeClr>
              </a:solidFill>
            </a:endParaRPr>
          </a:p>
          <a:p>
            <a:pPr marL="285750" indent="-285750" algn="just" defTabSz="914400">
              <a:lnSpc>
                <a:spcPct val="110000"/>
              </a:lnSpc>
              <a:spcBef>
                <a:spcPts val="700"/>
              </a:spcBef>
              <a:buClr>
                <a:schemeClr val="tx2"/>
              </a:buClr>
              <a:buFont typeface="Arial" panose="020B0604020202020204" pitchFamily="34" charset="0"/>
              <a:buChar char="•"/>
            </a:pPr>
            <a:r>
              <a:rPr lang="es-EC" sz="2000" dirty="0">
                <a:solidFill>
                  <a:schemeClr val="tx1">
                    <a:lumMod val="65000"/>
                    <a:lumOff val="35000"/>
                  </a:schemeClr>
                </a:solidFill>
              </a:rPr>
              <a:t>Son los propios profesionales los que tienen que asumir como una cuestión moral contestar preguntas sobre su propia realidad profesional, y son también ellos los que deben impulsar la investigación aplicada así como la evaluación de resultados como parte necesaria de la naturaleza de su trabajo.  Algo que no es difícil, pues la comunicación es una de las profesiones que genera mayor investigación social. </a:t>
            </a:r>
          </a:p>
          <a:p>
            <a:pPr marL="285750" indent="-285750" algn="just" defTabSz="914400">
              <a:lnSpc>
                <a:spcPct val="110000"/>
              </a:lnSpc>
              <a:spcBef>
                <a:spcPts val="700"/>
              </a:spcBef>
              <a:buClr>
                <a:schemeClr val="tx2"/>
              </a:buClr>
              <a:buFont typeface="Arial" panose="020B0604020202020204" pitchFamily="34" charset="0"/>
              <a:buChar char="•"/>
            </a:pPr>
            <a:r>
              <a:rPr lang="es-EC" sz="2000" dirty="0">
                <a:solidFill>
                  <a:schemeClr val="tx1">
                    <a:lumMod val="65000"/>
                    <a:lumOff val="35000"/>
                  </a:schemeClr>
                </a:solidFill>
              </a:rPr>
              <a:t>Es una responsabilidad aportar a los profesionales con modelos aclaratorios, instrumentales y decisorios que sean válidos para su actividad.</a:t>
            </a:r>
          </a:p>
          <a:p>
            <a:pPr marL="285750" indent="-285750" algn="just" defTabSz="914400">
              <a:lnSpc>
                <a:spcPct val="110000"/>
              </a:lnSpc>
              <a:spcBef>
                <a:spcPts val="700"/>
              </a:spcBef>
              <a:buClr>
                <a:schemeClr val="tx2"/>
              </a:buClr>
              <a:buFont typeface="Arial" panose="020B0604020202020204" pitchFamily="34" charset="0"/>
              <a:buChar char="•"/>
            </a:pPr>
            <a:endParaRPr lang="es-EC" sz="2000" dirty="0">
              <a:solidFill>
                <a:schemeClr val="tx1">
                  <a:lumMod val="65000"/>
                  <a:lumOff val="35000"/>
                </a:schemeClr>
              </a:solidFill>
            </a:endParaRPr>
          </a:p>
          <a:p>
            <a:pPr algn="just" defTabSz="914400">
              <a:lnSpc>
                <a:spcPct val="110000"/>
              </a:lnSpc>
              <a:spcBef>
                <a:spcPts val="700"/>
              </a:spcBef>
              <a:buClr>
                <a:schemeClr val="tx2"/>
              </a:buClr>
            </a:pPr>
            <a:r>
              <a:rPr lang="es-EC" sz="2000" dirty="0">
                <a:solidFill>
                  <a:schemeClr val="tx1">
                    <a:lumMod val="65000"/>
                    <a:lumOff val="35000"/>
                  </a:schemeClr>
                </a:solidFill>
              </a:rPr>
              <a:t>Por todo ello se podrá intentar desdramatizar esta relación y acercar ambos lenguajes/formas de pensar. Por ello, a partir de ahora en vez de hablar de “ciencia” se tratará </a:t>
            </a:r>
            <a:r>
              <a:rPr lang="es-EC" sz="2000" i="1" dirty="0">
                <a:solidFill>
                  <a:schemeClr val="tx1">
                    <a:lumMod val="65000"/>
                    <a:lumOff val="35000"/>
                  </a:schemeClr>
                </a:solidFill>
              </a:rPr>
              <a:t>conocimientos</a:t>
            </a:r>
            <a:r>
              <a:rPr lang="es-EC" sz="2000" dirty="0">
                <a:solidFill>
                  <a:schemeClr val="tx1">
                    <a:lumMod val="65000"/>
                    <a:lumOff val="35000"/>
                  </a:schemeClr>
                </a:solidFill>
              </a:rPr>
              <a:t>, y en vez de proponer “metodologías” diremos </a:t>
            </a:r>
            <a:r>
              <a:rPr lang="es-EC" sz="2000" i="1" dirty="0">
                <a:solidFill>
                  <a:schemeClr val="tx1">
                    <a:lumMod val="65000"/>
                    <a:lumOff val="35000"/>
                  </a:schemeClr>
                </a:solidFill>
              </a:rPr>
              <a:t>modelos</a:t>
            </a:r>
            <a:r>
              <a:rPr lang="es-EC" sz="2000" dirty="0">
                <a:solidFill>
                  <a:schemeClr val="tx1">
                    <a:lumMod val="65000"/>
                    <a:lumOff val="35000"/>
                  </a:schemeClr>
                </a:solidFill>
              </a:rPr>
              <a:t>.  </a:t>
            </a:r>
          </a:p>
        </p:txBody>
      </p:sp>
    </p:spTree>
    <p:extLst>
      <p:ext uri="{BB962C8B-B14F-4D97-AF65-F5344CB8AC3E}">
        <p14:creationId xmlns:p14="http://schemas.microsoft.com/office/powerpoint/2010/main" val="812332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3B34F-0D75-42E1-BC0F-EF764CCA7D0D}"/>
              </a:ext>
            </a:extLst>
          </p:cNvPr>
          <p:cNvSpPr txBox="1">
            <a:spLocks/>
          </p:cNvSpPr>
          <p:nvPr/>
        </p:nvSpPr>
        <p:spPr>
          <a:xfrm>
            <a:off x="1251678" y="382385"/>
            <a:ext cx="10178322" cy="1492132"/>
          </a:xfrm>
          <a:prstGeom prst="rect">
            <a:avLst/>
          </a:prstGeom>
        </p:spPr>
        <p:txBody>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r>
              <a:rPr lang="es-EC" dirty="0"/>
              <a:t>MODELOS </a:t>
            </a:r>
            <a:endParaRPr lang="en-US" dirty="0"/>
          </a:p>
        </p:txBody>
      </p:sp>
      <p:sp>
        <p:nvSpPr>
          <p:cNvPr id="3" name="TextBox 2">
            <a:extLst>
              <a:ext uri="{FF2B5EF4-FFF2-40B4-BE49-F238E27FC236}">
                <a16:creationId xmlns:a16="http://schemas.microsoft.com/office/drawing/2014/main" id="{E1C3B6EF-BF59-4A4B-9FCA-0860D899688E}"/>
              </a:ext>
            </a:extLst>
          </p:cNvPr>
          <p:cNvSpPr txBox="1"/>
          <p:nvPr/>
        </p:nvSpPr>
        <p:spPr>
          <a:xfrm>
            <a:off x="1251678" y="2536527"/>
            <a:ext cx="9966450" cy="3295389"/>
          </a:xfrm>
          <a:prstGeom prst="rect">
            <a:avLst/>
          </a:prstGeom>
          <a:noFill/>
        </p:spPr>
        <p:txBody>
          <a:bodyPr wrap="square" rtlCol="0">
            <a:spAutoFit/>
          </a:bodyPr>
          <a:lstStyle/>
          <a:p>
            <a:pPr marL="457200" indent="-457200" algn="just" defTabSz="914400">
              <a:lnSpc>
                <a:spcPct val="110000"/>
              </a:lnSpc>
              <a:spcBef>
                <a:spcPts val="700"/>
              </a:spcBef>
              <a:buClr>
                <a:schemeClr val="tx2"/>
              </a:buClr>
              <a:buFont typeface="+mj-lt"/>
              <a:buAutoNum type="arabicPeriod"/>
            </a:pPr>
            <a:r>
              <a:rPr lang="es-EC" sz="2000" dirty="0">
                <a:solidFill>
                  <a:schemeClr val="tx1">
                    <a:lumMod val="65000"/>
                    <a:lumOff val="35000"/>
                  </a:schemeClr>
                </a:solidFill>
              </a:rPr>
              <a:t>Ser un modelo estratégico que le ayude a adoptar decisiones en su actividad profesional cotidiana.</a:t>
            </a:r>
          </a:p>
          <a:p>
            <a:pPr marL="457200" indent="-457200" algn="just" defTabSz="914400">
              <a:lnSpc>
                <a:spcPct val="110000"/>
              </a:lnSpc>
              <a:spcBef>
                <a:spcPts val="700"/>
              </a:spcBef>
              <a:buClr>
                <a:schemeClr val="tx2"/>
              </a:buClr>
              <a:buFont typeface="+mj-lt"/>
              <a:buAutoNum type="arabicPeriod"/>
            </a:pPr>
            <a:r>
              <a:rPr lang="es-EC" sz="2000" dirty="0">
                <a:solidFill>
                  <a:schemeClr val="tx1">
                    <a:lumMod val="65000"/>
                    <a:lumOff val="35000"/>
                  </a:schemeClr>
                </a:solidFill>
              </a:rPr>
              <a:t>Que cumpla con la entrega de pautas para hacer una elección conveniente entre las innumerables políticas o estrategias que pueden ser definidas en los modelos altamente combinatorios de nuestras representaciones del mundo, y que permita adaptarse a una sociedad cada vez más flexible. </a:t>
            </a:r>
          </a:p>
          <a:p>
            <a:pPr marL="457200" indent="-457200" algn="just" defTabSz="914400">
              <a:lnSpc>
                <a:spcPct val="110000"/>
              </a:lnSpc>
              <a:spcBef>
                <a:spcPts val="700"/>
              </a:spcBef>
              <a:buClr>
                <a:schemeClr val="tx2"/>
              </a:buClr>
              <a:buFont typeface="+mj-lt"/>
              <a:buAutoNum type="arabicPeriod"/>
            </a:pPr>
            <a:r>
              <a:rPr lang="es-EC" sz="2000" dirty="0">
                <a:solidFill>
                  <a:schemeClr val="tx1">
                    <a:lumMod val="65000"/>
                    <a:lumOff val="35000"/>
                  </a:schemeClr>
                </a:solidFill>
              </a:rPr>
              <a:t>Tener en cuenta que el nivel de decisiones estratégicas en comunicación es un nivel directivo en el que intervienen profesionales procedentes de formaciones plurales (equipos multidisciplinarios). </a:t>
            </a:r>
          </a:p>
        </p:txBody>
      </p:sp>
      <p:sp>
        <p:nvSpPr>
          <p:cNvPr id="4" name="TextBox 3">
            <a:extLst>
              <a:ext uri="{FF2B5EF4-FFF2-40B4-BE49-F238E27FC236}">
                <a16:creationId xmlns:a16="http://schemas.microsoft.com/office/drawing/2014/main" id="{C642A7B3-6D9F-4C1A-A197-DBB3607CF20F}"/>
              </a:ext>
            </a:extLst>
          </p:cNvPr>
          <p:cNvSpPr txBox="1"/>
          <p:nvPr/>
        </p:nvSpPr>
        <p:spPr>
          <a:xfrm>
            <a:off x="1251679" y="1335257"/>
            <a:ext cx="9652544" cy="745973"/>
          </a:xfrm>
          <a:prstGeom prst="rect">
            <a:avLst/>
          </a:prstGeom>
          <a:noFill/>
        </p:spPr>
        <p:txBody>
          <a:bodyPr wrap="square" rtlCol="0">
            <a:spAutoFit/>
          </a:bodyPr>
          <a:lstStyle/>
          <a:p>
            <a:pPr algn="just" defTabSz="914400">
              <a:lnSpc>
                <a:spcPct val="110000"/>
              </a:lnSpc>
              <a:spcBef>
                <a:spcPts val="700"/>
              </a:spcBef>
              <a:buClr>
                <a:schemeClr val="tx2"/>
              </a:buClr>
            </a:pPr>
            <a:r>
              <a:rPr lang="es-EC" sz="2000" dirty="0">
                <a:solidFill>
                  <a:schemeClr val="tx1">
                    <a:lumMod val="65000"/>
                    <a:lumOff val="35000"/>
                  </a:schemeClr>
                </a:solidFill>
              </a:rPr>
              <a:t>Dado que el fin es que el profesional de la comunicación pueda incorporar en su práctica habitual el necesario componente decisorio, el modelo tiene que cumplir ciertos requisitos: </a:t>
            </a:r>
          </a:p>
        </p:txBody>
      </p:sp>
    </p:spTree>
    <p:extLst>
      <p:ext uri="{BB962C8B-B14F-4D97-AF65-F5344CB8AC3E}">
        <p14:creationId xmlns:p14="http://schemas.microsoft.com/office/powerpoint/2010/main" val="2485866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8FC10-F2BF-4476-9FE3-133F257ED22B}"/>
              </a:ext>
            </a:extLst>
          </p:cNvPr>
          <p:cNvSpPr txBox="1">
            <a:spLocks/>
          </p:cNvSpPr>
          <p:nvPr/>
        </p:nvSpPr>
        <p:spPr>
          <a:xfrm>
            <a:off x="1251678" y="382385"/>
            <a:ext cx="10178322" cy="1492132"/>
          </a:xfrm>
          <a:prstGeom prst="rect">
            <a:avLst/>
          </a:prstGeom>
        </p:spPr>
        <p:txBody>
          <a:bodyPr>
            <a:normAutofit fontScale="85000" lnSpcReduction="20000"/>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r>
              <a:rPr lang="es-EC" dirty="0"/>
              <a:t>4. El modelo comunicativo-sistémico: la acción comunicativa en los sistemas sociales</a:t>
            </a:r>
            <a:endParaRPr lang="en-US" dirty="0"/>
          </a:p>
        </p:txBody>
      </p:sp>
      <p:sp>
        <p:nvSpPr>
          <p:cNvPr id="4" name="TextBox 3">
            <a:extLst>
              <a:ext uri="{FF2B5EF4-FFF2-40B4-BE49-F238E27FC236}">
                <a16:creationId xmlns:a16="http://schemas.microsoft.com/office/drawing/2014/main" id="{E2082FC0-EAB4-48D5-8116-40CC017BB99D}"/>
              </a:ext>
            </a:extLst>
          </p:cNvPr>
          <p:cNvSpPr txBox="1"/>
          <p:nvPr/>
        </p:nvSpPr>
        <p:spPr>
          <a:xfrm>
            <a:off x="1357192" y="2007551"/>
            <a:ext cx="4562389" cy="4211859"/>
          </a:xfrm>
          <a:prstGeom prst="rect">
            <a:avLst/>
          </a:prstGeom>
          <a:noFill/>
        </p:spPr>
        <p:txBody>
          <a:bodyPr wrap="square" rtlCol="0">
            <a:spAutoFit/>
          </a:bodyPr>
          <a:lstStyle/>
          <a:p>
            <a:pPr marL="285750" indent="-285750" algn="just" defTabSz="914400">
              <a:lnSpc>
                <a:spcPct val="110000"/>
              </a:lnSpc>
              <a:spcBef>
                <a:spcPts val="700"/>
              </a:spcBef>
              <a:buClr>
                <a:schemeClr val="tx2"/>
              </a:buClr>
              <a:buFont typeface="Arial" panose="020B0604020202020204" pitchFamily="34" charset="0"/>
              <a:buChar char="•"/>
            </a:pPr>
            <a:r>
              <a:rPr lang="es-EC" dirty="0">
                <a:solidFill>
                  <a:schemeClr val="tx1">
                    <a:lumMod val="65000"/>
                    <a:lumOff val="35000"/>
                  </a:schemeClr>
                </a:solidFill>
              </a:rPr>
              <a:t>El hombre se comunica con su medio y con los demás hombres para primero adaptarse a éste y para transformarlo después. </a:t>
            </a:r>
          </a:p>
          <a:p>
            <a:pPr marL="285750" indent="-285750" algn="just" defTabSz="914400">
              <a:lnSpc>
                <a:spcPct val="110000"/>
              </a:lnSpc>
              <a:spcBef>
                <a:spcPts val="700"/>
              </a:spcBef>
              <a:buClr>
                <a:schemeClr val="tx2"/>
              </a:buClr>
              <a:buFont typeface="Arial" panose="020B0604020202020204" pitchFamily="34" charset="0"/>
              <a:buChar char="•"/>
            </a:pPr>
            <a:r>
              <a:rPr lang="es-EC" dirty="0">
                <a:solidFill>
                  <a:schemeClr val="tx1">
                    <a:lumMod val="65000"/>
                    <a:lumOff val="35000"/>
                  </a:schemeClr>
                </a:solidFill>
              </a:rPr>
              <a:t>Pero si toda la biología darwinista puede resumirse en la expresión “adaptación al medio”, lo cierto es que esa adaptación difícilmente hubiese sido posible sin la ayuda de la comunicación. </a:t>
            </a:r>
          </a:p>
          <a:p>
            <a:pPr marL="285750" indent="-285750" algn="just" defTabSz="914400">
              <a:lnSpc>
                <a:spcPct val="110000"/>
              </a:lnSpc>
              <a:spcBef>
                <a:spcPts val="700"/>
              </a:spcBef>
              <a:buClr>
                <a:schemeClr val="tx2"/>
              </a:buClr>
              <a:buFont typeface="Arial" panose="020B0604020202020204" pitchFamily="34" charset="0"/>
              <a:buChar char="•"/>
            </a:pPr>
            <a:r>
              <a:rPr lang="es-EC" dirty="0">
                <a:solidFill>
                  <a:schemeClr val="tx1">
                    <a:lumMod val="65000"/>
                    <a:lumOff val="35000"/>
                  </a:schemeClr>
                </a:solidFill>
              </a:rPr>
              <a:t>El hombre que ahora conocemos no hubiese sido posible sin sus capacidades heurísticas, estratégicas e inventivas, pero tampoco sin su capacidad para comunicarse consigo mismo y con los demás. </a:t>
            </a:r>
          </a:p>
        </p:txBody>
      </p:sp>
      <p:pic>
        <p:nvPicPr>
          <p:cNvPr id="5" name="Picture 4">
            <a:extLst>
              <a:ext uri="{FF2B5EF4-FFF2-40B4-BE49-F238E27FC236}">
                <a16:creationId xmlns:a16="http://schemas.microsoft.com/office/drawing/2014/main" id="{9A48ED78-7B98-4F62-9C06-B4F1B20874E0}"/>
              </a:ext>
            </a:extLst>
          </p:cNvPr>
          <p:cNvPicPr>
            <a:picLocks noChangeAspect="1"/>
          </p:cNvPicPr>
          <p:nvPr/>
        </p:nvPicPr>
        <p:blipFill>
          <a:blip r:embed="rId2"/>
          <a:stretch>
            <a:fillRect/>
          </a:stretch>
        </p:blipFill>
        <p:spPr>
          <a:xfrm>
            <a:off x="6609431" y="2910377"/>
            <a:ext cx="5047612" cy="3154758"/>
          </a:xfrm>
          <a:prstGeom prst="rect">
            <a:avLst/>
          </a:prstGeom>
        </p:spPr>
      </p:pic>
    </p:spTree>
    <p:extLst>
      <p:ext uri="{BB962C8B-B14F-4D97-AF65-F5344CB8AC3E}">
        <p14:creationId xmlns:p14="http://schemas.microsoft.com/office/powerpoint/2010/main" val="3475333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841EFD0D-0D37-447B-B1EA-4F7197EB2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73" name="Rectangle 72">
            <a:extLst>
              <a:ext uri="{FF2B5EF4-FFF2-40B4-BE49-F238E27FC236}">
                <a16:creationId xmlns:a16="http://schemas.microsoft.com/office/drawing/2014/main" id="{5A6DFF24-307B-44B0-93F0-893676F14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5" name="Rectangle 74">
            <a:extLst>
              <a:ext uri="{FF2B5EF4-FFF2-40B4-BE49-F238E27FC236}">
                <a16:creationId xmlns:a16="http://schemas.microsoft.com/office/drawing/2014/main" id="{A2805736-925B-4E6B-9FAB-73BA23E1E9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098FC10-F2BF-4476-9FE3-133F257ED22B}"/>
              </a:ext>
            </a:extLst>
          </p:cNvPr>
          <p:cNvSpPr txBox="1">
            <a:spLocks/>
          </p:cNvSpPr>
          <p:nvPr/>
        </p:nvSpPr>
        <p:spPr>
          <a:xfrm>
            <a:off x="605197" y="382385"/>
            <a:ext cx="3111669" cy="8997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pPr>
              <a:spcAft>
                <a:spcPts val="600"/>
              </a:spcAft>
            </a:pPr>
            <a:r>
              <a:rPr lang="en-US" sz="1900"/>
              <a:t>5. El modelo directivo: el </a:t>
            </a:r>
            <a:r>
              <a:rPr lang="en-US" sz="1900" i="1"/>
              <a:t>management</a:t>
            </a:r>
            <a:r>
              <a:rPr lang="en-US" sz="1900"/>
              <a:t> narrativo </a:t>
            </a:r>
            <a:r>
              <a:rPr lang="en-US" sz="1900" i="1"/>
              <a:t> </a:t>
            </a:r>
            <a:endParaRPr lang="en-US" sz="1900"/>
          </a:p>
        </p:txBody>
      </p:sp>
      <p:sp>
        <p:nvSpPr>
          <p:cNvPr id="77" name="Rectangle 76">
            <a:extLst>
              <a:ext uri="{FF2B5EF4-FFF2-40B4-BE49-F238E27FC236}">
                <a16:creationId xmlns:a16="http://schemas.microsoft.com/office/drawing/2014/main" id="{E9EA2B43-8884-423C-B0EB-8949B0462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E2082FC0-EAB4-48D5-8116-40CC017BB99D}"/>
              </a:ext>
            </a:extLst>
          </p:cNvPr>
          <p:cNvSpPr txBox="1"/>
          <p:nvPr/>
        </p:nvSpPr>
        <p:spPr>
          <a:xfrm>
            <a:off x="605197" y="1613434"/>
            <a:ext cx="3111668" cy="4594953"/>
          </a:xfrm>
          <a:prstGeom prst="rect">
            <a:avLst/>
          </a:prstGeom>
        </p:spPr>
        <p:txBody>
          <a:bodyPr vert="horz" lIns="91440" tIns="45720" rIns="91440" bIns="45720" rtlCol="0">
            <a:normAutofit/>
          </a:bodyPr>
          <a:lstStyle/>
          <a:p>
            <a:pPr marL="285750" indent="-228600" defTabSz="914400">
              <a:spcBef>
                <a:spcPts val="700"/>
              </a:spcBef>
              <a:buClr>
                <a:schemeClr val="tx2"/>
              </a:buClr>
              <a:buFont typeface="Arial" panose="020B0604020202020204" pitchFamily="34" charset="0"/>
              <a:buChar char="•"/>
            </a:pPr>
            <a:r>
              <a:rPr lang="en-US" sz="1600">
                <a:solidFill>
                  <a:schemeClr val="tx1">
                    <a:lumMod val="65000"/>
                    <a:lumOff val="35000"/>
                  </a:schemeClr>
                </a:solidFill>
              </a:rPr>
              <a:t>Aunque el management es poco sensible a la comunicación, son varias las escuelas de esta disciplina que reclaman nuevas formas de dirigir en las que la comunicación esté presente aunque de forma más implícita qye explícita. </a:t>
            </a:r>
          </a:p>
          <a:p>
            <a:pPr marL="285750" indent="-228600" defTabSz="914400">
              <a:spcBef>
                <a:spcPts val="700"/>
              </a:spcBef>
              <a:buClr>
                <a:schemeClr val="tx2"/>
              </a:buClr>
              <a:buFont typeface="Arial" panose="020B0604020202020204" pitchFamily="34" charset="0"/>
              <a:buChar char="•"/>
            </a:pPr>
            <a:r>
              <a:rPr lang="en-US" sz="1600">
                <a:solidFill>
                  <a:schemeClr val="tx1">
                    <a:lumMod val="65000"/>
                    <a:lumOff val="35000"/>
                  </a:schemeClr>
                </a:solidFill>
              </a:rPr>
              <a:t>La comunicación está presente en dichos modelos, es por la sencilla razón de que sin comunicación no se podrá liderar, visionar, crear cultura organizacional, consensuar, influir, conducir, ejercer poder, crear representaciones e imágenes. </a:t>
            </a:r>
          </a:p>
          <a:p>
            <a:pPr indent="-228600" defTabSz="914400">
              <a:spcBef>
                <a:spcPts val="700"/>
              </a:spcBef>
              <a:buClr>
                <a:schemeClr val="tx2"/>
              </a:buClr>
            </a:pPr>
            <a:endParaRPr lang="en-US" sz="1600">
              <a:solidFill>
                <a:schemeClr val="tx1">
                  <a:lumMod val="65000"/>
                  <a:lumOff val="35000"/>
                </a:schemeClr>
              </a:solidFill>
            </a:endParaRPr>
          </a:p>
        </p:txBody>
      </p:sp>
      <p:sp>
        <p:nvSpPr>
          <p:cNvPr id="79" name="Rectangle 78">
            <a:extLst>
              <a:ext uri="{FF2B5EF4-FFF2-40B4-BE49-F238E27FC236}">
                <a16:creationId xmlns:a16="http://schemas.microsoft.com/office/drawing/2014/main" id="{F884A938-C405-4F09-AA12-590BEE1DE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1" y="643467"/>
            <a:ext cx="7391400" cy="5564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Resultado de imagen para management">
            <a:extLst>
              <a:ext uri="{FF2B5EF4-FFF2-40B4-BE49-F238E27FC236}">
                <a16:creationId xmlns:a16="http://schemas.microsoft.com/office/drawing/2014/main" id="{F3C739D9-12A1-4DE9-B503-F1ABD3098B7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11748" y="1724987"/>
            <a:ext cx="6074784" cy="3401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4954824"/>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otalTime>2</TotalTime>
  <Words>1460</Words>
  <Application>Microsoft Office PowerPoint</Application>
  <PresentationFormat>Widescreen</PresentationFormat>
  <Paragraphs>64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Gill Sans MT</vt:lpstr>
      <vt:lpstr>Impact</vt:lpstr>
      <vt:lpstr>Badge</vt:lpstr>
      <vt:lpstr>A MODO DE CONCLUSIONES:   HACIA UNA TEORÍA ESTRATÉGICA PARA LA ACCIÓN COTIDIANA</vt:lpstr>
      <vt:lpstr>1. Es hora de recapitular</vt:lpstr>
      <vt:lpstr>2. ¿en qué clase de profesión estamos y queremos estar?</vt:lpstr>
      <vt:lpstr>2. ¿en qué clase de profesión estamos y queremos estar?</vt:lpstr>
      <vt:lpstr>Tres tipos de profesiones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MODO DE CONCLUSIONES:   HACIA UNA TEORÍA ESTRATÉGICA PARA LA ACCIÓN COTIDIANA</dc:title>
  <dc:creator>Paola Palacios [C]</dc:creator>
  <cp:lastModifiedBy>Paola Palacios [C]</cp:lastModifiedBy>
  <cp:revision>2</cp:revision>
  <dcterms:created xsi:type="dcterms:W3CDTF">2019-07-28T19:46:27Z</dcterms:created>
  <dcterms:modified xsi:type="dcterms:W3CDTF">2019-07-28T19:49:25Z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702bf62-88e6-456d-b298-e2abb13de1ea_Enabled">
    <vt:lpwstr>True</vt:lpwstr>
  </property>
  <property fmtid="{D5CDD505-2E9C-101B-9397-08002B2CF9AE}" pid="3" name="MSIP_Label_0702bf62-88e6-456d-b298-e2abb13de1ea_SiteId">
    <vt:lpwstr>548d26ab-8caa-49e1-97c2-a1b1a06cc39c</vt:lpwstr>
  </property>
  <property fmtid="{D5CDD505-2E9C-101B-9397-08002B2CF9AE}" pid="4" name="MSIP_Label_0702bf62-88e6-456d-b298-e2abb13de1ea_Owner">
    <vt:lpwstr>ppalacios@coca-cola.com</vt:lpwstr>
  </property>
  <property fmtid="{D5CDD505-2E9C-101B-9397-08002B2CF9AE}" pid="5" name="MSIP_Label_0702bf62-88e6-456d-b298-e2abb13de1ea_SetDate">
    <vt:lpwstr>2019-07-28T19:46:32.8045596Z</vt:lpwstr>
  </property>
  <property fmtid="{D5CDD505-2E9C-101B-9397-08002B2CF9AE}" pid="6" name="MSIP_Label_0702bf62-88e6-456d-b298-e2abb13de1ea_Name">
    <vt:lpwstr>Confidential (not protected)</vt:lpwstr>
  </property>
  <property fmtid="{D5CDD505-2E9C-101B-9397-08002B2CF9AE}" pid="7" name="MSIP_Label_0702bf62-88e6-456d-b298-e2abb13de1ea_Application">
    <vt:lpwstr>Microsoft Azure Information Protection</vt:lpwstr>
  </property>
  <property fmtid="{D5CDD505-2E9C-101B-9397-08002B2CF9AE}" pid="8" name="MSIP_Label_0702bf62-88e6-456d-b298-e2abb13de1ea_Extended_MSFT_Method">
    <vt:lpwstr>Automatic</vt:lpwstr>
  </property>
  <property fmtid="{D5CDD505-2E9C-101B-9397-08002B2CF9AE}" pid="9" name="Sensitivity">
    <vt:lpwstr>Confidential (not protected)</vt:lpwstr>
  </property>
</Properties>
</file>