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0" r:id="rId1"/>
  </p:sldMasterIdLst>
  <p:sldIdLst>
    <p:sldId id="256" r:id="rId2"/>
    <p:sldId id="266" r:id="rId3"/>
    <p:sldId id="263" r:id="rId4"/>
    <p:sldId id="257" r:id="rId5"/>
    <p:sldId id="261" r:id="rId6"/>
    <p:sldId id="264" r:id="rId7"/>
    <p:sldId id="259" r:id="rId8"/>
    <p:sldId id="260" r:id="rId9"/>
    <p:sldId id="265" r:id="rId10"/>
    <p:sldId id="262" r:id="rId11"/>
    <p:sldId id="268" r:id="rId12"/>
    <p:sldId id="267" r:id="rId13"/>
    <p:sldId id="269" r:id="rId14"/>
    <p:sldId id="271" r:id="rId15"/>
    <p:sldId id="270" r:id="rId16"/>
    <p:sldId id="272" r:id="rId17"/>
    <p:sldId id="273" r:id="rId18"/>
    <p:sldId id="274" r:id="rId19"/>
    <p:sldId id="275"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32" autoAdjust="0"/>
    <p:restoredTop sz="94660"/>
  </p:normalViewPr>
  <p:slideViewPr>
    <p:cSldViewPr snapToGrid="0">
      <p:cViewPr varScale="1">
        <p:scale>
          <a:sx n="73" d="100"/>
          <a:sy n="73"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600C3A-9B6E-45E8-9366-1A3F2A71C8E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061A9E39-2A8B-45F7-9F78-651EBFC0F64B}">
      <dgm:prSet phldrT="[Texto]"/>
      <dgm:spPr/>
      <dgm:t>
        <a:bodyPr/>
        <a:lstStyle/>
        <a:p>
          <a:r>
            <a:rPr lang="es-ES" dirty="0"/>
            <a:t>VENTAS</a:t>
          </a:r>
        </a:p>
      </dgm:t>
    </dgm:pt>
    <dgm:pt modelId="{FAE5849F-B2F4-4631-BD0C-2E12EC03D44B}" type="parTrans" cxnId="{80F81093-551E-4690-9C41-75843635F738}">
      <dgm:prSet/>
      <dgm:spPr/>
      <dgm:t>
        <a:bodyPr/>
        <a:lstStyle/>
        <a:p>
          <a:endParaRPr lang="es-ES"/>
        </a:p>
      </dgm:t>
    </dgm:pt>
    <dgm:pt modelId="{C3D60D2E-FF83-420A-8174-BBEF68BEC85D}" type="sibTrans" cxnId="{80F81093-551E-4690-9C41-75843635F738}">
      <dgm:prSet/>
      <dgm:spPr/>
      <dgm:t>
        <a:bodyPr/>
        <a:lstStyle/>
        <a:p>
          <a:endParaRPr lang="es-ES"/>
        </a:p>
      </dgm:t>
    </dgm:pt>
    <dgm:pt modelId="{70F83209-B81C-4902-B389-45B17692B367}">
      <dgm:prSet phldrT="[Texto]"/>
      <dgm:spPr/>
      <dgm:t>
        <a:bodyPr/>
        <a:lstStyle/>
        <a:p>
          <a:r>
            <a:rPr lang="es-ES" dirty="0"/>
            <a:t>UTILIDADES</a:t>
          </a:r>
        </a:p>
      </dgm:t>
    </dgm:pt>
    <dgm:pt modelId="{467F6B5F-7192-47A9-AF24-9FAAB25202CF}" type="parTrans" cxnId="{AA4BDC81-42C5-40AB-BB1A-0285B9DE3A80}">
      <dgm:prSet/>
      <dgm:spPr/>
      <dgm:t>
        <a:bodyPr/>
        <a:lstStyle/>
        <a:p>
          <a:endParaRPr lang="es-ES"/>
        </a:p>
      </dgm:t>
    </dgm:pt>
    <dgm:pt modelId="{BBD307A3-6967-463E-88B0-A263CB1E855C}" type="sibTrans" cxnId="{AA4BDC81-42C5-40AB-BB1A-0285B9DE3A80}">
      <dgm:prSet/>
      <dgm:spPr/>
      <dgm:t>
        <a:bodyPr/>
        <a:lstStyle/>
        <a:p>
          <a:endParaRPr lang="es-ES"/>
        </a:p>
      </dgm:t>
    </dgm:pt>
    <dgm:pt modelId="{6F8C573D-A700-4366-B79E-280F5848E879}">
      <dgm:prSet phldrT="[Texto]"/>
      <dgm:spPr/>
      <dgm:t>
        <a:bodyPr/>
        <a:lstStyle/>
        <a:p>
          <a:r>
            <a:rPr lang="es-ES" dirty="0"/>
            <a:t>ACTIVOS</a:t>
          </a:r>
        </a:p>
      </dgm:t>
    </dgm:pt>
    <dgm:pt modelId="{D6344093-8438-4661-AA2C-1C7D9796776C}" type="parTrans" cxnId="{53C5D3BB-CE22-49E2-95BC-984ABF889315}">
      <dgm:prSet/>
      <dgm:spPr/>
      <dgm:t>
        <a:bodyPr/>
        <a:lstStyle/>
        <a:p>
          <a:endParaRPr lang="es-ES"/>
        </a:p>
      </dgm:t>
    </dgm:pt>
    <dgm:pt modelId="{BCA82357-189A-4ECA-BB0F-4AB1642D32F4}" type="sibTrans" cxnId="{53C5D3BB-CE22-49E2-95BC-984ABF889315}">
      <dgm:prSet/>
      <dgm:spPr/>
      <dgm:t>
        <a:bodyPr/>
        <a:lstStyle/>
        <a:p>
          <a:endParaRPr lang="es-ES"/>
        </a:p>
      </dgm:t>
    </dgm:pt>
    <dgm:pt modelId="{DA5B182C-AE73-4097-8ACB-5BAB989FDDDA}">
      <dgm:prSet phldrT="[Texto]"/>
      <dgm:spPr/>
      <dgm:t>
        <a:bodyPr/>
        <a:lstStyle/>
        <a:p>
          <a:r>
            <a:rPr lang="es-ES" dirty="0"/>
            <a:t>VALOR DEL </a:t>
          </a:r>
          <a:r>
            <a:rPr lang="es-ES" dirty="0" smtClean="0"/>
            <a:t>MERCADO</a:t>
          </a:r>
          <a:endParaRPr lang="es-ES" dirty="0"/>
        </a:p>
      </dgm:t>
    </dgm:pt>
    <dgm:pt modelId="{0BE97831-0429-4525-B3A2-C16990829299}" type="parTrans" cxnId="{4D9FDD44-E0BE-48A8-956B-FC986751B7B9}">
      <dgm:prSet/>
      <dgm:spPr/>
      <dgm:t>
        <a:bodyPr/>
        <a:lstStyle/>
        <a:p>
          <a:endParaRPr lang="es-ES"/>
        </a:p>
      </dgm:t>
    </dgm:pt>
    <dgm:pt modelId="{CBC64EBF-1467-481F-B845-95E1033CF39F}" type="sibTrans" cxnId="{4D9FDD44-E0BE-48A8-956B-FC986751B7B9}">
      <dgm:prSet/>
      <dgm:spPr/>
      <dgm:t>
        <a:bodyPr/>
        <a:lstStyle/>
        <a:p>
          <a:endParaRPr lang="es-ES"/>
        </a:p>
      </dgm:t>
    </dgm:pt>
    <dgm:pt modelId="{09851241-CB9C-43EC-AF6B-2D84CCA1F933}">
      <dgm:prSet phldrT="[Texto]"/>
      <dgm:spPr/>
      <dgm:t>
        <a:bodyPr/>
        <a:lstStyle/>
        <a:p>
          <a:r>
            <a:rPr lang="es-ES" dirty="0"/>
            <a:t>VALOR DE MARCA</a:t>
          </a:r>
        </a:p>
      </dgm:t>
    </dgm:pt>
    <dgm:pt modelId="{81D6188A-57B7-4E9F-BFAD-F6EFCD20B90B}" type="parTrans" cxnId="{A62303C7-844C-4A4D-950C-4644342C0CA4}">
      <dgm:prSet/>
      <dgm:spPr/>
      <dgm:t>
        <a:bodyPr/>
        <a:lstStyle/>
        <a:p>
          <a:endParaRPr lang="es-ES"/>
        </a:p>
      </dgm:t>
    </dgm:pt>
    <dgm:pt modelId="{4686B5DD-2EC3-436D-B3A8-5AB1311D1F75}" type="sibTrans" cxnId="{A62303C7-844C-4A4D-950C-4644342C0CA4}">
      <dgm:prSet/>
      <dgm:spPr/>
      <dgm:t>
        <a:bodyPr/>
        <a:lstStyle/>
        <a:p>
          <a:endParaRPr lang="es-ES"/>
        </a:p>
      </dgm:t>
    </dgm:pt>
    <dgm:pt modelId="{ED571B03-27D4-45D8-8302-24B8BE57265E}" type="pres">
      <dgm:prSet presAssocID="{43600C3A-9B6E-45E8-9366-1A3F2A71C8EE}" presName="diagram" presStyleCnt="0">
        <dgm:presLayoutVars>
          <dgm:dir/>
          <dgm:resizeHandles val="exact"/>
        </dgm:presLayoutVars>
      </dgm:prSet>
      <dgm:spPr/>
      <dgm:t>
        <a:bodyPr/>
        <a:lstStyle/>
        <a:p>
          <a:endParaRPr lang="es-ES"/>
        </a:p>
      </dgm:t>
    </dgm:pt>
    <dgm:pt modelId="{49AD562A-2E41-4096-B682-8B9EF5DACF7F}" type="pres">
      <dgm:prSet presAssocID="{061A9E39-2A8B-45F7-9F78-651EBFC0F64B}" presName="node" presStyleLbl="node1" presStyleIdx="0" presStyleCnt="5">
        <dgm:presLayoutVars>
          <dgm:bulletEnabled val="1"/>
        </dgm:presLayoutVars>
      </dgm:prSet>
      <dgm:spPr/>
      <dgm:t>
        <a:bodyPr/>
        <a:lstStyle/>
        <a:p>
          <a:endParaRPr lang="es-ES"/>
        </a:p>
      </dgm:t>
    </dgm:pt>
    <dgm:pt modelId="{9EA01797-FAE9-406B-BCC4-E4A505860EB7}" type="pres">
      <dgm:prSet presAssocID="{C3D60D2E-FF83-420A-8174-BBEF68BEC85D}" presName="sibTrans" presStyleCnt="0"/>
      <dgm:spPr/>
    </dgm:pt>
    <dgm:pt modelId="{F5E3C85F-9F61-4971-BC21-B87E7B5061B8}" type="pres">
      <dgm:prSet presAssocID="{70F83209-B81C-4902-B389-45B17692B367}" presName="node" presStyleLbl="node1" presStyleIdx="1" presStyleCnt="5">
        <dgm:presLayoutVars>
          <dgm:bulletEnabled val="1"/>
        </dgm:presLayoutVars>
      </dgm:prSet>
      <dgm:spPr/>
      <dgm:t>
        <a:bodyPr/>
        <a:lstStyle/>
        <a:p>
          <a:endParaRPr lang="es-ES"/>
        </a:p>
      </dgm:t>
    </dgm:pt>
    <dgm:pt modelId="{ED8D8D56-B6CE-4C99-8FCD-828FC970F101}" type="pres">
      <dgm:prSet presAssocID="{BBD307A3-6967-463E-88B0-A263CB1E855C}" presName="sibTrans" presStyleCnt="0"/>
      <dgm:spPr/>
    </dgm:pt>
    <dgm:pt modelId="{2FAA819E-A269-4D6A-9FDE-3601C9D04830}" type="pres">
      <dgm:prSet presAssocID="{6F8C573D-A700-4366-B79E-280F5848E879}" presName="node" presStyleLbl="node1" presStyleIdx="2" presStyleCnt="5">
        <dgm:presLayoutVars>
          <dgm:bulletEnabled val="1"/>
        </dgm:presLayoutVars>
      </dgm:prSet>
      <dgm:spPr/>
      <dgm:t>
        <a:bodyPr/>
        <a:lstStyle/>
        <a:p>
          <a:endParaRPr lang="es-ES"/>
        </a:p>
      </dgm:t>
    </dgm:pt>
    <dgm:pt modelId="{E4441370-3836-4655-A045-FA4D3477F237}" type="pres">
      <dgm:prSet presAssocID="{BCA82357-189A-4ECA-BB0F-4AB1642D32F4}" presName="sibTrans" presStyleCnt="0"/>
      <dgm:spPr/>
    </dgm:pt>
    <dgm:pt modelId="{D63F67D4-D3E8-46FB-8B9B-731CA209959D}" type="pres">
      <dgm:prSet presAssocID="{DA5B182C-AE73-4097-8ACB-5BAB989FDDDA}" presName="node" presStyleLbl="node1" presStyleIdx="3" presStyleCnt="5">
        <dgm:presLayoutVars>
          <dgm:bulletEnabled val="1"/>
        </dgm:presLayoutVars>
      </dgm:prSet>
      <dgm:spPr/>
      <dgm:t>
        <a:bodyPr/>
        <a:lstStyle/>
        <a:p>
          <a:endParaRPr lang="es-ES"/>
        </a:p>
      </dgm:t>
    </dgm:pt>
    <dgm:pt modelId="{D85B94AA-0076-40C3-A324-AC9ECA676AA1}" type="pres">
      <dgm:prSet presAssocID="{CBC64EBF-1467-481F-B845-95E1033CF39F}" presName="sibTrans" presStyleCnt="0"/>
      <dgm:spPr/>
    </dgm:pt>
    <dgm:pt modelId="{DBC28200-501C-4D06-A686-903BB37BACC3}" type="pres">
      <dgm:prSet presAssocID="{09851241-CB9C-43EC-AF6B-2D84CCA1F933}" presName="node" presStyleLbl="node1" presStyleIdx="4" presStyleCnt="5">
        <dgm:presLayoutVars>
          <dgm:bulletEnabled val="1"/>
        </dgm:presLayoutVars>
      </dgm:prSet>
      <dgm:spPr/>
      <dgm:t>
        <a:bodyPr/>
        <a:lstStyle/>
        <a:p>
          <a:endParaRPr lang="es-ES"/>
        </a:p>
      </dgm:t>
    </dgm:pt>
  </dgm:ptLst>
  <dgm:cxnLst>
    <dgm:cxn modelId="{EEA5D7AE-5E7A-4057-ABB6-C776D8B6F0D6}" type="presOf" srcId="{6F8C573D-A700-4366-B79E-280F5848E879}" destId="{2FAA819E-A269-4D6A-9FDE-3601C9D04830}" srcOrd="0" destOrd="0" presId="urn:microsoft.com/office/officeart/2005/8/layout/default"/>
    <dgm:cxn modelId="{AA4BDC81-42C5-40AB-BB1A-0285B9DE3A80}" srcId="{43600C3A-9B6E-45E8-9366-1A3F2A71C8EE}" destId="{70F83209-B81C-4902-B389-45B17692B367}" srcOrd="1" destOrd="0" parTransId="{467F6B5F-7192-47A9-AF24-9FAAB25202CF}" sibTransId="{BBD307A3-6967-463E-88B0-A263CB1E855C}"/>
    <dgm:cxn modelId="{0A49E9AF-F732-4620-8978-E9AFBB5862B2}" type="presOf" srcId="{70F83209-B81C-4902-B389-45B17692B367}" destId="{F5E3C85F-9F61-4971-BC21-B87E7B5061B8}" srcOrd="0" destOrd="0" presId="urn:microsoft.com/office/officeart/2005/8/layout/default"/>
    <dgm:cxn modelId="{53C5D3BB-CE22-49E2-95BC-984ABF889315}" srcId="{43600C3A-9B6E-45E8-9366-1A3F2A71C8EE}" destId="{6F8C573D-A700-4366-B79E-280F5848E879}" srcOrd="2" destOrd="0" parTransId="{D6344093-8438-4661-AA2C-1C7D9796776C}" sibTransId="{BCA82357-189A-4ECA-BB0F-4AB1642D32F4}"/>
    <dgm:cxn modelId="{A3B63003-6CD6-47A0-987A-1077F44DF1FC}" type="presOf" srcId="{DA5B182C-AE73-4097-8ACB-5BAB989FDDDA}" destId="{D63F67D4-D3E8-46FB-8B9B-731CA209959D}" srcOrd="0" destOrd="0" presId="urn:microsoft.com/office/officeart/2005/8/layout/default"/>
    <dgm:cxn modelId="{A27ECEEE-BDB9-494D-9192-E0B9D5676EBD}" type="presOf" srcId="{09851241-CB9C-43EC-AF6B-2D84CCA1F933}" destId="{DBC28200-501C-4D06-A686-903BB37BACC3}" srcOrd="0" destOrd="0" presId="urn:microsoft.com/office/officeart/2005/8/layout/default"/>
    <dgm:cxn modelId="{E4B5D534-ED32-4BCF-881C-9986BFB942F5}" type="presOf" srcId="{43600C3A-9B6E-45E8-9366-1A3F2A71C8EE}" destId="{ED571B03-27D4-45D8-8302-24B8BE57265E}" srcOrd="0" destOrd="0" presId="urn:microsoft.com/office/officeart/2005/8/layout/default"/>
    <dgm:cxn modelId="{4D9FDD44-E0BE-48A8-956B-FC986751B7B9}" srcId="{43600C3A-9B6E-45E8-9366-1A3F2A71C8EE}" destId="{DA5B182C-AE73-4097-8ACB-5BAB989FDDDA}" srcOrd="3" destOrd="0" parTransId="{0BE97831-0429-4525-B3A2-C16990829299}" sibTransId="{CBC64EBF-1467-481F-B845-95E1033CF39F}"/>
    <dgm:cxn modelId="{A62303C7-844C-4A4D-950C-4644342C0CA4}" srcId="{43600C3A-9B6E-45E8-9366-1A3F2A71C8EE}" destId="{09851241-CB9C-43EC-AF6B-2D84CCA1F933}" srcOrd="4" destOrd="0" parTransId="{81D6188A-57B7-4E9F-BFAD-F6EFCD20B90B}" sibTransId="{4686B5DD-2EC3-436D-B3A8-5AB1311D1F75}"/>
    <dgm:cxn modelId="{8CC6A029-E863-4584-AC23-9DD85C26716C}" type="presOf" srcId="{061A9E39-2A8B-45F7-9F78-651EBFC0F64B}" destId="{49AD562A-2E41-4096-B682-8B9EF5DACF7F}" srcOrd="0" destOrd="0" presId="urn:microsoft.com/office/officeart/2005/8/layout/default"/>
    <dgm:cxn modelId="{80F81093-551E-4690-9C41-75843635F738}" srcId="{43600C3A-9B6E-45E8-9366-1A3F2A71C8EE}" destId="{061A9E39-2A8B-45F7-9F78-651EBFC0F64B}" srcOrd="0" destOrd="0" parTransId="{FAE5849F-B2F4-4631-BD0C-2E12EC03D44B}" sibTransId="{C3D60D2E-FF83-420A-8174-BBEF68BEC85D}"/>
    <dgm:cxn modelId="{67424357-60E3-4DED-8B66-6FE7ADDBF556}" type="presParOf" srcId="{ED571B03-27D4-45D8-8302-24B8BE57265E}" destId="{49AD562A-2E41-4096-B682-8B9EF5DACF7F}" srcOrd="0" destOrd="0" presId="urn:microsoft.com/office/officeart/2005/8/layout/default"/>
    <dgm:cxn modelId="{FDA5C897-59E7-4614-862C-7D7DECC83013}" type="presParOf" srcId="{ED571B03-27D4-45D8-8302-24B8BE57265E}" destId="{9EA01797-FAE9-406B-BCC4-E4A505860EB7}" srcOrd="1" destOrd="0" presId="urn:microsoft.com/office/officeart/2005/8/layout/default"/>
    <dgm:cxn modelId="{8A081852-CC2B-420B-8B95-EE81E9D68906}" type="presParOf" srcId="{ED571B03-27D4-45D8-8302-24B8BE57265E}" destId="{F5E3C85F-9F61-4971-BC21-B87E7B5061B8}" srcOrd="2" destOrd="0" presId="urn:microsoft.com/office/officeart/2005/8/layout/default"/>
    <dgm:cxn modelId="{46E68F6E-1535-4170-8D4B-BAF411C47F57}" type="presParOf" srcId="{ED571B03-27D4-45D8-8302-24B8BE57265E}" destId="{ED8D8D56-B6CE-4C99-8FCD-828FC970F101}" srcOrd="3" destOrd="0" presId="urn:microsoft.com/office/officeart/2005/8/layout/default"/>
    <dgm:cxn modelId="{9E34AB8D-C9EF-4B7C-8DFF-65AC57660A2D}" type="presParOf" srcId="{ED571B03-27D4-45D8-8302-24B8BE57265E}" destId="{2FAA819E-A269-4D6A-9FDE-3601C9D04830}" srcOrd="4" destOrd="0" presId="urn:microsoft.com/office/officeart/2005/8/layout/default"/>
    <dgm:cxn modelId="{E80A8223-AD5A-4DB2-A415-CFFE6B8C1265}" type="presParOf" srcId="{ED571B03-27D4-45D8-8302-24B8BE57265E}" destId="{E4441370-3836-4655-A045-FA4D3477F237}" srcOrd="5" destOrd="0" presId="urn:microsoft.com/office/officeart/2005/8/layout/default"/>
    <dgm:cxn modelId="{3EAF91B6-2EF5-4B6A-AE95-5AFE488DAFC1}" type="presParOf" srcId="{ED571B03-27D4-45D8-8302-24B8BE57265E}" destId="{D63F67D4-D3E8-46FB-8B9B-731CA209959D}" srcOrd="6" destOrd="0" presId="urn:microsoft.com/office/officeart/2005/8/layout/default"/>
    <dgm:cxn modelId="{33D9A733-263A-4692-A91A-9AC78FD8C535}" type="presParOf" srcId="{ED571B03-27D4-45D8-8302-24B8BE57265E}" destId="{D85B94AA-0076-40C3-A324-AC9ECA676AA1}" srcOrd="7" destOrd="0" presId="urn:microsoft.com/office/officeart/2005/8/layout/default"/>
    <dgm:cxn modelId="{983E6C9D-1B64-4272-875D-64575ACB0ED3}" type="presParOf" srcId="{ED571B03-27D4-45D8-8302-24B8BE57265E}" destId="{DBC28200-501C-4D06-A686-903BB37BACC3}" srcOrd="8"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D562A-2E41-4096-B682-8B9EF5DACF7F}">
      <dsp:nvSpPr>
        <dsp:cNvPr id="0" name=""/>
        <dsp:cNvSpPr/>
      </dsp:nvSpPr>
      <dsp:spPr>
        <a:xfrm>
          <a:off x="465842" y="507"/>
          <a:ext cx="2128133" cy="127688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a:t>VENTAS</a:t>
          </a:r>
        </a:p>
      </dsp:txBody>
      <dsp:txXfrm>
        <a:off x="465842" y="507"/>
        <a:ext cx="2128133" cy="1276880"/>
      </dsp:txXfrm>
    </dsp:sp>
    <dsp:sp modelId="{F5E3C85F-9F61-4971-BC21-B87E7B5061B8}">
      <dsp:nvSpPr>
        <dsp:cNvPr id="0" name=""/>
        <dsp:cNvSpPr/>
      </dsp:nvSpPr>
      <dsp:spPr>
        <a:xfrm>
          <a:off x="2806789" y="507"/>
          <a:ext cx="2128133" cy="127688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a:t>UTILIDADES</a:t>
          </a:r>
        </a:p>
      </dsp:txBody>
      <dsp:txXfrm>
        <a:off x="2806789" y="507"/>
        <a:ext cx="2128133" cy="1276880"/>
      </dsp:txXfrm>
    </dsp:sp>
    <dsp:sp modelId="{2FAA819E-A269-4D6A-9FDE-3601C9D04830}">
      <dsp:nvSpPr>
        <dsp:cNvPr id="0" name=""/>
        <dsp:cNvSpPr/>
      </dsp:nvSpPr>
      <dsp:spPr>
        <a:xfrm>
          <a:off x="465842" y="1490200"/>
          <a:ext cx="2128133" cy="127688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a:t>ACTIVOS</a:t>
          </a:r>
        </a:p>
      </dsp:txBody>
      <dsp:txXfrm>
        <a:off x="465842" y="1490200"/>
        <a:ext cx="2128133" cy="1276880"/>
      </dsp:txXfrm>
    </dsp:sp>
    <dsp:sp modelId="{D63F67D4-D3E8-46FB-8B9B-731CA209959D}">
      <dsp:nvSpPr>
        <dsp:cNvPr id="0" name=""/>
        <dsp:cNvSpPr/>
      </dsp:nvSpPr>
      <dsp:spPr>
        <a:xfrm>
          <a:off x="2806789" y="1490200"/>
          <a:ext cx="2128133" cy="127688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a:t>VALOR DEL </a:t>
          </a:r>
          <a:r>
            <a:rPr lang="es-ES" sz="3200" kern="1200" dirty="0" smtClean="0"/>
            <a:t>MERCADO</a:t>
          </a:r>
          <a:endParaRPr lang="es-ES" sz="3200" kern="1200" dirty="0"/>
        </a:p>
      </dsp:txBody>
      <dsp:txXfrm>
        <a:off x="2806789" y="1490200"/>
        <a:ext cx="2128133" cy="1276880"/>
      </dsp:txXfrm>
    </dsp:sp>
    <dsp:sp modelId="{DBC28200-501C-4D06-A686-903BB37BACC3}">
      <dsp:nvSpPr>
        <dsp:cNvPr id="0" name=""/>
        <dsp:cNvSpPr/>
      </dsp:nvSpPr>
      <dsp:spPr>
        <a:xfrm>
          <a:off x="1636316" y="2979894"/>
          <a:ext cx="2128133" cy="127688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a:t>VALOR DE MARCA</a:t>
          </a:r>
        </a:p>
      </dsp:txBody>
      <dsp:txXfrm>
        <a:off x="1636316" y="2979894"/>
        <a:ext cx="2128133" cy="127688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5B331ED7-0222-4E94-A274-BC210CDBBFEE}"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6424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331ED7-0222-4E94-A274-BC210CDBBFEE}"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4005288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5B331ED7-0222-4E94-A274-BC210CDBBFEE}"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512395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2651878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331ED7-0222-4E94-A274-BC210CDBBFEE}" type="datetimeFigureOut">
              <a:rPr lang="en-US" smtClean="0"/>
              <a:t>6/23/2019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709075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B331ED7-0222-4E94-A274-BC210CDBBFEE}" type="datetimeFigureOut">
              <a:rPr lang="en-US" smtClean="0"/>
              <a:t>6/23/2019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96415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B331ED7-0222-4E94-A274-BC210CDBBFEE}" type="datetimeFigureOut">
              <a:rPr lang="en-US" smtClean="0"/>
              <a:t>6/23/2019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3319165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67911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1163946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304811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2226293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53920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5B331ED7-0222-4E94-A274-BC210CDBBFEE}"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3890023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5B331ED7-0222-4E94-A274-BC210CDBBFEE}" type="datetimeFigureOut">
              <a:rPr lang="en-US" smtClean="0"/>
              <a:t>6/23/2019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4242273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5B331ED7-0222-4E94-A274-BC210CDBBFEE}" type="datetimeFigureOut">
              <a:rPr lang="en-US" smtClean="0"/>
              <a:t>6/23/2019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227323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331ED7-0222-4E94-A274-BC210CDBBFEE}"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2842053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331ED7-0222-4E94-A274-BC210CDBBFEE}"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5BE02B-348B-4B24-A8AE-C2D97BEFBD77}" type="slidenum">
              <a:rPr lang="en-US" smtClean="0"/>
              <a:t>‹Nº›</a:t>
            </a:fld>
            <a:endParaRPr lang="en-US"/>
          </a:p>
        </p:txBody>
      </p:sp>
    </p:spTree>
    <p:extLst>
      <p:ext uri="{BB962C8B-B14F-4D97-AF65-F5344CB8AC3E}">
        <p14:creationId xmlns:p14="http://schemas.microsoft.com/office/powerpoint/2010/main" val="2186082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B331ED7-0222-4E94-A274-BC210CDBBFEE}" type="datetimeFigureOut">
              <a:rPr lang="en-US" smtClean="0"/>
              <a:t>6/23/2019</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C5BE02B-348B-4B24-A8AE-C2D97BEFBD77}" type="slidenum">
              <a:rPr lang="en-US" smtClean="0"/>
              <a:t>‹Nº›</a:t>
            </a:fld>
            <a:endParaRPr lang="en-US"/>
          </a:p>
        </p:txBody>
      </p:sp>
    </p:spTree>
    <p:extLst>
      <p:ext uri="{BB962C8B-B14F-4D97-AF65-F5344CB8AC3E}">
        <p14:creationId xmlns:p14="http://schemas.microsoft.com/office/powerpoint/2010/main" val="3726237390"/>
      </p:ext>
    </p:extLst>
  </p:cSld>
  <p:clrMap bg1="lt1" tx1="dk1" bg2="lt2" tx2="dk2" accent1="accent1" accent2="accent2" accent3="accent3" accent4="accent4" accent5="accent5" accent6="accent6" hlink="hlink" folHlink="folHlink"/>
  <p:sldLayoutIdLst>
    <p:sldLayoutId id="2147484401" r:id="rId1"/>
    <p:sldLayoutId id="2147484402" r:id="rId2"/>
    <p:sldLayoutId id="2147484403" r:id="rId3"/>
    <p:sldLayoutId id="2147484404" r:id="rId4"/>
    <p:sldLayoutId id="2147484405" r:id="rId5"/>
    <p:sldLayoutId id="2147484406" r:id="rId6"/>
    <p:sldLayoutId id="2147484407" r:id="rId7"/>
    <p:sldLayoutId id="2147484408" r:id="rId8"/>
    <p:sldLayoutId id="2147484409" r:id="rId9"/>
    <p:sldLayoutId id="2147484410" r:id="rId10"/>
    <p:sldLayoutId id="2147484411" r:id="rId11"/>
    <p:sldLayoutId id="2147484412" r:id="rId12"/>
    <p:sldLayoutId id="2147484413" r:id="rId13"/>
    <p:sldLayoutId id="2147484414" r:id="rId14"/>
    <p:sldLayoutId id="2147484415" r:id="rId15"/>
    <p:sldLayoutId id="2147484416" r:id="rId16"/>
    <p:sldLayoutId id="214748441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s://es.m.wikipedia.org/wiki/Utilidad_(econom%C3%ADa)" TargetMode="External"/><Relationship Id="rId7" Type="http://schemas.openxmlformats.org/officeDocument/2006/relationships/diagramLayout" Target="../diagrams/layout1.xml"/><Relationship Id="rId2" Type="http://schemas.openxmlformats.org/officeDocument/2006/relationships/hyperlink" Target="https://es.m.wikipedia.org/wiki/Venta" TargetMode="Externa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6.png"/><Relationship Id="rId10" Type="http://schemas.microsoft.com/office/2007/relationships/diagramDrawing" Target="../diagrams/drawing1.xml"/><Relationship Id="rId4" Type="http://schemas.openxmlformats.org/officeDocument/2006/relationships/hyperlink" Target="https://es.m.wikipedia.org/wiki/Activo_(contabilidad)" TargetMode="External"/><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es.wikipedia.org/wiki/Instituto_para_la_Informaci%C3%B3n_Cient%C3%ADfica" TargetMode="External"/><Relationship Id="rId3" Type="http://schemas.openxmlformats.org/officeDocument/2006/relationships/hyperlink" Target="https://es.wikipedia.org/wiki/Premio_Nobel" TargetMode="External"/><Relationship Id="rId7" Type="http://schemas.openxmlformats.org/officeDocument/2006/relationships/hyperlink" Target="https://es.wikipedia.org/wiki/Nature" TargetMode="Externa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s://es.wikipedia.org/wiki/Science" TargetMode="External"/><Relationship Id="rId5" Type="http://schemas.openxmlformats.org/officeDocument/2006/relationships/hyperlink" Target="https://es.wikipedia.org/wiki/An%C3%A1lisis_de_citas" TargetMode="External"/><Relationship Id="rId4" Type="http://schemas.openxmlformats.org/officeDocument/2006/relationships/hyperlink" Target="https://es.wikipedia.org/wiki/Medalla_Field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sp>
        <p:nvSpPr>
          <p:cNvPr id="2" name="Título 1"/>
          <p:cNvSpPr>
            <a:spLocks noGrp="1"/>
          </p:cNvSpPr>
          <p:nvPr>
            <p:ph type="ctrTitle"/>
          </p:nvPr>
        </p:nvSpPr>
        <p:spPr>
          <a:xfrm>
            <a:off x="1685107" y="448904"/>
            <a:ext cx="8649353" cy="2387600"/>
          </a:xfrm>
        </p:spPr>
        <p:txBody>
          <a:bodyPr>
            <a:normAutofit/>
          </a:bodyPr>
          <a:lstStyle/>
          <a:p>
            <a:r>
              <a:rPr lang="es-EC" b="1" dirty="0">
                <a:latin typeface="Century Gothic" panose="020B0502020202020204" pitchFamily="34" charset="0"/>
              </a:rPr>
              <a:t>METODOLOGÍAS </a:t>
            </a:r>
            <a:br>
              <a:rPr lang="es-EC" b="1" dirty="0">
                <a:latin typeface="Century Gothic" panose="020B0502020202020204" pitchFamily="34" charset="0"/>
              </a:rPr>
            </a:br>
            <a:r>
              <a:rPr lang="es-EC" sz="4800" b="1" dirty="0">
                <a:latin typeface="Century Gothic" panose="020B0502020202020204" pitchFamily="34" charset="0"/>
              </a:rPr>
              <a:t>RANKING VALOR DE MARCA</a:t>
            </a:r>
            <a:endParaRPr lang="en-US" sz="4800" b="1" dirty="0">
              <a:latin typeface="Century Gothic" panose="020B0502020202020204" pitchFamily="34" charset="0"/>
            </a:endParaRPr>
          </a:p>
        </p:txBody>
      </p:sp>
      <p:grpSp>
        <p:nvGrpSpPr>
          <p:cNvPr id="9" name="Grupo 8"/>
          <p:cNvGrpSpPr/>
          <p:nvPr/>
        </p:nvGrpSpPr>
        <p:grpSpPr>
          <a:xfrm>
            <a:off x="1473489" y="3944983"/>
            <a:ext cx="3696144" cy="1289858"/>
            <a:chOff x="1473489" y="4202167"/>
            <a:chExt cx="2959172" cy="1032674"/>
          </a:xfrm>
        </p:grpSpPr>
        <p:sp>
          <p:nvSpPr>
            <p:cNvPr id="3" name="Rectángulo 2"/>
            <p:cNvSpPr/>
            <p:nvPr/>
          </p:nvSpPr>
          <p:spPr>
            <a:xfrm>
              <a:off x="1685107" y="4465503"/>
              <a:ext cx="2481944" cy="50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Imagen relacionad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3489" y="4202167"/>
              <a:ext cx="2959172" cy="1032674"/>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2" descr="Resultado de imagen para LOGOTIPO KANTAR 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9161" y="3817795"/>
            <a:ext cx="1544229" cy="154422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o 9"/>
          <p:cNvGrpSpPr/>
          <p:nvPr/>
        </p:nvGrpSpPr>
        <p:grpSpPr>
          <a:xfrm>
            <a:off x="7720147" y="4150047"/>
            <a:ext cx="2425523" cy="755871"/>
            <a:chOff x="7994468" y="4349948"/>
            <a:chExt cx="2181498" cy="679825"/>
          </a:xfrm>
        </p:grpSpPr>
        <p:sp>
          <p:nvSpPr>
            <p:cNvPr id="8" name="Rectángulo 7"/>
            <p:cNvSpPr/>
            <p:nvPr/>
          </p:nvSpPr>
          <p:spPr>
            <a:xfrm>
              <a:off x="7994468" y="4349948"/>
              <a:ext cx="2181498" cy="679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Resultado de imagen para LOGOTIPO FORB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2032" y="4426314"/>
              <a:ext cx="1931294" cy="50599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CuadroTexto 6"/>
          <p:cNvSpPr txBox="1"/>
          <p:nvPr/>
        </p:nvSpPr>
        <p:spPr>
          <a:xfrm>
            <a:off x="8712925" y="2642173"/>
            <a:ext cx="2429692" cy="584775"/>
          </a:xfrm>
          <a:prstGeom prst="rect">
            <a:avLst/>
          </a:prstGeom>
          <a:noFill/>
        </p:spPr>
        <p:txBody>
          <a:bodyPr wrap="square" rtlCol="0">
            <a:spAutoFit/>
          </a:bodyPr>
          <a:lstStyle/>
          <a:p>
            <a:r>
              <a:rPr lang="es-EC" sz="3200" b="1" u="sng" dirty="0">
                <a:latin typeface="Century Gothic" panose="020B0502020202020204" pitchFamily="34" charset="0"/>
              </a:rPr>
              <a:t>TOP 10</a:t>
            </a:r>
            <a:endParaRPr lang="en-US" sz="3200" b="1" u="sng" dirty="0">
              <a:latin typeface="Century Gothic" panose="020B0502020202020204" pitchFamily="34" charset="0"/>
            </a:endParaRPr>
          </a:p>
        </p:txBody>
      </p:sp>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14" name="Rectángulo 13"/>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9480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274669108"/>
              </p:ext>
            </p:extLst>
          </p:nvPr>
        </p:nvGraphicFramePr>
        <p:xfrm>
          <a:off x="3331753" y="1058091"/>
          <a:ext cx="7562669" cy="4870247"/>
        </p:xfrm>
        <a:graphic>
          <a:graphicData uri="http://schemas.openxmlformats.org/drawingml/2006/table">
            <a:tbl>
              <a:tblPr/>
              <a:tblGrid>
                <a:gridCol w="1172507">
                  <a:extLst>
                    <a:ext uri="{9D8B030D-6E8A-4147-A177-3AD203B41FA5}">
                      <a16:colId xmlns:a16="http://schemas.microsoft.com/office/drawing/2014/main" val="1046433341"/>
                    </a:ext>
                  </a:extLst>
                </a:gridCol>
                <a:gridCol w="2125169">
                  <a:extLst>
                    <a:ext uri="{9D8B030D-6E8A-4147-A177-3AD203B41FA5}">
                      <a16:colId xmlns:a16="http://schemas.microsoft.com/office/drawing/2014/main" val="2722038854"/>
                    </a:ext>
                  </a:extLst>
                </a:gridCol>
                <a:gridCol w="2139824">
                  <a:extLst>
                    <a:ext uri="{9D8B030D-6E8A-4147-A177-3AD203B41FA5}">
                      <a16:colId xmlns:a16="http://schemas.microsoft.com/office/drawing/2014/main" val="736567296"/>
                    </a:ext>
                  </a:extLst>
                </a:gridCol>
                <a:gridCol w="2125169">
                  <a:extLst>
                    <a:ext uri="{9D8B030D-6E8A-4147-A177-3AD203B41FA5}">
                      <a16:colId xmlns:a16="http://schemas.microsoft.com/office/drawing/2014/main" val="2404245850"/>
                    </a:ext>
                  </a:extLst>
                </a:gridCol>
              </a:tblGrid>
              <a:tr h="371775">
                <a:tc gridSpan="4">
                  <a:txBody>
                    <a:bodyPr/>
                    <a:lstStyle/>
                    <a:p>
                      <a:pPr algn="ctr" fontAlgn="b"/>
                      <a:r>
                        <a:rPr lang="en-US" sz="2000" b="1" i="0" u="none" strike="noStrike" dirty="0">
                          <a:solidFill>
                            <a:srgbClr val="FFFFFF"/>
                          </a:solidFill>
                          <a:effectLst/>
                          <a:latin typeface="Century Gothic" panose="020B0502020202020204" pitchFamily="34" charset="0"/>
                        </a:rPr>
                        <a:t>TOP 10 RANKING MEJORES MARCAS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32754945"/>
                  </a:ext>
                </a:extLst>
              </a:tr>
              <a:tr h="408952">
                <a:tc>
                  <a:txBody>
                    <a:bodyPr/>
                    <a:lstStyle/>
                    <a:p>
                      <a:pPr algn="l" fontAlgn="b"/>
                      <a:endParaRPr lang="en-US" sz="2000" b="0"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FFFFFF"/>
                          </a:solidFill>
                          <a:effectLst/>
                          <a:latin typeface="Century Gothic" panose="020B0502020202020204" pitchFamily="34" charset="0"/>
                        </a:rPr>
                        <a:t>FORBES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l" fontAlgn="b"/>
                      <a:r>
                        <a:rPr lang="en-US" sz="2000" b="1" i="0" u="none" strike="noStrike">
                          <a:solidFill>
                            <a:srgbClr val="FFFFFF"/>
                          </a:solidFill>
                          <a:effectLst/>
                          <a:latin typeface="Century Gothic" panose="020B0502020202020204" pitchFamily="34" charset="0"/>
                        </a:rPr>
                        <a:t>KANTAR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US" sz="2000" b="1" i="0" u="none" strike="noStrike">
                          <a:solidFill>
                            <a:srgbClr val="FFFFFF"/>
                          </a:solidFill>
                          <a:effectLst/>
                          <a:latin typeface="Century Gothic" panose="020B0502020202020204" pitchFamily="34" charset="0"/>
                        </a:rPr>
                        <a:t>INTERBRANDT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880279136"/>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Apple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Amazon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50FED2"/>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a:solidFill>
                            <a:srgbClr val="000000"/>
                          </a:solidFill>
                          <a:effectLst/>
                          <a:latin typeface="Century Gothic" panose="020B0502020202020204" pitchFamily="34" charset="0"/>
                        </a:rPr>
                        <a:t>Apple</a:t>
                      </a:r>
                    </a:p>
                  </a:txBody>
                  <a:tcPr marL="9525" marR="9525" marT="9525" marB="0" anchor="b">
                    <a:lnL w="6350" cap="flat" cmpd="sng" algn="ctr">
                      <a:solidFill>
                        <a:srgbClr val="50FED2"/>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130737271"/>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2</a:t>
                      </a:r>
                    </a:p>
                  </a:txBody>
                  <a:tcPr marL="9525" marR="9525" marT="9525" marB="0" anchor="b">
                    <a:lnL w="6350" cap="flat" cmpd="sng" algn="ctr">
                      <a:solidFill>
                        <a:srgbClr val="30FBD2"/>
                      </a:solidFill>
                      <a:prstDash val="solid"/>
                      <a:round/>
                      <a:headEnd type="none" w="med" len="med"/>
                      <a:tailEnd type="none" w="med" len="med"/>
                    </a:lnL>
                    <a:lnR w="6350" cap="flat" cmpd="sng" algn="ctr">
                      <a:solidFill>
                        <a:srgbClr val="3000D3"/>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Google</a:t>
                      </a:r>
                    </a:p>
                  </a:txBody>
                  <a:tcPr marL="9525" marR="9525" marT="9525" marB="0" anchor="b">
                    <a:lnL w="6350" cap="flat" cmpd="sng" algn="ctr">
                      <a:solidFill>
                        <a:srgbClr val="3000D3"/>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Apple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D0FCD2"/>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a:solidFill>
                            <a:srgbClr val="000000"/>
                          </a:solidFill>
                          <a:effectLst/>
                          <a:latin typeface="Century Gothic" panose="020B0502020202020204" pitchFamily="34" charset="0"/>
                        </a:rPr>
                        <a:t>Google</a:t>
                      </a:r>
                    </a:p>
                  </a:txBody>
                  <a:tcPr marL="9525" marR="9525" marT="9525" marB="0" anchor="b">
                    <a:lnL w="6350" cap="flat" cmpd="sng" algn="ctr">
                      <a:solidFill>
                        <a:srgbClr val="D0FCD2"/>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85313357"/>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B0FED2"/>
                      </a:solidFill>
                      <a:prstDash val="solid"/>
                      <a:round/>
                      <a:headEnd type="none" w="med" len="med"/>
                      <a:tailEnd type="none" w="med" len="med"/>
                    </a:lnL>
                    <a:lnR w="6350" cap="flat" cmpd="sng" algn="ctr">
                      <a:solidFill>
                        <a:srgbClr val="70FED2"/>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70FED2"/>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Google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F0FED2"/>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a:solidFill>
                            <a:srgbClr val="000000"/>
                          </a:solidFill>
                          <a:effectLst/>
                          <a:latin typeface="Century Gothic" panose="020B0502020202020204" pitchFamily="34" charset="0"/>
                        </a:rPr>
                        <a:t>Amazon</a:t>
                      </a:r>
                    </a:p>
                  </a:txBody>
                  <a:tcPr marL="9525" marR="9525" marT="9525" marB="0" anchor="b">
                    <a:lnL w="6350" cap="flat" cmpd="sng" algn="ctr">
                      <a:solidFill>
                        <a:srgbClr val="F0FED2"/>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09173809"/>
                  </a:ext>
                </a:extLst>
              </a:tr>
              <a:tr h="408952">
                <a:tc>
                  <a:txBody>
                    <a:bodyPr/>
                    <a:lstStyle/>
                    <a:p>
                      <a:pPr algn="r" fontAlgn="b"/>
                      <a:r>
                        <a:rPr lang="en-US" sz="2000" b="0" i="0" u="none" strike="noStrike">
                          <a:solidFill>
                            <a:srgbClr val="000000"/>
                          </a:solidFill>
                          <a:effectLst/>
                          <a:latin typeface="Century Gothic" panose="020B0502020202020204" pitchFamily="34" charset="0"/>
                        </a:rPr>
                        <a:t>4</a:t>
                      </a:r>
                    </a:p>
                  </a:txBody>
                  <a:tcPr marL="9525" marR="9525" marT="9525" marB="0" anchor="b">
                    <a:lnL w="6350" cap="flat" cmpd="sng" algn="ctr">
                      <a:solidFill>
                        <a:srgbClr val="1008D3"/>
                      </a:solidFill>
                      <a:prstDash val="solid"/>
                      <a:round/>
                      <a:headEnd type="none" w="med" len="med"/>
                      <a:tailEnd type="none" w="med" len="med"/>
                    </a:lnL>
                    <a:lnR w="6350" cap="flat" cmpd="sng" algn="ctr">
                      <a:solidFill>
                        <a:srgbClr val="3003D3"/>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entury Gothic" panose="020B0502020202020204" pitchFamily="34" charset="0"/>
                        </a:rPr>
                        <a:t>Amazon</a:t>
                      </a:r>
                    </a:p>
                  </a:txBody>
                  <a:tcPr marL="9525" marR="9525" marT="9525" marB="0" anchor="b">
                    <a:lnL w="6350" cap="flat" cmpd="sng" algn="ctr">
                      <a:solidFill>
                        <a:srgbClr val="3003D3"/>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Microsoft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700CD3"/>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700CD3"/>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27040984"/>
                  </a:ext>
                </a:extLst>
              </a:tr>
              <a:tr h="408952">
                <a:tc>
                  <a:txBody>
                    <a:bodyPr/>
                    <a:lstStyle/>
                    <a:p>
                      <a:pPr algn="r" fontAlgn="b"/>
                      <a:r>
                        <a:rPr lang="en-US" sz="2000" b="0" i="0" u="none" strike="noStrike">
                          <a:solidFill>
                            <a:srgbClr val="000000"/>
                          </a:solidFill>
                          <a:effectLst/>
                          <a:latin typeface="Century Gothic" panose="020B0502020202020204" pitchFamily="34" charset="0"/>
                        </a:rPr>
                        <a:t>5</a:t>
                      </a:r>
                    </a:p>
                  </a:txBody>
                  <a:tcPr marL="9525" marR="9525" marT="9525" marB="0" anchor="b">
                    <a:lnL w="6350" cap="flat" cmpd="sng" algn="ctr">
                      <a:solidFill>
                        <a:srgbClr val="300ED3"/>
                      </a:solidFill>
                      <a:prstDash val="solid"/>
                      <a:round/>
                      <a:headEnd type="none" w="med" len="med"/>
                      <a:tailEnd type="none" w="med" len="med"/>
                    </a:lnL>
                    <a:lnR w="6350" cap="flat" cmpd="sng" algn="ctr">
                      <a:solidFill>
                        <a:srgbClr val="300FD3"/>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Facebook</a:t>
                      </a:r>
                    </a:p>
                  </a:txBody>
                  <a:tcPr marL="9525" marR="9525" marT="9525" marB="0" anchor="b">
                    <a:lnL w="6350" cap="flat" cmpd="sng" algn="ctr">
                      <a:solidFill>
                        <a:srgbClr val="300FD3"/>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Visa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3013D3"/>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a:solidFill>
                            <a:srgbClr val="000000"/>
                          </a:solidFill>
                          <a:effectLst/>
                          <a:latin typeface="Century Gothic" panose="020B0502020202020204" pitchFamily="34" charset="0"/>
                        </a:rPr>
                        <a:t>Coca-Cola</a:t>
                      </a:r>
                    </a:p>
                  </a:txBody>
                  <a:tcPr marL="9525" marR="9525" marT="9525" marB="0" anchor="b">
                    <a:lnL w="6350" cap="flat" cmpd="sng" algn="ctr">
                      <a:solidFill>
                        <a:srgbClr val="3013D3"/>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40943135"/>
                  </a:ext>
                </a:extLst>
              </a:tr>
              <a:tr h="408952">
                <a:tc>
                  <a:txBody>
                    <a:bodyPr/>
                    <a:lstStyle/>
                    <a:p>
                      <a:pPr algn="r" fontAlgn="b"/>
                      <a:r>
                        <a:rPr lang="en-US" sz="2000" b="0" i="0" u="none" strike="noStrike">
                          <a:solidFill>
                            <a:srgbClr val="000000"/>
                          </a:solidFill>
                          <a:effectLst/>
                          <a:latin typeface="Century Gothic" panose="020B0502020202020204" pitchFamily="34" charset="0"/>
                        </a:rPr>
                        <a:t>6</a:t>
                      </a:r>
                    </a:p>
                  </a:txBody>
                  <a:tcPr marL="9525" marR="9525" marT="9525" marB="0" anchor="b">
                    <a:lnL w="6350" cap="flat" cmpd="sng" algn="ctr">
                      <a:solidFill>
                        <a:srgbClr val="80A1DA"/>
                      </a:solidFill>
                      <a:prstDash val="solid"/>
                      <a:round/>
                      <a:headEnd type="none" w="med" len="med"/>
                      <a:tailEnd type="none" w="med" len="med"/>
                    </a:lnL>
                    <a:lnR w="6350" cap="flat" cmpd="sng" algn="ctr">
                      <a:solidFill>
                        <a:srgbClr val="C09A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Coca-Cola</a:t>
                      </a:r>
                    </a:p>
                  </a:txBody>
                  <a:tcPr marL="9525" marR="9525" marT="9525" marB="0" anchor="b">
                    <a:lnL w="6350" cap="flat" cmpd="sng" algn="ctr">
                      <a:solidFill>
                        <a:srgbClr val="C09AD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Facebook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A09C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dirty="0">
                          <a:solidFill>
                            <a:srgbClr val="000000"/>
                          </a:solidFill>
                          <a:effectLst/>
                          <a:latin typeface="Century Gothic" panose="020B0502020202020204" pitchFamily="34" charset="0"/>
                        </a:rPr>
                        <a:t>Samsung</a:t>
                      </a:r>
                    </a:p>
                  </a:txBody>
                  <a:tcPr marL="9525" marR="9525" marT="9525" marB="0" anchor="b">
                    <a:lnL w="6350" cap="flat" cmpd="sng" algn="ctr">
                      <a:solidFill>
                        <a:srgbClr val="A09CD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824910715"/>
                  </a:ext>
                </a:extLst>
              </a:tr>
              <a:tr h="408952">
                <a:tc>
                  <a:txBody>
                    <a:bodyPr/>
                    <a:lstStyle/>
                    <a:p>
                      <a:pPr algn="r" fontAlgn="b"/>
                      <a:r>
                        <a:rPr lang="en-US" sz="2000" b="0" i="0" u="none" strike="noStrike">
                          <a:solidFill>
                            <a:srgbClr val="000000"/>
                          </a:solidFill>
                          <a:effectLst/>
                          <a:latin typeface="Century Gothic" panose="020B0502020202020204" pitchFamily="34" charset="0"/>
                        </a:rPr>
                        <a:t>7</a:t>
                      </a:r>
                    </a:p>
                  </a:txBody>
                  <a:tcPr marL="9525" marR="9525" marT="9525" marB="0" anchor="b">
                    <a:lnL w="6350" cap="flat" cmpd="sng" algn="ctr">
                      <a:solidFill>
                        <a:srgbClr val="409FDA"/>
                      </a:solidFill>
                      <a:prstDash val="solid"/>
                      <a:round/>
                      <a:headEnd type="none" w="med" len="med"/>
                      <a:tailEnd type="none" w="med" len="med"/>
                    </a:lnL>
                    <a:lnR w="6350" cap="flat" cmpd="sng" algn="ctr">
                      <a:solidFill>
                        <a:srgbClr val="209E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Samsung</a:t>
                      </a:r>
                    </a:p>
                  </a:txBody>
                  <a:tcPr marL="9525" marR="9525" marT="9525" marB="0" anchor="b">
                    <a:lnL w="6350" cap="flat" cmpd="sng" algn="ctr">
                      <a:solidFill>
                        <a:srgbClr val="209EDA"/>
                      </a:solidFill>
                      <a:prstDash val="solid"/>
                      <a:round/>
                      <a:headEnd type="none" w="med" len="med"/>
                      <a:tailEnd type="none" w="med" len="med"/>
                    </a:lnL>
                    <a:lnR w="6350" cap="flat" cmpd="sng" algn="ctr">
                      <a:solidFill>
                        <a:srgbClr val="A09F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dirty="0">
                          <a:solidFill>
                            <a:srgbClr val="000000"/>
                          </a:solidFill>
                          <a:effectLst/>
                          <a:latin typeface="Century Gothic" panose="020B0502020202020204" pitchFamily="34" charset="0"/>
                        </a:rPr>
                        <a:t>Alibaba</a:t>
                      </a:r>
                    </a:p>
                  </a:txBody>
                  <a:tcPr marL="9525" marR="9525" marT="9525" marB="0" anchor="b">
                    <a:lnL w="6350" cap="flat" cmpd="sng" algn="ctr">
                      <a:solidFill>
                        <a:srgbClr val="A09FDA"/>
                      </a:solidFill>
                      <a:prstDash val="solid"/>
                      <a:round/>
                      <a:headEnd type="none" w="med" len="med"/>
                      <a:tailEnd type="none" w="med" len="med"/>
                    </a:lnL>
                    <a:lnR w="6350" cap="flat" cmpd="sng" algn="ctr">
                      <a:solidFill>
                        <a:srgbClr val="C09F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dirty="0">
                          <a:solidFill>
                            <a:srgbClr val="000000"/>
                          </a:solidFill>
                          <a:effectLst/>
                          <a:latin typeface="Century Gothic" panose="020B0502020202020204" pitchFamily="34" charset="0"/>
                        </a:rPr>
                        <a:t>Toyota</a:t>
                      </a:r>
                    </a:p>
                  </a:txBody>
                  <a:tcPr marL="9525" marR="9525" marT="9525" marB="0" anchor="b">
                    <a:lnL w="6350" cap="flat" cmpd="sng" algn="ctr">
                      <a:solidFill>
                        <a:srgbClr val="C09FDA"/>
                      </a:solidFill>
                      <a:prstDash val="solid"/>
                      <a:round/>
                      <a:headEnd type="none" w="med" len="med"/>
                      <a:tailEnd type="none" w="med" len="med"/>
                    </a:lnL>
                    <a:lnR w="6350" cap="flat" cmpd="sng" algn="ctr">
                      <a:solidFill>
                        <a:srgbClr val="40A8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228386788"/>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20A6DA"/>
                      </a:solidFill>
                      <a:prstDash val="solid"/>
                      <a:round/>
                      <a:headEnd type="none" w="med" len="med"/>
                      <a:tailEnd type="none" w="med" len="med"/>
                    </a:lnL>
                    <a:lnR w="6350" cap="flat" cmpd="sng" algn="ctr">
                      <a:solidFill>
                        <a:srgbClr val="20A9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entury Gothic" panose="020B0502020202020204" pitchFamily="34" charset="0"/>
                        </a:rPr>
                        <a:t>Disney</a:t>
                      </a:r>
                    </a:p>
                  </a:txBody>
                  <a:tcPr marL="9525" marR="9525" marT="9525" marB="0" anchor="b">
                    <a:lnL w="6350" cap="flat" cmpd="sng" algn="ctr">
                      <a:solidFill>
                        <a:srgbClr val="20A9D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a:solidFill>
                            <a:srgbClr val="000000"/>
                          </a:solidFill>
                          <a:effectLst/>
                          <a:latin typeface="Century Gothic" panose="020B0502020202020204" pitchFamily="34" charset="0"/>
                        </a:rPr>
                        <a:t>Tencent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E0A2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dirty="0">
                          <a:solidFill>
                            <a:srgbClr val="000000"/>
                          </a:solidFill>
                          <a:effectLst/>
                          <a:latin typeface="Century Gothic" panose="020B0502020202020204" pitchFamily="34" charset="0"/>
                        </a:rPr>
                        <a:t>Mercedes Benz</a:t>
                      </a:r>
                    </a:p>
                  </a:txBody>
                  <a:tcPr marL="9525" marR="9525" marT="9525" marB="0" anchor="b">
                    <a:lnL w="6350" cap="flat" cmpd="sng" algn="ctr">
                      <a:solidFill>
                        <a:srgbClr val="E0A2DA"/>
                      </a:solidFill>
                      <a:prstDash val="solid"/>
                      <a:round/>
                      <a:headEnd type="none" w="med" len="med"/>
                      <a:tailEnd type="none" w="med" len="med"/>
                    </a:lnL>
                    <a:lnR w="6350" cap="flat" cmpd="sng" algn="ctr">
                      <a:solidFill>
                        <a:srgbClr val="A0A1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594231905"/>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A0A1DA"/>
                      </a:solidFill>
                      <a:prstDash val="solid"/>
                      <a:round/>
                      <a:headEnd type="none" w="med" len="med"/>
                      <a:tailEnd type="none" w="med" len="med"/>
                    </a:lnL>
                    <a:lnR w="6350" cap="flat" cmpd="sng" algn="ctr">
                      <a:solidFill>
                        <a:srgbClr val="60A9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entury Gothic" panose="020B0502020202020204" pitchFamily="34" charset="0"/>
                        </a:rPr>
                        <a:t>Toyota</a:t>
                      </a:r>
                    </a:p>
                  </a:txBody>
                  <a:tcPr marL="9525" marR="9525" marT="9525" marB="0" anchor="b">
                    <a:lnL w="6350" cap="flat" cmpd="sng" algn="ctr">
                      <a:solidFill>
                        <a:srgbClr val="60A9D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a:solidFill>
                            <a:srgbClr val="000000"/>
                          </a:solidFill>
                          <a:effectLst/>
                          <a:latin typeface="Century Gothic" panose="020B0502020202020204" pitchFamily="34" charset="0"/>
                        </a:rPr>
                        <a:t>McDonalds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20AC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dirty="0">
                          <a:solidFill>
                            <a:srgbClr val="000000"/>
                          </a:solidFill>
                          <a:effectLst/>
                          <a:latin typeface="Century Gothic" panose="020B0502020202020204" pitchFamily="34" charset="0"/>
                        </a:rPr>
                        <a:t>Facebook</a:t>
                      </a:r>
                    </a:p>
                  </a:txBody>
                  <a:tcPr marL="9525" marR="9525" marT="9525" marB="0" anchor="b">
                    <a:lnL w="6350" cap="flat" cmpd="sng" algn="ctr">
                      <a:solidFill>
                        <a:srgbClr val="20ACDA"/>
                      </a:solidFill>
                      <a:prstDash val="solid"/>
                      <a:round/>
                      <a:headEnd type="none" w="med" len="med"/>
                      <a:tailEnd type="none" w="med" len="med"/>
                    </a:lnL>
                    <a:lnR w="6350" cap="flat" cmpd="sng" algn="ctr">
                      <a:solidFill>
                        <a:srgbClr val="80AB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265751751"/>
                  </a:ext>
                </a:extLst>
              </a:tr>
              <a:tr h="408952">
                <a:tc>
                  <a:txBody>
                    <a:bodyPr/>
                    <a:lstStyle/>
                    <a:p>
                      <a:pPr algn="r" fontAlgn="b"/>
                      <a:r>
                        <a:rPr lang="en-US" sz="2000" b="0" i="0" u="none" strike="noStrike" dirty="0">
                          <a:solidFill>
                            <a:srgbClr val="000000"/>
                          </a:solidFill>
                          <a:effectLst/>
                          <a:latin typeface="Century Gothic" panose="020B0502020202020204" pitchFamily="34" charset="0"/>
                        </a:rPr>
                        <a:t>10</a:t>
                      </a:r>
                    </a:p>
                  </a:txBody>
                  <a:tcPr marL="9525" marR="9525" marT="9525" marB="0" anchor="b">
                    <a:lnL w="6350" cap="flat" cmpd="sng" algn="ctr">
                      <a:solidFill>
                        <a:srgbClr val="00AEDA"/>
                      </a:solidFill>
                      <a:prstDash val="solid"/>
                      <a:round/>
                      <a:headEnd type="none" w="med" len="med"/>
                      <a:tailEnd type="none" w="med" len="med"/>
                    </a:lnL>
                    <a:lnR w="6350" cap="flat" cmpd="sng" algn="ctr">
                      <a:solidFill>
                        <a:srgbClr val="20AC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entury Gothic" panose="020B0502020202020204" pitchFamily="34" charset="0"/>
                        </a:rPr>
                        <a:t>Mc Donalds</a:t>
                      </a:r>
                    </a:p>
                  </a:txBody>
                  <a:tcPr marL="9525" marR="9525" marT="9525" marB="0" anchor="b">
                    <a:lnL w="6350" cap="flat" cmpd="sng" algn="ctr">
                      <a:solidFill>
                        <a:srgbClr val="20ACD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2000" b="0" i="0" u="none" strike="noStrike">
                          <a:solidFill>
                            <a:srgbClr val="000000"/>
                          </a:solidFill>
                          <a:effectLst/>
                          <a:latin typeface="Century Gothic" panose="020B0502020202020204" pitchFamily="34" charset="0"/>
                        </a:rPr>
                        <a:t>AT&amp;T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80AA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2000" b="0" i="0" u="none" strike="noStrike" dirty="0">
                          <a:solidFill>
                            <a:srgbClr val="000000"/>
                          </a:solidFill>
                          <a:effectLst/>
                          <a:latin typeface="Century Gothic" panose="020B0502020202020204" pitchFamily="34" charset="0"/>
                        </a:rPr>
                        <a:t>McDonalds</a:t>
                      </a:r>
                    </a:p>
                  </a:txBody>
                  <a:tcPr marL="9525" marR="9525" marT="9525" marB="0" anchor="b">
                    <a:lnL w="6350" cap="flat" cmpd="sng" algn="ctr">
                      <a:solidFill>
                        <a:srgbClr val="80AADA"/>
                      </a:solidFill>
                      <a:prstDash val="solid"/>
                      <a:round/>
                      <a:headEnd type="none" w="med" len="med"/>
                      <a:tailEnd type="none" w="med" len="med"/>
                    </a:lnL>
                    <a:lnR w="6350" cap="flat" cmpd="sng" algn="ctr">
                      <a:solidFill>
                        <a:srgbClr val="C0AAD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056798987"/>
                  </a:ext>
                </a:extLst>
              </a:tr>
            </a:tbl>
          </a:graphicData>
        </a:graphic>
      </p:graphicFrame>
      <p:pic>
        <p:nvPicPr>
          <p:cNvPr id="7170" name="Picture 2" descr="Resultado de imagen para TOP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94" y="1175656"/>
            <a:ext cx="4135900" cy="384048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6" name="Rectángulo 5"/>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98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371" y="1797650"/>
            <a:ext cx="10054555" cy="350877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024743" y="2302207"/>
            <a:ext cx="3004458" cy="461665"/>
          </a:xfrm>
          <a:prstGeom prst="rect">
            <a:avLst/>
          </a:prstGeom>
          <a:noFill/>
        </p:spPr>
        <p:txBody>
          <a:bodyPr wrap="square" rtlCol="0">
            <a:spAutoFit/>
          </a:bodyPr>
          <a:lstStyle/>
          <a:p>
            <a:r>
              <a:rPr lang="es-EC" sz="2400" dirty="0">
                <a:latin typeface="Century Gothic" panose="020B0502020202020204" pitchFamily="34" charset="0"/>
              </a:rPr>
              <a:t>Metodología</a:t>
            </a:r>
            <a:endParaRPr lang="en-US" sz="2400" dirty="0">
              <a:latin typeface="Century Gothic" panose="020B0502020202020204" pitchFamily="34" charset="0"/>
            </a:endParaRPr>
          </a:p>
        </p:txBody>
      </p:sp>
      <p:sp>
        <p:nvSpPr>
          <p:cNvPr id="6" name="Rectángulo 5"/>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8" name="Rectángulo 7"/>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3173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rotWithShape="1">
          <a:blip r:embed="rId2"/>
          <a:srcRect l="34046" t="15785" r="50938" b="71166"/>
          <a:stretch/>
        </p:blipFill>
        <p:spPr bwMode="auto">
          <a:xfrm>
            <a:off x="0" y="309489"/>
            <a:ext cx="3316429" cy="1634392"/>
          </a:xfrm>
          <a:prstGeom prst="rect">
            <a:avLst/>
          </a:prstGeom>
          <a:ln>
            <a:noFill/>
          </a:ln>
          <a:extLst>
            <a:ext uri="{53640926-AAD7-44D8-BBD7-CCE9431645EC}">
              <a14:shadowObscured xmlns:a14="http://schemas.microsoft.com/office/drawing/2010/main"/>
            </a:ext>
          </a:extLst>
        </p:spPr>
      </p:pic>
      <p:sp>
        <p:nvSpPr>
          <p:cNvPr id="9" name="Rectángulo 8"/>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619" y="78378"/>
            <a:ext cx="2249999" cy="785191"/>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8193425" y="1348619"/>
            <a:ext cx="3589271" cy="2585323"/>
          </a:xfrm>
          <a:prstGeom prst="rect">
            <a:avLst/>
          </a:prstGeom>
          <a:noFill/>
        </p:spPr>
        <p:txBody>
          <a:bodyPr wrap="square" rtlCol="0">
            <a:spAutoFit/>
          </a:bodyPr>
          <a:lstStyle/>
          <a:p>
            <a:pPr algn="r"/>
            <a:r>
              <a:rPr lang="es-EC" dirty="0">
                <a:latin typeface="Century Gothic" panose="020B0502020202020204" pitchFamily="34" charset="0"/>
              </a:rPr>
              <a:t>Determina tanto en términos financieros como de clientes y la contribución de la marca a los resultados de los negocios. Reúne datos del mercado, marcas, competidores, financieros, decisión de compra y fuerza competitiva de la marca.</a:t>
            </a:r>
            <a:endParaRPr lang="en-US" dirty="0">
              <a:latin typeface="Century Gothic" panose="020B0502020202020204" pitchFamily="34" charset="0"/>
            </a:endParaRPr>
          </a:p>
        </p:txBody>
      </p:sp>
      <p:pic>
        <p:nvPicPr>
          <p:cNvPr id="12" name="Imagen 11"/>
          <p:cNvPicPr/>
          <p:nvPr/>
        </p:nvPicPr>
        <p:blipFill rotWithShape="1">
          <a:blip r:embed="rId2"/>
          <a:srcRect l="36781" t="37880" r="33778" b="33433"/>
          <a:stretch/>
        </p:blipFill>
        <p:spPr bwMode="auto">
          <a:xfrm>
            <a:off x="222099" y="2167282"/>
            <a:ext cx="7171479" cy="41149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587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a:srcRect l="36674" t="43535" r="38026" b="33683"/>
          <a:stretch/>
        </p:blipFill>
        <p:spPr bwMode="auto">
          <a:xfrm>
            <a:off x="287383" y="1841863"/>
            <a:ext cx="7106195" cy="4219302"/>
          </a:xfrm>
          <a:prstGeom prst="rect">
            <a:avLst/>
          </a:prstGeom>
          <a:ln>
            <a:noFill/>
          </a:ln>
          <a:extLst>
            <a:ext uri="{53640926-AAD7-44D8-BBD7-CCE9431645EC}">
              <a14:shadowObscured xmlns:a14="http://schemas.microsoft.com/office/drawing/2010/main"/>
            </a:ext>
          </a:extLst>
        </p:spPr>
      </p:pic>
      <p:sp>
        <p:nvSpPr>
          <p:cNvPr id="6" name="Rectángulo 5"/>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p:cNvPicPr/>
          <p:nvPr/>
        </p:nvPicPr>
        <p:blipFill rotWithShape="1">
          <a:blip r:embed="rId2"/>
          <a:srcRect l="31782" t="26242" r="56974" b="63595"/>
          <a:stretch/>
        </p:blipFill>
        <p:spPr bwMode="auto">
          <a:xfrm>
            <a:off x="0" y="159070"/>
            <a:ext cx="2324753" cy="1252241"/>
          </a:xfrm>
          <a:prstGeom prst="rect">
            <a:avLst/>
          </a:prstGeom>
          <a:ln>
            <a:noFill/>
          </a:ln>
          <a:extLst>
            <a:ext uri="{53640926-AAD7-44D8-BBD7-CCE9431645EC}">
              <a14:shadowObscured xmlns:a14="http://schemas.microsoft.com/office/drawing/2010/main"/>
            </a:ext>
          </a:extLst>
        </p:spPr>
      </p:pic>
      <p:sp>
        <p:nvSpPr>
          <p:cNvPr id="10" name="CuadroTexto 9"/>
          <p:cNvSpPr txBox="1"/>
          <p:nvPr/>
        </p:nvSpPr>
        <p:spPr>
          <a:xfrm>
            <a:off x="8193425" y="1348619"/>
            <a:ext cx="3589271" cy="1200329"/>
          </a:xfrm>
          <a:prstGeom prst="rect">
            <a:avLst/>
          </a:prstGeom>
          <a:noFill/>
        </p:spPr>
        <p:txBody>
          <a:bodyPr wrap="square" rtlCol="0">
            <a:spAutoFit/>
          </a:bodyPr>
          <a:lstStyle/>
          <a:p>
            <a:pPr algn="r"/>
            <a:r>
              <a:rPr lang="es-EC" dirty="0">
                <a:latin typeface="Century Gothic" panose="020B0502020202020204" pitchFamily="34" charset="0"/>
              </a:rPr>
              <a:t>Modifica su imagen para explicar mejor la metodología, utilizando las mismas variables de 2012.</a:t>
            </a:r>
            <a:endParaRPr lang="en-US" dirty="0">
              <a:latin typeface="Century Gothic" panose="020B0502020202020204" pitchFamily="34" charset="0"/>
            </a:endParaRPr>
          </a:p>
        </p:txBody>
      </p:sp>
      <p:pic>
        <p:nvPicPr>
          <p:cNvPr id="7"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619" y="78378"/>
            <a:ext cx="2249999" cy="78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911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ultado de imagen para LOGOTIPO KANTAR 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8676" y="1567543"/>
            <a:ext cx="4127862" cy="4127862"/>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3971110" y="995921"/>
            <a:ext cx="3004458" cy="461665"/>
          </a:xfrm>
          <a:prstGeom prst="rect">
            <a:avLst/>
          </a:prstGeom>
          <a:noFill/>
        </p:spPr>
        <p:txBody>
          <a:bodyPr wrap="square" rtlCol="0">
            <a:spAutoFit/>
          </a:bodyPr>
          <a:lstStyle/>
          <a:p>
            <a:r>
              <a:rPr lang="es-EC" sz="2400" dirty="0">
                <a:latin typeface="Century Gothic" panose="020B0502020202020204" pitchFamily="34" charset="0"/>
              </a:rPr>
              <a:t>Metodología</a:t>
            </a:r>
            <a:endParaRPr lang="en-US" sz="2400" dirty="0">
              <a:latin typeface="Century Gothic" panose="020B0502020202020204" pitchFamily="34" charset="0"/>
            </a:endParaRPr>
          </a:p>
        </p:txBody>
      </p:sp>
      <p:sp>
        <p:nvSpPr>
          <p:cNvPr id="4" name="Rectángulo 3"/>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7" name="Rectángulo 6"/>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1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rotWithShape="1">
          <a:blip r:embed="rId2"/>
          <a:srcRect l="48838" t="32511" r="24417" b="37657"/>
          <a:stretch/>
        </p:blipFill>
        <p:spPr bwMode="auto">
          <a:xfrm>
            <a:off x="3201611" y="3835358"/>
            <a:ext cx="4442170" cy="2734254"/>
          </a:xfrm>
          <a:prstGeom prst="rect">
            <a:avLst/>
          </a:prstGeom>
          <a:ln>
            <a:noFill/>
          </a:ln>
          <a:extLst>
            <a:ext uri="{53640926-AAD7-44D8-BBD7-CCE9431645EC}">
              <a14:shadowObscured xmlns:a14="http://schemas.microsoft.com/office/drawing/2010/main"/>
            </a:ext>
          </a:extLst>
        </p:spPr>
      </p:pic>
      <p:sp>
        <p:nvSpPr>
          <p:cNvPr id="6" name="Rectángulo 5"/>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esultado de imagen para LOGOTIPO KANTAR 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8665" y="387867"/>
            <a:ext cx="1280159" cy="1280159"/>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8350181" y="2008389"/>
            <a:ext cx="3589271" cy="2585323"/>
          </a:xfrm>
          <a:prstGeom prst="rect">
            <a:avLst/>
          </a:prstGeom>
          <a:noFill/>
        </p:spPr>
        <p:txBody>
          <a:bodyPr wrap="square" rtlCol="0">
            <a:spAutoFit/>
          </a:bodyPr>
          <a:lstStyle/>
          <a:p>
            <a:pPr algn="r"/>
            <a:endParaRPr lang="es-EC" dirty="0">
              <a:latin typeface="Century Gothic" panose="020B0502020202020204" pitchFamily="34" charset="0"/>
            </a:endParaRPr>
          </a:p>
          <a:p>
            <a:pPr algn="r"/>
            <a:r>
              <a:rPr lang="es-EC" dirty="0">
                <a:latin typeface="Century Gothic" panose="020B0502020202020204" pitchFamily="34" charset="0"/>
              </a:rPr>
              <a:t>¿Cómo lo calculan?</a:t>
            </a:r>
          </a:p>
          <a:p>
            <a:pPr algn="r"/>
            <a:endParaRPr lang="es-EC" dirty="0">
              <a:latin typeface="Century Gothic" panose="020B0502020202020204" pitchFamily="34" charset="0"/>
            </a:endParaRPr>
          </a:p>
          <a:p>
            <a:pPr algn="r"/>
            <a:r>
              <a:rPr lang="es-EC" dirty="0">
                <a:latin typeface="Century Gothic" panose="020B0502020202020204" pitchFamily="34" charset="0"/>
              </a:rPr>
              <a:t>Tiene un enfoque económico similar al de los analistas y contadores y se basa en el valor de la marca derivada de su capacidad de generar demanda.</a:t>
            </a:r>
            <a:endParaRPr lang="en-US" dirty="0">
              <a:latin typeface="Century Gothic" panose="020B0502020202020204" pitchFamily="34" charset="0"/>
            </a:endParaRPr>
          </a:p>
        </p:txBody>
      </p:sp>
      <p:pic>
        <p:nvPicPr>
          <p:cNvPr id="9" name="Imagen 8"/>
          <p:cNvPicPr/>
          <p:nvPr/>
        </p:nvPicPr>
        <p:blipFill rotWithShape="1">
          <a:blip r:embed="rId2"/>
          <a:srcRect l="24657" t="58050" r="30035" b="22238"/>
          <a:stretch/>
        </p:blipFill>
        <p:spPr bwMode="auto">
          <a:xfrm>
            <a:off x="666205" y="1675056"/>
            <a:ext cx="6884125" cy="1930291"/>
          </a:xfrm>
          <a:prstGeom prst="rect">
            <a:avLst/>
          </a:prstGeom>
          <a:ln>
            <a:noFill/>
          </a:ln>
          <a:extLst>
            <a:ext uri="{53640926-AAD7-44D8-BBD7-CCE9431645EC}">
              <a14:shadowObscured xmlns:a14="http://schemas.microsoft.com/office/drawing/2010/main"/>
            </a:ext>
          </a:extLst>
        </p:spPr>
      </p:pic>
      <p:pic>
        <p:nvPicPr>
          <p:cNvPr id="10" name="Imagen 9"/>
          <p:cNvPicPr/>
          <p:nvPr/>
        </p:nvPicPr>
        <p:blipFill rotWithShape="1">
          <a:blip r:embed="rId2"/>
          <a:srcRect l="40255" t="21524" r="39499" b="67472"/>
          <a:stretch/>
        </p:blipFill>
        <p:spPr bwMode="auto">
          <a:xfrm>
            <a:off x="0" y="335615"/>
            <a:ext cx="3065930" cy="907742"/>
          </a:xfrm>
          <a:prstGeom prst="rect">
            <a:avLst/>
          </a:prstGeom>
          <a:ln>
            <a:noFill/>
          </a:ln>
          <a:extLst>
            <a:ext uri="{53640926-AAD7-44D8-BBD7-CCE9431645EC}">
              <a14:shadowObscured xmlns:a14="http://schemas.microsoft.com/office/drawing/2010/main"/>
            </a:ext>
          </a:extLst>
        </p:spPr>
      </p:pic>
      <p:sp>
        <p:nvSpPr>
          <p:cNvPr id="7" name="Rectángulo 6"/>
          <p:cNvSpPr/>
          <p:nvPr/>
        </p:nvSpPr>
        <p:spPr>
          <a:xfrm>
            <a:off x="3813852" y="1675056"/>
            <a:ext cx="3065751" cy="371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4037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adroTexto 10"/>
          <p:cNvSpPr txBox="1"/>
          <p:nvPr/>
        </p:nvSpPr>
        <p:spPr>
          <a:xfrm>
            <a:off x="8350181" y="2504777"/>
            <a:ext cx="3589271" cy="1477328"/>
          </a:xfrm>
          <a:prstGeom prst="rect">
            <a:avLst/>
          </a:prstGeom>
          <a:noFill/>
        </p:spPr>
        <p:txBody>
          <a:bodyPr wrap="square" rtlCol="0">
            <a:spAutoFit/>
          </a:bodyPr>
          <a:lstStyle/>
          <a:p>
            <a:pPr algn="r"/>
            <a:r>
              <a:rPr lang="es-EC" dirty="0">
                <a:latin typeface="Century Gothic" panose="020B0502020202020204" pitchFamily="34" charset="0"/>
              </a:rPr>
              <a:t>Permite a los propietarios de marca, comunidad inversora y otros evaluar y comparar marcas y hacer decisiones rápidas e informadas.</a:t>
            </a:r>
            <a:endParaRPr lang="en-US" dirty="0">
              <a:latin typeface="Century Gothic" panose="020B0502020202020204" pitchFamily="34" charset="0"/>
            </a:endParaRPr>
          </a:p>
        </p:txBody>
      </p:sp>
      <p:pic>
        <p:nvPicPr>
          <p:cNvPr id="12" name="Imagen 11"/>
          <p:cNvPicPr>
            <a:picLocks noChangeAspect="1"/>
          </p:cNvPicPr>
          <p:nvPr/>
        </p:nvPicPr>
        <p:blipFill rotWithShape="1">
          <a:blip r:embed="rId2"/>
          <a:srcRect l="28949" t="33661" r="25068" b="15268"/>
          <a:stretch/>
        </p:blipFill>
        <p:spPr>
          <a:xfrm>
            <a:off x="653143" y="1463040"/>
            <a:ext cx="6945916" cy="4611188"/>
          </a:xfrm>
          <a:prstGeom prst="rect">
            <a:avLst/>
          </a:prstGeom>
        </p:spPr>
      </p:pic>
      <p:pic>
        <p:nvPicPr>
          <p:cNvPr id="13" name="Imagen 12"/>
          <p:cNvPicPr>
            <a:picLocks noChangeAspect="1"/>
          </p:cNvPicPr>
          <p:nvPr/>
        </p:nvPicPr>
        <p:blipFill rotWithShape="1">
          <a:blip r:embed="rId3"/>
          <a:srcRect l="38387" t="37054" r="45047" b="54018"/>
          <a:stretch/>
        </p:blipFill>
        <p:spPr>
          <a:xfrm>
            <a:off x="0" y="400929"/>
            <a:ext cx="2926079" cy="886691"/>
          </a:xfrm>
          <a:prstGeom prst="rect">
            <a:avLst/>
          </a:prstGeom>
        </p:spPr>
      </p:pic>
      <p:pic>
        <p:nvPicPr>
          <p:cNvPr id="7" name="Picture 2" descr="Resultado de imagen para LOGOTIPO KANTAR 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28665" y="387867"/>
            <a:ext cx="1280159" cy="128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710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sultado de imagen para LOGOTIPO FORB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57" y="2373421"/>
            <a:ext cx="6646488" cy="174138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821577" y="1792756"/>
            <a:ext cx="3004458" cy="461665"/>
          </a:xfrm>
          <a:prstGeom prst="rect">
            <a:avLst/>
          </a:prstGeom>
          <a:noFill/>
        </p:spPr>
        <p:txBody>
          <a:bodyPr wrap="square" rtlCol="0">
            <a:spAutoFit/>
          </a:bodyPr>
          <a:lstStyle/>
          <a:p>
            <a:r>
              <a:rPr lang="es-EC" sz="2400" dirty="0">
                <a:latin typeface="Century Gothic" panose="020B0502020202020204" pitchFamily="34" charset="0"/>
              </a:rPr>
              <a:t>Metodología</a:t>
            </a:r>
            <a:endParaRPr lang="en-US" sz="2400" dirty="0">
              <a:latin typeface="Century Gothic" panose="020B0502020202020204" pitchFamily="34" charset="0"/>
            </a:endParaRPr>
          </a:p>
        </p:txBody>
      </p:sp>
      <p:sp>
        <p:nvSpPr>
          <p:cNvPr id="6" name="Rectángulo 5"/>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8" name="Rectángulo 7"/>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1236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p:cNvSpPr txBox="1"/>
          <p:nvPr/>
        </p:nvSpPr>
        <p:spPr>
          <a:xfrm>
            <a:off x="8232614" y="2562387"/>
            <a:ext cx="3652576" cy="1754326"/>
          </a:xfrm>
          <a:prstGeom prst="rect">
            <a:avLst/>
          </a:prstGeom>
          <a:noFill/>
        </p:spPr>
        <p:txBody>
          <a:bodyPr wrap="square" rtlCol="0">
            <a:spAutoFit/>
          </a:bodyPr>
          <a:lstStyle/>
          <a:p>
            <a:pPr algn="r"/>
            <a:r>
              <a:rPr lang="es-ES" dirty="0">
                <a:latin typeface="Century Gothic" panose="020B0502020202020204" pitchFamily="34" charset="0"/>
              </a:rPr>
              <a:t>La clasificación se basa en una combinación de cuatro indicadores: </a:t>
            </a:r>
            <a:r>
              <a:rPr lang="es-ES" dirty="0">
                <a:latin typeface="Century Gothic" panose="020B0502020202020204" pitchFamily="34" charset="0"/>
                <a:hlinkClick r:id="rId2" tooltip="Venta"/>
              </a:rPr>
              <a:t>ventas</a:t>
            </a:r>
            <a:r>
              <a:rPr lang="es-ES" dirty="0">
                <a:latin typeface="Century Gothic" panose="020B0502020202020204" pitchFamily="34" charset="0"/>
              </a:rPr>
              <a:t>, </a:t>
            </a:r>
            <a:r>
              <a:rPr lang="es-ES" dirty="0">
                <a:latin typeface="Century Gothic" panose="020B0502020202020204" pitchFamily="34" charset="0"/>
                <a:hlinkClick r:id="rId3" tooltip="Utilidad (economía)"/>
              </a:rPr>
              <a:t>utilidades</a:t>
            </a:r>
            <a:r>
              <a:rPr lang="es-ES" dirty="0">
                <a:latin typeface="Century Gothic" panose="020B0502020202020204" pitchFamily="34" charset="0"/>
              </a:rPr>
              <a:t>, </a:t>
            </a:r>
            <a:r>
              <a:rPr lang="es-ES" dirty="0">
                <a:latin typeface="Century Gothic" panose="020B0502020202020204" pitchFamily="34" charset="0"/>
                <a:hlinkClick r:id="rId4" tooltip="Activo (contabilidad)"/>
              </a:rPr>
              <a:t>activos</a:t>
            </a:r>
            <a:r>
              <a:rPr lang="es-ES" dirty="0">
                <a:latin typeface="Century Gothic" panose="020B0502020202020204" pitchFamily="34" charset="0"/>
              </a:rPr>
              <a:t> y valor de mercado. La lista ha sido publicada desde 2003.</a:t>
            </a:r>
            <a:endParaRPr lang="en-US" dirty="0">
              <a:latin typeface="Century Gothic" panose="020B0502020202020204" pitchFamily="34" charset="0"/>
            </a:endParaRPr>
          </a:p>
        </p:txBody>
      </p:sp>
      <p:pic>
        <p:nvPicPr>
          <p:cNvPr id="1028" name="Picture 4" descr="Resultado de imagen para LOGOTIPO FORB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44890" y="531558"/>
            <a:ext cx="1931294" cy="5059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a 8"/>
          <p:cNvGraphicFramePr/>
          <p:nvPr>
            <p:extLst>
              <p:ext uri="{D42A27DB-BD31-4B8C-83A1-F6EECF244321}">
                <p14:modId xmlns:p14="http://schemas.microsoft.com/office/powerpoint/2010/main" val="913589322"/>
              </p:ext>
            </p:extLst>
          </p:nvPr>
        </p:nvGraphicFramePr>
        <p:xfrm>
          <a:off x="1000034" y="1667137"/>
          <a:ext cx="5400766" cy="42572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3988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03121" y="1933303"/>
            <a:ext cx="8556170" cy="283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Resultado de imagen para the reputation institut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9323" y="2052394"/>
            <a:ext cx="8109981" cy="251960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7" name="Rectángulo 6"/>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64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86951821"/>
              </p:ext>
            </p:extLst>
          </p:nvPr>
        </p:nvGraphicFramePr>
        <p:xfrm>
          <a:off x="352698" y="1937324"/>
          <a:ext cx="7236822" cy="3500842"/>
        </p:xfrm>
        <a:graphic>
          <a:graphicData uri="http://schemas.openxmlformats.org/drawingml/2006/table">
            <a:tbl>
              <a:tblPr/>
              <a:tblGrid>
                <a:gridCol w="2513387">
                  <a:extLst>
                    <a:ext uri="{9D8B030D-6E8A-4147-A177-3AD203B41FA5}">
                      <a16:colId xmlns:a16="http://schemas.microsoft.com/office/drawing/2014/main" val="3443842740"/>
                    </a:ext>
                  </a:extLst>
                </a:gridCol>
                <a:gridCol w="1570867">
                  <a:extLst>
                    <a:ext uri="{9D8B030D-6E8A-4147-A177-3AD203B41FA5}">
                      <a16:colId xmlns:a16="http://schemas.microsoft.com/office/drawing/2014/main" val="3775550458"/>
                    </a:ext>
                  </a:extLst>
                </a:gridCol>
                <a:gridCol w="1581701">
                  <a:extLst>
                    <a:ext uri="{9D8B030D-6E8A-4147-A177-3AD203B41FA5}">
                      <a16:colId xmlns:a16="http://schemas.microsoft.com/office/drawing/2014/main" val="2145626892"/>
                    </a:ext>
                  </a:extLst>
                </a:gridCol>
                <a:gridCol w="1570867">
                  <a:extLst>
                    <a:ext uri="{9D8B030D-6E8A-4147-A177-3AD203B41FA5}">
                      <a16:colId xmlns:a16="http://schemas.microsoft.com/office/drawing/2014/main" val="2161882641"/>
                    </a:ext>
                  </a:extLst>
                </a:gridCol>
              </a:tblGrid>
              <a:tr h="269296">
                <a:tc gridSpan="4">
                  <a:txBody>
                    <a:bodyPr/>
                    <a:lstStyle/>
                    <a:p>
                      <a:pPr algn="ctr" fontAlgn="b"/>
                      <a:r>
                        <a:rPr lang="es-ES" sz="1600" b="1" i="0" u="none" strike="noStrike">
                          <a:solidFill>
                            <a:srgbClr val="FFFFFF"/>
                          </a:solidFill>
                          <a:effectLst/>
                          <a:latin typeface="Century Gothic" panose="020B0502020202020204" pitchFamily="34" charset="0"/>
                        </a:rPr>
                        <a:t>COMPARATIVO REPUTACIÓN VS. VALOR DE MARCA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723132"/>
                  </a:ext>
                </a:extLst>
              </a:tr>
              <a:tr h="269296">
                <a:tc>
                  <a:txBody>
                    <a:bodyPr/>
                    <a:lstStyle/>
                    <a:p>
                      <a:pPr algn="l" fontAlgn="b"/>
                      <a:r>
                        <a:rPr lang="en-US" sz="1600" b="1" i="0" u="none" strike="noStrike">
                          <a:solidFill>
                            <a:srgbClr val="000000"/>
                          </a:solidFill>
                          <a:effectLst/>
                          <a:latin typeface="Century Gothic" panose="020B0502020202020204" pitchFamily="34" charset="0"/>
                        </a:rPr>
                        <a:t>THE REPUTATION INSTITUTE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8F00"/>
                    </a:solidFill>
                  </a:tcPr>
                </a:tc>
                <a:tc>
                  <a:txBody>
                    <a:bodyPr/>
                    <a:lstStyle/>
                    <a:p>
                      <a:pPr algn="l" fontAlgn="b"/>
                      <a:r>
                        <a:rPr lang="en-US" sz="1600" b="1" i="0" u="none" strike="noStrike">
                          <a:solidFill>
                            <a:srgbClr val="FFFFFF"/>
                          </a:solidFill>
                          <a:effectLst/>
                          <a:latin typeface="Century Gothic" panose="020B0502020202020204" pitchFamily="34" charset="0"/>
                        </a:rPr>
                        <a:t>FORBES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l" fontAlgn="b"/>
                      <a:r>
                        <a:rPr lang="en-US" sz="1600" b="1" i="0" u="none" strike="noStrike" dirty="0">
                          <a:solidFill>
                            <a:srgbClr val="FFFFFF"/>
                          </a:solidFill>
                          <a:effectLst/>
                          <a:latin typeface="Century Gothic" panose="020B0502020202020204" pitchFamily="34" charset="0"/>
                        </a:rPr>
                        <a:t>KANTAR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US" sz="1600" b="1" i="0" u="none" strike="noStrike">
                          <a:solidFill>
                            <a:srgbClr val="FFFFFF"/>
                          </a:solidFill>
                          <a:effectLst/>
                          <a:latin typeface="Century Gothic" panose="020B0502020202020204" pitchFamily="34" charset="0"/>
                        </a:rPr>
                        <a:t>INTERBRANDT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813298515"/>
                  </a:ext>
                </a:extLst>
              </a:tr>
              <a:tr h="296225">
                <a:tc>
                  <a:txBody>
                    <a:bodyPr/>
                    <a:lstStyle/>
                    <a:p>
                      <a:pPr algn="l" fontAlgn="b"/>
                      <a:r>
                        <a:rPr lang="en-US" sz="1600" b="0" i="0" u="none" strike="noStrike">
                          <a:solidFill>
                            <a:srgbClr val="000000"/>
                          </a:solidFill>
                          <a:effectLst/>
                          <a:latin typeface="Century Gothic" panose="020B0502020202020204" pitchFamily="34" charset="0"/>
                        </a:rPr>
                        <a:t>ROLEX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0" i="0" u="none" strike="noStrike">
                          <a:solidFill>
                            <a:srgbClr val="000000"/>
                          </a:solidFill>
                          <a:effectLst/>
                          <a:latin typeface="Century Gothic" panose="020B0502020202020204" pitchFamily="34" charset="0"/>
                        </a:rPr>
                        <a:t>Apple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Amazon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B0CE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Apple</a:t>
                      </a:r>
                    </a:p>
                  </a:txBody>
                  <a:tcPr marL="9525" marR="9525" marT="9525" marB="0" anchor="b">
                    <a:lnL w="6350" cap="flat" cmpd="sng" algn="ctr">
                      <a:solidFill>
                        <a:srgbClr val="B0CE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29799260"/>
                  </a:ext>
                </a:extLst>
              </a:tr>
              <a:tr h="296225">
                <a:tc>
                  <a:txBody>
                    <a:bodyPr/>
                    <a:lstStyle/>
                    <a:p>
                      <a:pPr algn="l" fontAlgn="b"/>
                      <a:r>
                        <a:rPr lang="en-US" sz="1600" b="0" i="0" u="none" strike="noStrike">
                          <a:solidFill>
                            <a:srgbClr val="000000"/>
                          </a:solidFill>
                          <a:effectLst/>
                          <a:latin typeface="Century Gothic" panose="020B0502020202020204" pitchFamily="34" charset="0"/>
                        </a:rPr>
                        <a:t>LEGO</a:t>
                      </a:r>
                    </a:p>
                  </a:txBody>
                  <a:tcPr marL="9525" marR="9525" marT="9525" marB="0" anchor="b">
                    <a:lnL w="6350" cap="flat" cmpd="sng" algn="ctr">
                      <a:solidFill>
                        <a:srgbClr val="B0D727"/>
                      </a:solidFill>
                      <a:prstDash val="solid"/>
                      <a:round/>
                      <a:headEnd type="none" w="med" len="med"/>
                      <a:tailEnd type="none" w="med" len="med"/>
                    </a:lnL>
                    <a:lnR w="6350" cap="flat" cmpd="sng" algn="ctr">
                      <a:solidFill>
                        <a:srgbClr val="70D7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0" i="0" u="none" strike="noStrike">
                          <a:solidFill>
                            <a:srgbClr val="000000"/>
                          </a:solidFill>
                          <a:effectLst/>
                          <a:latin typeface="Century Gothic" panose="020B0502020202020204" pitchFamily="34" charset="0"/>
                        </a:rPr>
                        <a:t>Google</a:t>
                      </a:r>
                    </a:p>
                  </a:txBody>
                  <a:tcPr marL="9525" marR="9525" marT="9525" marB="0" anchor="b">
                    <a:lnL w="6350" cap="flat" cmpd="sng" algn="ctr">
                      <a:solidFill>
                        <a:srgbClr val="70D7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Apple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D0E2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Google</a:t>
                      </a:r>
                    </a:p>
                  </a:txBody>
                  <a:tcPr marL="9525" marR="9525" marT="9525" marB="0" anchor="b">
                    <a:lnL w="6350" cap="flat" cmpd="sng" algn="ctr">
                      <a:solidFill>
                        <a:srgbClr val="D0E2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7958769"/>
                  </a:ext>
                </a:extLst>
              </a:tr>
              <a:tr h="296225">
                <a:tc>
                  <a:txBody>
                    <a:bodyPr/>
                    <a:lstStyle/>
                    <a:p>
                      <a:pPr algn="l" fontAlgn="b"/>
                      <a:r>
                        <a:rPr lang="en-US" sz="1600" b="0" i="0" u="none" strike="noStrike">
                          <a:solidFill>
                            <a:srgbClr val="000000"/>
                          </a:solidFill>
                          <a:effectLst/>
                          <a:latin typeface="Century Gothic" panose="020B0502020202020204" pitchFamily="34" charset="0"/>
                        </a:rPr>
                        <a:t>DISNEY</a:t>
                      </a:r>
                    </a:p>
                  </a:txBody>
                  <a:tcPr marL="9525" marR="9525" marT="9525" marB="0" anchor="b">
                    <a:lnL w="6350" cap="flat" cmpd="sng" algn="ctr">
                      <a:solidFill>
                        <a:srgbClr val="90E927"/>
                      </a:solidFill>
                      <a:prstDash val="solid"/>
                      <a:round/>
                      <a:headEnd type="none" w="med" len="med"/>
                      <a:tailEnd type="none" w="med" len="med"/>
                    </a:lnL>
                    <a:lnR w="6350" cap="flat" cmpd="sng" algn="ctr">
                      <a:solidFill>
                        <a:srgbClr val="10EA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10EA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Google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10F2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Amazon</a:t>
                      </a:r>
                    </a:p>
                  </a:txBody>
                  <a:tcPr marL="9525" marR="9525" marT="9525" marB="0" anchor="b">
                    <a:lnL w="6350" cap="flat" cmpd="sng" algn="ctr">
                      <a:solidFill>
                        <a:srgbClr val="10F2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6180982"/>
                  </a:ext>
                </a:extLst>
              </a:tr>
              <a:tr h="296225">
                <a:tc>
                  <a:txBody>
                    <a:bodyPr/>
                    <a:lstStyle/>
                    <a:p>
                      <a:pPr algn="l" fontAlgn="b"/>
                      <a:r>
                        <a:rPr lang="en-US" sz="1600" b="0" i="0" u="none" strike="noStrike">
                          <a:solidFill>
                            <a:srgbClr val="000000"/>
                          </a:solidFill>
                          <a:effectLst/>
                          <a:latin typeface="Century Gothic" panose="020B0502020202020204" pitchFamily="34" charset="0"/>
                        </a:rPr>
                        <a:t>ADIDAS</a:t>
                      </a:r>
                    </a:p>
                  </a:txBody>
                  <a:tcPr marL="9525" marR="9525" marT="9525" marB="0" anchor="b">
                    <a:lnL w="6350" cap="flat" cmpd="sng" algn="ctr">
                      <a:solidFill>
                        <a:srgbClr val="B0F527"/>
                      </a:solidFill>
                      <a:prstDash val="solid"/>
                      <a:round/>
                      <a:headEnd type="none" w="med" len="med"/>
                      <a:tailEnd type="none" w="med" len="med"/>
                    </a:lnL>
                    <a:lnR w="6350" cap="flat" cmpd="sng" algn="ctr">
                      <a:solidFill>
                        <a:srgbClr val="90F5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0" i="0" u="none" strike="noStrike">
                          <a:solidFill>
                            <a:srgbClr val="000000"/>
                          </a:solidFill>
                          <a:effectLst/>
                          <a:latin typeface="Century Gothic" panose="020B0502020202020204" pitchFamily="34" charset="0"/>
                        </a:rPr>
                        <a:t>Amazon</a:t>
                      </a:r>
                    </a:p>
                  </a:txBody>
                  <a:tcPr marL="9525" marR="9525" marT="9525" marB="0" anchor="b">
                    <a:lnL w="6350" cap="flat" cmpd="sng" algn="ctr">
                      <a:solidFill>
                        <a:srgbClr val="90F5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90FF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90FF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0084346"/>
                  </a:ext>
                </a:extLst>
              </a:tr>
              <a:tr h="296225">
                <a:tc>
                  <a:txBody>
                    <a:bodyPr/>
                    <a:lstStyle/>
                    <a:p>
                      <a:pPr algn="l" fontAlgn="b"/>
                      <a:r>
                        <a:rPr lang="en-US" sz="1600" b="0" i="0" u="none" strike="noStrike">
                          <a:solidFill>
                            <a:srgbClr val="000000"/>
                          </a:solidFill>
                          <a:effectLst/>
                          <a:latin typeface="Century Gothic" panose="020B0502020202020204" pitchFamily="34" charset="0"/>
                        </a:rPr>
                        <a:t>MICROSOFT</a:t>
                      </a:r>
                    </a:p>
                  </a:txBody>
                  <a:tcPr marL="9525" marR="9525" marT="9525" marB="0" anchor="b">
                    <a:lnL w="6350" cap="flat" cmpd="sng" algn="ctr">
                      <a:solidFill>
                        <a:srgbClr val="50FC27"/>
                      </a:solidFill>
                      <a:prstDash val="solid"/>
                      <a:round/>
                      <a:headEnd type="none" w="med" len="med"/>
                      <a:tailEnd type="none" w="med" len="med"/>
                    </a:lnL>
                    <a:lnR w="6350" cap="flat" cmpd="sng" algn="ctr">
                      <a:solidFill>
                        <a:srgbClr val="F0FB27"/>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Facebook</a:t>
                      </a:r>
                    </a:p>
                  </a:txBody>
                  <a:tcPr marL="9525" marR="9525" marT="9525" marB="0" anchor="b">
                    <a:lnL w="6350" cap="flat" cmpd="sng" algn="ctr">
                      <a:solidFill>
                        <a:srgbClr val="F0FB27"/>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Visa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7017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marL="0" algn="l" defTabSz="914400" rtl="0" eaLnBrk="1" fontAlgn="b" latinLnBrk="0" hangingPunct="1"/>
                      <a:r>
                        <a:rPr lang="en-US" sz="1600" b="1" i="0" u="none" strike="noStrike" kern="1200" dirty="0">
                          <a:solidFill>
                            <a:srgbClr val="FF0000"/>
                          </a:solidFill>
                          <a:effectLst>
                            <a:outerShdw blurRad="38100" dist="38100" dir="2700000" algn="tl">
                              <a:srgbClr val="000000">
                                <a:alpha val="43137"/>
                              </a:srgbClr>
                            </a:outerShdw>
                          </a:effectLst>
                          <a:latin typeface="Century Gothic" panose="020B0502020202020204" pitchFamily="34" charset="0"/>
                          <a:ea typeface="+mn-ea"/>
                          <a:cs typeface="+mn-cs"/>
                        </a:rPr>
                        <a:t>Coca-Cola</a:t>
                      </a:r>
                    </a:p>
                  </a:txBody>
                  <a:tcPr marL="9525" marR="9525" marT="9525" marB="0" anchor="b">
                    <a:lnL w="6350" cap="flat" cmpd="sng" algn="ctr">
                      <a:solidFill>
                        <a:srgbClr val="7017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93715170"/>
                  </a:ext>
                </a:extLst>
              </a:tr>
              <a:tr h="296225">
                <a:tc>
                  <a:txBody>
                    <a:bodyPr/>
                    <a:lstStyle/>
                    <a:p>
                      <a:pPr algn="l" fontAlgn="b"/>
                      <a:r>
                        <a:rPr lang="en-US" sz="1600" b="0" i="0" u="none" strike="noStrike">
                          <a:solidFill>
                            <a:srgbClr val="000000"/>
                          </a:solidFill>
                          <a:effectLst/>
                          <a:latin typeface="Century Gothic" panose="020B0502020202020204" pitchFamily="34" charset="0"/>
                        </a:rPr>
                        <a:t>SONY</a:t>
                      </a:r>
                    </a:p>
                  </a:txBody>
                  <a:tcPr marL="9525" marR="9525" marT="9525" marB="0" anchor="b">
                    <a:lnL w="6350" cap="flat" cmpd="sng" algn="ctr">
                      <a:solidFill>
                        <a:srgbClr val="501128"/>
                      </a:solidFill>
                      <a:prstDash val="solid"/>
                      <a:round/>
                      <a:headEnd type="none" w="med" len="med"/>
                      <a:tailEnd type="none" w="med" len="med"/>
                    </a:lnL>
                    <a:lnR w="6350" cap="flat" cmpd="sng" algn="ctr">
                      <a:solidFill>
                        <a:srgbClr val="5018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b" latinLnBrk="0" hangingPunct="1"/>
                      <a:r>
                        <a:rPr lang="en-US" sz="1600" b="1" i="0" u="none" strike="noStrike" kern="1200" dirty="0">
                          <a:solidFill>
                            <a:srgbClr val="FF0000"/>
                          </a:solidFill>
                          <a:effectLst>
                            <a:outerShdw blurRad="38100" dist="38100" dir="2700000" algn="tl">
                              <a:srgbClr val="000000">
                                <a:alpha val="43137"/>
                              </a:srgbClr>
                            </a:outerShdw>
                          </a:effectLst>
                          <a:latin typeface="Century Gothic" panose="020B0502020202020204" pitchFamily="34" charset="0"/>
                          <a:ea typeface="+mn-ea"/>
                          <a:cs typeface="+mn-cs"/>
                        </a:rPr>
                        <a:t>Coca-Cola</a:t>
                      </a:r>
                    </a:p>
                  </a:txBody>
                  <a:tcPr marL="9525" marR="9525" marT="9525" marB="0" anchor="b">
                    <a:lnL w="6350" cap="flat" cmpd="sng" algn="ctr">
                      <a:solidFill>
                        <a:srgbClr val="5018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1600" b="0" i="0" u="none" strike="noStrike">
                          <a:solidFill>
                            <a:srgbClr val="000000"/>
                          </a:solidFill>
                          <a:effectLst/>
                          <a:latin typeface="Century Gothic" panose="020B0502020202020204" pitchFamily="34" charset="0"/>
                        </a:rPr>
                        <a:t>Facebook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903F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Samsung</a:t>
                      </a:r>
                    </a:p>
                  </a:txBody>
                  <a:tcPr marL="9525" marR="9525" marT="9525" marB="0" anchor="b">
                    <a:lnL w="6350" cap="flat" cmpd="sng" algn="ctr">
                      <a:solidFill>
                        <a:srgbClr val="903F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6748304"/>
                  </a:ext>
                </a:extLst>
              </a:tr>
              <a:tr h="296225">
                <a:tc>
                  <a:txBody>
                    <a:bodyPr/>
                    <a:lstStyle/>
                    <a:p>
                      <a:pPr algn="l" fontAlgn="b"/>
                      <a:r>
                        <a:rPr lang="en-US" sz="1600" b="0" i="0" u="none" strike="noStrike">
                          <a:solidFill>
                            <a:srgbClr val="000000"/>
                          </a:solidFill>
                          <a:effectLst/>
                          <a:latin typeface="Century Gothic" panose="020B0502020202020204" pitchFamily="34" charset="0"/>
                        </a:rPr>
                        <a:t>CANON</a:t>
                      </a:r>
                    </a:p>
                  </a:txBody>
                  <a:tcPr marL="9525" marR="9525" marT="9525" marB="0" anchor="b">
                    <a:lnL w="6350" cap="flat" cmpd="sng" algn="ctr">
                      <a:solidFill>
                        <a:srgbClr val="904928"/>
                      </a:solidFill>
                      <a:prstDash val="solid"/>
                      <a:round/>
                      <a:headEnd type="none" w="med" len="med"/>
                      <a:tailEnd type="none" w="med" len="med"/>
                    </a:lnL>
                    <a:lnR w="6350" cap="flat" cmpd="sng" algn="ctr">
                      <a:solidFill>
                        <a:srgbClr val="9045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Samsung</a:t>
                      </a:r>
                    </a:p>
                  </a:txBody>
                  <a:tcPr marL="9525" marR="9525" marT="9525" marB="0" anchor="b">
                    <a:lnL w="6350" cap="flat" cmpd="sng" algn="ctr">
                      <a:solidFill>
                        <a:srgbClr val="904528"/>
                      </a:solidFill>
                      <a:prstDash val="solid"/>
                      <a:round/>
                      <a:headEnd type="none" w="med" len="med"/>
                      <a:tailEnd type="none" w="med" len="med"/>
                    </a:lnL>
                    <a:lnR w="6350" cap="flat" cmpd="sng" algn="ctr">
                      <a:solidFill>
                        <a:srgbClr val="9045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Alibaba</a:t>
                      </a:r>
                    </a:p>
                  </a:txBody>
                  <a:tcPr marL="9525" marR="9525" marT="9525" marB="0" anchor="b">
                    <a:lnL w="6350" cap="flat" cmpd="sng" algn="ctr">
                      <a:solidFill>
                        <a:srgbClr val="904528"/>
                      </a:solidFill>
                      <a:prstDash val="solid"/>
                      <a:round/>
                      <a:headEnd type="none" w="med" len="med"/>
                      <a:tailEnd type="none" w="med" len="med"/>
                    </a:lnL>
                    <a:lnR w="6350" cap="flat" cmpd="sng" algn="ctr">
                      <a:solidFill>
                        <a:srgbClr val="9049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600" b="0" i="0" u="none" strike="noStrike">
                          <a:solidFill>
                            <a:srgbClr val="000000"/>
                          </a:solidFill>
                          <a:effectLst/>
                          <a:latin typeface="Century Gothic" panose="020B0502020202020204" pitchFamily="34" charset="0"/>
                        </a:rPr>
                        <a:t>Toyota</a:t>
                      </a:r>
                    </a:p>
                  </a:txBody>
                  <a:tcPr marL="9525" marR="9525" marT="9525" marB="0" anchor="b">
                    <a:lnL w="6350" cap="flat" cmpd="sng" algn="ctr">
                      <a:solidFill>
                        <a:srgbClr val="904928"/>
                      </a:solidFill>
                      <a:prstDash val="solid"/>
                      <a:round/>
                      <a:headEnd type="none" w="med" len="med"/>
                      <a:tailEnd type="none" w="med" len="med"/>
                    </a:lnL>
                    <a:lnR w="6350" cap="flat" cmpd="sng" algn="ctr">
                      <a:solidFill>
                        <a:srgbClr val="1061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008490903"/>
                  </a:ext>
                </a:extLst>
              </a:tr>
              <a:tr h="296225">
                <a:tc>
                  <a:txBody>
                    <a:bodyPr/>
                    <a:lstStyle/>
                    <a:p>
                      <a:pPr algn="l" fontAlgn="b"/>
                      <a:r>
                        <a:rPr lang="en-US" sz="1600" b="0" i="0" u="none" strike="noStrike">
                          <a:solidFill>
                            <a:srgbClr val="000000"/>
                          </a:solidFill>
                          <a:effectLst/>
                          <a:latin typeface="Century Gothic" panose="020B0502020202020204" pitchFamily="34" charset="0"/>
                        </a:rPr>
                        <a:t>MICHELIN</a:t>
                      </a:r>
                    </a:p>
                  </a:txBody>
                  <a:tcPr marL="9525" marR="9525" marT="9525" marB="0" anchor="b">
                    <a:lnL w="6350" cap="flat" cmpd="sng" algn="ctr">
                      <a:solidFill>
                        <a:srgbClr val="F07128"/>
                      </a:solidFill>
                      <a:prstDash val="solid"/>
                      <a:round/>
                      <a:headEnd type="none" w="med" len="med"/>
                      <a:tailEnd type="none" w="med" len="med"/>
                    </a:lnL>
                    <a:lnR w="6350" cap="flat" cmpd="sng" algn="ctr">
                      <a:solidFill>
                        <a:srgbClr val="5073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0" i="0" u="none" strike="noStrike">
                          <a:solidFill>
                            <a:srgbClr val="000000"/>
                          </a:solidFill>
                          <a:effectLst/>
                          <a:latin typeface="Century Gothic" panose="020B0502020202020204" pitchFamily="34" charset="0"/>
                        </a:rPr>
                        <a:t>Disney</a:t>
                      </a:r>
                    </a:p>
                  </a:txBody>
                  <a:tcPr marL="9525" marR="9525" marT="9525" marB="0" anchor="b">
                    <a:lnL w="6350" cap="flat" cmpd="sng" algn="ctr">
                      <a:solidFill>
                        <a:srgbClr val="5073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1600" b="0" i="0" u="none" strike="noStrike">
                          <a:solidFill>
                            <a:srgbClr val="000000"/>
                          </a:solidFill>
                          <a:effectLst/>
                          <a:latin typeface="Century Gothic" panose="020B0502020202020204" pitchFamily="34" charset="0"/>
                        </a:rPr>
                        <a:t>Tencent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9078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Mercedes Benz</a:t>
                      </a:r>
                    </a:p>
                  </a:txBody>
                  <a:tcPr marL="9525" marR="9525" marT="9525" marB="0" anchor="b">
                    <a:lnL w="6350" cap="flat" cmpd="sng" algn="ctr">
                      <a:solidFill>
                        <a:srgbClr val="907828"/>
                      </a:solidFill>
                      <a:prstDash val="solid"/>
                      <a:round/>
                      <a:headEnd type="none" w="med" len="med"/>
                      <a:tailEnd type="none" w="med" len="med"/>
                    </a:lnL>
                    <a:lnR w="6350" cap="flat" cmpd="sng" algn="ctr">
                      <a:solidFill>
                        <a:srgbClr val="3078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921610435"/>
                  </a:ext>
                </a:extLst>
              </a:tr>
              <a:tr h="296225">
                <a:tc>
                  <a:txBody>
                    <a:bodyPr/>
                    <a:lstStyle/>
                    <a:p>
                      <a:pPr algn="l" fontAlgn="b"/>
                      <a:r>
                        <a:rPr lang="en-US" sz="1600" b="0" i="0" u="none" strike="noStrike">
                          <a:solidFill>
                            <a:srgbClr val="000000"/>
                          </a:solidFill>
                          <a:effectLst/>
                          <a:latin typeface="Century Gothic" panose="020B0502020202020204" pitchFamily="34" charset="0"/>
                        </a:rPr>
                        <a:t>NETFLIX</a:t>
                      </a:r>
                    </a:p>
                  </a:txBody>
                  <a:tcPr marL="9525" marR="9525" marT="9525" marB="0" anchor="b">
                    <a:lnL w="6350" cap="flat" cmpd="sng" algn="ctr">
                      <a:solidFill>
                        <a:srgbClr val="B07628"/>
                      </a:solidFill>
                      <a:prstDash val="solid"/>
                      <a:round/>
                      <a:headEnd type="none" w="med" len="med"/>
                      <a:tailEnd type="none" w="med" len="med"/>
                    </a:lnL>
                    <a:lnR w="6350" cap="flat" cmpd="sng" algn="ctr">
                      <a:solidFill>
                        <a:srgbClr val="1072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entury Gothic" panose="020B0502020202020204" pitchFamily="34" charset="0"/>
                        </a:rPr>
                        <a:t>Toyota</a:t>
                      </a:r>
                    </a:p>
                  </a:txBody>
                  <a:tcPr marL="9525" marR="9525" marT="9525" marB="0" anchor="b">
                    <a:lnL w="6350" cap="flat" cmpd="sng" algn="ctr">
                      <a:solidFill>
                        <a:srgbClr val="1072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marL="0" algn="l" defTabSz="914400" rtl="0" eaLnBrk="1" fontAlgn="b" latinLnBrk="0" hangingPunct="1"/>
                      <a:r>
                        <a:rPr lang="en-US" sz="1600" b="1" i="0" u="none" strike="noStrike" kern="1200" dirty="0">
                          <a:solidFill>
                            <a:srgbClr val="FF0000"/>
                          </a:solidFill>
                          <a:effectLst>
                            <a:outerShdw blurRad="38100" dist="38100" dir="2700000" algn="tl">
                              <a:srgbClr val="000000">
                                <a:alpha val="43137"/>
                              </a:srgbClr>
                            </a:outerShdw>
                          </a:effectLst>
                          <a:latin typeface="Century Gothic" panose="020B0502020202020204" pitchFamily="34" charset="0"/>
                          <a:ea typeface="+mn-ea"/>
                          <a:cs typeface="+mn-cs"/>
                        </a:rPr>
                        <a:t>McDonalds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7072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600" b="0" i="0" u="none" strike="noStrike">
                          <a:solidFill>
                            <a:srgbClr val="000000"/>
                          </a:solidFill>
                          <a:effectLst/>
                          <a:latin typeface="Century Gothic" panose="020B0502020202020204" pitchFamily="34" charset="0"/>
                        </a:rPr>
                        <a:t>Facebook</a:t>
                      </a:r>
                    </a:p>
                  </a:txBody>
                  <a:tcPr marL="9525" marR="9525" marT="9525" marB="0" anchor="b">
                    <a:lnL w="6350" cap="flat" cmpd="sng" algn="ctr">
                      <a:solidFill>
                        <a:srgbClr val="707228"/>
                      </a:solidFill>
                      <a:prstDash val="solid"/>
                      <a:round/>
                      <a:headEnd type="none" w="med" len="med"/>
                      <a:tailEnd type="none" w="med" len="med"/>
                    </a:lnL>
                    <a:lnR w="6350" cap="flat" cmpd="sng" algn="ctr">
                      <a:solidFill>
                        <a:srgbClr val="B072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0498107"/>
                  </a:ext>
                </a:extLst>
              </a:tr>
              <a:tr h="296225">
                <a:tc>
                  <a:txBody>
                    <a:bodyPr/>
                    <a:lstStyle/>
                    <a:p>
                      <a:pPr algn="l" fontAlgn="b"/>
                      <a:r>
                        <a:rPr lang="en-US" sz="1600" b="0" i="0" u="none" strike="noStrike">
                          <a:solidFill>
                            <a:srgbClr val="000000"/>
                          </a:solidFill>
                          <a:effectLst/>
                          <a:latin typeface="Century Gothic" panose="020B0502020202020204" pitchFamily="34" charset="0"/>
                        </a:rPr>
                        <a:t>BOSCH</a:t>
                      </a:r>
                    </a:p>
                  </a:txBody>
                  <a:tcPr marL="9525" marR="9525" marT="9525" marB="0" anchor="b">
                    <a:lnL w="6350" cap="flat" cmpd="sng" algn="ctr">
                      <a:solidFill>
                        <a:srgbClr val="B08228"/>
                      </a:solidFill>
                      <a:prstDash val="solid"/>
                      <a:round/>
                      <a:headEnd type="none" w="med" len="med"/>
                      <a:tailEnd type="none" w="med" len="med"/>
                    </a:lnL>
                    <a:lnR w="6350" cap="flat" cmpd="sng" algn="ctr">
                      <a:solidFill>
                        <a:srgbClr val="107A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600" b="1" i="0" u="none" strike="noStrike" dirty="0">
                          <a:solidFill>
                            <a:srgbClr val="FF0000"/>
                          </a:solidFill>
                          <a:effectLst>
                            <a:outerShdw blurRad="38100" dist="38100" dir="2700000" algn="tl">
                              <a:srgbClr val="000000">
                                <a:alpha val="43137"/>
                              </a:srgbClr>
                            </a:outerShdw>
                          </a:effectLst>
                          <a:latin typeface="Century Gothic" panose="020B0502020202020204" pitchFamily="34" charset="0"/>
                        </a:rPr>
                        <a:t>Mc </a:t>
                      </a:r>
                      <a:r>
                        <a:rPr lang="en-US" sz="1600" b="1" i="0" u="none" strike="noStrike" dirty="0" err="1">
                          <a:solidFill>
                            <a:srgbClr val="FF0000"/>
                          </a:solidFill>
                          <a:effectLst>
                            <a:outerShdw blurRad="38100" dist="38100" dir="2700000" algn="tl">
                              <a:srgbClr val="000000">
                                <a:alpha val="43137"/>
                              </a:srgbClr>
                            </a:outerShdw>
                          </a:effectLst>
                          <a:latin typeface="Century Gothic" panose="020B0502020202020204" pitchFamily="34" charset="0"/>
                        </a:rPr>
                        <a:t>Donalds</a:t>
                      </a:r>
                      <a:endParaRPr lang="en-US" sz="1600" b="1" i="0" u="none" strike="noStrike" dirty="0">
                        <a:solidFill>
                          <a:srgbClr val="FF0000"/>
                        </a:solidFill>
                        <a:effectLst>
                          <a:outerShdw blurRad="38100" dist="38100" dir="2700000" algn="tl">
                            <a:srgbClr val="000000">
                              <a:alpha val="43137"/>
                            </a:srgbClr>
                          </a:outerShdw>
                        </a:effectLst>
                        <a:latin typeface="Century Gothic" panose="020B0502020202020204" pitchFamily="34" charset="0"/>
                      </a:endParaRPr>
                    </a:p>
                  </a:txBody>
                  <a:tcPr marL="9525" marR="9525" marT="9525" marB="0" anchor="b">
                    <a:lnL w="6350" cap="flat" cmpd="sng" algn="ctr">
                      <a:solidFill>
                        <a:srgbClr val="107A2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US" sz="1600" b="0" i="0" u="none" strike="noStrike">
                          <a:solidFill>
                            <a:srgbClr val="000000"/>
                          </a:solidFill>
                          <a:effectLst/>
                          <a:latin typeface="Century Gothic" panose="020B0502020202020204" pitchFamily="34" charset="0"/>
                        </a:rPr>
                        <a:t>AT&amp;T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D0B22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1" i="0" u="none" strike="noStrike" kern="1200" dirty="0">
                          <a:solidFill>
                            <a:srgbClr val="FF0000"/>
                          </a:solidFill>
                          <a:effectLst>
                            <a:outerShdw blurRad="38100" dist="38100" dir="2700000" algn="tl">
                              <a:srgbClr val="000000">
                                <a:alpha val="43137"/>
                              </a:srgbClr>
                            </a:outerShdw>
                          </a:effectLst>
                          <a:latin typeface="Century Gothic" panose="020B0502020202020204" pitchFamily="34" charset="0"/>
                          <a:ea typeface="+mn-ea"/>
                          <a:cs typeface="+mn-cs"/>
                        </a:rPr>
                        <a:t>McDonalds</a:t>
                      </a:r>
                    </a:p>
                  </a:txBody>
                  <a:tcPr marL="9525" marR="9525" marT="9525" marB="0" anchor="b">
                    <a:lnL w="6350" cap="flat" cmpd="sng" algn="ctr">
                      <a:solidFill>
                        <a:srgbClr val="D0B228"/>
                      </a:solidFill>
                      <a:prstDash val="solid"/>
                      <a:round/>
                      <a:headEnd type="none" w="med" len="med"/>
                      <a:tailEnd type="none" w="med" len="med"/>
                    </a:lnL>
                    <a:lnR w="6350" cap="flat" cmpd="sng" algn="ctr">
                      <a:solidFill>
                        <a:srgbClr val="B0311A"/>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414219519"/>
                  </a:ext>
                </a:extLst>
              </a:tr>
            </a:tbl>
          </a:graphicData>
        </a:graphic>
      </p:graphicFrame>
      <p:sp>
        <p:nvSpPr>
          <p:cNvPr id="6" name="Rectángulo 5"/>
          <p:cNvSpPr/>
          <p:nvPr/>
        </p:nvSpPr>
        <p:spPr>
          <a:xfrm>
            <a:off x="7737231" y="30948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p:cNvSpPr txBox="1"/>
          <p:nvPr/>
        </p:nvSpPr>
        <p:spPr>
          <a:xfrm>
            <a:off x="8092941" y="1937324"/>
            <a:ext cx="3798278" cy="3477875"/>
          </a:xfrm>
          <a:prstGeom prst="rect">
            <a:avLst/>
          </a:prstGeom>
          <a:noFill/>
        </p:spPr>
        <p:txBody>
          <a:bodyPr wrap="square" rtlCol="0">
            <a:spAutoFit/>
          </a:bodyPr>
          <a:lstStyle/>
          <a:p>
            <a:pPr algn="r"/>
            <a:r>
              <a:rPr lang="es-ES" sz="2000" dirty="0">
                <a:latin typeface="Century Gothic" panose="020B0502020202020204" pitchFamily="34" charset="0"/>
              </a:rPr>
              <a:t>La marca y reputación están estrechamente vinculadas, pero no son sinónimos.  Aunque comparten enfoques y objetivos, forma de comunicación y ambos buscan mejorar la percepción. Una marca fuerte no equivale necesariamente a una buena reputación.</a:t>
            </a:r>
            <a:endParaRPr lang="en-US" sz="2000" dirty="0">
              <a:latin typeface="Century Gothic" panose="020B0502020202020204" pitchFamily="34" charset="0"/>
            </a:endParaRPr>
          </a:p>
        </p:txBody>
      </p:sp>
      <p:grpSp>
        <p:nvGrpSpPr>
          <p:cNvPr id="5" name="Grupo 4"/>
          <p:cNvGrpSpPr/>
          <p:nvPr/>
        </p:nvGrpSpPr>
        <p:grpSpPr>
          <a:xfrm>
            <a:off x="9379131" y="444136"/>
            <a:ext cx="2512088" cy="705395"/>
            <a:chOff x="8569234" y="444136"/>
            <a:chExt cx="3321985" cy="997329"/>
          </a:xfrm>
        </p:grpSpPr>
        <p:sp>
          <p:nvSpPr>
            <p:cNvPr id="4" name="Rectángulo 3"/>
            <p:cNvSpPr/>
            <p:nvPr/>
          </p:nvSpPr>
          <p:spPr>
            <a:xfrm>
              <a:off x="8569234" y="444136"/>
              <a:ext cx="3321985" cy="9973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Resultado de imagen para the reputation institut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5620" y="457199"/>
              <a:ext cx="3084014" cy="95814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Conector recto de flecha 8"/>
          <p:cNvCxnSpPr/>
          <p:nvPr/>
        </p:nvCxnSpPr>
        <p:spPr>
          <a:xfrm flipV="1">
            <a:off x="7406640" y="4545874"/>
            <a:ext cx="1227909" cy="744583"/>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21733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957916" y="1711234"/>
            <a:ext cx="126610" cy="37229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p:cNvSpPr txBox="1"/>
          <p:nvPr/>
        </p:nvSpPr>
        <p:spPr>
          <a:xfrm>
            <a:off x="1854925" y="683517"/>
            <a:ext cx="7968344" cy="4862870"/>
          </a:xfrm>
          <a:prstGeom prst="rect">
            <a:avLst/>
          </a:prstGeom>
          <a:noFill/>
        </p:spPr>
        <p:txBody>
          <a:bodyPr wrap="square" rtlCol="0">
            <a:spAutoFit/>
          </a:bodyPr>
          <a:lstStyle/>
          <a:p>
            <a:pPr algn="just"/>
            <a:r>
              <a:rPr lang="es-EC" sz="4000" b="1" dirty="0">
                <a:latin typeface="Century Gothic" panose="020B0502020202020204" pitchFamily="34" charset="0"/>
              </a:rPr>
              <a:t>CONCLUSIONES</a:t>
            </a:r>
          </a:p>
          <a:p>
            <a:pPr algn="just"/>
            <a:endParaRPr lang="es-EC" dirty="0">
              <a:latin typeface="Century Gothic" panose="020B0502020202020204" pitchFamily="34" charset="0"/>
            </a:endParaRPr>
          </a:p>
          <a:p>
            <a:pPr algn="just"/>
            <a:r>
              <a:rPr lang="es-EC" dirty="0">
                <a:latin typeface="Century Gothic" panose="020B0502020202020204" pitchFamily="34" charset="0"/>
              </a:rPr>
              <a:t>La tecnología ha abordado gran parte de la economía mundial, por esta razón muchas de las marcas más destacadas en el top ten predominan firmas cuyas actividades admiten una estrecha relación con el desarrollo de la Economía del Conocimiento. Por ejemplo, Apple, Google, Amazon, Facebook, IBM, Microsoft. </a:t>
            </a:r>
          </a:p>
          <a:p>
            <a:pPr algn="just"/>
            <a:endParaRPr lang="es-EC" dirty="0">
              <a:latin typeface="Century Gothic" panose="020B0502020202020204" pitchFamily="34" charset="0"/>
            </a:endParaRPr>
          </a:p>
          <a:p>
            <a:pPr algn="just"/>
            <a:r>
              <a:rPr lang="es-EC" dirty="0">
                <a:latin typeface="Century Gothic" panose="020B0502020202020204" pitchFamily="34" charset="0"/>
              </a:rPr>
              <a:t>Han pasado los mejores días de las marcas asociadas con la economía del petróleo, desde grandes empresas petroleras como Texaco, Shell hasta las compañías automotrices, sean estas japonesas, alemanas o estadounidenses.</a:t>
            </a:r>
          </a:p>
          <a:p>
            <a:pPr algn="just"/>
            <a:endParaRPr lang="es-EC" dirty="0">
              <a:latin typeface="Century Gothic" panose="020B0502020202020204" pitchFamily="34" charset="0"/>
            </a:endParaRPr>
          </a:p>
          <a:p>
            <a:pPr algn="just"/>
            <a:r>
              <a:rPr lang="es-EC" dirty="0">
                <a:latin typeface="Century Gothic" panose="020B0502020202020204" pitchFamily="34" charset="0"/>
              </a:rPr>
              <a:t>El estudio de reputación poner como sus primeras marcas aquellas que no necesariamente son de tecnología, a diferencia de los estudios de valor de marca de </a:t>
            </a:r>
            <a:r>
              <a:rPr lang="es-EC" dirty="0" err="1">
                <a:latin typeface="Century Gothic" panose="020B0502020202020204" pitchFamily="34" charset="0"/>
              </a:rPr>
              <a:t>Interbrand</a:t>
            </a:r>
            <a:r>
              <a:rPr lang="es-EC" dirty="0">
                <a:latin typeface="Century Gothic" panose="020B0502020202020204" pitchFamily="34" charset="0"/>
              </a:rPr>
              <a:t>, </a:t>
            </a:r>
            <a:r>
              <a:rPr lang="es-EC" dirty="0" err="1">
                <a:latin typeface="Century Gothic" panose="020B0502020202020204" pitchFamily="34" charset="0"/>
              </a:rPr>
              <a:t>Kantar</a:t>
            </a:r>
            <a:r>
              <a:rPr lang="es-EC" dirty="0">
                <a:latin typeface="Century Gothic" panose="020B0502020202020204" pitchFamily="34" charset="0"/>
              </a:rPr>
              <a:t> y Forbes. </a:t>
            </a:r>
          </a:p>
        </p:txBody>
      </p:sp>
      <p:sp>
        <p:nvSpPr>
          <p:cNvPr id="5" name="Rectángulo 4"/>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8" name="Rectángulo 7"/>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8316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31474" y="3971108"/>
            <a:ext cx="5094515" cy="173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0398" y="1018903"/>
            <a:ext cx="6722145" cy="216843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5865222" y="3361453"/>
            <a:ext cx="3004458" cy="461665"/>
          </a:xfrm>
          <a:prstGeom prst="rect">
            <a:avLst/>
          </a:prstGeom>
          <a:noFill/>
        </p:spPr>
        <p:txBody>
          <a:bodyPr wrap="square" rtlCol="0">
            <a:spAutoFit/>
          </a:bodyPr>
          <a:lstStyle/>
          <a:p>
            <a:r>
              <a:rPr lang="es-EC" sz="2400" b="1" dirty="0">
                <a:latin typeface="Century Gothic" panose="020B0502020202020204" pitchFamily="34" charset="0"/>
              </a:rPr>
              <a:t>VS.</a:t>
            </a:r>
            <a:endParaRPr lang="en-US" sz="2400" b="1" dirty="0">
              <a:latin typeface="Century Gothic" panose="020B0502020202020204" pitchFamily="34" charset="0"/>
            </a:endParaRPr>
          </a:p>
        </p:txBody>
      </p:sp>
      <p:pic>
        <p:nvPicPr>
          <p:cNvPr id="16390" name="Picture 6" descr="Academic Ranking of World Universi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3579" y="3997234"/>
            <a:ext cx="4835781" cy="1627732"/>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8" name="Rectángulo 7"/>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86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7903030" y="343701"/>
            <a:ext cx="2207622" cy="910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rotWithShape="1">
          <a:blip r:embed="rId2"/>
          <a:srcRect l="18409" t="22411" r="48360" b="9375"/>
          <a:stretch/>
        </p:blipFill>
        <p:spPr>
          <a:xfrm>
            <a:off x="1031966" y="1341172"/>
            <a:ext cx="4323806" cy="4990012"/>
          </a:xfrm>
          <a:prstGeom prst="rect">
            <a:avLst/>
          </a:prstGeom>
        </p:spPr>
      </p:pic>
      <p:pic>
        <p:nvPicPr>
          <p:cNvPr id="13314"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9691" y="343701"/>
            <a:ext cx="2822031" cy="9103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cademic Ranking of World Universit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4469" y="464023"/>
            <a:ext cx="1989554" cy="66968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rotWithShape="1">
          <a:blip r:embed="rId5"/>
          <a:srcRect l="12786" t="27628" r="54284" b="30804"/>
          <a:stretch/>
        </p:blipFill>
        <p:spPr>
          <a:xfrm>
            <a:off x="5782315" y="1699286"/>
            <a:ext cx="6021978" cy="4273784"/>
          </a:xfrm>
          <a:prstGeom prst="rect">
            <a:avLst/>
          </a:prstGeom>
        </p:spPr>
      </p:pic>
    </p:spTree>
    <p:extLst>
      <p:ext uri="{BB962C8B-B14F-4D97-AF65-F5344CB8AC3E}">
        <p14:creationId xmlns:p14="http://schemas.microsoft.com/office/powerpoint/2010/main" val="2594165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062" y="2607514"/>
            <a:ext cx="5441984" cy="1755479"/>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7014754" y="2408498"/>
            <a:ext cx="5046617" cy="2800767"/>
          </a:xfrm>
          <a:prstGeom prst="rect">
            <a:avLst/>
          </a:prstGeom>
          <a:noFill/>
        </p:spPr>
        <p:txBody>
          <a:bodyPr wrap="square" rtlCol="0">
            <a:spAutoFit/>
          </a:bodyPr>
          <a:lstStyle/>
          <a:p>
            <a:r>
              <a:rPr lang="es-ES" sz="1600" b="1" dirty="0">
                <a:latin typeface="Century Gothic" panose="020B0502020202020204" pitchFamily="34" charset="0"/>
              </a:rPr>
              <a:t>METODOLOGÍA</a:t>
            </a:r>
          </a:p>
          <a:p>
            <a:endParaRPr lang="es-ES" sz="1600" b="1" dirty="0">
              <a:latin typeface="Century Gothic" panose="020B0502020202020204" pitchFamily="34" charset="0"/>
            </a:endParaRPr>
          </a:p>
          <a:p>
            <a:pPr lvl="0"/>
            <a:r>
              <a:rPr kumimoji="0" lang="es-ES" altLang="en-US" sz="1600" b="0" i="0" u="none" strike="noStrike" cap="none" normalizeH="0" baseline="0" dirty="0">
                <a:ln>
                  <a:noFill/>
                </a:ln>
                <a:solidFill>
                  <a:srgbClr val="222222"/>
                </a:solidFill>
                <a:effectLst/>
                <a:latin typeface="inherit"/>
              </a:rPr>
              <a:t>De acuerdo con los siguientes 6 indicadores: </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Académica </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del empleador </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entre tamaño Facultad vs.</a:t>
            </a:r>
            <a:r>
              <a:rPr kumimoji="0" lang="es-ES" altLang="en-US" sz="1600" b="0" i="0" u="none" strike="noStrike" cap="none" normalizeH="0" dirty="0">
                <a:ln>
                  <a:noFill/>
                </a:ln>
                <a:solidFill>
                  <a:srgbClr val="222222"/>
                </a:solidFill>
                <a:effectLst/>
                <a:latin typeface="inherit"/>
              </a:rPr>
              <a:t> </a:t>
            </a:r>
            <a:r>
              <a:rPr kumimoji="0" lang="es-ES" altLang="en-US" sz="1600" b="0" i="0" u="none" strike="noStrike" cap="none" normalizeH="0" baseline="0" dirty="0">
                <a:ln>
                  <a:noFill/>
                </a:ln>
                <a:solidFill>
                  <a:srgbClr val="222222"/>
                </a:solidFill>
                <a:effectLst/>
                <a:latin typeface="inherit"/>
              </a:rPr>
              <a:t>Estudiantes </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Menciones por facultad </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de Facultades Internacionales</a:t>
            </a:r>
          </a:p>
          <a:p>
            <a:pPr marL="342900" lvl="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de estudiantes internacionales</a:t>
            </a:r>
            <a:r>
              <a:rPr kumimoji="0" lang="es-ES" altLang="en-US" sz="1400" b="0" i="0" u="none" strike="noStrike" cap="none" normalizeH="0" baseline="0" dirty="0">
                <a:ln>
                  <a:noFill/>
                </a:ln>
                <a:solidFill>
                  <a:schemeClr val="tx1"/>
                </a:solidFill>
                <a:effectLst/>
              </a:rPr>
              <a:t> </a:t>
            </a:r>
            <a:endParaRPr kumimoji="0" lang="es-ES" altLang="en-US" sz="2400" b="0" i="0" u="none" strike="noStrike" cap="none" normalizeH="0" baseline="0" dirty="0">
              <a:ln>
                <a:noFill/>
              </a:ln>
              <a:solidFill>
                <a:schemeClr val="tx1"/>
              </a:solidFill>
              <a:effectLst/>
              <a:latin typeface="Arial" panose="020B0604020202020204" pitchFamily="34" charset="0"/>
            </a:endParaRPr>
          </a:p>
          <a:p>
            <a:endParaRPr lang="es-ES" sz="1600" b="1" dirty="0">
              <a:latin typeface="Century Gothic" panose="020B0502020202020204" pitchFamily="34" charset="0"/>
            </a:endParaRPr>
          </a:p>
          <a:p>
            <a:endParaRPr lang="en-US" sz="1600" b="1" dirty="0">
              <a:latin typeface="Century Gothic" panose="020B0502020202020204" pitchFamily="34" charset="0"/>
            </a:endParaRPr>
          </a:p>
        </p:txBody>
      </p:sp>
      <p:sp>
        <p:nvSpPr>
          <p:cNvPr id="8" name="Rectángulo 7"/>
          <p:cNvSpPr/>
          <p:nvPr/>
        </p:nvSpPr>
        <p:spPr>
          <a:xfrm>
            <a:off x="6757517" y="22859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7248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49502" y="2601158"/>
            <a:ext cx="5016137" cy="1933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ángulo 4"/>
          <p:cNvSpPr/>
          <p:nvPr/>
        </p:nvSpPr>
        <p:spPr>
          <a:xfrm>
            <a:off x="6757517" y="228599"/>
            <a:ext cx="112541" cy="62601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Academic Ranking of World Universit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764688"/>
            <a:ext cx="4771943" cy="1606244"/>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7014754" y="1109722"/>
            <a:ext cx="5046617" cy="5201424"/>
          </a:xfrm>
          <a:prstGeom prst="rect">
            <a:avLst/>
          </a:prstGeom>
          <a:noFill/>
        </p:spPr>
        <p:txBody>
          <a:bodyPr wrap="square" rtlCol="0">
            <a:spAutoFit/>
          </a:bodyPr>
          <a:lstStyle/>
          <a:p>
            <a:r>
              <a:rPr lang="es-ES" sz="1600" b="1" dirty="0">
                <a:latin typeface="Century Gothic" panose="020B0502020202020204" pitchFamily="34" charset="0"/>
              </a:rPr>
              <a:t>METODOLOGÍA</a:t>
            </a:r>
          </a:p>
          <a:p>
            <a:endParaRPr lang="es-ES" sz="1600" b="1" dirty="0">
              <a:latin typeface="Century Gothic" panose="020B0502020202020204" pitchFamily="34" charset="0"/>
            </a:endParaRPr>
          </a:p>
          <a:p>
            <a:r>
              <a:rPr kumimoji="0" lang="es-ES" altLang="en-US" sz="1600" b="0" i="0" u="none" strike="noStrike" cap="none" normalizeH="0" baseline="0" dirty="0">
                <a:ln>
                  <a:noFill/>
                </a:ln>
                <a:solidFill>
                  <a:srgbClr val="222222"/>
                </a:solidFill>
                <a:effectLst/>
                <a:latin typeface="inherit"/>
              </a:rPr>
              <a:t>De acuerdo con los siguientes 6 indicadores:</a:t>
            </a:r>
          </a:p>
          <a:p>
            <a:endParaRPr lang="es-ES" sz="1600" dirty="0">
              <a:solidFill>
                <a:srgbClr val="222222"/>
              </a:solidFill>
              <a:latin typeface="inherit"/>
            </a:endParaRPr>
          </a:p>
          <a:p>
            <a:pPr marL="342900" indent="-342900">
              <a:buFont typeface="+mj-lt"/>
              <a:buAutoNum type="arabicPeriod"/>
            </a:pPr>
            <a:r>
              <a:rPr lang="es-ES" sz="1600" dirty="0">
                <a:latin typeface="inherit"/>
              </a:rPr>
              <a:t>Número de galardonados con el </a:t>
            </a:r>
            <a:r>
              <a:rPr lang="es-ES" sz="1600" dirty="0">
                <a:latin typeface="inherit"/>
                <a:hlinkClick r:id="rId3" tooltip="Premio Nobel"/>
              </a:rPr>
              <a:t>Premio Nobel</a:t>
            </a:r>
            <a:r>
              <a:rPr lang="es-ES" sz="1600" dirty="0">
                <a:latin typeface="inherit"/>
              </a:rPr>
              <a:t> o la </a:t>
            </a:r>
            <a:r>
              <a:rPr lang="es-ES" sz="1600" dirty="0">
                <a:latin typeface="inherit"/>
                <a:hlinkClick r:id="rId4" tooltip="Medalla Fields"/>
              </a:rPr>
              <a:t>Medalla </a:t>
            </a:r>
            <a:r>
              <a:rPr lang="es-ES" sz="1600" dirty="0" err="1">
                <a:latin typeface="inherit"/>
                <a:hlinkClick r:id="rId4" tooltip="Medalla Fields"/>
              </a:rPr>
              <a:t>Fields</a:t>
            </a:r>
            <a:r>
              <a:rPr lang="es-ES" sz="1600" dirty="0">
                <a:latin typeface="inherit"/>
              </a:rPr>
              <a:t> ya sea formados en la universidad (con una ponderación del 10%) o trabajando en la misma (ponderación: 20%).</a:t>
            </a:r>
          </a:p>
          <a:p>
            <a:pPr marL="342900" indent="-342900">
              <a:buFont typeface="+mj-lt"/>
              <a:buAutoNum type="arabicPeriod"/>
            </a:pPr>
            <a:r>
              <a:rPr lang="es-ES" sz="1600" dirty="0">
                <a:latin typeface="inherit"/>
              </a:rPr>
              <a:t>Número de investigadores </a:t>
            </a:r>
            <a:r>
              <a:rPr lang="es-ES" sz="1600" dirty="0">
                <a:latin typeface="inherit"/>
                <a:hlinkClick r:id="rId5" tooltip="Análisis de citas"/>
              </a:rPr>
              <a:t>altamente citados</a:t>
            </a:r>
            <a:r>
              <a:rPr lang="es-ES" sz="1600" dirty="0">
                <a:latin typeface="inherit"/>
              </a:rPr>
              <a:t> en 21 temas generales (20%).</a:t>
            </a:r>
          </a:p>
          <a:p>
            <a:pPr marL="342900" indent="-342900">
              <a:buFont typeface="+mj-lt"/>
              <a:buAutoNum type="arabicPeriod"/>
            </a:pPr>
            <a:r>
              <a:rPr lang="es-ES" sz="1600" dirty="0">
                <a:latin typeface="inherit"/>
              </a:rPr>
              <a:t>Número de artículos publicados en las revistas científicas </a:t>
            </a:r>
            <a:r>
              <a:rPr lang="es-ES" sz="1600" dirty="0" err="1">
                <a:latin typeface="inherit"/>
                <a:hlinkClick r:id="rId6" tooltip="Science"/>
              </a:rPr>
              <a:t>Science</a:t>
            </a:r>
            <a:r>
              <a:rPr lang="es-ES" sz="1600" dirty="0">
                <a:latin typeface="inherit"/>
              </a:rPr>
              <a:t> y </a:t>
            </a:r>
            <a:r>
              <a:rPr lang="es-ES" sz="1600" dirty="0" err="1">
                <a:latin typeface="inherit"/>
                <a:hlinkClick r:id="rId7" tooltip="Nature"/>
              </a:rPr>
              <a:t>Nature</a:t>
            </a:r>
            <a:r>
              <a:rPr lang="es-ES" sz="1600" dirty="0">
                <a:latin typeface="inherit"/>
              </a:rPr>
              <a:t> (20%).</a:t>
            </a:r>
          </a:p>
          <a:p>
            <a:pPr marL="342900" indent="-342900">
              <a:buFont typeface="+mj-lt"/>
              <a:buAutoNum type="arabicPeriod"/>
            </a:pPr>
            <a:r>
              <a:rPr lang="es-ES" sz="1600" dirty="0">
                <a:latin typeface="inherit"/>
              </a:rPr>
              <a:t>Número de trabajos académicos registrados en los índices del </a:t>
            </a:r>
            <a:r>
              <a:rPr lang="es-ES" sz="1600" dirty="0" err="1">
                <a:latin typeface="inherit"/>
                <a:hlinkClick r:id="rId8" tooltip="Instituto para la Información Científica"/>
              </a:rPr>
              <a:t>Science</a:t>
            </a:r>
            <a:r>
              <a:rPr lang="es-ES" sz="1600" dirty="0">
                <a:latin typeface="inherit"/>
                <a:hlinkClick r:id="rId8" tooltip="Instituto para la Información Científica"/>
              </a:rPr>
              <a:t> </a:t>
            </a:r>
            <a:r>
              <a:rPr lang="es-ES" sz="1600" dirty="0" err="1">
                <a:latin typeface="inherit"/>
                <a:hlinkClick r:id="rId8" tooltip="Instituto para la Información Científica"/>
              </a:rPr>
              <a:t>Citation</a:t>
            </a:r>
            <a:r>
              <a:rPr lang="es-ES" sz="1600" dirty="0">
                <a:latin typeface="inherit"/>
                <a:hlinkClick r:id="rId8" tooltip="Instituto para la Información Científica"/>
              </a:rPr>
              <a:t> </a:t>
            </a:r>
            <a:r>
              <a:rPr lang="es-ES" sz="1600" dirty="0" err="1">
                <a:latin typeface="inherit"/>
                <a:hlinkClick r:id="rId8" tooltip="Instituto para la Información Científica"/>
              </a:rPr>
              <a:t>Index</a:t>
            </a:r>
            <a:r>
              <a:rPr lang="es-ES" sz="1600" dirty="0">
                <a:latin typeface="inherit"/>
              </a:rPr>
              <a:t> y el Social </a:t>
            </a:r>
            <a:r>
              <a:rPr lang="es-ES" sz="1600" dirty="0" err="1">
                <a:latin typeface="inherit"/>
              </a:rPr>
              <a:t>Science</a:t>
            </a:r>
            <a:r>
              <a:rPr lang="es-ES" sz="1600" dirty="0">
                <a:latin typeface="inherit"/>
              </a:rPr>
              <a:t> </a:t>
            </a:r>
            <a:r>
              <a:rPr lang="es-ES" sz="1600" dirty="0" err="1">
                <a:latin typeface="inherit"/>
              </a:rPr>
              <a:t>Citation</a:t>
            </a:r>
            <a:r>
              <a:rPr lang="es-ES" sz="1600" dirty="0">
                <a:latin typeface="inherit"/>
              </a:rPr>
              <a:t> </a:t>
            </a:r>
            <a:r>
              <a:rPr lang="es-ES" sz="1600" dirty="0" err="1">
                <a:latin typeface="inherit"/>
              </a:rPr>
              <a:t>Index</a:t>
            </a:r>
            <a:r>
              <a:rPr lang="es-ES" sz="1600" dirty="0">
                <a:latin typeface="inherit"/>
              </a:rPr>
              <a:t> (20%).</a:t>
            </a:r>
          </a:p>
          <a:p>
            <a:pPr marL="342900" indent="-342900">
              <a:buFont typeface="+mj-lt"/>
              <a:buAutoNum type="arabicPeriod"/>
            </a:pPr>
            <a:r>
              <a:rPr lang="es-ES" sz="1600" dirty="0" smtClean="0">
                <a:latin typeface="inherit"/>
              </a:rPr>
              <a:t>"Producción </a:t>
            </a:r>
            <a:r>
              <a:rPr lang="es-ES" sz="1600" dirty="0">
                <a:latin typeface="inherit"/>
              </a:rPr>
              <a:t>per </a:t>
            </a:r>
            <a:r>
              <a:rPr lang="es-ES" sz="1600" dirty="0" smtClean="0">
                <a:latin typeface="inherit"/>
              </a:rPr>
              <a:t>cápita", </a:t>
            </a:r>
            <a:r>
              <a:rPr lang="es-ES" sz="1600" dirty="0">
                <a:latin typeface="inherit"/>
              </a:rPr>
              <a:t>es decir, la puntuación de todos los indicadores anteriores dividida entre el número de académicos a tiempo completo (10%).</a:t>
            </a:r>
          </a:p>
          <a:p>
            <a:endParaRPr lang="es-ES" sz="1400" b="1" dirty="0">
              <a:latin typeface="inherit"/>
            </a:endParaRPr>
          </a:p>
          <a:p>
            <a:endParaRPr lang="en-US" sz="1400" b="1" dirty="0">
              <a:latin typeface="inherit"/>
            </a:endParaRPr>
          </a:p>
        </p:txBody>
      </p:sp>
      <p:sp>
        <p:nvSpPr>
          <p:cNvPr id="3" name="Rectangle 2"/>
          <p:cNvSpPr>
            <a:spLocks noChangeArrowheads="1"/>
          </p:cNvSpPr>
          <p:nvPr/>
        </p:nvSpPr>
        <p:spPr bwMode="auto">
          <a:xfrm>
            <a:off x="0" y="90100"/>
            <a:ext cx="65" cy="27699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1422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02230" y="2495006"/>
            <a:ext cx="3017520" cy="2834640"/>
          </a:xfrm>
          <a:prstGeom prst="rect">
            <a:avLst/>
          </a:prstGeom>
          <a:solidFill>
            <a:schemeClr val="bg1"/>
          </a:solidFill>
          <a:ln w="76200">
            <a:solidFill>
              <a:schemeClr val="bg1"/>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8"/>
          <p:cNvSpPr/>
          <p:nvPr/>
        </p:nvSpPr>
        <p:spPr>
          <a:xfrm>
            <a:off x="5633237" y="2195371"/>
            <a:ext cx="5875138" cy="3774355"/>
          </a:xfrm>
          <a:prstGeom prst="rect">
            <a:avLst/>
          </a:prstGeom>
          <a:solidFill>
            <a:schemeClr val="bg1"/>
          </a:solidFill>
          <a:ln w="76200">
            <a:solidFill>
              <a:schemeClr val="bg1"/>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p:cNvSpPr txBox="1"/>
          <p:nvPr/>
        </p:nvSpPr>
        <p:spPr>
          <a:xfrm>
            <a:off x="1640313" y="2609287"/>
            <a:ext cx="3226526" cy="2985433"/>
          </a:xfrm>
          <a:prstGeom prst="rect">
            <a:avLst/>
          </a:prstGeom>
          <a:noFill/>
        </p:spPr>
        <p:txBody>
          <a:bodyPr wrap="square" rtlCol="0">
            <a:spAutoFit/>
          </a:bodyPr>
          <a:lstStyle/>
          <a:p>
            <a:r>
              <a:rPr lang="es-ES" sz="1600" b="1" dirty="0">
                <a:latin typeface="Century Gothic" panose="020B0502020202020204" pitchFamily="34" charset="0"/>
              </a:rPr>
              <a:t>METODOLOGÍA MARCAS</a:t>
            </a:r>
          </a:p>
          <a:p>
            <a:endParaRPr lang="es-ES" sz="1600" b="1" dirty="0">
              <a:latin typeface="Century Gothic" panose="020B0502020202020204" pitchFamily="34" charset="0"/>
            </a:endParaRPr>
          </a:p>
          <a:p>
            <a:pPr marL="342900" indent="-342900">
              <a:buFont typeface="+mj-lt"/>
              <a:buAutoNum type="arabicPeriod"/>
            </a:pPr>
            <a:r>
              <a:rPr lang="es-ES" altLang="en-US" sz="1600" dirty="0">
                <a:solidFill>
                  <a:srgbClr val="222222"/>
                </a:solidFill>
                <a:latin typeface="inherit"/>
              </a:rPr>
              <a:t>A</a:t>
            </a:r>
            <a:r>
              <a:rPr kumimoji="0" lang="es-ES" altLang="en-US" sz="1600" b="0" i="0" u="none" strike="noStrike" cap="none" normalizeH="0" baseline="0" dirty="0">
                <a:ln>
                  <a:noFill/>
                </a:ln>
                <a:solidFill>
                  <a:srgbClr val="222222"/>
                </a:solidFill>
                <a:effectLst/>
                <a:latin typeface="inherit"/>
              </a:rPr>
              <a:t>ctivos</a:t>
            </a:r>
          </a:p>
          <a:p>
            <a:pPr marL="342900" indent="-342900">
              <a:buFont typeface="+mj-lt"/>
              <a:buAutoNum type="arabicPeriod"/>
            </a:pPr>
            <a:r>
              <a:rPr lang="es-ES" altLang="en-US" sz="1600" dirty="0">
                <a:solidFill>
                  <a:srgbClr val="222222"/>
                </a:solidFill>
                <a:latin typeface="inherit"/>
              </a:rPr>
              <a:t>A</a:t>
            </a:r>
            <a:r>
              <a:rPr kumimoji="0" lang="es-ES" altLang="en-US" sz="1600" b="0" i="0" u="none" strike="noStrike" cap="none" normalizeH="0" baseline="0" dirty="0">
                <a:ln>
                  <a:noFill/>
                </a:ln>
                <a:solidFill>
                  <a:srgbClr val="222222"/>
                </a:solidFill>
                <a:effectLst/>
                <a:latin typeface="inherit"/>
              </a:rPr>
              <a:t>nálisis financiero</a:t>
            </a:r>
          </a:p>
          <a:p>
            <a:pPr marL="342900" indent="-342900">
              <a:buFont typeface="+mj-lt"/>
              <a:buAutoNum type="arabicPeriod"/>
            </a:pPr>
            <a:r>
              <a:rPr lang="es-ES" altLang="en-US" sz="1600" dirty="0">
                <a:solidFill>
                  <a:srgbClr val="222222"/>
                </a:solidFill>
                <a:latin typeface="inherit"/>
              </a:rPr>
              <a:t>P</a:t>
            </a:r>
            <a:r>
              <a:rPr kumimoji="0" lang="es-ES" altLang="en-US" sz="1600" b="0" i="0" u="none" strike="noStrike" cap="none" normalizeH="0" baseline="0" dirty="0">
                <a:ln>
                  <a:noFill/>
                </a:ln>
                <a:solidFill>
                  <a:srgbClr val="222222"/>
                </a:solidFill>
                <a:effectLst/>
                <a:latin typeface="inherit"/>
              </a:rPr>
              <a:t>apel de marca</a:t>
            </a:r>
          </a:p>
          <a:p>
            <a:pPr marL="342900" indent="-342900">
              <a:buFont typeface="+mj-lt"/>
              <a:buAutoNum type="arabicPeriod"/>
            </a:pPr>
            <a:r>
              <a:rPr lang="es-ES" altLang="en-US" sz="1600" dirty="0">
                <a:solidFill>
                  <a:srgbClr val="222222"/>
                </a:solidFill>
                <a:latin typeface="inherit"/>
              </a:rPr>
              <a:t>F</a:t>
            </a:r>
            <a:r>
              <a:rPr kumimoji="0" lang="es-ES" altLang="en-US" sz="1600" b="0" i="0" u="none" strike="noStrike" cap="none" normalizeH="0" baseline="0" dirty="0">
                <a:ln>
                  <a:noFill/>
                </a:ln>
                <a:solidFill>
                  <a:srgbClr val="222222"/>
                </a:solidFill>
                <a:effectLst/>
                <a:latin typeface="inherit"/>
              </a:rPr>
              <a:t>uerza de marca</a:t>
            </a:r>
          </a:p>
          <a:p>
            <a:pPr marL="342900" indent="-342900">
              <a:buFont typeface="+mj-lt"/>
              <a:buAutoNum type="arabicPeriod"/>
            </a:pPr>
            <a:r>
              <a:rPr lang="es-ES" altLang="en-US" sz="1600" dirty="0">
                <a:solidFill>
                  <a:srgbClr val="222222"/>
                </a:solidFill>
                <a:latin typeface="inherit"/>
              </a:rPr>
              <a:t>C</a:t>
            </a:r>
            <a:r>
              <a:rPr kumimoji="0" lang="es-ES" altLang="en-US" sz="1600" b="0" i="0" u="none" strike="noStrike" cap="none" normalizeH="0" baseline="0" dirty="0">
                <a:ln>
                  <a:noFill/>
                </a:ln>
                <a:solidFill>
                  <a:srgbClr val="222222"/>
                </a:solidFill>
                <a:effectLst/>
                <a:latin typeface="inherit"/>
              </a:rPr>
              <a:t>ontribución de la marca</a:t>
            </a:r>
          </a:p>
          <a:p>
            <a:pPr marL="342900" indent="-342900">
              <a:buFont typeface="+mj-lt"/>
              <a:buAutoNum type="arabicPeriod"/>
            </a:pPr>
            <a:r>
              <a:rPr lang="es-ES" altLang="en-US" sz="1600" dirty="0">
                <a:solidFill>
                  <a:srgbClr val="222222"/>
                </a:solidFill>
                <a:latin typeface="inherit"/>
              </a:rPr>
              <a:t>V</a:t>
            </a:r>
            <a:r>
              <a:rPr kumimoji="0" lang="es-ES" altLang="en-US" sz="1600" b="0" i="0" u="none" strike="noStrike" cap="none" normalizeH="0" baseline="0" dirty="0">
                <a:ln>
                  <a:noFill/>
                </a:ln>
                <a:solidFill>
                  <a:srgbClr val="222222"/>
                </a:solidFill>
                <a:effectLst/>
                <a:latin typeface="inherit"/>
              </a:rPr>
              <a:t>entas</a:t>
            </a:r>
          </a:p>
          <a:p>
            <a:pPr marL="342900" indent="-342900">
              <a:buFont typeface="+mj-lt"/>
              <a:buAutoNum type="arabicPeriod"/>
            </a:pPr>
            <a:r>
              <a:rPr lang="es-ES" altLang="en-US" sz="1600" dirty="0">
                <a:solidFill>
                  <a:srgbClr val="222222"/>
                </a:solidFill>
                <a:latin typeface="inherit"/>
              </a:rPr>
              <a:t>U</a:t>
            </a:r>
            <a:r>
              <a:rPr kumimoji="0" lang="es-ES" altLang="en-US" sz="1600" b="0" i="0" u="none" strike="noStrike" cap="none" normalizeH="0" baseline="0" dirty="0">
                <a:ln>
                  <a:noFill/>
                </a:ln>
                <a:solidFill>
                  <a:srgbClr val="222222"/>
                </a:solidFill>
                <a:effectLst/>
                <a:latin typeface="inherit"/>
              </a:rPr>
              <a:t>tilidades</a:t>
            </a:r>
          </a:p>
          <a:p>
            <a:pPr marL="342900" indent="-342900">
              <a:buFont typeface="+mj-lt"/>
              <a:buAutoNum type="arabicPeriod"/>
            </a:pPr>
            <a:r>
              <a:rPr lang="es-ES" altLang="en-US" sz="1600" dirty="0">
                <a:solidFill>
                  <a:srgbClr val="222222"/>
                </a:solidFill>
                <a:latin typeface="inherit"/>
              </a:rPr>
              <a:t>V</a:t>
            </a:r>
            <a:r>
              <a:rPr kumimoji="0" lang="es-ES" altLang="en-US" sz="1600" b="0" i="0" u="none" strike="noStrike" cap="none" normalizeH="0" baseline="0" dirty="0">
                <a:ln>
                  <a:noFill/>
                </a:ln>
                <a:solidFill>
                  <a:srgbClr val="222222"/>
                </a:solidFill>
                <a:effectLst/>
                <a:latin typeface="inherit"/>
              </a:rPr>
              <a:t>alor del mercado</a:t>
            </a:r>
          </a:p>
          <a:p>
            <a:endParaRPr lang="es-ES" sz="1400" b="1" dirty="0">
              <a:latin typeface="inherit"/>
            </a:endParaRPr>
          </a:p>
          <a:p>
            <a:endParaRPr lang="en-US" sz="1400" b="1" dirty="0">
              <a:latin typeface="inherit"/>
            </a:endParaRPr>
          </a:p>
        </p:txBody>
      </p:sp>
      <p:sp>
        <p:nvSpPr>
          <p:cNvPr id="3" name="Rectangle 2"/>
          <p:cNvSpPr>
            <a:spLocks noChangeArrowheads="1"/>
          </p:cNvSpPr>
          <p:nvPr/>
        </p:nvSpPr>
        <p:spPr bwMode="auto">
          <a:xfrm>
            <a:off x="0" y="90100"/>
            <a:ext cx="65" cy="27699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dirty="0">
              <a:ln>
                <a:noFill/>
              </a:ln>
              <a:solidFill>
                <a:schemeClr val="tx1"/>
              </a:solidFill>
              <a:effectLst/>
              <a:latin typeface="Arial" panose="020B0604020202020204" pitchFamily="34" charset="0"/>
            </a:endParaRPr>
          </a:p>
        </p:txBody>
      </p:sp>
      <p:sp>
        <p:nvSpPr>
          <p:cNvPr id="8" name="CuadroTexto 7"/>
          <p:cNvSpPr txBox="1"/>
          <p:nvPr/>
        </p:nvSpPr>
        <p:spPr>
          <a:xfrm>
            <a:off x="5752010" y="2321905"/>
            <a:ext cx="5756365" cy="3754874"/>
          </a:xfrm>
          <a:prstGeom prst="rect">
            <a:avLst/>
          </a:prstGeom>
          <a:noFill/>
        </p:spPr>
        <p:txBody>
          <a:bodyPr wrap="square" rtlCol="0">
            <a:spAutoFit/>
          </a:bodyPr>
          <a:lstStyle/>
          <a:p>
            <a:r>
              <a:rPr lang="es-ES" sz="1600" b="1" dirty="0">
                <a:latin typeface="Century Gothic" panose="020B0502020202020204" pitchFamily="34" charset="0"/>
              </a:rPr>
              <a:t>METODOLOGÍA UNIVERSIDADES</a:t>
            </a:r>
          </a:p>
          <a:p>
            <a:endParaRPr lang="es-ES" sz="1600" b="1" dirty="0">
              <a:latin typeface="Century Gothic" panose="020B0502020202020204" pitchFamily="34" charset="0"/>
            </a:endParaRP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galardonados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investigadores</a:t>
            </a:r>
            <a:r>
              <a:rPr kumimoji="0" lang="es-ES" altLang="en-US" sz="1600" b="0" i="0" u="none" strike="noStrike" cap="none" normalizeH="0" dirty="0">
                <a:ln>
                  <a:noFill/>
                </a:ln>
                <a:solidFill>
                  <a:srgbClr val="222222"/>
                </a:solidFill>
                <a:effectLst/>
                <a:latin typeface="inherit"/>
              </a:rPr>
              <a:t> </a:t>
            </a:r>
            <a:r>
              <a:rPr kumimoji="0" lang="es-ES" altLang="en-US" sz="1600" b="0" i="0" u="none" strike="noStrike" cap="none" normalizeH="0" baseline="0" dirty="0">
                <a:ln>
                  <a:noFill/>
                </a:ln>
                <a:solidFill>
                  <a:srgbClr val="222222"/>
                </a:solidFill>
                <a:effectLst/>
                <a:latin typeface="inherit"/>
              </a:rPr>
              <a:t>citados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artículos publicados en las revistas científicas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trabajos académicos registrados con índices </a:t>
            </a:r>
            <a:r>
              <a:rPr lang="es-ES" altLang="en-US" sz="1600" dirty="0">
                <a:solidFill>
                  <a:srgbClr val="222222"/>
                </a:solidFill>
                <a:latin typeface="inherit"/>
              </a:rPr>
              <a:t>       </a:t>
            </a:r>
            <a:r>
              <a:rPr kumimoji="0" lang="es-ES" altLang="en-US" sz="1600" b="0" i="0" u="none" strike="noStrike" cap="none" normalizeH="0" baseline="0" dirty="0">
                <a:ln>
                  <a:noFill/>
                </a:ln>
                <a:solidFill>
                  <a:srgbClr val="222222"/>
                </a:solidFill>
                <a:effectLst/>
                <a:latin typeface="inherit"/>
              </a:rPr>
              <a:t>científicos</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Académica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del empleador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entre tamaño Facultad vs. Estudiantes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Menciones por facultad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de Facultades Internacionales</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Proporción de estudiantes internacionales</a:t>
            </a:r>
          </a:p>
          <a:p>
            <a:pPr marL="342900" indent="-342900">
              <a:buFont typeface="+mj-lt"/>
              <a:buAutoNum type="arabicPeriod"/>
            </a:pPr>
            <a:r>
              <a:rPr lang="es-ES" altLang="en-US" sz="1600" dirty="0">
                <a:solidFill>
                  <a:srgbClr val="222222"/>
                </a:solidFill>
                <a:latin typeface="inherit"/>
              </a:rPr>
              <a:t>Promedio de todos los anteriores</a:t>
            </a:r>
            <a:endParaRPr lang="es-ES" sz="1400" b="1" dirty="0">
              <a:latin typeface="inherit"/>
            </a:endParaRPr>
          </a:p>
          <a:p>
            <a:endParaRPr lang="en-US" sz="1400" b="1" dirty="0">
              <a:latin typeface="inherit"/>
            </a:endParaRPr>
          </a:p>
        </p:txBody>
      </p:sp>
      <p:sp>
        <p:nvSpPr>
          <p:cNvPr id="14" name="Título 1"/>
          <p:cNvSpPr txBox="1">
            <a:spLocks/>
          </p:cNvSpPr>
          <p:nvPr/>
        </p:nvSpPr>
        <p:spPr>
          <a:xfrm>
            <a:off x="1705626" y="0"/>
            <a:ext cx="9634726" cy="20900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3200" b="1" dirty="0">
                <a:latin typeface="Century Gothic" panose="020B0502020202020204" pitchFamily="34" charset="0"/>
              </a:rPr>
              <a:t>METODOLOGÍAS: </a:t>
            </a:r>
          </a:p>
          <a:p>
            <a:r>
              <a:rPr lang="es-EC" sz="3200" b="1" dirty="0">
                <a:latin typeface="Century Gothic" panose="020B0502020202020204" pitchFamily="34" charset="0"/>
              </a:rPr>
              <a:t>VALOR DE MARCA VS. ACADÉMICAS</a:t>
            </a:r>
            <a:endParaRPr lang="en-US" sz="3200" b="1" dirty="0">
              <a:latin typeface="Century Gothic" panose="020B0502020202020204" pitchFamily="34" charset="0"/>
            </a:endParaRPr>
          </a:p>
        </p:txBody>
      </p:sp>
      <p:sp>
        <p:nvSpPr>
          <p:cNvPr id="2" name="CuadroTexto 1"/>
          <p:cNvSpPr txBox="1"/>
          <p:nvPr/>
        </p:nvSpPr>
        <p:spPr>
          <a:xfrm>
            <a:off x="4696098" y="3589160"/>
            <a:ext cx="813043" cy="646331"/>
          </a:xfrm>
          <a:prstGeom prst="rect">
            <a:avLst/>
          </a:prstGeom>
          <a:noFill/>
        </p:spPr>
        <p:txBody>
          <a:bodyPr wrap="none" rtlCol="0">
            <a:spAutoFit/>
          </a:bodyPr>
          <a:lstStyle/>
          <a:p>
            <a:r>
              <a:rPr lang="es-EC" sz="3600" b="1" dirty="0">
                <a:latin typeface="Century Gothic" panose="020B0502020202020204" pitchFamily="34" charset="0"/>
              </a:rPr>
              <a:t>VS</a:t>
            </a:r>
            <a:r>
              <a:rPr lang="es-EC" b="1" dirty="0">
                <a:latin typeface="Century Gothic" panose="020B0502020202020204" pitchFamily="34" charset="0"/>
              </a:rPr>
              <a:t>.</a:t>
            </a:r>
            <a:endParaRPr lang="en-US" dirty="0"/>
          </a:p>
        </p:txBody>
      </p:sp>
      <p:sp>
        <p:nvSpPr>
          <p:cNvPr id="10" name="Rectángulo 9"/>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12" name="Rectángulo 11"/>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539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4282" y="1651628"/>
            <a:ext cx="4624252" cy="4232365"/>
          </a:xfrm>
          <a:prstGeom prst="rect">
            <a:avLst/>
          </a:prstGeom>
          <a:solidFill>
            <a:schemeClr val="bg1"/>
          </a:solidFill>
          <a:ln w="76200">
            <a:solidFill>
              <a:srgbClr val="C00000"/>
            </a:solidFill>
          </a:ln>
          <a:effectLst>
            <a:glow rad="101600">
              <a:srgbClr val="C0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a:spLocks noChangeArrowheads="1"/>
          </p:cNvSpPr>
          <p:nvPr/>
        </p:nvSpPr>
        <p:spPr bwMode="auto">
          <a:xfrm>
            <a:off x="0" y="90100"/>
            <a:ext cx="65" cy="27699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dirty="0">
              <a:ln>
                <a:noFill/>
              </a:ln>
              <a:solidFill>
                <a:schemeClr val="tx1"/>
              </a:solidFill>
              <a:effectLst/>
              <a:latin typeface="Arial" panose="020B0604020202020204" pitchFamily="34" charset="0"/>
            </a:endParaRPr>
          </a:p>
        </p:txBody>
      </p:sp>
      <p:sp>
        <p:nvSpPr>
          <p:cNvPr id="11" name="CuadroTexto 10"/>
          <p:cNvSpPr txBox="1"/>
          <p:nvPr/>
        </p:nvSpPr>
        <p:spPr>
          <a:xfrm>
            <a:off x="7189695" y="1551818"/>
            <a:ext cx="3291840" cy="2308324"/>
          </a:xfrm>
          <a:prstGeom prst="rect">
            <a:avLst/>
          </a:prstGeom>
          <a:noFill/>
        </p:spPr>
        <p:txBody>
          <a:bodyPr wrap="square" rtlCol="0">
            <a:spAutoFit/>
          </a:bodyPr>
          <a:lstStyle/>
          <a:p>
            <a:r>
              <a:rPr lang="es-ES" sz="2400" dirty="0">
                <a:latin typeface="Century Gothic" panose="020B0502020202020204" pitchFamily="34" charset="0"/>
              </a:rPr>
              <a:t>La gestión del conocimiento es el arte de crear valor </a:t>
            </a:r>
          </a:p>
          <a:p>
            <a:r>
              <a:rPr lang="es-ES" sz="2400" dirty="0">
                <a:latin typeface="Century Gothic" panose="020B0502020202020204" pitchFamily="34" charset="0"/>
              </a:rPr>
              <a:t>con los activos intangibles de una organización.</a:t>
            </a:r>
            <a:endParaRPr lang="es-ES" sz="2400" b="1" dirty="0">
              <a:latin typeface="Century Gothic" panose="020B0502020202020204" pitchFamily="34" charset="0"/>
            </a:endParaRPr>
          </a:p>
        </p:txBody>
      </p:sp>
      <p:sp>
        <p:nvSpPr>
          <p:cNvPr id="12" name="CuadroTexto 11"/>
          <p:cNvSpPr txBox="1"/>
          <p:nvPr/>
        </p:nvSpPr>
        <p:spPr>
          <a:xfrm>
            <a:off x="2334282" y="679102"/>
            <a:ext cx="9627325" cy="584775"/>
          </a:xfrm>
          <a:prstGeom prst="rect">
            <a:avLst/>
          </a:prstGeom>
          <a:noFill/>
        </p:spPr>
        <p:txBody>
          <a:bodyPr wrap="square" rtlCol="0">
            <a:spAutoFit/>
          </a:bodyPr>
          <a:lstStyle/>
          <a:p>
            <a:r>
              <a:rPr lang="es-ES" sz="3200" b="1" dirty="0">
                <a:latin typeface="+mj-lt"/>
              </a:rPr>
              <a:t>QUÉ ES GESTIÓN DEL CONOCIMIENTO</a:t>
            </a:r>
            <a:endParaRPr lang="en-US" sz="2800" b="1" dirty="0">
              <a:latin typeface="+mj-lt"/>
            </a:endParaRPr>
          </a:p>
        </p:txBody>
      </p:sp>
      <p:pic>
        <p:nvPicPr>
          <p:cNvPr id="22530" name="Picture 2" descr="Resultado de imagen para gestion del conocimiento en las empre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542" y="1782257"/>
            <a:ext cx="4385741" cy="3987038"/>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19" name="Rectángulo 18"/>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8570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480583" y="2632845"/>
            <a:ext cx="3329975" cy="1273993"/>
          </a:xfrm>
          <a:prstGeom prst="rect">
            <a:avLst/>
          </a:prstGeom>
          <a:solidFill>
            <a:schemeClr val="bg1"/>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ángulo 11"/>
          <p:cNvSpPr/>
          <p:nvPr/>
        </p:nvSpPr>
        <p:spPr>
          <a:xfrm>
            <a:off x="7920861" y="2579546"/>
            <a:ext cx="3721493" cy="1273993"/>
          </a:xfrm>
          <a:prstGeom prst="rect">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ángulo 10"/>
          <p:cNvSpPr/>
          <p:nvPr/>
        </p:nvSpPr>
        <p:spPr>
          <a:xfrm>
            <a:off x="4245428" y="5010524"/>
            <a:ext cx="3344092" cy="1591707"/>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ángulo 9"/>
          <p:cNvSpPr/>
          <p:nvPr/>
        </p:nvSpPr>
        <p:spPr>
          <a:xfrm>
            <a:off x="3170362" y="283323"/>
            <a:ext cx="5317889" cy="1049520"/>
          </a:xfrm>
          <a:prstGeom prst="rect">
            <a:avLst/>
          </a:prstGeom>
          <a:solidFill>
            <a:schemeClr val="bg1"/>
          </a:solid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Resultado de imagen para gestion del conocimiento en las empre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6720" y="1674581"/>
            <a:ext cx="3618410" cy="302210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686745" y="2710860"/>
            <a:ext cx="3618411" cy="1077218"/>
          </a:xfrm>
          <a:prstGeom prst="rect">
            <a:avLst/>
          </a:prstGeom>
          <a:noFill/>
        </p:spPr>
        <p:txBody>
          <a:bodyPr wrap="square" rtlCol="0">
            <a:spAutoFit/>
          </a:bodyPr>
          <a:lstStyle/>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galardonados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investigadores</a:t>
            </a:r>
            <a:r>
              <a:rPr kumimoji="0" lang="es-ES" altLang="en-US" sz="1600" b="0" i="0" u="none" strike="noStrike" cap="none" normalizeH="0" dirty="0">
                <a:ln>
                  <a:noFill/>
                </a:ln>
                <a:solidFill>
                  <a:srgbClr val="222222"/>
                </a:solidFill>
                <a:effectLst/>
                <a:latin typeface="inherit"/>
              </a:rPr>
              <a:t> </a:t>
            </a:r>
            <a:r>
              <a:rPr kumimoji="0" lang="es-ES" altLang="en-US" sz="1600" b="0" i="0" u="none" strike="noStrike" cap="none" normalizeH="0" baseline="0" dirty="0">
                <a:ln>
                  <a:noFill/>
                </a:ln>
                <a:solidFill>
                  <a:srgbClr val="222222"/>
                </a:solidFill>
                <a:effectLst/>
                <a:latin typeface="inherit"/>
              </a:rPr>
              <a:t>citados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Menciones</a:t>
            </a:r>
          </a:p>
        </p:txBody>
      </p:sp>
      <p:sp>
        <p:nvSpPr>
          <p:cNvPr id="6" name="CuadroTexto 5"/>
          <p:cNvSpPr txBox="1"/>
          <p:nvPr/>
        </p:nvSpPr>
        <p:spPr>
          <a:xfrm>
            <a:off x="4405533" y="5055181"/>
            <a:ext cx="3618411" cy="1815882"/>
          </a:xfrm>
          <a:prstGeom prst="rect">
            <a:avLst/>
          </a:prstGeom>
          <a:noFill/>
        </p:spPr>
        <p:txBody>
          <a:bodyPr wrap="square" rtlCol="0">
            <a:spAutoFit/>
          </a:bodyPr>
          <a:lstStyle/>
          <a:p>
            <a:pPr marL="342900" indent="-342900">
              <a:buFont typeface="+mj-lt"/>
              <a:buAutoNum type="arabicPeriod"/>
            </a:pPr>
            <a:r>
              <a:rPr lang="es-ES" altLang="en-US" sz="1600" dirty="0">
                <a:solidFill>
                  <a:srgbClr val="222222"/>
                </a:solidFill>
                <a:latin typeface="inherit"/>
              </a:rPr>
              <a:t>P</a:t>
            </a:r>
            <a:r>
              <a:rPr kumimoji="0" lang="es-ES" altLang="en-US" sz="1600" b="0" i="0" u="none" strike="noStrike" cap="none" normalizeH="0" baseline="0" dirty="0">
                <a:ln>
                  <a:noFill/>
                </a:ln>
                <a:solidFill>
                  <a:srgbClr val="222222"/>
                </a:solidFill>
                <a:effectLst/>
                <a:latin typeface="inherit"/>
              </a:rPr>
              <a:t>apel de marca</a:t>
            </a:r>
          </a:p>
          <a:p>
            <a:pPr marL="342900" indent="-342900">
              <a:buFont typeface="+mj-lt"/>
              <a:buAutoNum type="arabicPeriod"/>
            </a:pPr>
            <a:r>
              <a:rPr lang="es-ES" altLang="en-US" sz="1600" dirty="0">
                <a:solidFill>
                  <a:srgbClr val="222222"/>
                </a:solidFill>
                <a:latin typeface="inherit"/>
              </a:rPr>
              <a:t>F</a:t>
            </a:r>
            <a:r>
              <a:rPr kumimoji="0" lang="es-ES" altLang="en-US" sz="1600" b="0" i="0" u="none" strike="noStrike" cap="none" normalizeH="0" baseline="0" dirty="0">
                <a:ln>
                  <a:noFill/>
                </a:ln>
                <a:solidFill>
                  <a:srgbClr val="222222"/>
                </a:solidFill>
                <a:effectLst/>
                <a:latin typeface="inherit"/>
              </a:rPr>
              <a:t>uerza de marca</a:t>
            </a:r>
          </a:p>
          <a:p>
            <a:pPr marL="342900" indent="-342900">
              <a:buFont typeface="+mj-lt"/>
              <a:buAutoNum type="arabicPeriod"/>
            </a:pPr>
            <a:r>
              <a:rPr lang="es-ES" altLang="en-US" sz="1600" dirty="0">
                <a:solidFill>
                  <a:srgbClr val="222222"/>
                </a:solidFill>
                <a:latin typeface="inherit"/>
              </a:rPr>
              <a:t>C</a:t>
            </a:r>
            <a:r>
              <a:rPr kumimoji="0" lang="es-ES" altLang="en-US" sz="1600" b="0" i="0" u="none" strike="noStrike" cap="none" normalizeH="0" baseline="0" dirty="0">
                <a:ln>
                  <a:noFill/>
                </a:ln>
                <a:solidFill>
                  <a:srgbClr val="222222"/>
                </a:solidFill>
                <a:effectLst/>
                <a:latin typeface="inherit"/>
              </a:rPr>
              <a:t>ontribución de la marca</a:t>
            </a:r>
          </a:p>
          <a:p>
            <a:pPr marL="342900" indent="-342900">
              <a:buFont typeface="+mj-lt"/>
              <a:buAutoNum type="arabicPeriod"/>
            </a:pPr>
            <a:r>
              <a:rPr lang="es-ES" altLang="en-US" sz="1600" dirty="0">
                <a:solidFill>
                  <a:srgbClr val="222222"/>
                </a:solidFill>
                <a:latin typeface="inherit"/>
              </a:rPr>
              <a:t>V</a:t>
            </a:r>
            <a:r>
              <a:rPr kumimoji="0" lang="es-ES" altLang="en-US" sz="1600" b="0" i="0" u="none" strike="noStrike" cap="none" normalizeH="0" baseline="0" dirty="0">
                <a:ln>
                  <a:noFill/>
                </a:ln>
                <a:solidFill>
                  <a:srgbClr val="222222"/>
                </a:solidFill>
                <a:effectLst/>
                <a:latin typeface="inherit"/>
              </a:rPr>
              <a:t>alor del mercado</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de</a:t>
            </a:r>
            <a:r>
              <a:rPr kumimoji="0" lang="es-ES" altLang="en-US" sz="1600" b="0" i="0" u="none" strike="noStrike" cap="none" normalizeH="0" dirty="0">
                <a:ln>
                  <a:noFill/>
                </a:ln>
                <a:solidFill>
                  <a:srgbClr val="222222"/>
                </a:solidFill>
                <a:effectLst/>
                <a:latin typeface="inherit"/>
              </a:rPr>
              <a:t> la marca</a:t>
            </a:r>
            <a:endParaRPr kumimoji="0" lang="es-ES" altLang="en-US" sz="1600" b="0" i="0" u="none" strike="noStrike" cap="none" normalizeH="0" baseline="0" dirty="0">
              <a:ln>
                <a:noFill/>
              </a:ln>
              <a:solidFill>
                <a:srgbClr val="222222"/>
              </a:solidFill>
              <a:effectLst/>
              <a:latin typeface="inherit"/>
            </a:endParaRP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del empleador </a:t>
            </a:r>
          </a:p>
          <a:p>
            <a:pPr marL="342900" indent="-342900">
              <a:buFont typeface="+mj-lt"/>
              <a:buAutoNum type="arabicPeriod"/>
            </a:pPr>
            <a:endParaRPr kumimoji="0" lang="es-ES" altLang="en-US" sz="1600" b="0" i="0" u="none" strike="noStrike" cap="none" normalizeH="0" baseline="0" dirty="0">
              <a:ln>
                <a:noFill/>
              </a:ln>
              <a:solidFill>
                <a:srgbClr val="222222"/>
              </a:solidFill>
              <a:effectLst/>
              <a:latin typeface="inherit"/>
            </a:endParaRPr>
          </a:p>
        </p:txBody>
      </p:sp>
      <p:sp>
        <p:nvSpPr>
          <p:cNvPr id="7" name="CuadroTexto 6"/>
          <p:cNvSpPr txBox="1"/>
          <p:nvPr/>
        </p:nvSpPr>
        <p:spPr>
          <a:xfrm>
            <a:off x="7920861" y="2684734"/>
            <a:ext cx="3618411" cy="1077218"/>
          </a:xfrm>
          <a:prstGeom prst="rect">
            <a:avLst/>
          </a:prstGeom>
          <a:noFill/>
        </p:spPr>
        <p:txBody>
          <a:bodyPr wrap="square" rtlCol="0">
            <a:spAutoFit/>
          </a:bodyPr>
          <a:lstStyle/>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artículos publicados en las revistas científicas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trabajos académicos registrados con índices científicos</a:t>
            </a:r>
          </a:p>
        </p:txBody>
      </p:sp>
      <p:sp>
        <p:nvSpPr>
          <p:cNvPr id="9" name="CuadroTexto 8"/>
          <p:cNvSpPr txBox="1"/>
          <p:nvPr/>
        </p:nvSpPr>
        <p:spPr>
          <a:xfrm>
            <a:off x="3328422" y="385245"/>
            <a:ext cx="5139548" cy="1107996"/>
          </a:xfrm>
          <a:prstGeom prst="rect">
            <a:avLst/>
          </a:prstGeom>
          <a:noFill/>
        </p:spPr>
        <p:txBody>
          <a:bodyPr wrap="none" rtlCol="0">
            <a:spAutoFit/>
          </a:bodyPr>
          <a:lstStyle/>
          <a:p>
            <a:pPr marL="342900" indent="-342900">
              <a:buFont typeface="+mj-lt"/>
              <a:buAutoNum type="arabicPeriod"/>
            </a:pPr>
            <a:r>
              <a:rPr lang="es-ES" altLang="en-US" sz="1600" dirty="0">
                <a:solidFill>
                  <a:srgbClr val="222222"/>
                </a:solidFill>
                <a:latin typeface="inherit"/>
              </a:rPr>
              <a:t>Proporción entre tamaño Facultad vs. Estudiantes </a:t>
            </a:r>
          </a:p>
          <a:p>
            <a:pPr marL="342900" indent="-342900">
              <a:buFont typeface="+mj-lt"/>
              <a:buAutoNum type="arabicPeriod"/>
            </a:pPr>
            <a:r>
              <a:rPr lang="es-ES" altLang="en-US" sz="1600" dirty="0">
                <a:solidFill>
                  <a:srgbClr val="222222"/>
                </a:solidFill>
                <a:latin typeface="inherit"/>
              </a:rPr>
              <a:t>Proporción de Facultades Internacionales</a:t>
            </a:r>
          </a:p>
          <a:p>
            <a:pPr marL="342900" indent="-342900">
              <a:buFont typeface="+mj-lt"/>
              <a:buAutoNum type="arabicPeriod"/>
            </a:pPr>
            <a:r>
              <a:rPr lang="es-ES" altLang="en-US" sz="1600" dirty="0">
                <a:solidFill>
                  <a:srgbClr val="222222"/>
                </a:solidFill>
                <a:latin typeface="inherit"/>
              </a:rPr>
              <a:t>Proporción de estudiantes internacionales</a:t>
            </a:r>
          </a:p>
          <a:p>
            <a:endParaRPr lang="en-US" dirty="0"/>
          </a:p>
        </p:txBody>
      </p:sp>
      <p:sp>
        <p:nvSpPr>
          <p:cNvPr id="14" name="Flecha arriba 13"/>
          <p:cNvSpPr/>
          <p:nvPr/>
        </p:nvSpPr>
        <p:spPr>
          <a:xfrm>
            <a:off x="5667656" y="1448979"/>
            <a:ext cx="349426" cy="443424"/>
          </a:xfrm>
          <a:prstGeom prst="up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echa arriba 14"/>
          <p:cNvSpPr/>
          <p:nvPr/>
        </p:nvSpPr>
        <p:spPr>
          <a:xfrm rot="10800000">
            <a:off x="5649697" y="4483534"/>
            <a:ext cx="349426" cy="443424"/>
          </a:xfrm>
          <a:prstGeom prst="up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echa arriba 15"/>
          <p:cNvSpPr/>
          <p:nvPr/>
        </p:nvSpPr>
        <p:spPr>
          <a:xfrm rot="5400000">
            <a:off x="7414807" y="2983484"/>
            <a:ext cx="349426" cy="443424"/>
          </a:xfrm>
          <a:prstGeom prst="up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echa arriba 16"/>
          <p:cNvSpPr/>
          <p:nvPr/>
        </p:nvSpPr>
        <p:spPr>
          <a:xfrm rot="16200000">
            <a:off x="3960639" y="2994784"/>
            <a:ext cx="349426" cy="443424"/>
          </a:xfrm>
          <a:prstGeom prst="up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962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598150" y="3253649"/>
            <a:ext cx="3329975" cy="800363"/>
          </a:xfrm>
          <a:prstGeom prst="rect">
            <a:avLst/>
          </a:prstGeom>
          <a:solidFill>
            <a:schemeClr val="bg1"/>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ángulo 11"/>
          <p:cNvSpPr/>
          <p:nvPr/>
        </p:nvSpPr>
        <p:spPr>
          <a:xfrm>
            <a:off x="8141511" y="3253649"/>
            <a:ext cx="3721493" cy="800363"/>
          </a:xfrm>
          <a:prstGeom prst="rect">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ángulo 10"/>
          <p:cNvSpPr/>
          <p:nvPr/>
        </p:nvSpPr>
        <p:spPr>
          <a:xfrm>
            <a:off x="4362995" y="5350159"/>
            <a:ext cx="3344092" cy="913129"/>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ángulo 9"/>
          <p:cNvSpPr/>
          <p:nvPr/>
        </p:nvSpPr>
        <p:spPr>
          <a:xfrm>
            <a:off x="3327117" y="1212767"/>
            <a:ext cx="5317889" cy="752265"/>
          </a:xfrm>
          <a:prstGeom prst="rect">
            <a:avLst/>
          </a:prstGeom>
          <a:solidFill>
            <a:schemeClr val="bg1"/>
          </a:solid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Resultado de imagen para gestion del conocimiento en las empre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1912" y="2402309"/>
            <a:ext cx="3017448" cy="252017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598150" y="3074296"/>
            <a:ext cx="3857747" cy="830997"/>
          </a:xfrm>
          <a:prstGeom prst="rect">
            <a:avLst/>
          </a:prstGeom>
          <a:noFill/>
        </p:spPr>
        <p:txBody>
          <a:bodyPr wrap="square" rtlCol="0">
            <a:spAutoFit/>
          </a:bodyPr>
          <a:lstStyle/>
          <a:p>
            <a:r>
              <a:rPr kumimoji="0" lang="es-ES" altLang="en-US" sz="1600" b="0" i="0" u="none" strike="noStrike" cap="none" normalizeH="0" baseline="0" dirty="0">
                <a:ln>
                  <a:noFill/>
                </a:ln>
                <a:solidFill>
                  <a:srgbClr val="222222"/>
                </a:solidFill>
                <a:effectLst/>
                <a:latin typeface="inherit"/>
              </a:rPr>
              <a:t>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investigadores</a:t>
            </a:r>
            <a:r>
              <a:rPr kumimoji="0" lang="es-ES" altLang="en-US" sz="1600" b="0" i="0" u="none" strike="noStrike" cap="none" normalizeH="0" dirty="0">
                <a:ln>
                  <a:noFill/>
                </a:ln>
                <a:solidFill>
                  <a:srgbClr val="222222"/>
                </a:solidFill>
                <a:effectLst/>
                <a:latin typeface="inherit"/>
              </a:rPr>
              <a:t> </a:t>
            </a:r>
            <a:r>
              <a:rPr kumimoji="0" lang="es-ES" altLang="en-US" sz="1600" b="0" i="0" u="none" strike="noStrike" cap="none" normalizeH="0" baseline="0" dirty="0">
                <a:ln>
                  <a:noFill/>
                </a:ln>
                <a:solidFill>
                  <a:srgbClr val="222222"/>
                </a:solidFill>
                <a:effectLst/>
                <a:latin typeface="inherit"/>
              </a:rPr>
              <a:t>citados </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Menciones</a:t>
            </a:r>
          </a:p>
        </p:txBody>
      </p:sp>
      <p:sp>
        <p:nvSpPr>
          <p:cNvPr id="6" name="CuadroTexto 5"/>
          <p:cNvSpPr txBox="1"/>
          <p:nvPr/>
        </p:nvSpPr>
        <p:spPr>
          <a:xfrm>
            <a:off x="4523100" y="5394815"/>
            <a:ext cx="3618411" cy="1077218"/>
          </a:xfrm>
          <a:prstGeom prst="rect">
            <a:avLst/>
          </a:prstGeom>
          <a:noFill/>
        </p:spPr>
        <p:txBody>
          <a:bodyPr wrap="square" rtlCol="0">
            <a:spAutoFit/>
          </a:bodyPr>
          <a:lstStyle/>
          <a:p>
            <a:pPr marL="342900" indent="-342900">
              <a:buFont typeface="+mj-lt"/>
              <a:buAutoNum type="arabicPeriod"/>
            </a:pPr>
            <a:r>
              <a:rPr lang="es-ES" altLang="en-US" sz="1600" dirty="0">
                <a:solidFill>
                  <a:srgbClr val="222222"/>
                </a:solidFill>
                <a:latin typeface="inherit"/>
              </a:rPr>
              <a:t>F</a:t>
            </a:r>
            <a:r>
              <a:rPr kumimoji="0" lang="es-ES" altLang="en-US" sz="1600" b="0" i="0" u="none" strike="noStrike" cap="none" normalizeH="0" baseline="0" dirty="0">
                <a:ln>
                  <a:noFill/>
                </a:ln>
                <a:solidFill>
                  <a:srgbClr val="222222"/>
                </a:solidFill>
                <a:effectLst/>
                <a:latin typeface="inherit"/>
              </a:rPr>
              <a:t>uerza de marca</a:t>
            </a:r>
          </a:p>
          <a:p>
            <a:pPr marL="342900" indent="-342900">
              <a:buFont typeface="+mj-lt"/>
              <a:buAutoNum type="arabicPeriod"/>
            </a:pPr>
            <a:r>
              <a:rPr lang="es-ES" altLang="en-US" sz="1600" dirty="0">
                <a:solidFill>
                  <a:srgbClr val="222222"/>
                </a:solidFill>
                <a:latin typeface="inherit"/>
              </a:rPr>
              <a:t>C</a:t>
            </a:r>
            <a:r>
              <a:rPr kumimoji="0" lang="es-ES" altLang="en-US" sz="1600" b="0" i="0" u="none" strike="noStrike" cap="none" normalizeH="0" baseline="0" dirty="0">
                <a:ln>
                  <a:noFill/>
                </a:ln>
                <a:solidFill>
                  <a:srgbClr val="222222"/>
                </a:solidFill>
                <a:effectLst/>
                <a:latin typeface="inherit"/>
              </a:rPr>
              <a:t>ontribución de la marca</a:t>
            </a:r>
          </a:p>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Reputación del empleador </a:t>
            </a:r>
          </a:p>
          <a:p>
            <a:pPr marL="342900" indent="-342900">
              <a:buFont typeface="+mj-lt"/>
              <a:buAutoNum type="arabicPeriod"/>
            </a:pPr>
            <a:endParaRPr kumimoji="0" lang="es-ES" altLang="en-US" sz="1600" b="0" i="0" u="none" strike="noStrike" cap="none" normalizeH="0" baseline="0" dirty="0">
              <a:ln>
                <a:noFill/>
              </a:ln>
              <a:solidFill>
                <a:srgbClr val="222222"/>
              </a:solidFill>
              <a:effectLst/>
              <a:latin typeface="inherit"/>
            </a:endParaRPr>
          </a:p>
        </p:txBody>
      </p:sp>
      <p:sp>
        <p:nvSpPr>
          <p:cNvPr id="7" name="CuadroTexto 6"/>
          <p:cNvSpPr txBox="1"/>
          <p:nvPr/>
        </p:nvSpPr>
        <p:spPr>
          <a:xfrm>
            <a:off x="8141511" y="3358837"/>
            <a:ext cx="3618411" cy="584775"/>
          </a:xfrm>
          <a:prstGeom prst="rect">
            <a:avLst/>
          </a:prstGeom>
          <a:noFill/>
        </p:spPr>
        <p:txBody>
          <a:bodyPr wrap="square" rtlCol="0">
            <a:spAutoFit/>
          </a:bodyPr>
          <a:lstStyle/>
          <a:p>
            <a:pPr marL="342900" indent="-342900">
              <a:buFont typeface="+mj-lt"/>
              <a:buAutoNum type="arabicPeriod"/>
            </a:pPr>
            <a:r>
              <a:rPr kumimoji="0" lang="es-ES" altLang="en-US" sz="1600" b="0" i="0" u="none" strike="noStrike" cap="none" normalizeH="0" baseline="0" dirty="0">
                <a:ln>
                  <a:noFill/>
                </a:ln>
                <a:solidFill>
                  <a:srgbClr val="222222"/>
                </a:solidFill>
                <a:effectLst/>
                <a:latin typeface="inherit"/>
              </a:rPr>
              <a:t>Número de proyectos registrados con índices científicos</a:t>
            </a:r>
          </a:p>
        </p:txBody>
      </p:sp>
      <p:sp>
        <p:nvSpPr>
          <p:cNvPr id="9" name="CuadroTexto 8"/>
          <p:cNvSpPr txBox="1"/>
          <p:nvPr/>
        </p:nvSpPr>
        <p:spPr>
          <a:xfrm>
            <a:off x="3485177" y="1314689"/>
            <a:ext cx="4775731" cy="584775"/>
          </a:xfrm>
          <a:prstGeom prst="rect">
            <a:avLst/>
          </a:prstGeom>
          <a:noFill/>
        </p:spPr>
        <p:txBody>
          <a:bodyPr wrap="none" rtlCol="0">
            <a:spAutoFit/>
          </a:bodyPr>
          <a:lstStyle/>
          <a:p>
            <a:pPr marL="342900" indent="-342900">
              <a:buFont typeface="+mj-lt"/>
              <a:buAutoNum type="arabicPeriod"/>
            </a:pPr>
            <a:r>
              <a:rPr lang="es-ES" altLang="en-US" sz="1600" dirty="0">
                <a:solidFill>
                  <a:srgbClr val="222222"/>
                </a:solidFill>
                <a:latin typeface="inherit"/>
              </a:rPr>
              <a:t>Proporción entre tamaño empresa vs. trabajadores</a:t>
            </a:r>
          </a:p>
          <a:p>
            <a:pPr marL="342900" indent="-342900">
              <a:buFont typeface="+mj-lt"/>
              <a:buAutoNum type="arabicPeriod"/>
            </a:pPr>
            <a:r>
              <a:rPr lang="es-ES" altLang="en-US" sz="1600" dirty="0">
                <a:solidFill>
                  <a:srgbClr val="222222"/>
                </a:solidFill>
                <a:latin typeface="inherit"/>
              </a:rPr>
              <a:t>Proporción de colaboradores</a:t>
            </a:r>
          </a:p>
        </p:txBody>
      </p:sp>
      <p:sp>
        <p:nvSpPr>
          <p:cNvPr id="14" name="Flecha arriba 13"/>
          <p:cNvSpPr/>
          <p:nvPr/>
        </p:nvSpPr>
        <p:spPr>
          <a:xfrm>
            <a:off x="5785223" y="2024852"/>
            <a:ext cx="349426" cy="324752"/>
          </a:xfrm>
          <a:prstGeom prst="up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echa arriba 14"/>
          <p:cNvSpPr/>
          <p:nvPr/>
        </p:nvSpPr>
        <p:spPr>
          <a:xfrm rot="10800000">
            <a:off x="5767264" y="4940735"/>
            <a:ext cx="349426" cy="318246"/>
          </a:xfrm>
          <a:prstGeom prst="up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echa arriba 15"/>
          <p:cNvSpPr/>
          <p:nvPr/>
        </p:nvSpPr>
        <p:spPr>
          <a:xfrm rot="5400000">
            <a:off x="7532374" y="3440685"/>
            <a:ext cx="349426" cy="443424"/>
          </a:xfrm>
          <a:prstGeom prst="up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echa arriba 16"/>
          <p:cNvSpPr/>
          <p:nvPr/>
        </p:nvSpPr>
        <p:spPr>
          <a:xfrm rot="16200000">
            <a:off x="4078206" y="3451985"/>
            <a:ext cx="349426" cy="443424"/>
          </a:xfrm>
          <a:prstGeom prst="up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2824167" y="474681"/>
            <a:ext cx="6235618" cy="461665"/>
          </a:xfrm>
          <a:prstGeom prst="rect">
            <a:avLst/>
          </a:prstGeom>
          <a:noFill/>
        </p:spPr>
        <p:txBody>
          <a:bodyPr wrap="none" rtlCol="0">
            <a:spAutoFit/>
          </a:bodyPr>
          <a:lstStyle/>
          <a:p>
            <a:r>
              <a:rPr lang="es-EC" sz="2400" b="1" dirty="0"/>
              <a:t>PROPUESTA METODOLOGÍA  PARA EMPRESAS</a:t>
            </a:r>
            <a:endParaRPr lang="en-US" sz="2400" b="1" dirty="0"/>
          </a:p>
        </p:txBody>
      </p:sp>
      <p:sp>
        <p:nvSpPr>
          <p:cNvPr id="18" name="Rectángulo 17"/>
          <p:cNvSpPr/>
          <p:nvPr/>
        </p:nvSpPr>
        <p:spPr>
          <a:xfrm>
            <a:off x="0" y="6391007"/>
            <a:ext cx="12192000" cy="466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000" dirty="0">
                <a:solidFill>
                  <a:schemeClr val="tx1"/>
                </a:solidFill>
              </a:rPr>
              <a:t>					</a:t>
            </a:r>
            <a:r>
              <a:rPr lang="es-EC" sz="1000" b="1" dirty="0">
                <a:solidFill>
                  <a:schemeClr val="tx1"/>
                </a:solidFill>
              </a:rPr>
              <a:t>COMUNICACIÓN ESTRATEGICA 2019	  	DAMARIS MONTENEGRO   /   MARIA FERNANDA ROMAN </a:t>
            </a:r>
            <a:endParaRPr lang="en-US" sz="1000" b="1" dirty="0">
              <a:solidFill>
                <a:schemeClr val="tx1"/>
              </a:solidFill>
            </a:endParaRPr>
          </a:p>
        </p:txBody>
      </p:sp>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89" y="6447670"/>
            <a:ext cx="1622593" cy="399158"/>
          </a:xfrm>
          <a:prstGeom prst="rect">
            <a:avLst/>
          </a:prstGeom>
        </p:spPr>
      </p:pic>
      <p:sp>
        <p:nvSpPr>
          <p:cNvPr id="20" name="Rectángulo 19"/>
          <p:cNvSpPr/>
          <p:nvPr/>
        </p:nvSpPr>
        <p:spPr>
          <a:xfrm>
            <a:off x="0" y="6391007"/>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6495448"/>
      </p:ext>
    </p:extLst>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220</TotalTime>
  <Words>605</Words>
  <Application>Microsoft Office PowerPoint</Application>
  <PresentationFormat>Panorámica</PresentationFormat>
  <Paragraphs>198</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Century Gothic</vt:lpstr>
      <vt:lpstr>inherit</vt:lpstr>
      <vt:lpstr>Tw Cen MT</vt:lpstr>
      <vt:lpstr>Gota</vt:lpstr>
      <vt:lpstr>METODOLOGÍAS  RANKING VALOR DE MARCA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COMPARATIVO RANKING MARCAS</dc:title>
  <dc:creator>Ma.Fernanda Román</dc:creator>
  <cp:lastModifiedBy>Ma.Fernanda Román</cp:lastModifiedBy>
  <cp:revision>38</cp:revision>
  <dcterms:created xsi:type="dcterms:W3CDTF">2019-06-21T00:17:41Z</dcterms:created>
  <dcterms:modified xsi:type="dcterms:W3CDTF">2019-06-24T03:03:24Z</dcterms:modified>
</cp:coreProperties>
</file>