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06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33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525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18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859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08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3121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557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83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28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3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84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1C7BC8-B5A8-4BBB-A0DF-192E13E92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274" y="887569"/>
            <a:ext cx="9615195" cy="2541431"/>
          </a:xfrm>
        </p:spPr>
        <p:txBody>
          <a:bodyPr>
            <a:normAutofit fontScale="90000"/>
          </a:bodyPr>
          <a:lstStyle/>
          <a:p>
            <a:r>
              <a:rPr lang="es-EC" sz="3100" b="1" dirty="0"/>
              <a:t>Capítulo 20: </a:t>
            </a:r>
            <a:br>
              <a:rPr lang="es-EC" sz="4000" b="1" dirty="0"/>
            </a:br>
            <a:br>
              <a:rPr lang="es-EC" sz="4000" b="1" dirty="0"/>
            </a:br>
            <a:r>
              <a:rPr lang="es-EC" sz="4400" dirty="0"/>
              <a:t>a modo de conclusiones: </a:t>
            </a:r>
            <a:br>
              <a:rPr lang="es-EC" sz="4400" dirty="0"/>
            </a:br>
            <a:r>
              <a:rPr lang="es-EC" sz="4400" dirty="0"/>
              <a:t>hacia una teoría estratégica para la acción cotidiana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4A244E-30A7-4AC0-BAEC-8E7EB95E0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8249" y="5502151"/>
            <a:ext cx="4102290" cy="977621"/>
          </a:xfrm>
        </p:spPr>
        <p:txBody>
          <a:bodyPr/>
          <a:lstStyle/>
          <a:p>
            <a:r>
              <a:rPr lang="es-EC" b="1" dirty="0"/>
              <a:t>Macarena Endara padilla</a:t>
            </a:r>
          </a:p>
        </p:txBody>
      </p:sp>
    </p:spTree>
    <p:extLst>
      <p:ext uri="{BB962C8B-B14F-4D97-AF65-F5344CB8AC3E}">
        <p14:creationId xmlns:p14="http://schemas.microsoft.com/office/powerpoint/2010/main" val="222888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0F47A-D6DB-4BA3-B5A0-840D50768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La recapitulación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C36845-1A59-4E74-8FD3-A87B05E0C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C" dirty="0"/>
              <a:t>Las estrategias de comunicación pública hacen de pegamento de las fracturas sociales y facilitan el consenso y las alianzas entre los operadores públicos.</a:t>
            </a:r>
          </a:p>
          <a:p>
            <a:r>
              <a:rPr lang="es-EC" dirty="0"/>
              <a:t>El aumento de las alianzas en empresas, países y grandes zonas económicas es ya una realidad.</a:t>
            </a:r>
          </a:p>
          <a:p>
            <a:r>
              <a:rPr lang="es-EC" dirty="0"/>
              <a:t>Los grandes conflictos normativos están reclamando el talento estratégico de los gobiernos, agencias, ONGS, fundaciones, </a:t>
            </a:r>
            <a:r>
              <a:rPr lang="es-EC" dirty="0" err="1"/>
              <a:t>etc</a:t>
            </a:r>
            <a:r>
              <a:rPr lang="es-EC" dirty="0"/>
              <a:t>; y aunque las estrategias utilizadas no difieren mucho de las clásicas, sí ayudan a la maximización de posibilidades interpretativas. En este panorama la negociación, y las campañas de sensibilización ciudadana destacan entre un rico repertorio de opciones. </a:t>
            </a:r>
          </a:p>
          <a:p>
            <a:r>
              <a:rPr lang="es-EC" dirty="0"/>
              <a:t>El nuevo escenario modifica la manera de pensar y decir los problemas. Esto hace que emerjan nuevas categorías conceptuales las que nos permiten tener una explicación a los nuevos conflictos y que surja un nuevo vocabulario para expresar y pensar esa nueva realidad. </a:t>
            </a:r>
          </a:p>
        </p:txBody>
      </p:sp>
    </p:spTree>
    <p:extLst>
      <p:ext uri="{BB962C8B-B14F-4D97-AF65-F5344CB8AC3E}">
        <p14:creationId xmlns:p14="http://schemas.microsoft.com/office/powerpoint/2010/main" val="3720104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Tres tipos de profesiones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25369"/>
            <a:ext cx="5655974" cy="3835703"/>
          </a:xfrm>
        </p:spPr>
        <p:txBody>
          <a:bodyPr>
            <a:normAutofit fontScale="85000" lnSpcReduction="20000"/>
          </a:bodyPr>
          <a:lstStyle/>
          <a:p>
            <a:r>
              <a:rPr lang="es-EC" dirty="0"/>
              <a:t>Lo que distingue a una ocupación profesional de otra es, la autonomía con la que el individuo adopta sus decisiones, lo que establece una separación entre los distintos conocimientos. </a:t>
            </a:r>
          </a:p>
          <a:p>
            <a:r>
              <a:rPr lang="es-EC" dirty="0"/>
              <a:t>Las profesiones se pueden clasificar según el diferente modelo en el que adquieren su conocimiento: </a:t>
            </a:r>
          </a:p>
          <a:p>
            <a:pPr lvl="1"/>
            <a:r>
              <a:rPr lang="es-EC" b="1" u="sng" dirty="0"/>
              <a:t>Técnica: </a:t>
            </a:r>
            <a:r>
              <a:rPr lang="es-EC" dirty="0"/>
              <a:t>la cualificación y rendimiento en el trabajo vendrían dados por la destreza y acumulación de una experiencia personal y la teoría solo tiene un papel extra frente al técnico. </a:t>
            </a:r>
          </a:p>
          <a:p>
            <a:pPr lvl="1"/>
            <a:r>
              <a:rPr lang="es-EC" b="1" u="sng" dirty="0"/>
              <a:t>Práctico: </a:t>
            </a:r>
            <a:r>
              <a:rPr lang="es-EC" dirty="0"/>
              <a:t>se tendrían los fundamentos teóricos acumulados. Las decisiones están basadas en el aprendizaje que iría separando la buena práctica de lo que no lo es. </a:t>
            </a:r>
          </a:p>
          <a:p>
            <a:pPr lvl="1"/>
            <a:r>
              <a:rPr lang="es-EC" b="1" u="sng" dirty="0"/>
              <a:t>Estratégico: </a:t>
            </a:r>
            <a:r>
              <a:rPr lang="es-EC" dirty="0"/>
              <a:t>los actos comunicativos son considerados </a:t>
            </a:r>
            <a:r>
              <a:rPr lang="es-EC" dirty="0" err="1"/>
              <a:t>escencialmente</a:t>
            </a:r>
            <a:r>
              <a:rPr lang="es-EC" dirty="0"/>
              <a:t> como actos problemáticos</a:t>
            </a:r>
            <a:endParaRPr lang="es-EC" b="1" u="sng" dirty="0"/>
          </a:p>
          <a:p>
            <a:pPr lvl="1"/>
            <a:endParaRPr lang="es-EC" b="1" u="sng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726228D-3142-4754-9C94-7DDCE9D64C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0" t="14755" r="14496" b="15841"/>
          <a:stretch/>
        </p:blipFill>
        <p:spPr>
          <a:xfrm>
            <a:off x="901147" y="2597424"/>
            <a:ext cx="4811077" cy="263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7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Tres tipos de profesiones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182" y="2098865"/>
            <a:ext cx="5655974" cy="3835703"/>
          </a:xfrm>
        </p:spPr>
        <p:txBody>
          <a:bodyPr>
            <a:normAutofit fontScale="92500" lnSpcReduction="20000"/>
          </a:bodyPr>
          <a:lstStyle/>
          <a:p>
            <a:r>
              <a:rPr lang="es-EC" dirty="0"/>
              <a:t>La comunicación es una actividad que tiene un carácter más práctico que teórico. </a:t>
            </a:r>
          </a:p>
          <a:p>
            <a:r>
              <a:rPr lang="es-EC" dirty="0"/>
              <a:t>La actividad de los comunicadores mantiene 2 componentes:</a:t>
            </a:r>
          </a:p>
          <a:p>
            <a:pPr lvl="1"/>
            <a:r>
              <a:rPr lang="es-EC" dirty="0"/>
              <a:t>Componente cognoscitivo: el conocimiento de las cosas en sí. </a:t>
            </a:r>
          </a:p>
          <a:p>
            <a:pPr lvl="1"/>
            <a:r>
              <a:rPr lang="es-EC" dirty="0"/>
              <a:t>Componente operativo: te marca el cómo debes actuar para obtener el resultado que buscas. </a:t>
            </a:r>
          </a:p>
          <a:p>
            <a:r>
              <a:rPr lang="es-EC" dirty="0"/>
              <a:t>El profesional de comunicación también tiene un tercer factor: decisorio, en este punto el comunicador propone las alternativas pero también elige cuál podría ser la más acertada.  </a:t>
            </a:r>
          </a:p>
          <a:p>
            <a:pPr lvl="1"/>
            <a:endParaRPr lang="es-EC" b="1" u="sng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0A1ED1-191F-47F9-B4C3-3BB339D82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60" y="2098865"/>
            <a:ext cx="3479483" cy="347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4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Tres tipos de profesiones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25369"/>
            <a:ext cx="5655974" cy="3835703"/>
          </a:xfrm>
        </p:spPr>
        <p:txBody>
          <a:bodyPr>
            <a:normAutofit fontScale="92500"/>
          </a:bodyPr>
          <a:lstStyle/>
          <a:p>
            <a:r>
              <a:rPr lang="es-EC" dirty="0"/>
              <a:t>Pero la opción e</a:t>
            </a:r>
            <a:r>
              <a:rPr lang="es-EC" b="1" dirty="0"/>
              <a:t>stratégica</a:t>
            </a:r>
            <a:r>
              <a:rPr lang="es-EC" dirty="0"/>
              <a:t>, al integrara el componente </a:t>
            </a:r>
            <a:r>
              <a:rPr lang="es-EC" b="1" dirty="0"/>
              <a:t>operativo</a:t>
            </a:r>
            <a:r>
              <a:rPr lang="es-EC" dirty="0"/>
              <a:t> con el componente </a:t>
            </a:r>
            <a:r>
              <a:rPr lang="es-EC" b="1" dirty="0"/>
              <a:t>cognoscitivo</a:t>
            </a:r>
            <a:r>
              <a:rPr lang="es-EC" dirty="0"/>
              <a:t>, nos permite: </a:t>
            </a:r>
          </a:p>
          <a:p>
            <a:pPr lvl="1"/>
            <a:r>
              <a:rPr lang="es-EC" dirty="0"/>
              <a:t>Conciliar la amplitud y profundidad del conocimiento teórico actual sobre comunicación con la eficiencia técnica y practica del conocimiento operativo que hoy se demanda al profesional de la comunicación. </a:t>
            </a:r>
          </a:p>
          <a:p>
            <a:pPr lvl="1"/>
            <a:r>
              <a:rPr lang="es-EC" dirty="0"/>
              <a:t>Convertir el juicio del profesional en decisiones estratégicas.</a:t>
            </a:r>
          </a:p>
          <a:p>
            <a:pPr lvl="1"/>
            <a:r>
              <a:rPr lang="es-EC" dirty="0"/>
              <a:t>Reducir y estructurar la incertidumbre que acompaña la toma de </a:t>
            </a:r>
            <a:r>
              <a:rPr lang="es-EC" dirty="0" err="1"/>
              <a:t>desiciones</a:t>
            </a:r>
            <a:r>
              <a:rPr lang="es-EC" dirty="0"/>
              <a:t>.</a:t>
            </a:r>
          </a:p>
          <a:p>
            <a:pPr lvl="1"/>
            <a:endParaRPr lang="es-EC" dirty="0"/>
          </a:p>
          <a:p>
            <a:pPr lvl="1"/>
            <a:endParaRPr lang="es-EC" b="1" u="sng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796B9D4-E429-4C13-84FB-31D5BCCFE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862" y="2305878"/>
            <a:ext cx="3444241" cy="338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73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0EB20-026F-47ED-8332-A1894CAB68C1}"/>
              </a:ext>
            </a:extLst>
          </p:cNvPr>
          <p:cNvSpPr txBox="1">
            <a:spLocks/>
          </p:cNvSpPr>
          <p:nvPr/>
        </p:nvSpPr>
        <p:spPr>
          <a:xfrm>
            <a:off x="532791" y="446354"/>
            <a:ext cx="9607661" cy="10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¿qué conocimientos necesitamos?</a:t>
            </a:r>
          </a:p>
          <a:p>
            <a:endParaRPr lang="es-EC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CCA9B1C-7F1E-419C-A215-91D642B82B54}"/>
              </a:ext>
            </a:extLst>
          </p:cNvPr>
          <p:cNvSpPr/>
          <p:nvPr/>
        </p:nvSpPr>
        <p:spPr>
          <a:xfrm>
            <a:off x="662609" y="2136092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1.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08E64CF-FA1C-40AA-8CBB-8D8D3C6BB816}"/>
              </a:ext>
            </a:extLst>
          </p:cNvPr>
          <p:cNvSpPr/>
          <p:nvPr/>
        </p:nvSpPr>
        <p:spPr>
          <a:xfrm>
            <a:off x="8629707" y="2136090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5.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8D3FAF8-46DC-4561-A89E-7A75016B8179}"/>
              </a:ext>
            </a:extLst>
          </p:cNvPr>
          <p:cNvSpPr/>
          <p:nvPr/>
        </p:nvSpPr>
        <p:spPr>
          <a:xfrm>
            <a:off x="6665846" y="2136090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F53B79D-4138-4F09-BE26-C6A5EE2037CE}"/>
              </a:ext>
            </a:extLst>
          </p:cNvPr>
          <p:cNvSpPr/>
          <p:nvPr/>
        </p:nvSpPr>
        <p:spPr>
          <a:xfrm>
            <a:off x="4664767" y="2136090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3.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2984008-D712-47D4-84C0-19E4712266EC}"/>
              </a:ext>
            </a:extLst>
          </p:cNvPr>
          <p:cNvSpPr/>
          <p:nvPr/>
        </p:nvSpPr>
        <p:spPr>
          <a:xfrm>
            <a:off x="2663688" y="2136091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2.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01A01-3964-4181-B649-EFEC13FC2625}"/>
              </a:ext>
            </a:extLst>
          </p:cNvPr>
          <p:cNvSpPr/>
          <p:nvPr/>
        </p:nvSpPr>
        <p:spPr>
          <a:xfrm>
            <a:off x="10593568" y="2136090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6.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F29C5-A12C-48F2-82EF-AC787399B4A0}"/>
              </a:ext>
            </a:extLst>
          </p:cNvPr>
          <p:cNvSpPr txBox="1"/>
          <p:nvPr/>
        </p:nvSpPr>
        <p:spPr>
          <a:xfrm>
            <a:off x="205409" y="3150611"/>
            <a:ext cx="1862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La interpretación de síntomas y signos del problema u oportunidad.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C98B5E-A066-475D-84E9-32B031A8867E}"/>
              </a:ext>
            </a:extLst>
          </p:cNvPr>
          <p:cNvSpPr txBox="1"/>
          <p:nvPr/>
        </p:nvSpPr>
        <p:spPr>
          <a:xfrm>
            <a:off x="1958010" y="3150609"/>
            <a:ext cx="2232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Establecer el papel de la comunicación dentro de esa organización/proyecto, </a:t>
            </a:r>
            <a:r>
              <a:rPr lang="es-EC" dirty="0" err="1"/>
              <a:t>etc</a:t>
            </a:r>
            <a:r>
              <a:rPr lang="es-EC" dirty="0"/>
              <a:t> y en qué medida de la comunicación puede ayudar a resolver el problema.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A240B5D-386E-4A2D-8B05-F4491A149639}"/>
              </a:ext>
            </a:extLst>
          </p:cNvPr>
          <p:cNvSpPr txBox="1"/>
          <p:nvPr/>
        </p:nvSpPr>
        <p:spPr>
          <a:xfrm>
            <a:off x="4145835" y="3133947"/>
            <a:ext cx="18594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Evaluar, proponer y aplicar el tratamiento comunicativo que prometa ser más efectivo.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503293E-2A4C-4041-B357-356C81C470A8}"/>
              </a:ext>
            </a:extLst>
          </p:cNvPr>
          <p:cNvSpPr txBox="1"/>
          <p:nvPr/>
        </p:nvSpPr>
        <p:spPr>
          <a:xfrm>
            <a:off x="6180485" y="3133947"/>
            <a:ext cx="17923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Delimitar las posibles complicaciones y el tiempo en el que pueden hacer su aparición.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1629FC0-82D8-499E-ABC2-ACB3A45FA7FB}"/>
              </a:ext>
            </a:extLst>
          </p:cNvPr>
          <p:cNvSpPr txBox="1"/>
          <p:nvPr/>
        </p:nvSpPr>
        <p:spPr>
          <a:xfrm>
            <a:off x="8083055" y="3150609"/>
            <a:ext cx="19149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Asistir a los operadores en el proceso de solución del conflicto o en la maximización de la oportunidad.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A1E182E-4DAA-4FD5-AE99-8294138A8D3A}"/>
              </a:ext>
            </a:extLst>
          </p:cNvPr>
          <p:cNvSpPr txBox="1"/>
          <p:nvPr/>
        </p:nvSpPr>
        <p:spPr>
          <a:xfrm>
            <a:off x="9959120" y="3150609"/>
            <a:ext cx="2090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Evaluar los resultados y dar seguimiento.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F3FC42A-CFAD-4769-842B-EB92580FBDD4}"/>
              </a:ext>
            </a:extLst>
          </p:cNvPr>
          <p:cNvSpPr txBox="1"/>
          <p:nvPr/>
        </p:nvSpPr>
        <p:spPr>
          <a:xfrm>
            <a:off x="371061" y="1311965"/>
            <a:ext cx="9607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El profesional de la comunicación tiene como principales objetivos: </a:t>
            </a:r>
          </a:p>
        </p:txBody>
      </p:sp>
    </p:spTree>
    <p:extLst>
      <p:ext uri="{BB962C8B-B14F-4D97-AF65-F5344CB8AC3E}">
        <p14:creationId xmlns:p14="http://schemas.microsoft.com/office/powerpoint/2010/main" val="282123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0F47A-D6DB-4BA3-B5A0-840D50768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Sobre el conocimiento en comunicación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C36845-1A59-4E74-8FD3-A87B05E0C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 fontScale="92500" lnSpcReduction="20000"/>
          </a:bodyPr>
          <a:lstStyle/>
          <a:p>
            <a:r>
              <a:rPr lang="es-EC" dirty="0"/>
              <a:t>En escenarios que cambian aceleradamente la lucha contra la obsolescencia del conocimiento en muy fuerte.</a:t>
            </a:r>
          </a:p>
          <a:p>
            <a:r>
              <a:rPr lang="es-EC" dirty="0"/>
              <a:t>Las pautas por la que el profesional cambia sus pautas: la experiencia personal y la derivada de los demás (seminarios, congresos, colegas, </a:t>
            </a:r>
            <a:r>
              <a:rPr lang="es-EC" dirty="0" err="1"/>
              <a:t>etc</a:t>
            </a:r>
            <a:r>
              <a:rPr lang="es-EC" dirty="0"/>
              <a:t>). </a:t>
            </a:r>
          </a:p>
          <a:p>
            <a:r>
              <a:rPr lang="es-EC" dirty="0"/>
              <a:t>Si una teoría no funciona en la práctica es mala teoría. </a:t>
            </a:r>
          </a:p>
          <a:p>
            <a:r>
              <a:rPr lang="es-EC" dirty="0"/>
              <a:t>El conocimiento no debe ser únicamente producido en las universidades, sino que los propios profesionales deben crearlos. </a:t>
            </a:r>
          </a:p>
          <a:p>
            <a:r>
              <a:rPr lang="es-EC" dirty="0"/>
              <a:t>Son los propios profesionales los que deben asumir la cuestión moral de contestar las preguntas de su propia realidad profesional. Levantar investigaciones.</a:t>
            </a:r>
          </a:p>
          <a:p>
            <a:r>
              <a:rPr lang="es-EC" dirty="0"/>
              <a:t>La universidad debe tener la responsabilidad de salir afuera y aportar a los profesionales modelos instrumentales necesarios para su actividad. </a:t>
            </a:r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59809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¿qué modelos?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181" y="2098865"/>
            <a:ext cx="9607661" cy="3835703"/>
          </a:xfrm>
        </p:spPr>
        <p:txBody>
          <a:bodyPr>
            <a:normAutofit fontScale="85000" lnSpcReduction="10000"/>
          </a:bodyPr>
          <a:lstStyle/>
          <a:p>
            <a:r>
              <a:rPr lang="es-EC" dirty="0"/>
              <a:t>El modelo con el que deberá cumplir el profesional de comunicación, si desea tener un papel decisorio debe ser: </a:t>
            </a:r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  <a:p>
            <a:r>
              <a:rPr lang="es-EC" dirty="0"/>
              <a:t>El modelo ideal surge de la combinación de 2 modelos: modelo descriptivo con otro normativo. El primer modelo sería comunicativo y el segundo directivo. Si combinamos los 2 podremos integrar y profesionalizar la comunicación en la práctica habitual directiva de las organizaciones. </a:t>
            </a:r>
          </a:p>
          <a:p>
            <a:pPr lvl="1"/>
            <a:endParaRPr lang="es-EC" b="1" u="sng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651E34-CEA0-41B8-A531-63B4462A6617}"/>
              </a:ext>
            </a:extLst>
          </p:cNvPr>
          <p:cNvSpPr txBox="1"/>
          <p:nvPr/>
        </p:nvSpPr>
        <p:spPr>
          <a:xfrm>
            <a:off x="1190158" y="3101202"/>
            <a:ext cx="25775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C" sz="1400" dirty="0"/>
              <a:t>Modelo estratégico que le ayude a optar por decisiones en su actividad profesional cotidiana. Debe estar concebida para el hombre de acción.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2816B8D-610B-4A38-8357-86CE61233868}"/>
              </a:ext>
            </a:extLst>
          </p:cNvPr>
          <p:cNvSpPr txBox="1"/>
          <p:nvPr/>
        </p:nvSpPr>
        <p:spPr>
          <a:xfrm>
            <a:off x="4063786" y="3101202"/>
            <a:ext cx="35018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C" sz="1400" dirty="0" err="1"/>
              <a:t>Expicar</a:t>
            </a:r>
            <a:r>
              <a:rPr lang="es-EC" sz="1400" dirty="0"/>
              <a:t> los mecanismos que ligan al hombre con el complejo social; dar pautas para hacer una elección conveniente entre las innumerables políticas o estrategias que puedan ser definidas y que permita adaptarse a la sociedad flexible.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7A2594-3B4E-4C05-AA81-767F457BD6FA}"/>
              </a:ext>
            </a:extLst>
          </p:cNvPr>
          <p:cNvSpPr txBox="1"/>
          <p:nvPr/>
        </p:nvSpPr>
        <p:spPr>
          <a:xfrm>
            <a:off x="7861753" y="3101202"/>
            <a:ext cx="35018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C" sz="1400" dirty="0"/>
              <a:t>Tener en cuenta el nivel de decisiones estratégicas en comunicación es un nivel directivo en el que intervienen profesionales procedentes de formaciones plurales. </a:t>
            </a:r>
          </a:p>
        </p:txBody>
      </p:sp>
    </p:spTree>
    <p:extLst>
      <p:ext uri="{BB962C8B-B14F-4D97-AF65-F5344CB8AC3E}">
        <p14:creationId xmlns:p14="http://schemas.microsoft.com/office/powerpoint/2010/main" val="3730057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comunicativo sistémico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0981" y="2118159"/>
            <a:ext cx="9234061" cy="2621681"/>
          </a:xfrm>
        </p:spPr>
        <p:txBody>
          <a:bodyPr>
            <a:normAutofit fontScale="85000" lnSpcReduction="20000"/>
          </a:bodyPr>
          <a:lstStyle/>
          <a:p>
            <a:r>
              <a:rPr lang="es-EC" dirty="0"/>
              <a:t>Cada hallazgo pasa a través de la comunicación a enriquecer el patrimonio cultural, común de la comunidad. </a:t>
            </a:r>
          </a:p>
          <a:p>
            <a:r>
              <a:rPr lang="es-EC" dirty="0"/>
              <a:t>Cuando algunos autores hablan de la comunicación como dinamizadora social y como configuradora de la opinión pública, tienen en mente modelos similares. </a:t>
            </a:r>
          </a:p>
          <a:p>
            <a:r>
              <a:rPr lang="es-EC" dirty="0"/>
              <a:t>La comunicación como un herramienta. </a:t>
            </a:r>
          </a:p>
          <a:p>
            <a:r>
              <a:rPr lang="es-EC" dirty="0"/>
              <a:t>Los sistemas sociales tienen dos sistemas en juego: el sistema de la personalidad, que marca la orientación interna de la acción y el sistema cultural, que implica un sistema de símbolos estructurados y compartidos que orienta desde fuera dicha acción. </a:t>
            </a:r>
          </a:p>
          <a:p>
            <a:pPr lvl="1"/>
            <a:endParaRPr lang="es-EC" b="1" u="sng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BDCEC5-180B-4C98-8021-A2581E9EC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382" y="4997517"/>
            <a:ext cx="7019235" cy="146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41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comunicativo sistémico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0981" y="2118159"/>
            <a:ext cx="9234061" cy="1539441"/>
          </a:xfrm>
        </p:spPr>
        <p:txBody>
          <a:bodyPr>
            <a:normAutofit/>
          </a:bodyPr>
          <a:lstStyle/>
          <a:p>
            <a:r>
              <a:rPr lang="es-EC" sz="1800" dirty="0"/>
              <a:t>Este modelo nos suministra el esquema básico para la comprensión de las comunicaciones en sistemas sociales dados, y permite destacar la cadena ininterrumpida de reacciones mutuas y de interacciones recíprocas entre la comunidad, comunicación y cultura.  </a:t>
            </a:r>
          </a:p>
          <a:p>
            <a:pPr lvl="1"/>
            <a:endParaRPr lang="es-EC" b="1" u="sng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503B39-DB0B-4276-8FF3-56C79A239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85" y="3429000"/>
            <a:ext cx="4343830" cy="320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8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comunicativo sistémico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0981" y="2118159"/>
            <a:ext cx="9234061" cy="1539441"/>
          </a:xfrm>
        </p:spPr>
        <p:txBody>
          <a:bodyPr>
            <a:normAutofit/>
          </a:bodyPr>
          <a:lstStyle/>
          <a:p>
            <a:r>
              <a:rPr lang="es-EC" sz="1800" dirty="0"/>
              <a:t>En este modelo la comunicación es el proceso que ponen en marcha esta creación colectiva llamada organización y que produce significados convocantes e integradores, aquellos el corazón de la organización. Para ser más precisos cumple 4 funciones básicas. </a:t>
            </a:r>
          </a:p>
          <a:p>
            <a:pPr lvl="1"/>
            <a:endParaRPr lang="es-EC" b="1" u="sng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EA547D-D4F6-4AEB-803A-65831823F587}"/>
              </a:ext>
            </a:extLst>
          </p:cNvPr>
          <p:cNvSpPr txBox="1"/>
          <p:nvPr/>
        </p:nvSpPr>
        <p:spPr>
          <a:xfrm>
            <a:off x="1742659" y="3997386"/>
            <a:ext cx="20010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/>
              <a:t>Dota  a la comunidad de una visión unitaria del mundo y de una conciencia de actualidad, realizando una función integrados – transformadora social.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137BAD5-A32C-475B-86F4-04A28B6110DC}"/>
              </a:ext>
            </a:extLst>
          </p:cNvPr>
          <p:cNvSpPr/>
          <p:nvPr/>
        </p:nvSpPr>
        <p:spPr>
          <a:xfrm>
            <a:off x="1875182" y="3429000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Integradora y transformadora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E9DD7E-2EB5-45BA-A900-88BFFE08F474}"/>
              </a:ext>
            </a:extLst>
          </p:cNvPr>
          <p:cNvSpPr txBox="1"/>
          <p:nvPr/>
        </p:nvSpPr>
        <p:spPr>
          <a:xfrm>
            <a:off x="3772894" y="3997386"/>
            <a:ext cx="20010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/>
              <a:t>Produce la eficacia simbólica </a:t>
            </a:r>
            <a:r>
              <a:rPr lang="es-EC" sz="1400" dirty="0" err="1"/>
              <a:t>generalizante</a:t>
            </a:r>
            <a:r>
              <a:rPr lang="es-EC" sz="1400" dirty="0"/>
              <a:t> que hace posible la regularización de la vida cotidiana.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7D7345D-4A55-452C-A8A0-B55644DBF72B}"/>
              </a:ext>
            </a:extLst>
          </p:cNvPr>
          <p:cNvSpPr/>
          <p:nvPr/>
        </p:nvSpPr>
        <p:spPr>
          <a:xfrm>
            <a:off x="3905417" y="3429000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Autorreguladora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7D86F5-9907-405C-8ED2-C9C8CE5805D8}"/>
              </a:ext>
            </a:extLst>
          </p:cNvPr>
          <p:cNvSpPr txBox="1"/>
          <p:nvPr/>
        </p:nvSpPr>
        <p:spPr>
          <a:xfrm>
            <a:off x="5803129" y="3997386"/>
            <a:ext cx="20010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/>
              <a:t>Aporta a las organizaciones las condiciones de estabilidad favorables que permiten su desarrollo en el tiempo sin perder la identidad.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09A2D65-9E5A-42DD-8DE5-AF53BC5AB6ED}"/>
              </a:ext>
            </a:extLst>
          </p:cNvPr>
          <p:cNvSpPr/>
          <p:nvPr/>
        </p:nvSpPr>
        <p:spPr>
          <a:xfrm>
            <a:off x="5935652" y="3429000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Conductora de su identidad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694FB34-1046-489F-8B86-1C7EB5092AE2}"/>
              </a:ext>
            </a:extLst>
          </p:cNvPr>
          <p:cNvSpPr txBox="1"/>
          <p:nvPr/>
        </p:nvSpPr>
        <p:spPr>
          <a:xfrm>
            <a:off x="7829331" y="3997386"/>
            <a:ext cx="20010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/>
              <a:t>Con las demás organizaciones Que forman parte del subsistema o del entorno las condiciones que hace posible la cooperación.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632D4A1-9A7E-4C34-AF4F-C90578AE530F}"/>
              </a:ext>
            </a:extLst>
          </p:cNvPr>
          <p:cNvSpPr/>
          <p:nvPr/>
        </p:nvSpPr>
        <p:spPr>
          <a:xfrm>
            <a:off x="7961854" y="3429000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Articuladora</a:t>
            </a:r>
          </a:p>
        </p:txBody>
      </p:sp>
    </p:spTree>
    <p:extLst>
      <p:ext uri="{BB962C8B-B14F-4D97-AF65-F5344CB8AC3E}">
        <p14:creationId xmlns:p14="http://schemas.microsoft.com/office/powerpoint/2010/main" val="4261822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directivo: </a:t>
            </a:r>
            <a:r>
              <a:rPr lang="es-EC" dirty="0" err="1"/>
              <a:t>management</a:t>
            </a:r>
            <a:r>
              <a:rPr lang="es-EC" dirty="0"/>
              <a:t> narrativo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182" y="2131411"/>
            <a:ext cx="5084862" cy="3633284"/>
          </a:xfrm>
        </p:spPr>
        <p:txBody>
          <a:bodyPr>
            <a:normAutofit/>
          </a:bodyPr>
          <a:lstStyle/>
          <a:p>
            <a:r>
              <a:rPr lang="es-EC" b="1" dirty="0"/>
              <a:t>¿Nos ofrece el </a:t>
            </a:r>
            <a:r>
              <a:rPr lang="es-EC" b="1" dirty="0" err="1"/>
              <a:t>management</a:t>
            </a:r>
            <a:r>
              <a:rPr lang="es-EC" b="1" dirty="0"/>
              <a:t> algún modelo adecuado para administrar y gestionar el poder de la comunicación?</a:t>
            </a:r>
          </a:p>
          <a:p>
            <a:pPr lvl="1"/>
            <a:r>
              <a:rPr lang="es-EC" dirty="0"/>
              <a:t>Estas escuelas pecan de parciales e incluso de ser unidimensionales. </a:t>
            </a:r>
          </a:p>
          <a:p>
            <a:pPr lvl="1"/>
            <a:r>
              <a:rPr lang="es-EC" dirty="0"/>
              <a:t>El </a:t>
            </a:r>
            <a:r>
              <a:rPr lang="es-EC" dirty="0" err="1"/>
              <a:t>management</a:t>
            </a:r>
            <a:r>
              <a:rPr lang="es-EC" dirty="0"/>
              <a:t> no añade a la comunicación en el modelo como agente causal o al menos </a:t>
            </a:r>
            <a:r>
              <a:rPr lang="es-EC" dirty="0" err="1"/>
              <a:t>cocausal</a:t>
            </a:r>
            <a:r>
              <a:rPr lang="es-EC" dirty="0"/>
              <a:t> de las diferentes dimensiones para que obtuviésemos una mejora sensible de su gestión. 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527DF43-4D89-416E-99CF-73CE42A80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95" y="2426597"/>
            <a:ext cx="4265890" cy="308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25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directivo: </a:t>
            </a:r>
            <a:r>
              <a:rPr lang="es-EC" dirty="0" err="1"/>
              <a:t>management</a:t>
            </a:r>
            <a:r>
              <a:rPr lang="es-EC" dirty="0"/>
              <a:t> narrativo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6026" y="2303690"/>
            <a:ext cx="5084862" cy="3633284"/>
          </a:xfrm>
        </p:spPr>
        <p:txBody>
          <a:bodyPr>
            <a:normAutofit/>
          </a:bodyPr>
          <a:lstStyle/>
          <a:p>
            <a:r>
              <a:rPr lang="es-EC" b="1" dirty="0"/>
              <a:t>¿Qué lugar ocuparía la comunicación en el modelo?</a:t>
            </a:r>
          </a:p>
          <a:p>
            <a:pPr lvl="1"/>
            <a:r>
              <a:rPr lang="es-EC" dirty="0"/>
              <a:t>La comunicación ya es tomada en cuenta en el mundo empresarial. Sin embargo, tiene un papel muy instrumental. </a:t>
            </a:r>
          </a:p>
          <a:p>
            <a:pPr lvl="1"/>
            <a:r>
              <a:rPr lang="es-EC" dirty="0"/>
              <a:t>Se la utiliza para transmitir a los públicos las ventajas de la organización y no se la toma en cuenta para configurarla. 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553C1E3-412C-4034-B2CB-596691027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08" y="2170403"/>
            <a:ext cx="5309704" cy="376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22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directivo: </a:t>
            </a:r>
            <a:r>
              <a:rPr lang="es-EC" dirty="0" err="1"/>
              <a:t>management</a:t>
            </a:r>
            <a:r>
              <a:rPr lang="es-EC" dirty="0"/>
              <a:t> narrativo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1138" y="2040835"/>
            <a:ext cx="5084862" cy="4108174"/>
          </a:xfrm>
        </p:spPr>
        <p:txBody>
          <a:bodyPr>
            <a:normAutofit fontScale="92500" lnSpcReduction="20000"/>
          </a:bodyPr>
          <a:lstStyle/>
          <a:p>
            <a:r>
              <a:rPr lang="es-EC" b="1" dirty="0"/>
              <a:t>¿Qué lugar ocuparía la comunicación en el modelo?</a:t>
            </a:r>
          </a:p>
          <a:p>
            <a:pPr lvl="1"/>
            <a:r>
              <a:rPr lang="es-EC" dirty="0"/>
              <a:t>Si queremos hacer un </a:t>
            </a:r>
            <a:r>
              <a:rPr lang="es-EC" dirty="0" err="1"/>
              <a:t>management</a:t>
            </a:r>
            <a:r>
              <a:rPr lang="es-EC" dirty="0"/>
              <a:t> moderno la comunicación no puede seguir siendo contemplada como algo añadido, tiene que ser asumida como una parte constitutiva y constituyente de la organización. </a:t>
            </a:r>
          </a:p>
          <a:p>
            <a:pPr lvl="1"/>
            <a:r>
              <a:rPr lang="es-EC" dirty="0"/>
              <a:t>La comunicación es la madre de los intangibles.</a:t>
            </a:r>
          </a:p>
          <a:p>
            <a:pPr lvl="1"/>
            <a:r>
              <a:rPr lang="es-EC" dirty="0"/>
              <a:t>Debería ser considerada como el cuarto factor dispositivo. </a:t>
            </a:r>
          </a:p>
          <a:p>
            <a:pPr lvl="1"/>
            <a:r>
              <a:rPr lang="es-EC" dirty="0"/>
              <a:t>Si ubicamos a la comunicación donde debe estar, podemos transformar a toda la filosofía y gestión de la empresa. </a:t>
            </a:r>
          </a:p>
          <a:p>
            <a:pPr lvl="1"/>
            <a:r>
              <a:rPr lang="es-EC" dirty="0"/>
              <a:t>Dirigir por medio de la comunicación.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9143DA-FF97-424E-BAC2-FF9EF2B65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714" y="2080591"/>
            <a:ext cx="4673156" cy="380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46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Modelo directivo: </a:t>
            </a:r>
            <a:r>
              <a:rPr lang="es-EC" dirty="0" err="1"/>
              <a:t>management</a:t>
            </a:r>
            <a:r>
              <a:rPr lang="es-EC" dirty="0"/>
              <a:t> narrativo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6026" y="2303690"/>
            <a:ext cx="5084862" cy="3633284"/>
          </a:xfrm>
        </p:spPr>
        <p:txBody>
          <a:bodyPr>
            <a:normAutofit/>
          </a:bodyPr>
          <a:lstStyle/>
          <a:p>
            <a:r>
              <a:rPr lang="es-EC" b="1" dirty="0"/>
              <a:t>¿Cómo se gestiona?</a:t>
            </a:r>
          </a:p>
          <a:p>
            <a:pPr lvl="1"/>
            <a:r>
              <a:rPr lang="es-EC" dirty="0"/>
              <a:t>Externamente: confianza y creación de valor son las dos funciones que la comunicación puede alcanzar. </a:t>
            </a:r>
          </a:p>
          <a:p>
            <a:pPr lvl="1"/>
            <a:r>
              <a:rPr lang="es-EC" dirty="0"/>
              <a:t>Internamente: marcar y sugerir cursos de acción, pueden llevar a la organización a la tierra prometida. </a:t>
            </a:r>
          </a:p>
          <a:p>
            <a:pPr lvl="1"/>
            <a:r>
              <a:rPr lang="es-EC" dirty="0"/>
              <a:t>Las dos partes deben estar confabuladas. </a:t>
            </a:r>
          </a:p>
          <a:p>
            <a:pPr lvl="1"/>
            <a:endParaRPr lang="es-EC" dirty="0"/>
          </a:p>
          <a:p>
            <a:endParaRPr lang="es-EC" dirty="0"/>
          </a:p>
          <a:p>
            <a:pPr lvl="1"/>
            <a:endParaRPr lang="es-EC" b="1" u="sng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A4D6FF-A1E6-4BBF-9B27-36898CE77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2404044"/>
            <a:ext cx="3997505" cy="30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22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El </a:t>
            </a:r>
            <a:r>
              <a:rPr lang="es-EC" dirty="0" err="1"/>
              <a:t>management</a:t>
            </a:r>
            <a:r>
              <a:rPr lang="es-EC" dirty="0"/>
              <a:t> narrativo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0981" y="2118159"/>
            <a:ext cx="9234061" cy="3935678"/>
          </a:xfrm>
        </p:spPr>
        <p:txBody>
          <a:bodyPr>
            <a:normAutofit fontScale="92500" lnSpcReduction="10000"/>
          </a:bodyPr>
          <a:lstStyle/>
          <a:p>
            <a:r>
              <a:rPr lang="es-EC" b="1" dirty="0"/>
              <a:t>El manager como entrenador: </a:t>
            </a:r>
            <a:r>
              <a:rPr lang="es-EC" dirty="0"/>
              <a:t>lo que buscan es facultar a sus colaboradores para hacer un trabajo mejor que el que ellos mismos podrían hacer (entrenador deportivo).</a:t>
            </a:r>
          </a:p>
          <a:p>
            <a:r>
              <a:rPr lang="es-EC" b="1" dirty="0"/>
              <a:t>El manager como un contador de historias: </a:t>
            </a:r>
            <a:r>
              <a:rPr lang="es-EC" dirty="0"/>
              <a:t>la comunicación oral y las narrativas ofrecen una estrategia para dirigir los cursos de acción en las organizaciones mediante patrones más indirectos y flexibles que los que se describe en los libros de </a:t>
            </a:r>
            <a:r>
              <a:rPr lang="es-EC" dirty="0" err="1"/>
              <a:t>management</a:t>
            </a:r>
            <a:r>
              <a:rPr lang="es-EC" dirty="0"/>
              <a:t>. </a:t>
            </a:r>
          </a:p>
          <a:p>
            <a:r>
              <a:rPr lang="es-EC" dirty="0"/>
              <a:t>La forma narrativa es eficaz porque induce a la creencia al mismo tiempo resguarda de las pretensiones de verdad de la comprobación y el debate. </a:t>
            </a:r>
          </a:p>
          <a:p>
            <a:r>
              <a:rPr lang="es-EC" dirty="0"/>
              <a:t>Es capaz de llamar la atención , instalar la creencia y grabarse en la memoria con un mínimo riesgo de argumentos cuestionados que pueden surgir en las afirmaciones tajantes de otras formas de hablar.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</p:spTree>
    <p:extLst>
      <p:ext uri="{BB962C8B-B14F-4D97-AF65-F5344CB8AC3E}">
        <p14:creationId xmlns:p14="http://schemas.microsoft.com/office/powerpoint/2010/main" val="2979187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Complementariedad por deficiencia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1138" y="2040835"/>
            <a:ext cx="5084862" cy="4108174"/>
          </a:xfrm>
        </p:spPr>
        <p:txBody>
          <a:bodyPr>
            <a:normAutofit fontScale="92500" lnSpcReduction="10000"/>
          </a:bodyPr>
          <a:lstStyle/>
          <a:p>
            <a:r>
              <a:rPr lang="es-EC" dirty="0"/>
              <a:t>No se puede sustituir la teoría matemática de la estrategia por una nueva teoría estratégica. </a:t>
            </a:r>
          </a:p>
          <a:p>
            <a:r>
              <a:rPr lang="es-EC" dirty="0"/>
              <a:t>En el campo de la estrategia el principio de complementariedad por deficiencia encaja perfectamente y, resuelve el debate cuantitativo-cualitativo. </a:t>
            </a:r>
          </a:p>
          <a:p>
            <a:r>
              <a:rPr lang="es-EC" dirty="0"/>
              <a:t>Tenemos una teoría matemática de la estrategia, como tenemos una teoría matemática de la información pero nuestras conductas cotidianas no se rigen ni por una ni por otra. 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5BDA39E-A0B1-43F5-8B15-E4277B683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389" y="2248199"/>
            <a:ext cx="3228768" cy="319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83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Teoría menos racional y más </a:t>
            </a:r>
            <a:r>
              <a:rPr lang="es-EC" dirty="0" err="1"/>
              <a:t>hermeneútica</a:t>
            </a:r>
            <a:r>
              <a:rPr lang="es-EC" dirty="0"/>
              <a:t> y relacional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9687" y="2040835"/>
            <a:ext cx="10143187" cy="848139"/>
          </a:xfrm>
        </p:spPr>
        <p:txBody>
          <a:bodyPr>
            <a:normAutofit/>
          </a:bodyPr>
          <a:lstStyle/>
          <a:p>
            <a:r>
              <a:rPr lang="es-EC" dirty="0"/>
              <a:t>La aproximación se distancia de la teoría estratégica en 5 aspectos cruciales: 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374B7C7-DA1B-45E2-9C8B-3B69BAFF97DE}"/>
              </a:ext>
            </a:extLst>
          </p:cNvPr>
          <p:cNvSpPr txBox="1"/>
          <p:nvPr/>
        </p:nvSpPr>
        <p:spPr>
          <a:xfrm>
            <a:off x="1629919" y="3591339"/>
            <a:ext cx="31010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200" dirty="0"/>
              <a:t>Somos conscientes de que una teoría compleja de los jugadores está llamada a tropezar con el doble problema de que: no existe una transposición completamente desarrollada y sólida del paradigma de la complejidad de las ciencias físicas a las sociales y que gran parte de las teorías que se imparten son las formuladas por el paradigma cartesiano, newtoniano y del síndrome geométrico, lo que va a generar rechazos.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5EAEF42-D1C3-4407-9BC9-15AA15E17054}"/>
              </a:ext>
            </a:extLst>
          </p:cNvPr>
          <p:cNvSpPr txBox="1"/>
          <p:nvPr/>
        </p:nvSpPr>
        <p:spPr>
          <a:xfrm>
            <a:off x="4689199" y="3604591"/>
            <a:ext cx="2969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200" dirty="0"/>
              <a:t>La estrategia deja de ser únicamente un juego de intereses, creencias y deseos conformados para convertirse en un juego de percepciones valoradas. a necesidad de articular la vida sociopolítica de los ciudadanos en función de su relación con los hombres y con la estructura de su intimidad expresada en la filosofía de las cosas humanas.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3321CFE-66F6-47BF-9941-35D2F4886746}"/>
              </a:ext>
            </a:extLst>
          </p:cNvPr>
          <p:cNvSpPr txBox="1"/>
          <p:nvPr/>
        </p:nvSpPr>
        <p:spPr>
          <a:xfrm>
            <a:off x="7488071" y="3591339"/>
            <a:ext cx="2667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200" dirty="0"/>
              <a:t>Las decisiones se adoptan por sujetos agenciales a partir de estados mentales intencionales y que se generan a partir de conocimientos y de valores que construimos con nuestra relación cultural con los demás.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AE86611-ABE6-45F6-8D47-091EF2056745}"/>
              </a:ext>
            </a:extLst>
          </p:cNvPr>
          <p:cNvSpPr/>
          <p:nvPr/>
        </p:nvSpPr>
        <p:spPr>
          <a:xfrm>
            <a:off x="2769605" y="2607364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1.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0A7D2469-1308-4639-9CDF-87E68735EEAA}"/>
              </a:ext>
            </a:extLst>
          </p:cNvPr>
          <p:cNvSpPr/>
          <p:nvPr/>
        </p:nvSpPr>
        <p:spPr>
          <a:xfrm>
            <a:off x="8411100" y="2607363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3.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2B32CA7E-385B-4073-AEC2-3E06F1CFCEAC}"/>
              </a:ext>
            </a:extLst>
          </p:cNvPr>
          <p:cNvSpPr/>
          <p:nvPr/>
        </p:nvSpPr>
        <p:spPr>
          <a:xfrm>
            <a:off x="5763315" y="2607365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458825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Teoría menos racional y más </a:t>
            </a:r>
            <a:r>
              <a:rPr lang="es-EC" dirty="0" err="1"/>
              <a:t>hermeneútica</a:t>
            </a:r>
            <a:r>
              <a:rPr lang="es-EC" dirty="0"/>
              <a:t> y relacional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9687" y="2040835"/>
            <a:ext cx="10143187" cy="848139"/>
          </a:xfrm>
        </p:spPr>
        <p:txBody>
          <a:bodyPr>
            <a:normAutofit/>
          </a:bodyPr>
          <a:lstStyle/>
          <a:p>
            <a:r>
              <a:rPr lang="es-EC" dirty="0"/>
              <a:t>La aproximación se distancia de la teoría estratégica en 5 aspectos cruciales: </a:t>
            </a:r>
          </a:p>
          <a:p>
            <a:endParaRPr lang="es-EC" dirty="0"/>
          </a:p>
          <a:p>
            <a:pPr lvl="1"/>
            <a:endParaRPr lang="es-EC" b="1" u="sng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95AC8E-41AD-4D8F-A11C-0583C7177323}"/>
              </a:ext>
            </a:extLst>
          </p:cNvPr>
          <p:cNvSpPr txBox="1"/>
          <p:nvPr/>
        </p:nvSpPr>
        <p:spPr>
          <a:xfrm>
            <a:off x="2629205" y="3662858"/>
            <a:ext cx="27962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200" dirty="0"/>
              <a:t>En el mundo flexible, cambiante y simbólico de comienzos de siglo, cada día mas los jugadores individuales y colectivos se ven abocados a adoptar decisiones bajo incertidumbre que no requieren tantas soluciones exactas como decisiones correctas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449F526-954E-47B5-82BA-27C5A1F6694C}"/>
              </a:ext>
            </a:extLst>
          </p:cNvPr>
          <p:cNvSpPr/>
          <p:nvPr/>
        </p:nvSpPr>
        <p:spPr>
          <a:xfrm>
            <a:off x="7519255" y="2658509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5.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E7233EF-6682-4FA0-9C0D-64D1FD0AC3B9}"/>
              </a:ext>
            </a:extLst>
          </p:cNvPr>
          <p:cNvSpPr/>
          <p:nvPr/>
        </p:nvSpPr>
        <p:spPr>
          <a:xfrm>
            <a:off x="3616490" y="2607365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4.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FDFD41-84C2-4CA1-A6ED-7EBE8561BE8A}"/>
              </a:ext>
            </a:extLst>
          </p:cNvPr>
          <p:cNvSpPr txBox="1"/>
          <p:nvPr/>
        </p:nvSpPr>
        <p:spPr>
          <a:xfrm>
            <a:off x="6531970" y="3662857"/>
            <a:ext cx="2796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200" dirty="0"/>
              <a:t>Reglas hermenéuticas que buscan interpretar y dar sentido a la realidad, te ayudan a potenciar el análisis estratégico.</a:t>
            </a:r>
          </a:p>
          <a:p>
            <a:pPr algn="ctr"/>
            <a:endParaRPr lang="es-EC" sz="1200" dirty="0"/>
          </a:p>
          <a:p>
            <a:pPr algn="ctr"/>
            <a:r>
              <a:rPr lang="es-EC" sz="1200" dirty="0"/>
              <a:t>Reglas de decisión que te ayudan a gestionar el discurso y guiar la conducta de forma más coordinada con sus intereses y con los de los demás.  </a:t>
            </a:r>
          </a:p>
          <a:p>
            <a:pPr algn="ctr"/>
            <a:endParaRPr lang="es-EC" sz="1200" dirty="0"/>
          </a:p>
        </p:txBody>
      </p:sp>
    </p:spTree>
    <p:extLst>
      <p:ext uri="{BB962C8B-B14F-4D97-AF65-F5344CB8AC3E}">
        <p14:creationId xmlns:p14="http://schemas.microsoft.com/office/powerpoint/2010/main" val="356311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conclusiones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9687" y="2040835"/>
            <a:ext cx="10143187" cy="3591339"/>
          </a:xfrm>
        </p:spPr>
        <p:txBody>
          <a:bodyPr>
            <a:normAutofit fontScale="92500" lnSpcReduction="10000"/>
          </a:bodyPr>
          <a:lstStyle/>
          <a:p>
            <a:r>
              <a:rPr lang="es-EC" dirty="0"/>
              <a:t>Dentro de esta aproximación cualitativa vemos que:</a:t>
            </a:r>
          </a:p>
          <a:p>
            <a:pPr marL="457200" indent="-457200">
              <a:buFont typeface="+mj-lt"/>
              <a:buAutoNum type="alphaUcPeriod"/>
            </a:pPr>
            <a:r>
              <a:rPr lang="es-EC" dirty="0"/>
              <a:t>Es posible conciliar el paradigma lógico analítico de la teoría de los juegos con el modelo bio – antro- psico- sociocultural del hombre. </a:t>
            </a:r>
          </a:p>
          <a:p>
            <a:pPr marL="457200" indent="-457200">
              <a:buFont typeface="+mj-lt"/>
              <a:buAutoNum type="alphaUcPeriod"/>
            </a:pPr>
            <a:r>
              <a:rPr lang="es-EC" dirty="0"/>
              <a:t>Falta construir un modelo directivo que sepa comparar y compatibilizar percepciones, valores, culturas y diferencias. </a:t>
            </a:r>
          </a:p>
          <a:p>
            <a:pPr marL="457200" indent="-457200">
              <a:buFont typeface="+mj-lt"/>
              <a:buAutoNum type="alphaUcPeriod"/>
            </a:pPr>
            <a:r>
              <a:rPr lang="es-EC" dirty="0"/>
              <a:t>Dentro de este modelo y a nivel de hipótesis, la comunicación emerge como proceso estratégicos capaz de articula interna y externamente dichos componentes y generar consensos internos y externos. </a:t>
            </a:r>
          </a:p>
          <a:p>
            <a:r>
              <a:rPr lang="es-EC" dirty="0"/>
              <a:t>Vemos como el mundo de la comunicación y la interacción </a:t>
            </a:r>
            <a:r>
              <a:rPr lang="es-EC"/>
              <a:t>simbólica conviven. </a:t>
            </a:r>
            <a:endParaRPr lang="es-EC" dirty="0"/>
          </a:p>
          <a:p>
            <a:endParaRPr lang="es-EC" dirty="0"/>
          </a:p>
          <a:p>
            <a:pPr lvl="1"/>
            <a:endParaRPr lang="es-EC" b="1" u="sng" dirty="0"/>
          </a:p>
        </p:txBody>
      </p:sp>
    </p:spTree>
    <p:extLst>
      <p:ext uri="{BB962C8B-B14F-4D97-AF65-F5344CB8AC3E}">
        <p14:creationId xmlns:p14="http://schemas.microsoft.com/office/powerpoint/2010/main" val="41382161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1986</Words>
  <Application>Microsoft Office PowerPoint</Application>
  <PresentationFormat>Panorámica</PresentationFormat>
  <Paragraphs>125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Arial</vt:lpstr>
      <vt:lpstr>Gill Sans MT</vt:lpstr>
      <vt:lpstr>Galería</vt:lpstr>
      <vt:lpstr>Capítulo 20:   a modo de conclusiones:  hacia una teoría estratégica para la acción cotidiana</vt:lpstr>
      <vt:lpstr>La recapitulación</vt:lpstr>
      <vt:lpstr>Tres tipos de profesiones</vt:lpstr>
      <vt:lpstr>Tres tipos de profesiones</vt:lpstr>
      <vt:lpstr>Tres tipos de profesiones</vt:lpstr>
      <vt:lpstr>Presentación de PowerPoint</vt:lpstr>
      <vt:lpstr>Sobre el conocimiento en comunicación</vt:lpstr>
      <vt:lpstr>¿qué modelos?</vt:lpstr>
      <vt:lpstr>Modelo comunicativo sistémico</vt:lpstr>
      <vt:lpstr>Modelo comunicativo sistémico</vt:lpstr>
      <vt:lpstr>Modelo comunicativo sistémico</vt:lpstr>
      <vt:lpstr>Modelo directivo: management narrativo</vt:lpstr>
      <vt:lpstr>Modelo directivo: management narrativo</vt:lpstr>
      <vt:lpstr>Modelo directivo: management narrativo</vt:lpstr>
      <vt:lpstr>Modelo directivo: management narrativo</vt:lpstr>
      <vt:lpstr>El management narrativo</vt:lpstr>
      <vt:lpstr>Complementariedad por deficiencia</vt:lpstr>
      <vt:lpstr>Teoría menos racional y más hermeneútica y relacional </vt:lpstr>
      <vt:lpstr>Teoría menos racional y más hermeneútica y relacional 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20:   a modo de conclusiones:  hacia una teoría estratégica para la acción cotidiana</dc:title>
  <dc:creator>Macarena Endara</dc:creator>
  <cp:lastModifiedBy>Macarena Endara</cp:lastModifiedBy>
  <cp:revision>38</cp:revision>
  <dcterms:created xsi:type="dcterms:W3CDTF">2019-07-14T23:35:47Z</dcterms:created>
  <dcterms:modified xsi:type="dcterms:W3CDTF">2019-07-15T04:49:21Z</dcterms:modified>
</cp:coreProperties>
</file>