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58" r:id="rId4"/>
    <p:sldId id="261" r:id="rId5"/>
    <p:sldId id="262" r:id="rId6"/>
    <p:sldId id="263" r:id="rId7"/>
    <p:sldId id="276" r:id="rId8"/>
    <p:sldId id="265" r:id="rId9"/>
    <p:sldId id="277" r:id="rId10"/>
    <p:sldId id="267" r:id="rId11"/>
    <p:sldId id="268" r:id="rId12"/>
    <p:sldId id="269" r:id="rId13"/>
    <p:sldId id="278" r:id="rId14"/>
    <p:sldId id="279" r:id="rId15"/>
    <p:sldId id="270" r:id="rId16"/>
    <p:sldId id="280" r:id="rId17"/>
    <p:sldId id="271" r:id="rId18"/>
    <p:sldId id="281" r:id="rId19"/>
    <p:sldId id="282" r:id="rId20"/>
    <p:sldId id="283" r:id="rId21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84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sv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image" Target="../media/image9.svg"/><Relationship Id="rId1" Type="http://schemas.openxmlformats.org/officeDocument/2006/relationships/image" Target="../media/image5.png"/><Relationship Id="rId6" Type="http://schemas.openxmlformats.org/officeDocument/2006/relationships/image" Target="../media/image48.svg"/><Relationship Id="rId5" Type="http://schemas.openxmlformats.org/officeDocument/2006/relationships/image" Target="../media/image7.png"/><Relationship Id="rId4" Type="http://schemas.openxmlformats.org/officeDocument/2006/relationships/image" Target="../media/image46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sv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image" Target="../media/image9.svg"/><Relationship Id="rId1" Type="http://schemas.openxmlformats.org/officeDocument/2006/relationships/image" Target="../media/image5.png"/><Relationship Id="rId6" Type="http://schemas.openxmlformats.org/officeDocument/2006/relationships/image" Target="../media/image48.svg"/><Relationship Id="rId5" Type="http://schemas.openxmlformats.org/officeDocument/2006/relationships/image" Target="../media/image7.png"/><Relationship Id="rId4" Type="http://schemas.openxmlformats.org/officeDocument/2006/relationships/image" Target="../media/image4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E0ED70D-2D7A-421B-B7EC-98EFD67A708E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B6CA2D29-FB36-4DF3-83E1-E8788B9841B7}">
      <dgm:prSet/>
      <dgm:spPr/>
      <dgm:t>
        <a:bodyPr/>
        <a:lstStyle/>
        <a:p>
          <a:pPr>
            <a:defRPr cap="all"/>
          </a:pPr>
          <a:endParaRPr lang="en-US" dirty="0"/>
        </a:p>
      </dgm:t>
    </dgm:pt>
    <dgm:pt modelId="{7A603EAA-DF2C-4EFF-BBF0-3A4253A460F7}" type="parTrans" cxnId="{8ED46F81-5398-43D9-9003-F78D65BA5974}">
      <dgm:prSet/>
      <dgm:spPr/>
      <dgm:t>
        <a:bodyPr/>
        <a:lstStyle/>
        <a:p>
          <a:endParaRPr lang="en-US"/>
        </a:p>
      </dgm:t>
    </dgm:pt>
    <dgm:pt modelId="{EF5113BB-A8DB-4DD1-AC03-2E66CC0A7FC1}" type="sibTrans" cxnId="{8ED46F81-5398-43D9-9003-F78D65BA5974}">
      <dgm:prSet/>
      <dgm:spPr/>
      <dgm:t>
        <a:bodyPr/>
        <a:lstStyle/>
        <a:p>
          <a:endParaRPr lang="en-US"/>
        </a:p>
      </dgm:t>
    </dgm:pt>
    <dgm:pt modelId="{A82358CC-5B83-49EA-AD14-1232A42D9FA6}">
      <dgm:prSet/>
      <dgm:spPr/>
      <dgm:t>
        <a:bodyPr/>
        <a:lstStyle/>
        <a:p>
          <a:pPr>
            <a:defRPr cap="all"/>
          </a:pPr>
          <a:endParaRPr lang="en-US" dirty="0"/>
        </a:p>
      </dgm:t>
    </dgm:pt>
    <dgm:pt modelId="{BA3EA077-D817-477A-BCF7-91E05891AE41}" type="parTrans" cxnId="{9CE34ECA-6C7A-4267-B5DE-9DB6E4890381}">
      <dgm:prSet/>
      <dgm:spPr/>
      <dgm:t>
        <a:bodyPr/>
        <a:lstStyle/>
        <a:p>
          <a:endParaRPr lang="en-US"/>
        </a:p>
      </dgm:t>
    </dgm:pt>
    <dgm:pt modelId="{02B489AD-D33C-4FEA-B856-3EB3905CD61D}" type="sibTrans" cxnId="{9CE34ECA-6C7A-4267-B5DE-9DB6E4890381}">
      <dgm:prSet/>
      <dgm:spPr/>
      <dgm:t>
        <a:bodyPr/>
        <a:lstStyle/>
        <a:p>
          <a:endParaRPr lang="en-US"/>
        </a:p>
      </dgm:t>
    </dgm:pt>
    <dgm:pt modelId="{38500A23-D1E8-4793-BFB4-7D48C3B12E56}">
      <dgm:prSet/>
      <dgm:spPr/>
      <dgm:t>
        <a:bodyPr/>
        <a:lstStyle/>
        <a:p>
          <a:pPr>
            <a:defRPr cap="all"/>
          </a:pPr>
          <a:endParaRPr lang="en-US" dirty="0"/>
        </a:p>
      </dgm:t>
    </dgm:pt>
    <dgm:pt modelId="{F825975B-A2F0-4FA9-8ECC-42592A1401C0}" type="parTrans" cxnId="{E99229FA-7A5C-4F03-BBC3-13EA550C3CD4}">
      <dgm:prSet/>
      <dgm:spPr/>
      <dgm:t>
        <a:bodyPr/>
        <a:lstStyle/>
        <a:p>
          <a:endParaRPr lang="en-US"/>
        </a:p>
      </dgm:t>
    </dgm:pt>
    <dgm:pt modelId="{01A02EC1-548A-4B3B-B1F5-399426B9D7C8}" type="sibTrans" cxnId="{E99229FA-7A5C-4F03-BBC3-13EA550C3CD4}">
      <dgm:prSet/>
      <dgm:spPr/>
      <dgm:t>
        <a:bodyPr/>
        <a:lstStyle/>
        <a:p>
          <a:endParaRPr lang="en-US"/>
        </a:p>
      </dgm:t>
    </dgm:pt>
    <dgm:pt modelId="{99BD547C-04A3-4D43-824A-B1BC2E9DE628}">
      <dgm:prSet custT="1"/>
      <dgm:spPr/>
      <dgm:t>
        <a:bodyPr/>
        <a:lstStyle/>
        <a:p>
          <a:pPr>
            <a:defRPr cap="all"/>
          </a:pPr>
          <a:r>
            <a:rPr lang="es-ES_tradnl" sz="2400" cap="none" dirty="0" smtClean="0">
              <a:latin typeface="Century Gothic" panose="020B0502020202020204" pitchFamily="34" charset="0"/>
            </a:rPr>
            <a:t>El </a:t>
          </a:r>
          <a:r>
            <a:rPr lang="es-ES_tradnl" sz="2400" b="1" cap="none" dirty="0" smtClean="0">
              <a:latin typeface="Century Gothic" panose="020B0502020202020204" pitchFamily="34" charset="0"/>
            </a:rPr>
            <a:t>profesional de la comunicación</a:t>
          </a:r>
          <a:r>
            <a:rPr lang="es-ES_tradnl" sz="2400" cap="none" dirty="0" smtClean="0">
              <a:latin typeface="Century Gothic" panose="020B0502020202020204" pitchFamily="34" charset="0"/>
            </a:rPr>
            <a:t>, es el que abarca todo, cualquiera que sea su función académica, es aquel que decide, diseña y ejecuta</a:t>
          </a:r>
          <a:endParaRPr lang="en-US" sz="2400" cap="none" dirty="0">
            <a:latin typeface="Century Gothic" panose="020B0502020202020204" pitchFamily="34" charset="0"/>
          </a:endParaRPr>
        </a:p>
      </dgm:t>
    </dgm:pt>
    <dgm:pt modelId="{72D5B6FA-5F31-4F10-8113-620D5BC3ED8F}" type="sibTrans" cxnId="{D062EFE8-E08B-4B66-A46B-9656B70F9AFB}">
      <dgm:prSet/>
      <dgm:spPr/>
      <dgm:t>
        <a:bodyPr/>
        <a:lstStyle/>
        <a:p>
          <a:endParaRPr lang="en-US"/>
        </a:p>
      </dgm:t>
    </dgm:pt>
    <dgm:pt modelId="{2213C7FA-B536-4EF2-B500-AAFAF5FB1997}" type="parTrans" cxnId="{D062EFE8-E08B-4B66-A46B-9656B70F9AFB}">
      <dgm:prSet/>
      <dgm:spPr/>
      <dgm:t>
        <a:bodyPr/>
        <a:lstStyle/>
        <a:p>
          <a:endParaRPr lang="en-US"/>
        </a:p>
      </dgm:t>
    </dgm:pt>
    <dgm:pt modelId="{859C885E-2EAB-44A0-AE84-A10B0BF43517}" type="pres">
      <dgm:prSet presAssocID="{0E0ED70D-2D7A-421B-B7EC-98EFD67A708E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E9D62D7C-1680-4549-875E-D4F627D97AE5}" type="pres">
      <dgm:prSet presAssocID="{99BD547C-04A3-4D43-824A-B1BC2E9DE628}" presName="compNode" presStyleCnt="0"/>
      <dgm:spPr/>
    </dgm:pt>
    <dgm:pt modelId="{04FB243C-4A68-4575-9E49-7E97E72B83F4}" type="pres">
      <dgm:prSet presAssocID="{99BD547C-04A3-4D43-824A-B1BC2E9DE628}" presName="iconBgRect" presStyleLbl="bgShp" presStyleIdx="0" presStyleCnt="4"/>
      <dgm:spPr/>
    </dgm:pt>
    <dgm:pt modelId="{6FAC663B-4DF4-4DE0-AE49-CC194DFACF2C}" type="pres">
      <dgm:prSet presAssocID="{99BD547C-04A3-4D43-824A-B1BC2E9DE628}" presName="iconRect" presStyleLbl="node1" presStyleIdx="0" presStyleCnt="4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s-ES"/>
        </a:p>
      </dgm:t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9352306A-020F-4408-B8E1-912344D6B4FE}" type="pres">
      <dgm:prSet presAssocID="{99BD547C-04A3-4D43-824A-B1BC2E9DE628}" presName="spaceRect" presStyleCnt="0"/>
      <dgm:spPr/>
    </dgm:pt>
    <dgm:pt modelId="{E7F84E63-B5AC-4645-ACE3-F7B2A0176BD6}" type="pres">
      <dgm:prSet presAssocID="{99BD547C-04A3-4D43-824A-B1BC2E9DE628}" presName="textRect" presStyleLbl="revTx" presStyleIdx="0" presStyleCnt="4" custScaleX="403301" custLinFactX="561" custLinFactNeighborX="100000" custLinFactNeighborY="-5802">
        <dgm:presLayoutVars>
          <dgm:chMax val="1"/>
          <dgm:chPref val="1"/>
        </dgm:presLayoutVars>
      </dgm:prSet>
      <dgm:spPr/>
      <dgm:t>
        <a:bodyPr/>
        <a:lstStyle/>
        <a:p>
          <a:endParaRPr lang="es-ES"/>
        </a:p>
      </dgm:t>
    </dgm:pt>
    <dgm:pt modelId="{11552BF6-4F35-4A3D-B4C5-BD1E33DC5C86}" type="pres">
      <dgm:prSet presAssocID="{72D5B6FA-5F31-4F10-8113-620D5BC3ED8F}" presName="sibTrans" presStyleCnt="0"/>
      <dgm:spPr/>
    </dgm:pt>
    <dgm:pt modelId="{E24456E9-4237-4BF0-B23A-659250C75393}" type="pres">
      <dgm:prSet presAssocID="{B6CA2D29-FB36-4DF3-83E1-E8788B9841B7}" presName="compNode" presStyleCnt="0"/>
      <dgm:spPr/>
    </dgm:pt>
    <dgm:pt modelId="{8002CBA1-C578-4BDC-A3D2-39110F184F38}" type="pres">
      <dgm:prSet presAssocID="{B6CA2D29-FB36-4DF3-83E1-E8788B9841B7}" presName="iconBgRect" presStyleLbl="bgShp" presStyleIdx="1" presStyleCnt="4" custLinFactX="-25240" custLinFactY="100000" custLinFactNeighborX="-100000" custLinFactNeighborY="179058"/>
      <dgm:spPr/>
    </dgm:pt>
    <dgm:pt modelId="{69921150-3506-4E5F-A9DE-63BF3B075F6A}" type="pres">
      <dgm:prSet presAssocID="{B6CA2D29-FB36-4DF3-83E1-E8788B9841B7}" presName="iconRect" presStyleLbl="node1" presStyleIdx="1" presStyleCnt="4" custLinFactX="-100000" custLinFactY="200000" custLinFactNeighborX="-118276" custLinFactNeighborY="286358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s-ES"/>
        </a:p>
      </dgm:t>
      <dgm:extLst>
        <a:ext uri="{E40237B7-FDA0-4F09-8148-C483321AD2D9}">
          <dgm14:cNvPr xmlns:dgm14="http://schemas.microsoft.com/office/drawing/2010/diagram" id="0" name="" descr="Gears"/>
        </a:ext>
      </dgm:extLst>
    </dgm:pt>
    <dgm:pt modelId="{11D854D4-84E9-4022-B7FE-EFF7F5420021}" type="pres">
      <dgm:prSet presAssocID="{B6CA2D29-FB36-4DF3-83E1-E8788B9841B7}" presName="spaceRect" presStyleCnt="0"/>
      <dgm:spPr/>
    </dgm:pt>
    <dgm:pt modelId="{7C8244FA-9EF3-491C-8E93-2AC0AE7EBED9}" type="pres">
      <dgm:prSet presAssocID="{B6CA2D29-FB36-4DF3-83E1-E8788B9841B7}" presName="textRect" presStyleLbl="revTx" presStyleIdx="1" presStyleCnt="4">
        <dgm:presLayoutVars>
          <dgm:chMax val="1"/>
          <dgm:chPref val="1"/>
        </dgm:presLayoutVars>
      </dgm:prSet>
      <dgm:spPr/>
      <dgm:t>
        <a:bodyPr/>
        <a:lstStyle/>
        <a:p>
          <a:endParaRPr lang="es-ES"/>
        </a:p>
      </dgm:t>
    </dgm:pt>
    <dgm:pt modelId="{801241EA-5A3F-4ABE-B12A-ECC01943D975}" type="pres">
      <dgm:prSet presAssocID="{EF5113BB-A8DB-4DD1-AC03-2E66CC0A7FC1}" presName="sibTrans" presStyleCnt="0"/>
      <dgm:spPr/>
    </dgm:pt>
    <dgm:pt modelId="{51DE3EE4-827C-4435-93E3-B613E1292FF0}" type="pres">
      <dgm:prSet presAssocID="{A82358CC-5B83-49EA-AD14-1232A42D9FA6}" presName="compNode" presStyleCnt="0"/>
      <dgm:spPr/>
    </dgm:pt>
    <dgm:pt modelId="{43E64C85-5A23-4EEB-B00A-864DA97A936E}" type="pres">
      <dgm:prSet presAssocID="{A82358CC-5B83-49EA-AD14-1232A42D9FA6}" presName="iconBgRect" presStyleLbl="bgShp" presStyleIdx="2" presStyleCnt="4" custLinFactNeighborY="26630"/>
      <dgm:spPr/>
    </dgm:pt>
    <dgm:pt modelId="{49231A83-55CD-40BA-AB91-4C52D596D781}" type="pres">
      <dgm:prSet presAssocID="{A82358CC-5B83-49EA-AD14-1232A42D9FA6}" presName="iconRect" presStyleLbl="node1" presStyleIdx="2" presStyleCnt="4" custLinFactNeighborX="8840" custLinFactNeighborY="46413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s-ES"/>
        </a:p>
      </dgm:t>
      <dgm:extLst>
        <a:ext uri="{E40237B7-FDA0-4F09-8148-C483321AD2D9}">
          <dgm14:cNvPr xmlns:dgm14="http://schemas.microsoft.com/office/drawing/2010/diagram" id="0" name="" descr="Graduation Cap"/>
        </a:ext>
      </dgm:extLst>
    </dgm:pt>
    <dgm:pt modelId="{97D984E6-E6A0-4AB1-B041-745A519704C1}" type="pres">
      <dgm:prSet presAssocID="{A82358CC-5B83-49EA-AD14-1232A42D9FA6}" presName="spaceRect" presStyleCnt="0"/>
      <dgm:spPr/>
    </dgm:pt>
    <dgm:pt modelId="{90C0444E-D55E-40CA-81B0-A1438290F688}" type="pres">
      <dgm:prSet presAssocID="{A82358CC-5B83-49EA-AD14-1232A42D9FA6}" presName="textRect" presStyleLbl="revTx" presStyleIdx="2" presStyleCnt="4">
        <dgm:presLayoutVars>
          <dgm:chMax val="1"/>
          <dgm:chPref val="1"/>
        </dgm:presLayoutVars>
      </dgm:prSet>
      <dgm:spPr/>
      <dgm:t>
        <a:bodyPr/>
        <a:lstStyle/>
        <a:p>
          <a:endParaRPr lang="es-ES"/>
        </a:p>
      </dgm:t>
    </dgm:pt>
    <dgm:pt modelId="{D7A9B914-03DF-4EFA-8051-64D17BEEC424}" type="pres">
      <dgm:prSet presAssocID="{02B489AD-D33C-4FEA-B856-3EB3905CD61D}" presName="sibTrans" presStyleCnt="0"/>
      <dgm:spPr/>
    </dgm:pt>
    <dgm:pt modelId="{11C18196-2146-4E2C-97C5-57E3A322DE31}" type="pres">
      <dgm:prSet presAssocID="{38500A23-D1E8-4793-BFB4-7D48C3B12E56}" presName="compNode" presStyleCnt="0"/>
      <dgm:spPr/>
    </dgm:pt>
    <dgm:pt modelId="{65FAEB75-0360-473B-B161-C206EAF64573}" type="pres">
      <dgm:prSet presAssocID="{38500A23-D1E8-4793-BFB4-7D48C3B12E56}" presName="iconBgRect" presStyleLbl="bgShp" presStyleIdx="3" presStyleCnt="4" custLinFactX="23006" custLinFactY="-100000" custLinFactNeighborX="100000" custLinFactNeighborY="-158635"/>
      <dgm:spPr/>
    </dgm:pt>
    <dgm:pt modelId="{EC7FCFE0-D830-43D0-A9BC-F09AB33356FE}" type="pres">
      <dgm:prSet presAssocID="{38500A23-D1E8-4793-BFB4-7D48C3B12E56}" presName="iconRect" presStyleLbl="node1" presStyleIdx="3" presStyleCnt="4" custLinFactX="100000" custLinFactY="-200000" custLinFactNeighborX="121012" custLinFactNeighborY="-257540"/>
      <dgm:spPr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s-ES"/>
        </a:p>
      </dgm:t>
      <dgm:extLst>
        <a:ext uri="{E40237B7-FDA0-4F09-8148-C483321AD2D9}">
          <dgm14:cNvPr xmlns:dgm14="http://schemas.microsoft.com/office/drawing/2010/diagram" id="0" name="" descr="Scales of Justice"/>
        </a:ext>
      </dgm:extLst>
    </dgm:pt>
    <dgm:pt modelId="{967EE654-1F2F-40BE-ADF9-AC5FC8268CAE}" type="pres">
      <dgm:prSet presAssocID="{38500A23-D1E8-4793-BFB4-7D48C3B12E56}" presName="spaceRect" presStyleCnt="0"/>
      <dgm:spPr/>
    </dgm:pt>
    <dgm:pt modelId="{A500C274-8DB8-4B64-8BA3-BF1461B422EA}" type="pres">
      <dgm:prSet presAssocID="{38500A23-D1E8-4793-BFB4-7D48C3B12E56}" presName="textRect" presStyleLbl="revTx" presStyleIdx="3" presStyleCnt="4">
        <dgm:presLayoutVars>
          <dgm:chMax val="1"/>
          <dgm:chPref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958DE084-CC95-41BB-A245-66C641F257E3}" type="presOf" srcId="{99BD547C-04A3-4D43-824A-B1BC2E9DE628}" destId="{E7F84E63-B5AC-4645-ACE3-F7B2A0176BD6}" srcOrd="0" destOrd="0" presId="urn:microsoft.com/office/officeart/2018/5/layout/IconCircleLabelList"/>
    <dgm:cxn modelId="{ABF38411-261E-4A18-97A0-56D507851E5A}" type="presOf" srcId="{A82358CC-5B83-49EA-AD14-1232A42D9FA6}" destId="{90C0444E-D55E-40CA-81B0-A1438290F688}" srcOrd="0" destOrd="0" presId="urn:microsoft.com/office/officeart/2018/5/layout/IconCircleLabelList"/>
    <dgm:cxn modelId="{8ED46F81-5398-43D9-9003-F78D65BA5974}" srcId="{0E0ED70D-2D7A-421B-B7EC-98EFD67A708E}" destId="{B6CA2D29-FB36-4DF3-83E1-E8788B9841B7}" srcOrd="1" destOrd="0" parTransId="{7A603EAA-DF2C-4EFF-BBF0-3A4253A460F7}" sibTransId="{EF5113BB-A8DB-4DD1-AC03-2E66CC0A7FC1}"/>
    <dgm:cxn modelId="{58B64170-DA25-4266-9F64-F6EFE0D2E904}" type="presOf" srcId="{38500A23-D1E8-4793-BFB4-7D48C3B12E56}" destId="{A500C274-8DB8-4B64-8BA3-BF1461B422EA}" srcOrd="0" destOrd="0" presId="urn:microsoft.com/office/officeart/2018/5/layout/IconCircleLabelList"/>
    <dgm:cxn modelId="{E99229FA-7A5C-4F03-BBC3-13EA550C3CD4}" srcId="{0E0ED70D-2D7A-421B-B7EC-98EFD67A708E}" destId="{38500A23-D1E8-4793-BFB4-7D48C3B12E56}" srcOrd="3" destOrd="0" parTransId="{F825975B-A2F0-4FA9-8ECC-42592A1401C0}" sibTransId="{01A02EC1-548A-4B3B-B1F5-399426B9D7C8}"/>
    <dgm:cxn modelId="{9CE34ECA-6C7A-4267-B5DE-9DB6E4890381}" srcId="{0E0ED70D-2D7A-421B-B7EC-98EFD67A708E}" destId="{A82358CC-5B83-49EA-AD14-1232A42D9FA6}" srcOrd="2" destOrd="0" parTransId="{BA3EA077-D817-477A-BCF7-91E05891AE41}" sibTransId="{02B489AD-D33C-4FEA-B856-3EB3905CD61D}"/>
    <dgm:cxn modelId="{D062EFE8-E08B-4B66-A46B-9656B70F9AFB}" srcId="{0E0ED70D-2D7A-421B-B7EC-98EFD67A708E}" destId="{99BD547C-04A3-4D43-824A-B1BC2E9DE628}" srcOrd="0" destOrd="0" parTransId="{2213C7FA-B536-4EF2-B500-AAFAF5FB1997}" sibTransId="{72D5B6FA-5F31-4F10-8113-620D5BC3ED8F}"/>
    <dgm:cxn modelId="{0D68709E-F9AB-4C4A-AFD6-ED20B2D832BF}" type="presOf" srcId="{0E0ED70D-2D7A-421B-B7EC-98EFD67A708E}" destId="{859C885E-2EAB-44A0-AE84-A10B0BF43517}" srcOrd="0" destOrd="0" presId="urn:microsoft.com/office/officeart/2018/5/layout/IconCircleLabelList"/>
    <dgm:cxn modelId="{CE78CEF0-DBF4-4132-B24B-5562A38F2FA4}" type="presOf" srcId="{B6CA2D29-FB36-4DF3-83E1-E8788B9841B7}" destId="{7C8244FA-9EF3-491C-8E93-2AC0AE7EBED9}" srcOrd="0" destOrd="0" presId="urn:microsoft.com/office/officeart/2018/5/layout/IconCircleLabelList"/>
    <dgm:cxn modelId="{CFDD3C7A-A636-47B0-AACC-275E4F03280F}" type="presParOf" srcId="{859C885E-2EAB-44A0-AE84-A10B0BF43517}" destId="{E9D62D7C-1680-4549-875E-D4F627D97AE5}" srcOrd="0" destOrd="0" presId="urn:microsoft.com/office/officeart/2018/5/layout/IconCircleLabelList"/>
    <dgm:cxn modelId="{2E8B81A6-C341-484B-A2BF-7D054C285E60}" type="presParOf" srcId="{E9D62D7C-1680-4549-875E-D4F627D97AE5}" destId="{04FB243C-4A68-4575-9E49-7E97E72B83F4}" srcOrd="0" destOrd="0" presId="urn:microsoft.com/office/officeart/2018/5/layout/IconCircleLabelList"/>
    <dgm:cxn modelId="{A4D1E26F-99E7-4E5E-8714-BFE33D9E133B}" type="presParOf" srcId="{E9D62D7C-1680-4549-875E-D4F627D97AE5}" destId="{6FAC663B-4DF4-4DE0-AE49-CC194DFACF2C}" srcOrd="1" destOrd="0" presId="urn:microsoft.com/office/officeart/2018/5/layout/IconCircleLabelList"/>
    <dgm:cxn modelId="{91C2B168-7518-4059-84BB-8085A3A1AE9A}" type="presParOf" srcId="{E9D62D7C-1680-4549-875E-D4F627D97AE5}" destId="{9352306A-020F-4408-B8E1-912344D6B4FE}" srcOrd="2" destOrd="0" presId="urn:microsoft.com/office/officeart/2018/5/layout/IconCircleLabelList"/>
    <dgm:cxn modelId="{EDE188A6-2EBE-4FED-AA15-C68233034B91}" type="presParOf" srcId="{E9D62D7C-1680-4549-875E-D4F627D97AE5}" destId="{E7F84E63-B5AC-4645-ACE3-F7B2A0176BD6}" srcOrd="3" destOrd="0" presId="urn:microsoft.com/office/officeart/2018/5/layout/IconCircleLabelList"/>
    <dgm:cxn modelId="{CAE52EDF-4851-4F70-B9D6-DF1EF90FA769}" type="presParOf" srcId="{859C885E-2EAB-44A0-AE84-A10B0BF43517}" destId="{11552BF6-4F35-4A3D-B4C5-BD1E33DC5C86}" srcOrd="1" destOrd="0" presId="urn:microsoft.com/office/officeart/2018/5/layout/IconCircleLabelList"/>
    <dgm:cxn modelId="{F69343EE-7513-4EAE-AE3C-6517348587FE}" type="presParOf" srcId="{859C885E-2EAB-44A0-AE84-A10B0BF43517}" destId="{E24456E9-4237-4BF0-B23A-659250C75393}" srcOrd="2" destOrd="0" presId="urn:microsoft.com/office/officeart/2018/5/layout/IconCircleLabelList"/>
    <dgm:cxn modelId="{9D1145AA-AE2D-448D-A313-56C0F1A59F0F}" type="presParOf" srcId="{E24456E9-4237-4BF0-B23A-659250C75393}" destId="{8002CBA1-C578-4BDC-A3D2-39110F184F38}" srcOrd="0" destOrd="0" presId="urn:microsoft.com/office/officeart/2018/5/layout/IconCircleLabelList"/>
    <dgm:cxn modelId="{E9241CC6-9BCE-4201-91A5-49A3F84A4A84}" type="presParOf" srcId="{E24456E9-4237-4BF0-B23A-659250C75393}" destId="{69921150-3506-4E5F-A9DE-63BF3B075F6A}" srcOrd="1" destOrd="0" presId="urn:microsoft.com/office/officeart/2018/5/layout/IconCircleLabelList"/>
    <dgm:cxn modelId="{7700E6C9-F90B-4AA3-B469-B5E3E26A6B98}" type="presParOf" srcId="{E24456E9-4237-4BF0-B23A-659250C75393}" destId="{11D854D4-84E9-4022-B7FE-EFF7F5420021}" srcOrd="2" destOrd="0" presId="urn:microsoft.com/office/officeart/2018/5/layout/IconCircleLabelList"/>
    <dgm:cxn modelId="{BD12F54B-34E5-4844-AC49-DB54F134C15C}" type="presParOf" srcId="{E24456E9-4237-4BF0-B23A-659250C75393}" destId="{7C8244FA-9EF3-491C-8E93-2AC0AE7EBED9}" srcOrd="3" destOrd="0" presId="urn:microsoft.com/office/officeart/2018/5/layout/IconCircleLabelList"/>
    <dgm:cxn modelId="{0E7CE78B-E3E3-466A-83CE-32224E32C89D}" type="presParOf" srcId="{859C885E-2EAB-44A0-AE84-A10B0BF43517}" destId="{801241EA-5A3F-4ABE-B12A-ECC01943D975}" srcOrd="3" destOrd="0" presId="urn:microsoft.com/office/officeart/2018/5/layout/IconCircleLabelList"/>
    <dgm:cxn modelId="{E4E5AF0F-8046-4920-BE06-9A938D82575C}" type="presParOf" srcId="{859C885E-2EAB-44A0-AE84-A10B0BF43517}" destId="{51DE3EE4-827C-4435-93E3-B613E1292FF0}" srcOrd="4" destOrd="0" presId="urn:microsoft.com/office/officeart/2018/5/layout/IconCircleLabelList"/>
    <dgm:cxn modelId="{BD5AD7A5-090F-49DC-9D6E-6265C4C10DE9}" type="presParOf" srcId="{51DE3EE4-827C-4435-93E3-B613E1292FF0}" destId="{43E64C85-5A23-4EEB-B00A-864DA97A936E}" srcOrd="0" destOrd="0" presId="urn:microsoft.com/office/officeart/2018/5/layout/IconCircleLabelList"/>
    <dgm:cxn modelId="{57A732B8-1917-4128-80DF-77CF8F4120D9}" type="presParOf" srcId="{51DE3EE4-827C-4435-93E3-B613E1292FF0}" destId="{49231A83-55CD-40BA-AB91-4C52D596D781}" srcOrd="1" destOrd="0" presId="urn:microsoft.com/office/officeart/2018/5/layout/IconCircleLabelList"/>
    <dgm:cxn modelId="{F3134F0D-A486-41A7-B4E7-D6E709F65F8F}" type="presParOf" srcId="{51DE3EE4-827C-4435-93E3-B613E1292FF0}" destId="{97D984E6-E6A0-4AB1-B041-745A519704C1}" srcOrd="2" destOrd="0" presId="urn:microsoft.com/office/officeart/2018/5/layout/IconCircleLabelList"/>
    <dgm:cxn modelId="{B4224052-01CD-4BD6-988F-27F40B22BDF9}" type="presParOf" srcId="{51DE3EE4-827C-4435-93E3-B613E1292FF0}" destId="{90C0444E-D55E-40CA-81B0-A1438290F688}" srcOrd="3" destOrd="0" presId="urn:microsoft.com/office/officeart/2018/5/layout/IconCircleLabelList"/>
    <dgm:cxn modelId="{227734F8-9B00-4CB0-9E83-6E7E7237DA64}" type="presParOf" srcId="{859C885E-2EAB-44A0-AE84-A10B0BF43517}" destId="{D7A9B914-03DF-4EFA-8051-64D17BEEC424}" srcOrd="5" destOrd="0" presId="urn:microsoft.com/office/officeart/2018/5/layout/IconCircleLabelList"/>
    <dgm:cxn modelId="{2FC97C34-3A0C-4671-A36C-47ECBE622A14}" type="presParOf" srcId="{859C885E-2EAB-44A0-AE84-A10B0BF43517}" destId="{11C18196-2146-4E2C-97C5-57E3A322DE31}" srcOrd="6" destOrd="0" presId="urn:microsoft.com/office/officeart/2018/5/layout/IconCircleLabelList"/>
    <dgm:cxn modelId="{8ED1849F-1AB5-4009-B57B-04CC46E27D5E}" type="presParOf" srcId="{11C18196-2146-4E2C-97C5-57E3A322DE31}" destId="{65FAEB75-0360-473B-B161-C206EAF64573}" srcOrd="0" destOrd="0" presId="urn:microsoft.com/office/officeart/2018/5/layout/IconCircleLabelList"/>
    <dgm:cxn modelId="{63FDF5FE-E62D-4012-8524-39EE0F76AD09}" type="presParOf" srcId="{11C18196-2146-4E2C-97C5-57E3A322DE31}" destId="{EC7FCFE0-D830-43D0-A9BC-F09AB33356FE}" srcOrd="1" destOrd="0" presId="urn:microsoft.com/office/officeart/2018/5/layout/IconCircleLabelList"/>
    <dgm:cxn modelId="{A3DCC360-4DA6-4545-AC14-D3A0F0006A65}" type="presParOf" srcId="{11C18196-2146-4E2C-97C5-57E3A322DE31}" destId="{967EE654-1F2F-40BE-ADF9-AC5FC8268CAE}" srcOrd="2" destOrd="0" presId="urn:microsoft.com/office/officeart/2018/5/layout/IconCircleLabelList"/>
    <dgm:cxn modelId="{1DAED779-D26F-4413-A89A-24D801BC66B5}" type="presParOf" srcId="{11C18196-2146-4E2C-97C5-57E3A322DE31}" destId="{A500C274-8DB8-4B64-8BA3-BF1461B422EA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AE0174C-3A85-4234-8EFF-AB5C7D138785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8C2FAF8D-E1ED-440D-8B1B-7F4CCFC17A1C}">
      <dgm:prSet phldrT="[Texto]"/>
      <dgm:spPr>
        <a:solidFill>
          <a:srgbClr val="C00000"/>
        </a:solidFill>
      </dgm:spPr>
      <dgm:t>
        <a:bodyPr/>
        <a:lstStyle/>
        <a:p>
          <a:r>
            <a:rPr lang="es-ES" dirty="0" smtClean="0"/>
            <a:t>Comunicación</a:t>
          </a:r>
          <a:endParaRPr lang="es-ES" dirty="0"/>
        </a:p>
      </dgm:t>
    </dgm:pt>
    <dgm:pt modelId="{37F79E96-B5CD-4A24-A9A7-83539AB2939B}" type="parTrans" cxnId="{DC4F0EC9-29C0-439C-8DC5-2466BD8D9DC6}">
      <dgm:prSet/>
      <dgm:spPr/>
      <dgm:t>
        <a:bodyPr/>
        <a:lstStyle/>
        <a:p>
          <a:endParaRPr lang="es-ES"/>
        </a:p>
      </dgm:t>
    </dgm:pt>
    <dgm:pt modelId="{D7154A48-0125-4C7B-8421-986F604645F8}" type="sibTrans" cxnId="{DC4F0EC9-29C0-439C-8DC5-2466BD8D9DC6}">
      <dgm:prSet/>
      <dgm:spPr/>
      <dgm:t>
        <a:bodyPr/>
        <a:lstStyle/>
        <a:p>
          <a:endParaRPr lang="es-ES"/>
        </a:p>
      </dgm:t>
    </dgm:pt>
    <dgm:pt modelId="{C7C724C5-E60F-434E-B872-0155A2B67EFF}">
      <dgm:prSet phldrT="[Texto]" custT="1"/>
      <dgm:spPr/>
      <dgm:t>
        <a:bodyPr/>
        <a:lstStyle/>
        <a:p>
          <a:r>
            <a:rPr lang="es-ES" sz="1800" dirty="0" smtClean="0"/>
            <a:t>Integradora</a:t>
          </a:r>
        </a:p>
        <a:p>
          <a:r>
            <a:rPr lang="es-ES" sz="1800" dirty="0" smtClean="0"/>
            <a:t>transformadora</a:t>
          </a:r>
          <a:endParaRPr lang="es-ES" sz="1800" dirty="0"/>
        </a:p>
      </dgm:t>
    </dgm:pt>
    <dgm:pt modelId="{761D8AD2-51C8-483A-A936-5B446FB25D9A}" type="parTrans" cxnId="{9E471A37-0A9C-4279-B748-95E20F8A03A7}">
      <dgm:prSet/>
      <dgm:spPr/>
      <dgm:t>
        <a:bodyPr/>
        <a:lstStyle/>
        <a:p>
          <a:endParaRPr lang="es-ES"/>
        </a:p>
      </dgm:t>
    </dgm:pt>
    <dgm:pt modelId="{332C1419-5B43-4FA1-9093-157339089DB6}" type="sibTrans" cxnId="{9E471A37-0A9C-4279-B748-95E20F8A03A7}">
      <dgm:prSet/>
      <dgm:spPr/>
      <dgm:t>
        <a:bodyPr/>
        <a:lstStyle/>
        <a:p>
          <a:endParaRPr lang="es-ES"/>
        </a:p>
      </dgm:t>
    </dgm:pt>
    <dgm:pt modelId="{39F37FA8-2F7B-49D7-85C6-2B92E8B78F37}">
      <dgm:prSet phldrT="[Texto]" custT="1"/>
      <dgm:spPr/>
      <dgm:t>
        <a:bodyPr/>
        <a:lstStyle/>
        <a:p>
          <a:r>
            <a:rPr lang="es-ES" sz="1800" dirty="0" smtClean="0"/>
            <a:t>Auto </a:t>
          </a:r>
          <a:r>
            <a:rPr lang="es-ES" sz="1800" dirty="0" err="1" smtClean="0"/>
            <a:t>rreguladora</a:t>
          </a:r>
          <a:endParaRPr lang="es-ES" sz="1800" dirty="0"/>
        </a:p>
      </dgm:t>
    </dgm:pt>
    <dgm:pt modelId="{5B1CB688-422A-4BEF-912C-64957BE7F059}" type="parTrans" cxnId="{FFCD6F3C-A02F-4019-BF3D-868CC4008B61}">
      <dgm:prSet/>
      <dgm:spPr/>
      <dgm:t>
        <a:bodyPr/>
        <a:lstStyle/>
        <a:p>
          <a:endParaRPr lang="es-ES"/>
        </a:p>
      </dgm:t>
    </dgm:pt>
    <dgm:pt modelId="{CC4B6A4D-615E-408F-B15C-B1848A118835}" type="sibTrans" cxnId="{FFCD6F3C-A02F-4019-BF3D-868CC4008B61}">
      <dgm:prSet/>
      <dgm:spPr/>
      <dgm:t>
        <a:bodyPr/>
        <a:lstStyle/>
        <a:p>
          <a:endParaRPr lang="es-ES"/>
        </a:p>
      </dgm:t>
    </dgm:pt>
    <dgm:pt modelId="{BF576D92-0ABC-467D-B341-1F16285A29B3}">
      <dgm:prSet phldrT="[Texto]" custT="1"/>
      <dgm:spPr/>
      <dgm:t>
        <a:bodyPr/>
        <a:lstStyle/>
        <a:p>
          <a:r>
            <a:rPr lang="es-ES" sz="1800" dirty="0" smtClean="0"/>
            <a:t>Conductora de su</a:t>
          </a:r>
        </a:p>
        <a:p>
          <a:r>
            <a:rPr lang="es-ES" sz="1800" dirty="0" smtClean="0"/>
            <a:t>identidad</a:t>
          </a:r>
          <a:endParaRPr lang="es-ES" sz="1800" dirty="0"/>
        </a:p>
      </dgm:t>
    </dgm:pt>
    <dgm:pt modelId="{6FDD83C7-AB22-4645-A1C5-D23B5E469124}" type="parTrans" cxnId="{A589D52E-012A-4AAC-93BA-5DDD73320270}">
      <dgm:prSet/>
      <dgm:spPr/>
      <dgm:t>
        <a:bodyPr/>
        <a:lstStyle/>
        <a:p>
          <a:endParaRPr lang="es-ES"/>
        </a:p>
      </dgm:t>
    </dgm:pt>
    <dgm:pt modelId="{E6C3F178-C80F-4BBA-9CCD-34A3278A9A04}" type="sibTrans" cxnId="{A589D52E-012A-4AAC-93BA-5DDD73320270}">
      <dgm:prSet/>
      <dgm:spPr/>
      <dgm:t>
        <a:bodyPr/>
        <a:lstStyle/>
        <a:p>
          <a:endParaRPr lang="es-ES"/>
        </a:p>
      </dgm:t>
    </dgm:pt>
    <dgm:pt modelId="{9CF30AF0-F2A4-46D2-B7BE-F9F8E97B8AB1}">
      <dgm:prSet phldrT="[Texto]" custT="1"/>
      <dgm:spPr/>
      <dgm:t>
        <a:bodyPr/>
        <a:lstStyle/>
        <a:p>
          <a:r>
            <a:rPr lang="es-ES" sz="1800" dirty="0" smtClean="0"/>
            <a:t>Articuladora</a:t>
          </a:r>
          <a:endParaRPr lang="es-ES" sz="1800" dirty="0"/>
        </a:p>
      </dgm:t>
    </dgm:pt>
    <dgm:pt modelId="{BAE592A6-CEAC-44F4-8A93-2398FC0EECB8}" type="parTrans" cxnId="{68E24697-9B3E-45C4-9939-38E3D19B1E6B}">
      <dgm:prSet/>
      <dgm:spPr/>
      <dgm:t>
        <a:bodyPr/>
        <a:lstStyle/>
        <a:p>
          <a:endParaRPr lang="es-ES"/>
        </a:p>
      </dgm:t>
    </dgm:pt>
    <dgm:pt modelId="{155B6DF4-A8E3-42E0-8247-19DAE0020595}" type="sibTrans" cxnId="{68E24697-9B3E-45C4-9939-38E3D19B1E6B}">
      <dgm:prSet/>
      <dgm:spPr/>
      <dgm:t>
        <a:bodyPr/>
        <a:lstStyle/>
        <a:p>
          <a:endParaRPr lang="es-ES"/>
        </a:p>
      </dgm:t>
    </dgm:pt>
    <dgm:pt modelId="{5FC8E33F-1F45-45FB-B847-A566A4C4B6A8}" type="pres">
      <dgm:prSet presAssocID="{7AE0174C-3A85-4234-8EFF-AB5C7D138785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C437E141-9BD9-43C6-89ED-737DB7FD1E8D}" type="pres">
      <dgm:prSet presAssocID="{8C2FAF8D-E1ED-440D-8B1B-7F4CCFC17A1C}" presName="centerShape" presStyleLbl="node0" presStyleIdx="0" presStyleCnt="1"/>
      <dgm:spPr/>
      <dgm:t>
        <a:bodyPr/>
        <a:lstStyle/>
        <a:p>
          <a:endParaRPr lang="es-ES"/>
        </a:p>
      </dgm:t>
    </dgm:pt>
    <dgm:pt modelId="{1EE936DB-821E-4D80-93CC-EFB20BDC3AC6}" type="pres">
      <dgm:prSet presAssocID="{C7C724C5-E60F-434E-B872-0155A2B67EFF}" presName="node" presStyleLbl="node1" presStyleIdx="0" presStyleCnt="4" custScaleX="214235" custScaleY="97697" custRadScaleRad="10073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6DAFDD5-BB14-4D2E-B42E-9C18103D1046}" type="pres">
      <dgm:prSet presAssocID="{C7C724C5-E60F-434E-B872-0155A2B67EFF}" presName="dummy" presStyleCnt="0"/>
      <dgm:spPr/>
    </dgm:pt>
    <dgm:pt modelId="{6CBF6178-CA60-4B36-9220-857B6D9446E9}" type="pres">
      <dgm:prSet presAssocID="{332C1419-5B43-4FA1-9093-157339089DB6}" presName="sibTrans" presStyleLbl="sibTrans2D1" presStyleIdx="0" presStyleCnt="4" custLinFactNeighborY="-405"/>
      <dgm:spPr/>
      <dgm:t>
        <a:bodyPr/>
        <a:lstStyle/>
        <a:p>
          <a:endParaRPr lang="es-ES"/>
        </a:p>
      </dgm:t>
    </dgm:pt>
    <dgm:pt modelId="{3DF5DFEE-1771-4EFF-9D21-A3772815F435}" type="pres">
      <dgm:prSet presAssocID="{39F37FA8-2F7B-49D7-85C6-2B92E8B78F37}" presName="node" presStyleLbl="node1" presStyleIdx="1" presStyleCnt="4" custScaleX="210242" custRadScaleRad="125709" custRadScaleInc="-126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431B4F3-1086-4792-961B-B1F59790E309}" type="pres">
      <dgm:prSet presAssocID="{39F37FA8-2F7B-49D7-85C6-2B92E8B78F37}" presName="dummy" presStyleCnt="0"/>
      <dgm:spPr/>
    </dgm:pt>
    <dgm:pt modelId="{18CE6884-250D-4F00-8968-A5F9F02317A4}" type="pres">
      <dgm:prSet presAssocID="{CC4B6A4D-615E-408F-B15C-B1848A118835}" presName="sibTrans" presStyleLbl="sibTrans2D1" presStyleIdx="1" presStyleCnt="4"/>
      <dgm:spPr/>
      <dgm:t>
        <a:bodyPr/>
        <a:lstStyle/>
        <a:p>
          <a:endParaRPr lang="es-ES"/>
        </a:p>
      </dgm:t>
    </dgm:pt>
    <dgm:pt modelId="{66CE9758-C8AE-4C3A-AF19-B5F4B778D372}" type="pres">
      <dgm:prSet presAssocID="{BF576D92-0ABC-467D-B341-1F16285A29B3}" presName="node" presStyleLbl="node1" presStyleIdx="2" presStyleCnt="4" custScaleX="22428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21E643E-ECB9-48F6-BB0C-2A9F2F8FE8B1}" type="pres">
      <dgm:prSet presAssocID="{BF576D92-0ABC-467D-B341-1F16285A29B3}" presName="dummy" presStyleCnt="0"/>
      <dgm:spPr/>
    </dgm:pt>
    <dgm:pt modelId="{9F5DFECD-2AE2-4F0B-849A-11FD9C9EAF49}" type="pres">
      <dgm:prSet presAssocID="{E6C3F178-C80F-4BBA-9CCD-34A3278A9A04}" presName="sibTrans" presStyleLbl="sibTrans2D1" presStyleIdx="2" presStyleCnt="4"/>
      <dgm:spPr/>
      <dgm:t>
        <a:bodyPr/>
        <a:lstStyle/>
        <a:p>
          <a:endParaRPr lang="es-ES"/>
        </a:p>
      </dgm:t>
    </dgm:pt>
    <dgm:pt modelId="{25CD618F-2FBA-47FA-BBAB-983F00C143A5}" type="pres">
      <dgm:prSet presAssocID="{9CF30AF0-F2A4-46D2-B7BE-F9F8E97B8AB1}" presName="node" presStyleLbl="node1" presStyleIdx="3" presStyleCnt="4" custScaleX="218367" custRadScaleRad="125718" custRadScaleInc="252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BEDFB2D-E7AD-434E-940D-4AA2B9A14921}" type="pres">
      <dgm:prSet presAssocID="{9CF30AF0-F2A4-46D2-B7BE-F9F8E97B8AB1}" presName="dummy" presStyleCnt="0"/>
      <dgm:spPr/>
    </dgm:pt>
    <dgm:pt modelId="{D5B1BA4B-AE1D-4FBE-8B61-F4148447275D}" type="pres">
      <dgm:prSet presAssocID="{155B6DF4-A8E3-42E0-8247-19DAE0020595}" presName="sibTrans" presStyleLbl="sibTrans2D1" presStyleIdx="3" presStyleCnt="4"/>
      <dgm:spPr/>
      <dgm:t>
        <a:bodyPr/>
        <a:lstStyle/>
        <a:p>
          <a:endParaRPr lang="es-ES"/>
        </a:p>
      </dgm:t>
    </dgm:pt>
  </dgm:ptLst>
  <dgm:cxnLst>
    <dgm:cxn modelId="{4A890EA2-2BE3-4185-A4EC-3E9499204BD0}" type="presOf" srcId="{C7C724C5-E60F-434E-B872-0155A2B67EFF}" destId="{1EE936DB-821E-4D80-93CC-EFB20BDC3AC6}" srcOrd="0" destOrd="0" presId="urn:microsoft.com/office/officeart/2005/8/layout/radial6"/>
    <dgm:cxn modelId="{A589D52E-012A-4AAC-93BA-5DDD73320270}" srcId="{8C2FAF8D-E1ED-440D-8B1B-7F4CCFC17A1C}" destId="{BF576D92-0ABC-467D-B341-1F16285A29B3}" srcOrd="2" destOrd="0" parTransId="{6FDD83C7-AB22-4645-A1C5-D23B5E469124}" sibTransId="{E6C3F178-C80F-4BBA-9CCD-34A3278A9A04}"/>
    <dgm:cxn modelId="{134CE15F-C807-48E2-AB6E-A4B49380D17F}" type="presOf" srcId="{7AE0174C-3A85-4234-8EFF-AB5C7D138785}" destId="{5FC8E33F-1F45-45FB-B847-A566A4C4B6A8}" srcOrd="0" destOrd="0" presId="urn:microsoft.com/office/officeart/2005/8/layout/radial6"/>
    <dgm:cxn modelId="{9E471A37-0A9C-4279-B748-95E20F8A03A7}" srcId="{8C2FAF8D-E1ED-440D-8B1B-7F4CCFC17A1C}" destId="{C7C724C5-E60F-434E-B872-0155A2B67EFF}" srcOrd="0" destOrd="0" parTransId="{761D8AD2-51C8-483A-A936-5B446FB25D9A}" sibTransId="{332C1419-5B43-4FA1-9093-157339089DB6}"/>
    <dgm:cxn modelId="{DAFA6566-8F89-4B9E-A469-52BC55C24F39}" type="presOf" srcId="{155B6DF4-A8E3-42E0-8247-19DAE0020595}" destId="{D5B1BA4B-AE1D-4FBE-8B61-F4148447275D}" srcOrd="0" destOrd="0" presId="urn:microsoft.com/office/officeart/2005/8/layout/radial6"/>
    <dgm:cxn modelId="{DC4F0EC9-29C0-439C-8DC5-2466BD8D9DC6}" srcId="{7AE0174C-3A85-4234-8EFF-AB5C7D138785}" destId="{8C2FAF8D-E1ED-440D-8B1B-7F4CCFC17A1C}" srcOrd="0" destOrd="0" parTransId="{37F79E96-B5CD-4A24-A9A7-83539AB2939B}" sibTransId="{D7154A48-0125-4C7B-8421-986F604645F8}"/>
    <dgm:cxn modelId="{1E6E8731-0031-4439-BBC1-75E67A31FC84}" type="presOf" srcId="{8C2FAF8D-E1ED-440D-8B1B-7F4CCFC17A1C}" destId="{C437E141-9BD9-43C6-89ED-737DB7FD1E8D}" srcOrd="0" destOrd="0" presId="urn:microsoft.com/office/officeart/2005/8/layout/radial6"/>
    <dgm:cxn modelId="{FA34E754-4960-420E-BA86-2BBEF0D39786}" type="presOf" srcId="{9CF30AF0-F2A4-46D2-B7BE-F9F8E97B8AB1}" destId="{25CD618F-2FBA-47FA-BBAB-983F00C143A5}" srcOrd="0" destOrd="0" presId="urn:microsoft.com/office/officeart/2005/8/layout/radial6"/>
    <dgm:cxn modelId="{6630AC83-3DE7-43D9-9E98-B3171AE99862}" type="presOf" srcId="{E6C3F178-C80F-4BBA-9CCD-34A3278A9A04}" destId="{9F5DFECD-2AE2-4F0B-849A-11FD9C9EAF49}" srcOrd="0" destOrd="0" presId="urn:microsoft.com/office/officeart/2005/8/layout/radial6"/>
    <dgm:cxn modelId="{0670AA8E-47B1-440F-BB3B-91972F4B3378}" type="presOf" srcId="{39F37FA8-2F7B-49D7-85C6-2B92E8B78F37}" destId="{3DF5DFEE-1771-4EFF-9D21-A3772815F435}" srcOrd="0" destOrd="0" presId="urn:microsoft.com/office/officeart/2005/8/layout/radial6"/>
    <dgm:cxn modelId="{7E50B486-771A-400D-B276-4238121684EC}" type="presOf" srcId="{332C1419-5B43-4FA1-9093-157339089DB6}" destId="{6CBF6178-CA60-4B36-9220-857B6D9446E9}" srcOrd="0" destOrd="0" presId="urn:microsoft.com/office/officeart/2005/8/layout/radial6"/>
    <dgm:cxn modelId="{FFCD6F3C-A02F-4019-BF3D-868CC4008B61}" srcId="{8C2FAF8D-E1ED-440D-8B1B-7F4CCFC17A1C}" destId="{39F37FA8-2F7B-49D7-85C6-2B92E8B78F37}" srcOrd="1" destOrd="0" parTransId="{5B1CB688-422A-4BEF-912C-64957BE7F059}" sibTransId="{CC4B6A4D-615E-408F-B15C-B1848A118835}"/>
    <dgm:cxn modelId="{68E24697-9B3E-45C4-9939-38E3D19B1E6B}" srcId="{8C2FAF8D-E1ED-440D-8B1B-7F4CCFC17A1C}" destId="{9CF30AF0-F2A4-46D2-B7BE-F9F8E97B8AB1}" srcOrd="3" destOrd="0" parTransId="{BAE592A6-CEAC-44F4-8A93-2398FC0EECB8}" sibTransId="{155B6DF4-A8E3-42E0-8247-19DAE0020595}"/>
    <dgm:cxn modelId="{C079E0A4-04E3-4DB3-8F09-7C28CE01C4C9}" type="presOf" srcId="{BF576D92-0ABC-467D-B341-1F16285A29B3}" destId="{66CE9758-C8AE-4C3A-AF19-B5F4B778D372}" srcOrd="0" destOrd="0" presId="urn:microsoft.com/office/officeart/2005/8/layout/radial6"/>
    <dgm:cxn modelId="{88E71373-2B0B-4C9E-B88F-602FFB882BF3}" type="presOf" srcId="{CC4B6A4D-615E-408F-B15C-B1848A118835}" destId="{18CE6884-250D-4F00-8968-A5F9F02317A4}" srcOrd="0" destOrd="0" presId="urn:microsoft.com/office/officeart/2005/8/layout/radial6"/>
    <dgm:cxn modelId="{D0B20522-BE71-4587-8BD1-B0AA2512D0FE}" type="presParOf" srcId="{5FC8E33F-1F45-45FB-B847-A566A4C4B6A8}" destId="{C437E141-9BD9-43C6-89ED-737DB7FD1E8D}" srcOrd="0" destOrd="0" presId="urn:microsoft.com/office/officeart/2005/8/layout/radial6"/>
    <dgm:cxn modelId="{49D3EFB5-BA6C-41E1-B35A-EE9094FFA1B4}" type="presParOf" srcId="{5FC8E33F-1F45-45FB-B847-A566A4C4B6A8}" destId="{1EE936DB-821E-4D80-93CC-EFB20BDC3AC6}" srcOrd="1" destOrd="0" presId="urn:microsoft.com/office/officeart/2005/8/layout/radial6"/>
    <dgm:cxn modelId="{3074E426-2C24-48D4-9F99-477E91854CFD}" type="presParOf" srcId="{5FC8E33F-1F45-45FB-B847-A566A4C4B6A8}" destId="{B6DAFDD5-BB14-4D2E-B42E-9C18103D1046}" srcOrd="2" destOrd="0" presId="urn:microsoft.com/office/officeart/2005/8/layout/radial6"/>
    <dgm:cxn modelId="{252DA9AA-3D41-413E-9B5C-198142EEC1E2}" type="presParOf" srcId="{5FC8E33F-1F45-45FB-B847-A566A4C4B6A8}" destId="{6CBF6178-CA60-4B36-9220-857B6D9446E9}" srcOrd="3" destOrd="0" presId="urn:microsoft.com/office/officeart/2005/8/layout/radial6"/>
    <dgm:cxn modelId="{D169BD81-D3CB-4F07-A0FC-F57C8A8A1DAB}" type="presParOf" srcId="{5FC8E33F-1F45-45FB-B847-A566A4C4B6A8}" destId="{3DF5DFEE-1771-4EFF-9D21-A3772815F435}" srcOrd="4" destOrd="0" presId="urn:microsoft.com/office/officeart/2005/8/layout/radial6"/>
    <dgm:cxn modelId="{75F606E2-52A1-4EF3-8994-D7C75A6C5DDD}" type="presParOf" srcId="{5FC8E33F-1F45-45FB-B847-A566A4C4B6A8}" destId="{4431B4F3-1086-4792-961B-B1F59790E309}" srcOrd="5" destOrd="0" presId="urn:microsoft.com/office/officeart/2005/8/layout/radial6"/>
    <dgm:cxn modelId="{E22E83DA-D09C-495F-855D-83588CB8A228}" type="presParOf" srcId="{5FC8E33F-1F45-45FB-B847-A566A4C4B6A8}" destId="{18CE6884-250D-4F00-8968-A5F9F02317A4}" srcOrd="6" destOrd="0" presId="urn:microsoft.com/office/officeart/2005/8/layout/radial6"/>
    <dgm:cxn modelId="{26F16A65-D2E1-4BF2-9605-7630DAFD6417}" type="presParOf" srcId="{5FC8E33F-1F45-45FB-B847-A566A4C4B6A8}" destId="{66CE9758-C8AE-4C3A-AF19-B5F4B778D372}" srcOrd="7" destOrd="0" presId="urn:microsoft.com/office/officeart/2005/8/layout/radial6"/>
    <dgm:cxn modelId="{D6D6233C-06A4-475B-9231-D4C6B0D60A3D}" type="presParOf" srcId="{5FC8E33F-1F45-45FB-B847-A566A4C4B6A8}" destId="{F21E643E-ECB9-48F6-BB0C-2A9F2F8FE8B1}" srcOrd="8" destOrd="0" presId="urn:microsoft.com/office/officeart/2005/8/layout/radial6"/>
    <dgm:cxn modelId="{641F28BE-31E3-4B53-B2F9-AF0AE0AA3602}" type="presParOf" srcId="{5FC8E33F-1F45-45FB-B847-A566A4C4B6A8}" destId="{9F5DFECD-2AE2-4F0B-849A-11FD9C9EAF49}" srcOrd="9" destOrd="0" presId="urn:microsoft.com/office/officeart/2005/8/layout/radial6"/>
    <dgm:cxn modelId="{87089208-23DB-4561-A5C5-14D891D1B5E7}" type="presParOf" srcId="{5FC8E33F-1F45-45FB-B847-A566A4C4B6A8}" destId="{25CD618F-2FBA-47FA-BBAB-983F00C143A5}" srcOrd="10" destOrd="0" presId="urn:microsoft.com/office/officeart/2005/8/layout/radial6"/>
    <dgm:cxn modelId="{EFD72A9C-2CF6-45AF-815B-A50F9F89F216}" type="presParOf" srcId="{5FC8E33F-1F45-45FB-B847-A566A4C4B6A8}" destId="{7BEDFB2D-E7AD-434E-940D-4AA2B9A14921}" srcOrd="11" destOrd="0" presId="urn:microsoft.com/office/officeart/2005/8/layout/radial6"/>
    <dgm:cxn modelId="{F3C0EED0-53EC-49AE-834C-E789DB0C3917}" type="presParOf" srcId="{5FC8E33F-1F45-45FB-B847-A566A4C4B6A8}" destId="{D5B1BA4B-AE1D-4FBE-8B61-F4148447275D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FB243C-4A68-4575-9E49-7E97E72B83F4}">
      <dsp:nvSpPr>
        <dsp:cNvPr id="0" name=""/>
        <dsp:cNvSpPr/>
      </dsp:nvSpPr>
      <dsp:spPr>
        <a:xfrm>
          <a:off x="2598847" y="1297"/>
          <a:ext cx="918931" cy="91893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FAC663B-4DF4-4DE0-AE49-CC194DFACF2C}">
      <dsp:nvSpPr>
        <dsp:cNvPr id="0" name=""/>
        <dsp:cNvSpPr/>
      </dsp:nvSpPr>
      <dsp:spPr>
        <a:xfrm>
          <a:off x="2794685" y="197134"/>
          <a:ext cx="527255" cy="527255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F84E63-B5AC-4645-ACE3-F7B2A0176BD6}">
      <dsp:nvSpPr>
        <dsp:cNvPr id="0" name=""/>
        <dsp:cNvSpPr/>
      </dsp:nvSpPr>
      <dsp:spPr>
        <a:xfrm>
          <a:off x="1535455" y="1161144"/>
          <a:ext cx="6075509" cy="7809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es-ES_tradnl" sz="2400" kern="1200" cap="none" dirty="0" smtClean="0">
              <a:latin typeface="Century Gothic" panose="020B0502020202020204" pitchFamily="34" charset="0"/>
            </a:rPr>
            <a:t>El </a:t>
          </a:r>
          <a:r>
            <a:rPr lang="es-ES_tradnl" sz="2400" b="1" kern="1200" cap="none" dirty="0" smtClean="0">
              <a:latin typeface="Century Gothic" panose="020B0502020202020204" pitchFamily="34" charset="0"/>
            </a:rPr>
            <a:t>profesional de la comunicación</a:t>
          </a:r>
          <a:r>
            <a:rPr lang="es-ES_tradnl" sz="2400" kern="1200" cap="none" dirty="0" smtClean="0">
              <a:latin typeface="Century Gothic" panose="020B0502020202020204" pitchFamily="34" charset="0"/>
            </a:rPr>
            <a:t>, es el que abarca todo, cualquiera que sea su función académica, es aquel que decide, diseña y ejecuta</a:t>
          </a:r>
          <a:endParaRPr lang="en-US" sz="2400" kern="1200" cap="none" dirty="0">
            <a:latin typeface="Century Gothic" panose="020B0502020202020204" pitchFamily="34" charset="0"/>
          </a:endParaRPr>
        </a:p>
      </dsp:txBody>
      <dsp:txXfrm>
        <a:off x="1535455" y="1161144"/>
        <a:ext cx="6075509" cy="780909"/>
      </dsp:txXfrm>
    </dsp:sp>
    <dsp:sp modelId="{8002CBA1-C578-4BDC-A3D2-39110F184F38}">
      <dsp:nvSpPr>
        <dsp:cNvPr id="0" name=""/>
        <dsp:cNvSpPr/>
      </dsp:nvSpPr>
      <dsp:spPr>
        <a:xfrm>
          <a:off x="5502582" y="2565649"/>
          <a:ext cx="918931" cy="918931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921150-3506-4E5F-A9DE-63BF3B075F6A}">
      <dsp:nvSpPr>
        <dsp:cNvPr id="0" name=""/>
        <dsp:cNvSpPr/>
      </dsp:nvSpPr>
      <dsp:spPr>
        <a:xfrm>
          <a:off x="5698417" y="2761486"/>
          <a:ext cx="527255" cy="527255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8244FA-9EF3-491C-8E93-2AC0AE7EBED9}">
      <dsp:nvSpPr>
        <dsp:cNvPr id="0" name=""/>
        <dsp:cNvSpPr/>
      </dsp:nvSpPr>
      <dsp:spPr>
        <a:xfrm>
          <a:off x="6359695" y="1206453"/>
          <a:ext cx="1506445" cy="7809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defRPr cap="all"/>
          </a:pPr>
          <a:endParaRPr lang="en-US" sz="3200" kern="1200" dirty="0"/>
        </a:p>
      </dsp:txBody>
      <dsp:txXfrm>
        <a:off x="6359695" y="1206453"/>
        <a:ext cx="1506445" cy="780909"/>
      </dsp:txXfrm>
    </dsp:sp>
    <dsp:sp modelId="{43E64C85-5A23-4EEB-B00A-864DA97A936E}">
      <dsp:nvSpPr>
        <dsp:cNvPr id="0" name=""/>
        <dsp:cNvSpPr/>
      </dsp:nvSpPr>
      <dsp:spPr>
        <a:xfrm>
          <a:off x="2598847" y="2608686"/>
          <a:ext cx="918931" cy="918931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231A83-55CD-40BA-AB91-4C52D596D781}">
      <dsp:nvSpPr>
        <dsp:cNvPr id="0" name=""/>
        <dsp:cNvSpPr/>
      </dsp:nvSpPr>
      <dsp:spPr>
        <a:xfrm>
          <a:off x="2841294" y="2804527"/>
          <a:ext cx="527255" cy="527255"/>
        </a:xfrm>
        <a:prstGeom prst="rect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C0444E-D55E-40CA-81B0-A1438290F688}">
      <dsp:nvSpPr>
        <dsp:cNvPr id="0" name=""/>
        <dsp:cNvSpPr/>
      </dsp:nvSpPr>
      <dsp:spPr>
        <a:xfrm>
          <a:off x="2305090" y="3569130"/>
          <a:ext cx="1506445" cy="7809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defRPr cap="all"/>
          </a:pPr>
          <a:endParaRPr lang="en-US" sz="3200" kern="1200" dirty="0"/>
        </a:p>
      </dsp:txBody>
      <dsp:txXfrm>
        <a:off x="2305090" y="3569130"/>
        <a:ext cx="1506445" cy="780909"/>
      </dsp:txXfrm>
    </dsp:sp>
    <dsp:sp modelId="{65FAEB75-0360-473B-B161-C206EAF64573}">
      <dsp:nvSpPr>
        <dsp:cNvPr id="0" name=""/>
        <dsp:cNvSpPr/>
      </dsp:nvSpPr>
      <dsp:spPr>
        <a:xfrm>
          <a:off x="5499261" y="0"/>
          <a:ext cx="918931" cy="918931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7FCFE0-D830-43D0-A9BC-F09AB33356FE}">
      <dsp:nvSpPr>
        <dsp:cNvPr id="0" name=""/>
        <dsp:cNvSpPr/>
      </dsp:nvSpPr>
      <dsp:spPr>
        <a:xfrm>
          <a:off x="5730057" y="147406"/>
          <a:ext cx="527255" cy="527255"/>
        </a:xfrm>
        <a:prstGeom prst="rect">
          <a:avLst/>
        </a:prstGeom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00C274-8DB8-4B64-8BA3-BF1461B422EA}">
      <dsp:nvSpPr>
        <dsp:cNvPr id="0" name=""/>
        <dsp:cNvSpPr/>
      </dsp:nvSpPr>
      <dsp:spPr>
        <a:xfrm>
          <a:off x="4075163" y="3569130"/>
          <a:ext cx="1506445" cy="7809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defRPr cap="all"/>
          </a:pPr>
          <a:endParaRPr lang="en-US" sz="3200" kern="1200" dirty="0"/>
        </a:p>
      </dsp:txBody>
      <dsp:txXfrm>
        <a:off x="4075163" y="3569130"/>
        <a:ext cx="1506445" cy="78090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B1BA4B-AE1D-4FBE-8B61-F4148447275D}">
      <dsp:nvSpPr>
        <dsp:cNvPr id="0" name=""/>
        <dsp:cNvSpPr/>
      </dsp:nvSpPr>
      <dsp:spPr>
        <a:xfrm>
          <a:off x="1442237" y="449630"/>
          <a:ext cx="3473493" cy="3473493"/>
        </a:xfrm>
        <a:prstGeom prst="blockArc">
          <a:avLst>
            <a:gd name="adj1" fmla="val 10725832"/>
            <a:gd name="adj2" fmla="val 17094607"/>
            <a:gd name="adj3" fmla="val 464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5DFECD-2AE2-4F0B-849A-11FD9C9EAF49}">
      <dsp:nvSpPr>
        <dsp:cNvPr id="0" name=""/>
        <dsp:cNvSpPr/>
      </dsp:nvSpPr>
      <dsp:spPr>
        <a:xfrm>
          <a:off x="1440464" y="571957"/>
          <a:ext cx="3473493" cy="3473493"/>
        </a:xfrm>
        <a:prstGeom prst="blockArc">
          <a:avLst>
            <a:gd name="adj1" fmla="val 4501675"/>
            <a:gd name="adj2" fmla="val 10973803"/>
            <a:gd name="adj3" fmla="val 464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CE6884-250D-4F00-8968-A5F9F02317A4}">
      <dsp:nvSpPr>
        <dsp:cNvPr id="0" name=""/>
        <dsp:cNvSpPr/>
      </dsp:nvSpPr>
      <dsp:spPr>
        <a:xfrm>
          <a:off x="2316329" y="571777"/>
          <a:ext cx="3473493" cy="3473493"/>
        </a:xfrm>
        <a:prstGeom prst="blockArc">
          <a:avLst>
            <a:gd name="adj1" fmla="val 21455107"/>
            <a:gd name="adj2" fmla="val 6296910"/>
            <a:gd name="adj3" fmla="val 464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BF6178-CA60-4B36-9220-857B6D9446E9}">
      <dsp:nvSpPr>
        <dsp:cNvPr id="0" name=""/>
        <dsp:cNvSpPr/>
      </dsp:nvSpPr>
      <dsp:spPr>
        <a:xfrm>
          <a:off x="2315582" y="435469"/>
          <a:ext cx="3473493" cy="3473493"/>
        </a:xfrm>
        <a:prstGeom prst="blockArc">
          <a:avLst>
            <a:gd name="adj1" fmla="val 15304657"/>
            <a:gd name="adj2" fmla="val 102881"/>
            <a:gd name="adj3" fmla="val 464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37E141-9BD9-43C6-89ED-737DB7FD1E8D}">
      <dsp:nvSpPr>
        <dsp:cNvPr id="0" name=""/>
        <dsp:cNvSpPr/>
      </dsp:nvSpPr>
      <dsp:spPr>
        <a:xfrm>
          <a:off x="2815536" y="1451169"/>
          <a:ext cx="1599888" cy="1599888"/>
        </a:xfrm>
        <a:prstGeom prst="ellipse">
          <a:avLst/>
        </a:prstGeom>
        <a:solidFill>
          <a:srgbClr val="C00000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Comunicación</a:t>
          </a:r>
          <a:endParaRPr lang="es-ES" sz="1400" kern="1200" dirty="0"/>
        </a:p>
      </dsp:txBody>
      <dsp:txXfrm>
        <a:off x="3049834" y="1685467"/>
        <a:ext cx="1131292" cy="1131292"/>
      </dsp:txXfrm>
    </dsp:sp>
    <dsp:sp modelId="{1EE936DB-821E-4D80-93CC-EFB20BDC3AC6}">
      <dsp:nvSpPr>
        <dsp:cNvPr id="0" name=""/>
        <dsp:cNvSpPr/>
      </dsp:nvSpPr>
      <dsp:spPr>
        <a:xfrm>
          <a:off x="2415848" y="0"/>
          <a:ext cx="2399265" cy="109413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Integradora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transformadora</a:t>
          </a:r>
          <a:endParaRPr lang="es-ES" sz="1800" kern="1200" dirty="0"/>
        </a:p>
      </dsp:txBody>
      <dsp:txXfrm>
        <a:off x="2767212" y="160232"/>
        <a:ext cx="1696537" cy="773666"/>
      </dsp:txXfrm>
    </dsp:sp>
    <dsp:sp modelId="{3DF5DFEE-1771-4EFF-9D21-A3772815F435}">
      <dsp:nvSpPr>
        <dsp:cNvPr id="0" name=""/>
        <dsp:cNvSpPr/>
      </dsp:nvSpPr>
      <dsp:spPr>
        <a:xfrm>
          <a:off x="4570725" y="1677083"/>
          <a:ext cx="2354546" cy="111992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Auto </a:t>
          </a:r>
          <a:r>
            <a:rPr lang="es-ES" sz="1800" kern="1200" dirty="0" err="1" smtClean="0"/>
            <a:t>rreguladora</a:t>
          </a:r>
          <a:endParaRPr lang="es-ES" sz="1800" kern="1200" dirty="0"/>
        </a:p>
      </dsp:txBody>
      <dsp:txXfrm>
        <a:off x="4915540" y="1841092"/>
        <a:ext cx="1664916" cy="791904"/>
      </dsp:txXfrm>
    </dsp:sp>
    <dsp:sp modelId="{66CE9758-C8AE-4C3A-AF19-B5F4B778D372}">
      <dsp:nvSpPr>
        <dsp:cNvPr id="0" name=""/>
        <dsp:cNvSpPr/>
      </dsp:nvSpPr>
      <dsp:spPr>
        <a:xfrm>
          <a:off x="2359572" y="3387582"/>
          <a:ext cx="2511817" cy="111992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Conductora de su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identidad</a:t>
          </a:r>
          <a:endParaRPr lang="es-ES" sz="1800" kern="1200" dirty="0"/>
        </a:p>
      </dsp:txBody>
      <dsp:txXfrm>
        <a:off x="2727419" y="3551591"/>
        <a:ext cx="1776123" cy="791904"/>
      </dsp:txXfrm>
    </dsp:sp>
    <dsp:sp modelId="{25CD618F-2FBA-47FA-BBAB-983F00C143A5}">
      <dsp:nvSpPr>
        <dsp:cNvPr id="0" name=""/>
        <dsp:cNvSpPr/>
      </dsp:nvSpPr>
      <dsp:spPr>
        <a:xfrm>
          <a:off x="260178" y="1663013"/>
          <a:ext cx="2445540" cy="111992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Articuladora</a:t>
          </a:r>
          <a:endParaRPr lang="es-ES" sz="1800" kern="1200" dirty="0"/>
        </a:p>
      </dsp:txBody>
      <dsp:txXfrm>
        <a:off x="618319" y="1827022"/>
        <a:ext cx="1729258" cy="7919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=""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68DDD-4245-411A-97D8-849938C7DA84}" type="datetimeFigureOut">
              <a:rPr lang="es-EC" smtClean="0"/>
              <a:t>15/7/2019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E6D54-C146-4864-BAC4-62767272143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649691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68DDD-4245-411A-97D8-849938C7DA84}" type="datetimeFigureOut">
              <a:rPr lang="es-EC" smtClean="0"/>
              <a:t>15/7/2019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E6D54-C146-4864-BAC4-62767272143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93808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68DDD-4245-411A-97D8-849938C7DA84}" type="datetimeFigureOut">
              <a:rPr lang="es-EC" smtClean="0"/>
              <a:t>15/7/2019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E6D54-C146-4864-BAC4-62767272143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141016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68DDD-4245-411A-97D8-849938C7DA84}" type="datetimeFigureOut">
              <a:rPr lang="es-EC" smtClean="0"/>
              <a:t>15/7/2019</a:t>
            </a:fld>
            <a:endParaRPr lang="es-EC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E6D54-C146-4864-BAC4-62767272143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079635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68DDD-4245-411A-97D8-849938C7DA84}" type="datetimeFigureOut">
              <a:rPr lang="es-EC" smtClean="0"/>
              <a:t>15/7/2019</a:t>
            </a:fld>
            <a:endParaRPr lang="es-EC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E6D54-C146-4864-BAC4-62767272143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08359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68DDD-4245-411A-97D8-849938C7DA84}" type="datetimeFigureOut">
              <a:rPr lang="es-EC" smtClean="0"/>
              <a:t>15/7/2019</a:t>
            </a:fld>
            <a:endParaRPr lang="es-EC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E6D54-C146-4864-BAC4-62767272143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71535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68DDD-4245-411A-97D8-849938C7DA84}" type="datetimeFigureOut">
              <a:rPr lang="es-EC" smtClean="0"/>
              <a:t>15/7/2019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E6D54-C146-4864-BAC4-62767272143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659469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68DDD-4245-411A-97D8-849938C7DA84}" type="datetimeFigureOut">
              <a:rPr lang="es-EC" smtClean="0"/>
              <a:t>15/7/2019</a:t>
            </a:fld>
            <a:endParaRPr lang="es-EC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E6D54-C146-4864-BAC4-62767272143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553431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68DDD-4245-411A-97D8-849938C7DA84}" type="datetimeFigureOut">
              <a:rPr lang="es-EC" smtClean="0"/>
              <a:t>15/7/2019</a:t>
            </a:fld>
            <a:endParaRPr lang="es-EC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s-EC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E6D54-C146-4864-BAC4-62767272143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09034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68DDD-4245-411A-97D8-849938C7DA84}" type="datetimeFigureOut">
              <a:rPr lang="es-EC" smtClean="0"/>
              <a:t>15/7/2019</a:t>
            </a:fld>
            <a:endParaRPr lang="es-EC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E6D54-C146-4864-BAC4-62767272143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536754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68DDD-4245-411A-97D8-849938C7DA84}" type="datetimeFigureOut">
              <a:rPr lang="es-EC" smtClean="0"/>
              <a:t>15/7/2019</a:t>
            </a:fld>
            <a:endParaRPr lang="es-EC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E6D54-C146-4864-BAC4-62767272143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003674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B568DDD-4245-411A-97D8-849938C7DA84}" type="datetimeFigureOut">
              <a:rPr lang="es-EC" smtClean="0"/>
              <a:t>15/7/2019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BEBE6D54-C146-4864-BAC4-62767272143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40658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9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8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33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n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98" y="740228"/>
            <a:ext cx="9163112" cy="5482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/>
          <p:cNvSpPr txBox="1"/>
          <p:nvPr/>
        </p:nvSpPr>
        <p:spPr>
          <a:xfrm>
            <a:off x="391886" y="4482012"/>
            <a:ext cx="8530047" cy="132343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scene3d>
            <a:camera prst="perspectiveContrastingRightFacing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r"/>
            <a:r>
              <a:rPr lang="es-EC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HACIA UNA TEORÍA ESTRATEGICA PARA LA ACCIÓN COTIDIANA</a:t>
            </a:r>
            <a:endParaRPr lang="es-EC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9932127" y="3760523"/>
            <a:ext cx="1981199" cy="186204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r>
              <a:rPr lang="es-EC" sz="115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</a:t>
            </a:r>
            <a:endParaRPr lang="es-EC" sz="115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9542561" y="5719943"/>
            <a:ext cx="25250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1600" b="1" dirty="0" smtClean="0">
                <a:latin typeface="Century Gothic" panose="020B0502020202020204" pitchFamily="34" charset="0"/>
              </a:rPr>
              <a:t>María Fernanda Román</a:t>
            </a:r>
            <a:endParaRPr lang="es-EC" sz="1600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720606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37456" y="2147890"/>
            <a:ext cx="2819401" cy="3299320"/>
          </a:xfrm>
        </p:spPr>
        <p:txBody>
          <a:bodyPr>
            <a:normAutofit/>
          </a:bodyPr>
          <a:lstStyle/>
          <a:p>
            <a:r>
              <a:rPr lang="es-EC" sz="10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1.</a:t>
            </a:r>
            <a:r>
              <a:rPr lang="es-EC" b="1" dirty="0" smtClean="0">
                <a:latin typeface="Century Gothic" panose="020B0502020202020204" pitchFamily="34" charset="0"/>
              </a:rPr>
              <a:t/>
            </a:r>
            <a:br>
              <a:rPr lang="es-EC" b="1" dirty="0" smtClean="0">
                <a:latin typeface="Century Gothic" panose="020B0502020202020204" pitchFamily="34" charset="0"/>
              </a:rPr>
            </a:br>
            <a:r>
              <a:rPr lang="es-EC" b="1" dirty="0" smtClean="0">
                <a:latin typeface="Century Gothic" panose="020B0502020202020204" pitchFamily="34" charset="0"/>
              </a:rPr>
              <a:t>Hora de recapitular</a:t>
            </a:r>
            <a:endParaRPr lang="es-EC" b="1" dirty="0">
              <a:latin typeface="Century Gothic" panose="020B05020202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206240" y="4136136"/>
            <a:ext cx="6740434" cy="19772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C" dirty="0" smtClean="0"/>
              <a:t>Las estrategias de comunicación pública deben hacer un pegamento de las fracturas sociales y el de facilitar el consenso y las alianzas entre los operadores públicos.</a:t>
            </a:r>
          </a:p>
          <a:p>
            <a:pPr marL="0" indent="0">
              <a:buNone/>
            </a:pPr>
            <a:r>
              <a:rPr lang="es-EC" dirty="0" smtClean="0"/>
              <a:t>El aumento significativo de las alianzas clave cooperativa y competitividad.</a:t>
            </a:r>
            <a:endParaRPr lang="es-EC" dirty="0"/>
          </a:p>
        </p:txBody>
      </p:sp>
      <p:pic>
        <p:nvPicPr>
          <p:cNvPr id="2050" name="Picture 2" descr="Resultado de imagen para SIMBOLO problemas y oportunidade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92" b="22760"/>
          <a:stretch/>
        </p:blipFill>
        <p:spPr bwMode="auto">
          <a:xfrm>
            <a:off x="3869268" y="754379"/>
            <a:ext cx="7430103" cy="327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lipse 3"/>
          <p:cNvSpPr/>
          <p:nvPr/>
        </p:nvSpPr>
        <p:spPr>
          <a:xfrm>
            <a:off x="4023360" y="4480560"/>
            <a:ext cx="78377" cy="7837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7" name="Elipse 6"/>
          <p:cNvSpPr/>
          <p:nvPr/>
        </p:nvSpPr>
        <p:spPr>
          <a:xfrm>
            <a:off x="4019550" y="5408021"/>
            <a:ext cx="78377" cy="7837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pic>
        <p:nvPicPr>
          <p:cNvPr id="2052" name="Picture 4" descr="Imagen relacionada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28" t="9591" r="19336" b="29665"/>
          <a:stretch/>
        </p:blipFill>
        <p:spPr bwMode="auto">
          <a:xfrm>
            <a:off x="2032000" y="870858"/>
            <a:ext cx="1293545" cy="1283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37253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69268" y="838199"/>
            <a:ext cx="7315200" cy="5257799"/>
          </a:xfrm>
        </p:spPr>
        <p:txBody>
          <a:bodyPr>
            <a:normAutofit/>
          </a:bodyPr>
          <a:lstStyle/>
          <a:p>
            <a:r>
              <a:rPr lang="es-EC" sz="24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Los grandes conflictos normativos, culturales y de identidad, están reclamando todo el talento estratégico de gobiernos, agencias internacionales, ONG, fundaciones.</a:t>
            </a:r>
          </a:p>
          <a:p>
            <a:pPr marL="0" indent="0">
              <a:buNone/>
            </a:pPr>
            <a:endParaRPr lang="es-EC" sz="2400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r>
              <a:rPr lang="es-EC" sz="24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El nuevo escenario modifica la manera de pensar y de definir los problemas.</a:t>
            </a:r>
          </a:p>
          <a:p>
            <a:endParaRPr lang="es-EC" sz="24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r>
              <a:rPr lang="es-EC" sz="24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Palabras como: interacción, intercambio, juego, sentido, pluralidad, estrategia, partida, reglas, paradigmas narrativas..., tejen la trama del comienzo del milenio.</a:t>
            </a:r>
            <a:endParaRPr lang="es-EC" sz="24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074" name="Picture 2" descr="Imagen relacionad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2" t="-1152" r="-762" b="1638"/>
          <a:stretch/>
        </p:blipFill>
        <p:spPr bwMode="auto">
          <a:xfrm rot="16200000">
            <a:off x="-990599" y="1663699"/>
            <a:ext cx="5384799" cy="3479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Imagen relacionada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28" t="9591" r="19336" b="29665"/>
          <a:stretch/>
        </p:blipFill>
        <p:spPr bwMode="auto">
          <a:xfrm>
            <a:off x="2046558" y="838199"/>
            <a:ext cx="1293545" cy="1283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84330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40219" y="1986928"/>
            <a:ext cx="2947482" cy="3997820"/>
          </a:xfrm>
        </p:spPr>
        <p:txBody>
          <a:bodyPr>
            <a:normAutofit/>
          </a:bodyPr>
          <a:lstStyle/>
          <a:p>
            <a:r>
              <a:rPr lang="es-EC" sz="9600" b="1" dirty="0" smtClean="0">
                <a:latin typeface="Century Gothic" panose="020B0502020202020204" pitchFamily="34" charset="0"/>
              </a:rPr>
              <a:t>2.</a:t>
            </a:r>
            <a:r>
              <a:rPr lang="es-EC" b="1" dirty="0" smtClean="0">
                <a:latin typeface="Century Gothic" panose="020B0502020202020204" pitchFamily="34" charset="0"/>
              </a:rPr>
              <a:t> </a:t>
            </a:r>
            <a:br>
              <a:rPr lang="es-EC" b="1" dirty="0" smtClean="0">
                <a:latin typeface="Century Gothic" panose="020B0502020202020204" pitchFamily="34" charset="0"/>
              </a:rPr>
            </a:br>
            <a:r>
              <a:rPr lang="es-EC" b="1" dirty="0" smtClean="0">
                <a:latin typeface="Century Gothic" panose="020B0502020202020204" pitchFamily="34" charset="0"/>
              </a:rPr>
              <a:t>En que clase de profesión quereos estar?</a:t>
            </a:r>
            <a:endParaRPr lang="es-EC" b="1" dirty="0">
              <a:latin typeface="Century Gothic" panose="020B0502020202020204" pitchFamily="34" charset="0"/>
            </a:endParaRPr>
          </a:p>
        </p:txBody>
      </p:sp>
      <p:graphicFrame>
        <p:nvGraphicFramePr>
          <p:cNvPr id="6" name="Marcador de contenido 2">
            <a:extLst>
              <a:ext uri="{FF2B5EF4-FFF2-40B4-BE49-F238E27FC236}">
                <a16:creationId xmlns:a16="http://schemas.microsoft.com/office/drawing/2014/main" id="{E596AEBF-DF6E-4556-BEAD-C815A8CCE0B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3964669"/>
              </p:ext>
            </p:extLst>
          </p:nvPr>
        </p:nvGraphicFramePr>
        <p:xfrm>
          <a:off x="3187701" y="1633410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146" name="Picture 2" descr="Resultado de imagen para simbolo de profesiones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21" t="11997" r="22411" b="23449"/>
          <a:stretch/>
        </p:blipFill>
        <p:spPr bwMode="auto">
          <a:xfrm>
            <a:off x="2423885" y="870911"/>
            <a:ext cx="910041" cy="1116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13551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redondeado 5"/>
          <p:cNvSpPr/>
          <p:nvPr/>
        </p:nvSpPr>
        <p:spPr>
          <a:xfrm>
            <a:off x="4864100" y="4267200"/>
            <a:ext cx="6645728" cy="1729406"/>
          </a:xfrm>
          <a:prstGeom prst="roundRect">
            <a:avLst>
              <a:gd name="adj" fmla="val 10000"/>
            </a:avLst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/>
        </p:style>
      </p:sp>
      <p:sp>
        <p:nvSpPr>
          <p:cNvPr id="4" name="Rectángulo redondeado 3"/>
          <p:cNvSpPr/>
          <p:nvPr/>
        </p:nvSpPr>
        <p:spPr>
          <a:xfrm>
            <a:off x="4864100" y="852250"/>
            <a:ext cx="6645728" cy="1238008"/>
          </a:xfrm>
          <a:prstGeom prst="roundRect">
            <a:avLst>
              <a:gd name="adj" fmla="val 10000"/>
            </a:avLst>
          </a:prstGeom>
          <a:solidFill>
            <a:schemeClr val="bg2">
              <a:lumMod val="90000"/>
            </a:schemeClr>
          </a:solidFill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/>
        </p:style>
      </p:sp>
      <p:sp>
        <p:nvSpPr>
          <p:cNvPr id="5" name="Rectángulo redondeado 4"/>
          <p:cNvSpPr/>
          <p:nvPr/>
        </p:nvSpPr>
        <p:spPr>
          <a:xfrm>
            <a:off x="4864100" y="2559725"/>
            <a:ext cx="6645728" cy="1238008"/>
          </a:xfrm>
          <a:prstGeom prst="roundRect">
            <a:avLst>
              <a:gd name="adj" fmla="val 10000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/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sz="4000" dirty="0" smtClean="0"/>
              <a:t>Tres tipos de profesiones</a:t>
            </a:r>
            <a:endParaRPr lang="es-EC" sz="40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30800" y="4368800"/>
            <a:ext cx="5740400" cy="14466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C" b="1" dirty="0" smtClean="0">
                <a:solidFill>
                  <a:schemeClr val="tx1"/>
                </a:solidFill>
              </a:rPr>
              <a:t>Desde la perspectiva estratégica: el comunicador tendría que tomar situaciones de riesgo e incertidumbre. </a:t>
            </a:r>
            <a:endParaRPr lang="es-EC" b="1" dirty="0">
              <a:solidFill>
                <a:schemeClr val="tx1"/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5130800" y="991529"/>
            <a:ext cx="58248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dirty="0" smtClean="0"/>
              <a:t>Desde la perspectiva técnica: el comunicador sería concebido como un oficio artesanal, vendría dado por la destreza y experiencia personal.</a:t>
            </a:r>
          </a:p>
          <a:p>
            <a:endParaRPr lang="es-EC" b="1" dirty="0"/>
          </a:p>
        </p:txBody>
      </p:sp>
      <p:sp>
        <p:nvSpPr>
          <p:cNvPr id="9" name="CuadroTexto 8"/>
          <p:cNvSpPr txBox="1"/>
          <p:nvPr/>
        </p:nvSpPr>
        <p:spPr>
          <a:xfrm>
            <a:off x="5130800" y="2699004"/>
            <a:ext cx="53647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dirty="0" smtClean="0"/>
              <a:t>Desde la perspectiva práctica: el comunicador tendría los fundamentos teóricos acumulados por la profesión.</a:t>
            </a:r>
          </a:p>
          <a:p>
            <a:endParaRPr lang="es-EC" b="1" dirty="0"/>
          </a:p>
        </p:txBody>
      </p:sp>
      <p:pic>
        <p:nvPicPr>
          <p:cNvPr id="4098" name="Picture 2" descr="Resultado de imagen para simbolo de tecnica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08" t="21061" r="17496" b="14922"/>
          <a:stretch/>
        </p:blipFill>
        <p:spPr bwMode="auto">
          <a:xfrm>
            <a:off x="3543473" y="852250"/>
            <a:ext cx="1244254" cy="1244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Resultado de imagen para simbolo de razonamiento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92" b="11923"/>
          <a:stretch/>
        </p:blipFill>
        <p:spPr bwMode="auto">
          <a:xfrm>
            <a:off x="3543474" y="2559726"/>
            <a:ext cx="1244254" cy="1238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Imagen relacionada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79" t="8658" r="18889" b="28483"/>
          <a:stretch/>
        </p:blipFill>
        <p:spPr bwMode="auto">
          <a:xfrm>
            <a:off x="3590580" y="4599346"/>
            <a:ext cx="1197147" cy="1203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Resultado de imagen para simbolo de profesiones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21" t="11997" r="22411" b="23449"/>
          <a:stretch/>
        </p:blipFill>
        <p:spPr bwMode="auto">
          <a:xfrm>
            <a:off x="2423885" y="870911"/>
            <a:ext cx="910041" cy="1116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35795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contenido 2"/>
          <p:cNvSpPr>
            <a:spLocks noGrp="1"/>
          </p:cNvSpPr>
          <p:nvPr>
            <p:ph idx="1"/>
          </p:nvPr>
        </p:nvSpPr>
        <p:spPr>
          <a:xfrm>
            <a:off x="3759200" y="2574930"/>
            <a:ext cx="7183968" cy="44862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C" sz="24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La actividad de los profesionales de la comunicación, integra su actividad dos componentes:</a:t>
            </a:r>
          </a:p>
          <a:p>
            <a:endParaRPr lang="es-EC" sz="2400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s-EC" sz="2400" dirty="0">
                <a:solidFill>
                  <a:schemeClr val="tx1"/>
                </a:solidFill>
                <a:latin typeface="Century Gothic" panose="020B0502020202020204" pitchFamily="34" charset="0"/>
              </a:rPr>
              <a:t>	</a:t>
            </a:r>
            <a:r>
              <a:rPr lang="es-EC" sz="24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- componente cognoscitivo </a:t>
            </a:r>
          </a:p>
          <a:p>
            <a:pPr marL="0" indent="0">
              <a:buNone/>
            </a:pPr>
            <a:endParaRPr lang="es-EC" sz="2400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s-EC" sz="2400" dirty="0">
                <a:solidFill>
                  <a:schemeClr val="tx1"/>
                </a:solidFill>
                <a:latin typeface="Century Gothic" panose="020B0502020202020204" pitchFamily="34" charset="0"/>
              </a:rPr>
              <a:t>	</a:t>
            </a:r>
            <a:r>
              <a:rPr lang="es-EC" sz="24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- componente operativo.</a:t>
            </a:r>
          </a:p>
          <a:p>
            <a:pPr marL="0" indent="0">
              <a:buNone/>
            </a:pPr>
            <a:endParaRPr lang="es-EC" sz="24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s-EC" sz="24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El profesional deberá tomar decisiones entre diferentes alternativas.</a:t>
            </a:r>
          </a:p>
          <a:p>
            <a:pPr marL="0" indent="0">
              <a:buNone/>
            </a:pPr>
            <a:endParaRPr lang="es-EC" sz="24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s-EC" sz="2400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s-EC" sz="2400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s-EC" sz="24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s-EC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endParaRPr lang="es-EC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7" name="Picture 2" descr="Resultado de imagen para simbolo de tecnica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08" t="21061" r="17496" b="14922"/>
          <a:stretch/>
        </p:blipFill>
        <p:spPr bwMode="auto">
          <a:xfrm>
            <a:off x="1613072" y="743856"/>
            <a:ext cx="1830563" cy="1831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Resultado de imagen para simbolo de razonamiento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91" b="15845"/>
          <a:stretch/>
        </p:blipFill>
        <p:spPr bwMode="auto">
          <a:xfrm>
            <a:off x="1613072" y="2574930"/>
            <a:ext cx="1830563" cy="1692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Imagen relacionada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79" t="8658" r="18889" b="28483"/>
          <a:stretch/>
        </p:blipFill>
        <p:spPr bwMode="auto">
          <a:xfrm>
            <a:off x="1613072" y="4261759"/>
            <a:ext cx="1830563" cy="1840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upo 10"/>
          <p:cNvGrpSpPr/>
          <p:nvPr/>
        </p:nvGrpSpPr>
        <p:grpSpPr>
          <a:xfrm>
            <a:off x="9004055" y="2251764"/>
            <a:ext cx="2254678" cy="1728326"/>
            <a:chOff x="9004055" y="2251764"/>
            <a:chExt cx="2254678" cy="1728326"/>
          </a:xfrm>
        </p:grpSpPr>
        <p:sp>
          <p:nvSpPr>
            <p:cNvPr id="3" name="CuadroTexto 2"/>
            <p:cNvSpPr txBox="1"/>
            <p:nvPr/>
          </p:nvSpPr>
          <p:spPr>
            <a:xfrm>
              <a:off x="9679455" y="2251764"/>
              <a:ext cx="157927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C" dirty="0" smtClean="0"/>
                <a:t>Conocimiento </a:t>
              </a:r>
            </a:p>
            <a:p>
              <a:r>
                <a:rPr lang="es-EC" dirty="0" smtClean="0"/>
                <a:t>representativo</a:t>
              </a:r>
              <a:endParaRPr lang="es-EC" dirty="0"/>
            </a:p>
          </p:txBody>
        </p:sp>
        <p:sp>
          <p:nvSpPr>
            <p:cNvPr id="10" name="CuadroTexto 9"/>
            <p:cNvSpPr txBox="1"/>
            <p:nvPr/>
          </p:nvSpPr>
          <p:spPr>
            <a:xfrm>
              <a:off x="9679455" y="3333759"/>
              <a:ext cx="157927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C" dirty="0" smtClean="0"/>
                <a:t>Conocimiento </a:t>
              </a:r>
            </a:p>
            <a:p>
              <a:r>
                <a:rPr lang="es-EC" dirty="0" smtClean="0"/>
                <a:t>operativo</a:t>
              </a:r>
              <a:endParaRPr lang="es-EC" dirty="0"/>
            </a:p>
          </p:txBody>
        </p:sp>
        <p:sp>
          <p:nvSpPr>
            <p:cNvPr id="5" name="Flecha derecha 4"/>
            <p:cNvSpPr/>
            <p:nvPr/>
          </p:nvSpPr>
          <p:spPr>
            <a:xfrm rot="19494728">
              <a:off x="9004055" y="2655236"/>
              <a:ext cx="653621" cy="238227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3" name="Flecha derecha 12"/>
            <p:cNvSpPr/>
            <p:nvPr/>
          </p:nvSpPr>
          <p:spPr>
            <a:xfrm rot="1800000">
              <a:off x="9023448" y="3271250"/>
              <a:ext cx="653621" cy="238227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</p:grpSp>
    </p:spTree>
    <p:extLst>
      <p:ext uri="{BB962C8B-B14F-4D97-AF65-F5344CB8AC3E}">
        <p14:creationId xmlns:p14="http://schemas.microsoft.com/office/powerpoint/2010/main" val="40780782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970868" y="1036418"/>
            <a:ext cx="7315200" cy="12305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s-EC" sz="28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Que conocimiento necesitamos?</a:t>
            </a:r>
          </a:p>
          <a:p>
            <a:pPr marL="0" indent="0">
              <a:buNone/>
            </a:pPr>
            <a:r>
              <a:rPr lang="es-EC" sz="1800" dirty="0" smtClean="0">
                <a:latin typeface="Century Gothic" panose="020B0502020202020204" pitchFamily="34" charset="0"/>
              </a:rPr>
              <a:t>El conocimiento del profesional de la comunicación tiene como principal objetivo facilitarle métodos, reglas y normativas para:</a:t>
            </a:r>
          </a:p>
          <a:p>
            <a:pPr marL="457200" indent="-457200">
              <a:buAutoNum type="arabicPeriod"/>
            </a:pPr>
            <a:endParaRPr lang="es-EC" dirty="0">
              <a:latin typeface="Century Gothic" panose="020B0502020202020204" pitchFamily="34" charset="0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240218" y="1986928"/>
            <a:ext cx="3163381" cy="39978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C" sz="9600" b="1" dirty="0" smtClean="0">
                <a:latin typeface="Century Gothic" panose="020B0502020202020204" pitchFamily="34" charset="0"/>
              </a:rPr>
              <a:t>3.</a:t>
            </a:r>
            <a:r>
              <a:rPr lang="es-EC" b="1" dirty="0" smtClean="0">
                <a:latin typeface="Century Gothic" panose="020B0502020202020204" pitchFamily="34" charset="0"/>
              </a:rPr>
              <a:t> </a:t>
            </a:r>
            <a:br>
              <a:rPr lang="es-EC" b="1" dirty="0" smtClean="0">
                <a:latin typeface="Century Gothic" panose="020B0502020202020204" pitchFamily="34" charset="0"/>
              </a:rPr>
            </a:br>
            <a:r>
              <a:rPr lang="es-EC" sz="3200" b="1" dirty="0" smtClean="0">
                <a:latin typeface="Century Gothic" panose="020B0502020202020204" pitchFamily="34" charset="0"/>
              </a:rPr>
              <a:t>Como accedemos al conocimiento?</a:t>
            </a:r>
            <a:endParaRPr lang="es-EC" sz="3200" b="1" dirty="0">
              <a:latin typeface="Century Gothic" panose="020B0502020202020204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4420663" y="2422330"/>
            <a:ext cx="15621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>
                <a:latin typeface="Century Gothic" panose="020B0502020202020204" pitchFamily="34" charset="0"/>
              </a:rPr>
              <a:t>La interpretación de los signos y síntomas del problema</a:t>
            </a:r>
          </a:p>
          <a:p>
            <a:endParaRPr lang="es-EC" dirty="0">
              <a:latin typeface="Century Gothic" panose="020B0502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6952190" y="2405222"/>
            <a:ext cx="172190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>
                <a:latin typeface="Century Gothic" panose="020B0502020202020204" pitchFamily="34" charset="0"/>
              </a:rPr>
              <a:t>Estableces el papel de la comunicación dentro del proyecto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9429755" y="2405222"/>
            <a:ext cx="15621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>
                <a:latin typeface="Century Gothic" panose="020B0502020202020204" pitchFamily="34" charset="0"/>
              </a:rPr>
              <a:t>Evaluar , proponer y </a:t>
            </a:r>
            <a:r>
              <a:rPr lang="es-EC" dirty="0" smtClean="0">
                <a:latin typeface="Century Gothic" panose="020B0502020202020204" pitchFamily="34" charset="0"/>
              </a:rPr>
              <a:t>aplicar</a:t>
            </a:r>
            <a:endParaRPr lang="es-EC" dirty="0">
              <a:latin typeface="Century Gothic" panose="020B0502020202020204" pitchFamily="34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4420662" y="4694592"/>
            <a:ext cx="19674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>
                <a:latin typeface="Century Gothic" panose="020B0502020202020204" pitchFamily="34" charset="0"/>
              </a:rPr>
              <a:t>Delimitar las posibles complicaciones</a:t>
            </a:r>
          </a:p>
          <a:p>
            <a:endParaRPr lang="es-EC" dirty="0">
              <a:latin typeface="Century Gothic" panose="020B0502020202020204" pitchFamily="34" charset="0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6952191" y="4677484"/>
            <a:ext cx="17219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>
                <a:latin typeface="Century Gothic" panose="020B0502020202020204" pitchFamily="34" charset="0"/>
              </a:rPr>
              <a:t>Asistir </a:t>
            </a:r>
            <a:r>
              <a:rPr lang="es-EC" dirty="0" smtClean="0">
                <a:latin typeface="Century Gothic" panose="020B0502020202020204" pitchFamily="34" charset="0"/>
              </a:rPr>
              <a:t>a </a:t>
            </a:r>
            <a:r>
              <a:rPr lang="es-EC" dirty="0">
                <a:latin typeface="Century Gothic" panose="020B0502020202020204" pitchFamily="34" charset="0"/>
              </a:rPr>
              <a:t>operadores en </a:t>
            </a:r>
            <a:r>
              <a:rPr lang="es-EC" dirty="0" smtClean="0">
                <a:latin typeface="Century Gothic" panose="020B0502020202020204" pitchFamily="34" charset="0"/>
              </a:rPr>
              <a:t>la solución </a:t>
            </a:r>
            <a:r>
              <a:rPr lang="es-EC" dirty="0">
                <a:latin typeface="Century Gothic" panose="020B0502020202020204" pitchFamily="34" charset="0"/>
              </a:rPr>
              <a:t>del conflicto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9429755" y="4677484"/>
            <a:ext cx="1562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>
                <a:latin typeface="Century Gothic" panose="020B0502020202020204" pitchFamily="34" charset="0"/>
              </a:rPr>
              <a:t>Evaluar los resultados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4123268" y="2365754"/>
            <a:ext cx="5343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6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1</a:t>
            </a:r>
            <a:endParaRPr lang="es-EC" sz="3600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6631030" y="2377485"/>
            <a:ext cx="5343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6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2</a:t>
            </a:r>
          </a:p>
        </p:txBody>
      </p:sp>
      <p:sp>
        <p:nvSpPr>
          <p:cNvPr id="17" name="CuadroTexto 16"/>
          <p:cNvSpPr txBox="1"/>
          <p:nvPr/>
        </p:nvSpPr>
        <p:spPr>
          <a:xfrm>
            <a:off x="9108111" y="2364721"/>
            <a:ext cx="5343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6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3</a:t>
            </a:r>
            <a:endParaRPr lang="es-EC" sz="3600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8" name="CuadroTexto 17"/>
          <p:cNvSpPr txBox="1"/>
          <p:nvPr/>
        </p:nvSpPr>
        <p:spPr>
          <a:xfrm>
            <a:off x="4148668" y="4600954"/>
            <a:ext cx="5343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6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4</a:t>
            </a:r>
          </a:p>
        </p:txBody>
      </p:sp>
      <p:sp>
        <p:nvSpPr>
          <p:cNvPr id="19" name="CuadroTexto 18"/>
          <p:cNvSpPr txBox="1"/>
          <p:nvPr/>
        </p:nvSpPr>
        <p:spPr>
          <a:xfrm>
            <a:off x="6656430" y="4612685"/>
            <a:ext cx="5343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6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5</a:t>
            </a:r>
            <a:endParaRPr lang="es-EC" sz="3600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20" name="CuadroTexto 19"/>
          <p:cNvSpPr txBox="1"/>
          <p:nvPr/>
        </p:nvSpPr>
        <p:spPr>
          <a:xfrm>
            <a:off x="9133511" y="4599921"/>
            <a:ext cx="5343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6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6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4148668" y="4339355"/>
            <a:ext cx="6843187" cy="4571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2" name="Rectángulo 21"/>
          <p:cNvSpPr/>
          <p:nvPr/>
        </p:nvSpPr>
        <p:spPr>
          <a:xfrm rot="16200000">
            <a:off x="4704147" y="4275465"/>
            <a:ext cx="3751991" cy="4571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3" name="Rectángulo 22"/>
          <p:cNvSpPr/>
          <p:nvPr/>
        </p:nvSpPr>
        <p:spPr>
          <a:xfrm rot="16200000">
            <a:off x="7236286" y="4275465"/>
            <a:ext cx="3751991" cy="4571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pic>
        <p:nvPicPr>
          <p:cNvPr id="24" name="Picture 4" descr="Resultado de imagen para simbolo huella digital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45" t="7385" r="14267" b="14792"/>
          <a:stretch/>
        </p:blipFill>
        <p:spPr bwMode="auto">
          <a:xfrm>
            <a:off x="2151843" y="902576"/>
            <a:ext cx="1173525" cy="1364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98932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200347" y="537029"/>
            <a:ext cx="6817481" cy="2569028"/>
          </a:xfrm>
        </p:spPr>
        <p:txBody>
          <a:bodyPr>
            <a:normAutofit/>
          </a:bodyPr>
          <a:lstStyle/>
          <a:p>
            <a:r>
              <a:rPr lang="es-EC" b="1" dirty="0" smtClean="0">
                <a:latin typeface="Century Gothic" panose="020B0502020202020204" pitchFamily="34" charset="0"/>
              </a:rPr>
              <a:t>Tipos de conflictos normativos</a:t>
            </a:r>
            <a:endParaRPr lang="es-EC" b="1" dirty="0">
              <a:latin typeface="Century Gothic" panose="020B0502020202020204" pitchFamily="34" charset="0"/>
            </a:endParaRPr>
          </a:p>
        </p:txBody>
      </p:sp>
      <p:pic>
        <p:nvPicPr>
          <p:cNvPr id="4" name="Picture 4" descr="Resultado de imagen para simbolo huella digital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45" t="7385" r="14267" b="14792"/>
          <a:stretch/>
        </p:blipFill>
        <p:spPr bwMode="auto">
          <a:xfrm>
            <a:off x="2151843" y="902576"/>
            <a:ext cx="1173525" cy="1364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Marcador de contenido 2"/>
          <p:cNvSpPr>
            <a:spLocks noGrp="1"/>
          </p:cNvSpPr>
          <p:nvPr>
            <p:ph idx="1"/>
          </p:nvPr>
        </p:nvSpPr>
        <p:spPr>
          <a:xfrm>
            <a:off x="3970868" y="1233714"/>
            <a:ext cx="7315200" cy="4339772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s-EC" sz="96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Como se </a:t>
            </a:r>
            <a:r>
              <a:rPr lang="es-EC" sz="96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está </a:t>
            </a:r>
            <a:r>
              <a:rPr lang="es-EC" sz="96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gestionando en la actualidad?</a:t>
            </a:r>
          </a:p>
          <a:p>
            <a:pPr marL="0" indent="0">
              <a:buNone/>
            </a:pPr>
            <a:endParaRPr lang="es-EC" sz="9600" dirty="0" smtClean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s-EC" sz="9600" dirty="0" smtClean="0">
                <a:latin typeface="Century Gothic" panose="020B0502020202020204" pitchFamily="34" charset="0"/>
              </a:rPr>
              <a:t>Un comunicador público puede provenir de otras carreras o haberse iniciado directamente en la practica profesional.</a:t>
            </a:r>
          </a:p>
          <a:p>
            <a:pPr marL="0" indent="0">
              <a:buNone/>
            </a:pPr>
            <a:endParaRPr lang="es-EC" sz="96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s-EC" sz="9600" dirty="0" smtClean="0">
                <a:latin typeface="Century Gothic" panose="020B0502020202020204" pitchFamily="34" charset="0"/>
              </a:rPr>
              <a:t>La gestión del conocimiento y la formación, dentro de las empresas, es una asignatura pendiente.</a:t>
            </a:r>
          </a:p>
          <a:p>
            <a:pPr marL="0" indent="0">
              <a:buNone/>
            </a:pPr>
            <a:endParaRPr lang="es-EC" sz="96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s-EC" sz="9600" dirty="0" smtClean="0">
                <a:latin typeface="Century Gothic" panose="020B0502020202020204" pitchFamily="34" charset="0"/>
              </a:rPr>
              <a:t>Los profesionales se basan en su experiencia personal y de la derivada de los demás (congresos, artículos, colegas…etc.</a:t>
            </a:r>
          </a:p>
          <a:p>
            <a:pPr marL="0" indent="0">
              <a:buNone/>
            </a:pPr>
            <a:endParaRPr lang="es-EC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52407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Resultado de imagen para simbolo huella digital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45" t="7385" r="14267" b="14792"/>
          <a:stretch/>
        </p:blipFill>
        <p:spPr bwMode="auto">
          <a:xfrm>
            <a:off x="2151843" y="902576"/>
            <a:ext cx="1173525" cy="1364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Marcador de contenido 2"/>
          <p:cNvSpPr>
            <a:spLocks noGrp="1"/>
          </p:cNvSpPr>
          <p:nvPr>
            <p:ph idx="1"/>
          </p:nvPr>
        </p:nvSpPr>
        <p:spPr>
          <a:xfrm>
            <a:off x="4145034" y="1338002"/>
            <a:ext cx="7350275" cy="4339772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s-EC" sz="96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Como alcanzarlo?</a:t>
            </a:r>
          </a:p>
          <a:p>
            <a:pPr marL="0" indent="0">
              <a:buNone/>
            </a:pPr>
            <a:endParaRPr lang="es-EC" sz="9600" dirty="0" smtClean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s-EC" sz="9600" dirty="0" smtClean="0">
                <a:latin typeface="Century Gothic" panose="020B0502020202020204" pitchFamily="34" charset="0"/>
              </a:rPr>
              <a:t>Se necesita de una amplia relación entre empresa/universidad, esto dará una fluida y respetuosa colaboración. </a:t>
            </a:r>
          </a:p>
          <a:p>
            <a:pPr marL="0" indent="0">
              <a:buNone/>
            </a:pPr>
            <a:endParaRPr lang="es-EC" sz="96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s-EC" sz="9600" dirty="0" smtClean="0">
                <a:latin typeface="Century Gothic" panose="020B0502020202020204" pitchFamily="34" charset="0"/>
              </a:rPr>
              <a:t>Son los propios profesionales los que deben impulsar la investigación aplicada y la evaluación de los resultados.</a:t>
            </a:r>
          </a:p>
          <a:p>
            <a:pPr marL="0" indent="0">
              <a:buNone/>
            </a:pPr>
            <a:endParaRPr lang="es-EC" sz="96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s-EC" sz="9600" dirty="0" smtClean="0">
                <a:latin typeface="Century Gothic" panose="020B0502020202020204" pitchFamily="34" charset="0"/>
              </a:rPr>
              <a:t>Es una responsabilidad de la                             universidad salir hacia afuera                                 y aportar a los profesionales                        modelos aclaratorios,                                   instrumentales y decisorios.</a:t>
            </a:r>
          </a:p>
          <a:p>
            <a:pPr marL="0" indent="0">
              <a:buNone/>
            </a:pPr>
            <a:endParaRPr lang="es-EC" dirty="0">
              <a:latin typeface="Century Gothic" panose="020B0502020202020204" pitchFamily="34" charset="0"/>
            </a:endParaRPr>
          </a:p>
        </p:txBody>
      </p:sp>
      <p:pic>
        <p:nvPicPr>
          <p:cNvPr id="7170" name="Picture 2" descr="Resultado de imagen para simbolo de universidad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52" t="18071" r="17883" b="17963"/>
          <a:stretch/>
        </p:blipFill>
        <p:spPr bwMode="auto">
          <a:xfrm>
            <a:off x="8984343" y="3905823"/>
            <a:ext cx="2084010" cy="2084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44620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contenido 2"/>
          <p:cNvSpPr txBox="1">
            <a:spLocks/>
          </p:cNvSpPr>
          <p:nvPr/>
        </p:nvSpPr>
        <p:spPr>
          <a:xfrm>
            <a:off x="3970868" y="1233714"/>
            <a:ext cx="7315200" cy="43397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r>
              <a:rPr lang="es-EC" sz="96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Que modelos?</a:t>
            </a:r>
          </a:p>
          <a:p>
            <a:pPr marL="0" indent="0">
              <a:buFont typeface="Wingdings 2" pitchFamily="18" charset="2"/>
              <a:buNone/>
            </a:pPr>
            <a:endParaRPr lang="es-EC" sz="9600" dirty="0" smtClean="0">
              <a:latin typeface="Century Gothic" panose="020B0502020202020204" pitchFamily="34" charset="0"/>
            </a:endParaRPr>
          </a:p>
          <a:p>
            <a:pPr marL="0" indent="0">
              <a:buFont typeface="Wingdings 2" pitchFamily="18" charset="2"/>
              <a:buNone/>
            </a:pPr>
            <a:r>
              <a:rPr lang="es-EC" sz="9600" dirty="0" smtClean="0">
                <a:latin typeface="Century Gothic" panose="020B0502020202020204" pitchFamily="34" charset="0"/>
              </a:rPr>
              <a:t>Para identificar un modelo habría que cumplir los siguientes requisitos:</a:t>
            </a:r>
          </a:p>
          <a:p>
            <a:pPr marL="0" indent="0">
              <a:buFont typeface="Wingdings 2" pitchFamily="18" charset="2"/>
              <a:buNone/>
            </a:pPr>
            <a:endParaRPr lang="es-EC" sz="96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s-EC" sz="9600" dirty="0" smtClean="0">
                <a:latin typeface="Century Gothic" panose="020B0502020202020204" pitchFamily="34" charset="0"/>
              </a:rPr>
              <a:t>	Ser un modelo estratégico que le ayude 	a adoptar decisiones.</a:t>
            </a:r>
          </a:p>
          <a:p>
            <a:pPr marL="0" indent="0">
              <a:buNone/>
            </a:pPr>
            <a:endParaRPr lang="es-EC" sz="9600" dirty="0" smtClean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s-EC" sz="9600" dirty="0" smtClean="0">
                <a:latin typeface="Century Gothic" panose="020B0502020202020204" pitchFamily="34" charset="0"/>
              </a:rPr>
              <a:t>	Anticiparse y liderar los cambios del 		entorno.</a:t>
            </a:r>
          </a:p>
          <a:p>
            <a:pPr marL="0" indent="0">
              <a:buNone/>
            </a:pPr>
            <a:r>
              <a:rPr lang="es-EC" sz="9600" dirty="0" smtClean="0">
                <a:latin typeface="Century Gothic" panose="020B0502020202020204" pitchFamily="34" charset="0"/>
              </a:rPr>
              <a:t>	</a:t>
            </a:r>
          </a:p>
          <a:p>
            <a:pPr marL="0" indent="0">
              <a:buNone/>
            </a:pPr>
            <a:r>
              <a:rPr lang="es-EC" sz="9600" dirty="0">
                <a:latin typeface="Century Gothic" panose="020B0502020202020204" pitchFamily="34" charset="0"/>
              </a:rPr>
              <a:t>	</a:t>
            </a:r>
            <a:r>
              <a:rPr lang="es-EC" sz="9600" dirty="0" smtClean="0">
                <a:latin typeface="Century Gothic" panose="020B0502020202020204" pitchFamily="34" charset="0"/>
              </a:rPr>
              <a:t>Las decisiones en comunicación 	estratégica están a un nivel directivo.</a:t>
            </a:r>
          </a:p>
          <a:p>
            <a:pPr marL="457200" indent="-457200">
              <a:buFont typeface="Wingdings 2" pitchFamily="18" charset="2"/>
              <a:buAutoNum type="arabicPeriod"/>
            </a:pPr>
            <a:endParaRPr lang="es-EC" dirty="0">
              <a:latin typeface="Century Gothic" panose="020B0502020202020204" pitchFamily="34" charset="0"/>
            </a:endParaRPr>
          </a:p>
        </p:txBody>
      </p:sp>
      <p:pic>
        <p:nvPicPr>
          <p:cNvPr id="7" name="Picture 4" descr="Resultado de imagen para simbolo huella digital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45" t="7385" r="14267" b="14792"/>
          <a:stretch/>
        </p:blipFill>
        <p:spPr bwMode="auto">
          <a:xfrm>
            <a:off x="2166356" y="888062"/>
            <a:ext cx="1173525" cy="1364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Elipse 7"/>
          <p:cNvSpPr/>
          <p:nvPr/>
        </p:nvSpPr>
        <p:spPr>
          <a:xfrm>
            <a:off x="4553857" y="2895601"/>
            <a:ext cx="227693" cy="2286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0" name="Elipse 9"/>
          <p:cNvSpPr/>
          <p:nvPr/>
        </p:nvSpPr>
        <p:spPr>
          <a:xfrm>
            <a:off x="4553856" y="3943351"/>
            <a:ext cx="227693" cy="2286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1" name="Elipse 10"/>
          <p:cNvSpPr/>
          <p:nvPr/>
        </p:nvSpPr>
        <p:spPr>
          <a:xfrm>
            <a:off x="4553856" y="5022851"/>
            <a:ext cx="227693" cy="2286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082724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contenido 2"/>
          <p:cNvSpPr txBox="1">
            <a:spLocks/>
          </p:cNvSpPr>
          <p:nvPr/>
        </p:nvSpPr>
        <p:spPr>
          <a:xfrm>
            <a:off x="3836833" y="1233710"/>
            <a:ext cx="2204849" cy="24379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C" dirty="0" smtClean="0">
                <a:latin typeface="Century Gothic" panose="020B0502020202020204" pitchFamily="34" charset="0"/>
              </a:rPr>
              <a:t>El hombre se comunica con su medio para primero adaptarse y para transformarlo después. </a:t>
            </a:r>
            <a:endParaRPr lang="es-EC" dirty="0">
              <a:latin typeface="Century Gothic" panose="020B0502020202020204" pitchFamily="34" charset="0"/>
            </a:endParaRPr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240218" y="1986928"/>
            <a:ext cx="3163381" cy="39978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C" sz="9600" b="1" dirty="0" smtClean="0">
                <a:latin typeface="Century Gothic" panose="020B0502020202020204" pitchFamily="34" charset="0"/>
              </a:rPr>
              <a:t>4.</a:t>
            </a:r>
            <a:r>
              <a:rPr lang="es-EC" b="1" dirty="0" smtClean="0">
                <a:latin typeface="Century Gothic" panose="020B0502020202020204" pitchFamily="34" charset="0"/>
              </a:rPr>
              <a:t> </a:t>
            </a:r>
            <a:br>
              <a:rPr lang="es-EC" b="1" dirty="0" smtClean="0">
                <a:latin typeface="Century Gothic" panose="020B0502020202020204" pitchFamily="34" charset="0"/>
              </a:rPr>
            </a:br>
            <a:r>
              <a:rPr lang="es-EC" sz="3200" b="1" dirty="0" smtClean="0">
                <a:latin typeface="Century Gothic" panose="020B0502020202020204" pitchFamily="34" charset="0"/>
              </a:rPr>
              <a:t>El modelo </a:t>
            </a:r>
            <a:r>
              <a:rPr lang="es-EC" sz="3200" b="1" dirty="0" smtClean="0">
                <a:latin typeface="Century Gothic" panose="020B0502020202020204" pitchFamily="34" charset="0"/>
              </a:rPr>
              <a:t>comunicativo</a:t>
            </a:r>
            <a:endParaRPr lang="es-EC" sz="3200" b="1" dirty="0">
              <a:latin typeface="Century Gothic" panose="020B0502020202020204" pitchFamily="34" charset="0"/>
            </a:endParaRPr>
          </a:p>
          <a:p>
            <a:r>
              <a:rPr lang="es-EC" sz="3200" b="1" dirty="0" smtClean="0">
                <a:latin typeface="Century Gothic" panose="020B0502020202020204" pitchFamily="34" charset="0"/>
              </a:rPr>
              <a:t>sistémico</a:t>
            </a:r>
            <a:endParaRPr lang="es-EC" sz="3200" b="1" dirty="0">
              <a:latin typeface="Century Gothic" panose="020B0502020202020204" pitchFamily="34" charset="0"/>
            </a:endParaRPr>
          </a:p>
        </p:txBody>
      </p:sp>
      <p:pic>
        <p:nvPicPr>
          <p:cNvPr id="8194" name="Picture 2" descr="Imagen relacionada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9" t="8621" r="9724" b="12500"/>
          <a:stretch/>
        </p:blipFill>
        <p:spPr bwMode="auto">
          <a:xfrm>
            <a:off x="2124222" y="848780"/>
            <a:ext cx="1237173" cy="1191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Marcador de contenido 2"/>
          <p:cNvSpPr txBox="1">
            <a:spLocks/>
          </p:cNvSpPr>
          <p:nvPr/>
        </p:nvSpPr>
        <p:spPr>
          <a:xfrm>
            <a:off x="6597812" y="1233710"/>
            <a:ext cx="2204849" cy="24379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C" dirty="0" smtClean="0">
                <a:latin typeface="Century Gothic" panose="020B0502020202020204" pitchFamily="34" charset="0"/>
              </a:rPr>
              <a:t>Cada hallazgo compartido pasaba a través de la comunicación a enriquecer el patrimonio cultural de la comunidad.</a:t>
            </a:r>
            <a:endParaRPr lang="es-EC" dirty="0">
              <a:latin typeface="Century Gothic" panose="020B0502020202020204" pitchFamily="34" charset="0"/>
            </a:endParaRPr>
          </a:p>
        </p:txBody>
      </p:sp>
      <p:sp>
        <p:nvSpPr>
          <p:cNvPr id="12" name="Marcador de contenido 2"/>
          <p:cNvSpPr txBox="1">
            <a:spLocks/>
          </p:cNvSpPr>
          <p:nvPr/>
        </p:nvSpPr>
        <p:spPr>
          <a:xfrm>
            <a:off x="9358792" y="1233710"/>
            <a:ext cx="2204849" cy="24379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C" dirty="0" smtClean="0">
                <a:latin typeface="Century Gothic" panose="020B0502020202020204" pitchFamily="34" charset="0"/>
              </a:rPr>
              <a:t>La comunicación no es un instrumento, sino el elemento constituyente y nutriente de la sociedad</a:t>
            </a:r>
            <a:endParaRPr lang="es-EC" dirty="0">
              <a:latin typeface="Century Gothic" panose="020B0502020202020204" pitchFamily="34" charset="0"/>
            </a:endParaRPr>
          </a:p>
        </p:txBody>
      </p:sp>
      <p:pic>
        <p:nvPicPr>
          <p:cNvPr id="8196" name="Picture 4" descr="Imagen relacionada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63" t="26662" r="29886" b="12016"/>
          <a:stretch/>
        </p:blipFill>
        <p:spPr bwMode="auto">
          <a:xfrm>
            <a:off x="4206240" y="4005881"/>
            <a:ext cx="1012874" cy="1617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4" name="Picture 12" descr="Imagen relacionada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6" t="-1059" r="9194" b="1059"/>
          <a:stretch/>
        </p:blipFill>
        <p:spPr bwMode="auto">
          <a:xfrm>
            <a:off x="5880294" y="4150621"/>
            <a:ext cx="1448973" cy="1328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6" name="Picture 14" descr="Imagen relacionada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09" t="11747" r="19192" b="24303"/>
          <a:stretch/>
        </p:blipFill>
        <p:spPr bwMode="auto">
          <a:xfrm>
            <a:off x="7769144" y="4100290"/>
            <a:ext cx="1631852" cy="1378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8" name="Picture 16" descr="Resultado de imagen para simbolo de grupo de gente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3" t="2844" r="52486" b="52065"/>
          <a:stretch/>
        </p:blipFill>
        <p:spPr bwMode="auto">
          <a:xfrm>
            <a:off x="9935569" y="4073298"/>
            <a:ext cx="1397501" cy="1405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uadroTexto 12"/>
          <p:cNvSpPr txBox="1"/>
          <p:nvPr/>
        </p:nvSpPr>
        <p:spPr>
          <a:xfrm>
            <a:off x="4152796" y="5574481"/>
            <a:ext cx="1066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dirty="0"/>
              <a:t>I</a:t>
            </a:r>
            <a:r>
              <a:rPr lang="es-EC" dirty="0" smtClean="0"/>
              <a:t>ndividuo</a:t>
            </a:r>
            <a:endParaRPr lang="es-EC" dirty="0"/>
          </a:p>
        </p:txBody>
      </p:sp>
      <p:sp>
        <p:nvSpPr>
          <p:cNvPr id="21" name="CuadroTexto 20"/>
          <p:cNvSpPr txBox="1"/>
          <p:nvPr/>
        </p:nvSpPr>
        <p:spPr>
          <a:xfrm>
            <a:off x="5825806" y="5574481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dirty="0" smtClean="0"/>
              <a:t>Comunicación</a:t>
            </a:r>
            <a:endParaRPr lang="es-EC" dirty="0"/>
          </a:p>
        </p:txBody>
      </p:sp>
      <p:sp>
        <p:nvSpPr>
          <p:cNvPr id="22" name="CuadroTexto 21"/>
          <p:cNvSpPr txBox="1"/>
          <p:nvPr/>
        </p:nvSpPr>
        <p:spPr>
          <a:xfrm>
            <a:off x="8142480" y="5571070"/>
            <a:ext cx="8851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dirty="0" smtClean="0"/>
              <a:t>Cultura</a:t>
            </a:r>
            <a:endParaRPr lang="es-EC" dirty="0"/>
          </a:p>
        </p:txBody>
      </p:sp>
      <p:sp>
        <p:nvSpPr>
          <p:cNvPr id="23" name="CuadroTexto 22"/>
          <p:cNvSpPr txBox="1"/>
          <p:nvPr/>
        </p:nvSpPr>
        <p:spPr>
          <a:xfrm>
            <a:off x="10004558" y="5571070"/>
            <a:ext cx="12907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dirty="0" smtClean="0"/>
              <a:t>Comunidad</a:t>
            </a:r>
            <a:endParaRPr lang="es-EC" dirty="0"/>
          </a:p>
        </p:txBody>
      </p:sp>
      <p:sp>
        <p:nvSpPr>
          <p:cNvPr id="14" name="Flecha derecha 13"/>
          <p:cNvSpPr/>
          <p:nvPr/>
        </p:nvSpPr>
        <p:spPr>
          <a:xfrm>
            <a:off x="5314057" y="4736957"/>
            <a:ext cx="437880" cy="203852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5" name="Flecha derecha 24"/>
          <p:cNvSpPr/>
          <p:nvPr/>
        </p:nvSpPr>
        <p:spPr>
          <a:xfrm>
            <a:off x="7369818" y="4736957"/>
            <a:ext cx="437880" cy="203852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6" name="Flecha derecha 25"/>
          <p:cNvSpPr/>
          <p:nvPr/>
        </p:nvSpPr>
        <p:spPr>
          <a:xfrm>
            <a:off x="9441417" y="4722889"/>
            <a:ext cx="437880" cy="203852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5" name="Rectángulo 14"/>
          <p:cNvSpPr/>
          <p:nvPr/>
        </p:nvSpPr>
        <p:spPr>
          <a:xfrm>
            <a:off x="6041682" y="1444576"/>
            <a:ext cx="45719" cy="20442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8" name="Rectángulo 27"/>
          <p:cNvSpPr/>
          <p:nvPr/>
        </p:nvSpPr>
        <p:spPr>
          <a:xfrm>
            <a:off x="9057867" y="1444576"/>
            <a:ext cx="45719" cy="20442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4651396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Marcador de contenido 2"/>
          <p:cNvSpPr txBox="1">
            <a:spLocks/>
          </p:cNvSpPr>
          <p:nvPr/>
        </p:nvSpPr>
        <p:spPr>
          <a:xfrm>
            <a:off x="3970867" y="1233714"/>
            <a:ext cx="7423963" cy="43397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r>
              <a:rPr lang="es-EC" sz="96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La función constituyente: los sistemas sociales</a:t>
            </a:r>
          </a:p>
          <a:p>
            <a:pPr marL="0" indent="0">
              <a:buFont typeface="Wingdings 2" pitchFamily="18" charset="2"/>
              <a:buNone/>
            </a:pPr>
            <a:endParaRPr lang="es-EC" sz="96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s-EC" sz="9600" dirty="0" smtClean="0">
                <a:latin typeface="Century Gothic" panose="020B0502020202020204" pitchFamily="34" charset="0"/>
              </a:rPr>
              <a:t>	Parsons: armoniza los 2 sistemas en juego, 	el sistema de la personalidad y el sistema 	cultural.</a:t>
            </a:r>
          </a:p>
          <a:p>
            <a:pPr marL="0" indent="0">
              <a:buNone/>
            </a:pPr>
            <a:endParaRPr lang="es-EC" sz="9600" dirty="0" smtClean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s-EC" sz="9600" dirty="0" smtClean="0">
                <a:latin typeface="Century Gothic" panose="020B0502020202020204" pitchFamily="34" charset="0"/>
              </a:rPr>
              <a:t>	</a:t>
            </a:r>
            <a:r>
              <a:rPr lang="es-EC" sz="9600" dirty="0" err="1" smtClean="0">
                <a:latin typeface="Century Gothic" panose="020B0502020202020204" pitchFamily="34" charset="0"/>
              </a:rPr>
              <a:t>Blumer</a:t>
            </a:r>
            <a:r>
              <a:rPr lang="es-EC" sz="9600" dirty="0" smtClean="0">
                <a:latin typeface="Century Gothic" panose="020B0502020202020204" pitchFamily="34" charset="0"/>
              </a:rPr>
              <a:t>: ajuste                            	interpretativo-comunicativo de los 	miembros del grupo.</a:t>
            </a:r>
          </a:p>
          <a:p>
            <a:pPr marL="0" indent="0">
              <a:buNone/>
            </a:pPr>
            <a:r>
              <a:rPr lang="es-EC" sz="9600" dirty="0" smtClean="0">
                <a:latin typeface="Century Gothic" panose="020B0502020202020204" pitchFamily="34" charset="0"/>
              </a:rPr>
              <a:t>	</a:t>
            </a:r>
          </a:p>
          <a:p>
            <a:pPr marL="0" indent="0">
              <a:buNone/>
            </a:pPr>
            <a:r>
              <a:rPr lang="es-EC" sz="9600" dirty="0">
                <a:latin typeface="Century Gothic" panose="020B0502020202020204" pitchFamily="34" charset="0"/>
              </a:rPr>
              <a:t>	A</a:t>
            </a:r>
            <a:r>
              <a:rPr lang="es-EC" sz="9600" dirty="0" smtClean="0">
                <a:latin typeface="Century Gothic" panose="020B0502020202020204" pitchFamily="34" charset="0"/>
              </a:rPr>
              <a:t>mbos enfoques son los componentes de 	un situación de juego estratégico, en el 	que la comunicación genera cultura y 	consenso</a:t>
            </a:r>
            <a:endParaRPr lang="es-EC" dirty="0">
              <a:latin typeface="Century Gothic" panose="020B0502020202020204" pitchFamily="34" charset="0"/>
            </a:endParaRPr>
          </a:p>
        </p:txBody>
      </p:sp>
      <p:sp>
        <p:nvSpPr>
          <p:cNvPr id="27" name="Elipse 26"/>
          <p:cNvSpPr/>
          <p:nvPr/>
        </p:nvSpPr>
        <p:spPr>
          <a:xfrm>
            <a:off x="4579220" y="1926072"/>
            <a:ext cx="227693" cy="2286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8" name="Elipse 27"/>
          <p:cNvSpPr/>
          <p:nvPr/>
        </p:nvSpPr>
        <p:spPr>
          <a:xfrm>
            <a:off x="4553856" y="3289300"/>
            <a:ext cx="227693" cy="2286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9" name="Elipse 28"/>
          <p:cNvSpPr/>
          <p:nvPr/>
        </p:nvSpPr>
        <p:spPr>
          <a:xfrm>
            <a:off x="4579220" y="4654971"/>
            <a:ext cx="227693" cy="2286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pic>
        <p:nvPicPr>
          <p:cNvPr id="30" name="Picture 2" descr="Imagen relacionada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9" t="8621" r="9724" b="12500"/>
          <a:stretch/>
        </p:blipFill>
        <p:spPr bwMode="auto">
          <a:xfrm>
            <a:off x="2124222" y="848780"/>
            <a:ext cx="1237173" cy="1191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44735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2"/>
          <p:cNvSpPr txBox="1">
            <a:spLocks/>
          </p:cNvSpPr>
          <p:nvPr/>
        </p:nvSpPr>
        <p:spPr>
          <a:xfrm>
            <a:off x="3970867" y="1233714"/>
            <a:ext cx="7522438" cy="43397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r>
              <a:rPr lang="es-EC" sz="9600" dirty="0">
                <a:latin typeface="Century Gothic" panose="020B0502020202020204" pitchFamily="34" charset="0"/>
              </a:rPr>
              <a:t>L</a:t>
            </a:r>
            <a:r>
              <a:rPr lang="es-EC" sz="9600" dirty="0" smtClean="0">
                <a:latin typeface="Century Gothic" panose="020B0502020202020204" pitchFamily="34" charset="0"/>
              </a:rPr>
              <a:t>a relación comunicación-sistema de </a:t>
            </a:r>
            <a:r>
              <a:rPr lang="es-EC" sz="9600" dirty="0" err="1" smtClean="0">
                <a:latin typeface="Century Gothic" panose="020B0502020202020204" pitchFamily="34" charset="0"/>
              </a:rPr>
              <a:t>Luhmann</a:t>
            </a:r>
            <a:r>
              <a:rPr lang="es-EC" sz="9600" dirty="0" smtClean="0">
                <a:latin typeface="Century Gothic" panose="020B0502020202020204" pitchFamily="34" charset="0"/>
              </a:rPr>
              <a:t> se sintetiza en dos tesis: </a:t>
            </a:r>
          </a:p>
          <a:p>
            <a:pPr marL="0" indent="0">
              <a:buNone/>
            </a:pPr>
            <a:endParaRPr lang="es-EC" sz="9600" dirty="0" smtClean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s-EC" sz="9600" dirty="0" smtClean="0">
                <a:latin typeface="Century Gothic" panose="020B0502020202020204" pitchFamily="34" charset="0"/>
              </a:rPr>
              <a:t>	La comunicación es un 	dispositivo 	fundamental de la configuración y dela 	dinámica   	evolutiva de los sistemas 	sociales</a:t>
            </a:r>
          </a:p>
          <a:p>
            <a:pPr marL="0" indent="0">
              <a:buNone/>
            </a:pPr>
            <a:r>
              <a:rPr lang="es-EC" sz="9600" dirty="0" smtClean="0">
                <a:latin typeface="Century Gothic" panose="020B0502020202020204" pitchFamily="34" charset="0"/>
              </a:rPr>
              <a:t>	</a:t>
            </a:r>
          </a:p>
          <a:p>
            <a:pPr marL="0" indent="0">
              <a:buNone/>
            </a:pPr>
            <a:r>
              <a:rPr lang="es-EC" sz="9600" dirty="0">
                <a:latin typeface="Century Gothic" panose="020B0502020202020204" pitchFamily="34" charset="0"/>
              </a:rPr>
              <a:t>	</a:t>
            </a:r>
            <a:r>
              <a:rPr lang="es-EC" sz="9600" dirty="0" smtClean="0">
                <a:latin typeface="Century Gothic" panose="020B0502020202020204" pitchFamily="34" charset="0"/>
              </a:rPr>
              <a:t>Un sistema se auto configura al llevar 	acabo un doble proceso: la diferenciación 	y la identidad.</a:t>
            </a:r>
            <a:endParaRPr lang="es-EC" dirty="0">
              <a:latin typeface="Century Gothic" panose="020B0502020202020204" pitchFamily="34" charset="0"/>
            </a:endParaRPr>
          </a:p>
        </p:txBody>
      </p:sp>
      <p:sp>
        <p:nvSpPr>
          <p:cNvPr id="6" name="Elipse 5"/>
          <p:cNvSpPr/>
          <p:nvPr/>
        </p:nvSpPr>
        <p:spPr>
          <a:xfrm>
            <a:off x="4553856" y="2715743"/>
            <a:ext cx="227693" cy="2286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7" name="Elipse 6"/>
          <p:cNvSpPr/>
          <p:nvPr/>
        </p:nvSpPr>
        <p:spPr>
          <a:xfrm>
            <a:off x="4579220" y="4654971"/>
            <a:ext cx="227693" cy="2286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pic>
        <p:nvPicPr>
          <p:cNvPr id="8" name="Picture 2" descr="Imagen relacionada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9" t="8621" r="9724" b="12500"/>
          <a:stretch/>
        </p:blipFill>
        <p:spPr bwMode="auto">
          <a:xfrm>
            <a:off x="2124222" y="848780"/>
            <a:ext cx="1237173" cy="1191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Imagen relacionada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9" t="8621" r="9724" b="12500"/>
          <a:stretch/>
        </p:blipFill>
        <p:spPr bwMode="auto">
          <a:xfrm>
            <a:off x="2166425" y="820644"/>
            <a:ext cx="1237173" cy="1191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48703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Diagrama 8"/>
          <p:cNvGraphicFramePr/>
          <p:nvPr>
            <p:extLst>
              <p:ext uri="{D42A27DB-BD31-4B8C-83A1-F6EECF244321}">
                <p14:modId xmlns:p14="http://schemas.microsoft.com/office/powerpoint/2010/main" val="4009063557"/>
              </p:ext>
            </p:extLst>
          </p:nvPr>
        </p:nvGraphicFramePr>
        <p:xfrm>
          <a:off x="3956147" y="1575581"/>
          <a:ext cx="7185465" cy="45151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2" descr="Imagen relacionada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9" t="8621" r="9724" b="12500"/>
          <a:stretch/>
        </p:blipFill>
        <p:spPr bwMode="auto">
          <a:xfrm>
            <a:off x="2166425" y="820644"/>
            <a:ext cx="1237173" cy="1191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Marcador de contenido 2"/>
          <p:cNvSpPr txBox="1">
            <a:spLocks/>
          </p:cNvSpPr>
          <p:nvPr/>
        </p:nvSpPr>
        <p:spPr>
          <a:xfrm>
            <a:off x="3956147" y="568498"/>
            <a:ext cx="7737361" cy="866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r>
              <a:rPr lang="es-EC" sz="26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La comunicación cumple 4 funciones básicas: </a:t>
            </a:r>
          </a:p>
        </p:txBody>
      </p:sp>
    </p:spTree>
    <p:extLst>
      <p:ext uri="{BB962C8B-B14F-4D97-AF65-F5344CB8AC3E}">
        <p14:creationId xmlns:p14="http://schemas.microsoft.com/office/powerpoint/2010/main" val="37445414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279398" y="870632"/>
            <a:ext cx="3237525" cy="5145539"/>
          </a:xfrm>
        </p:spPr>
        <p:txBody>
          <a:bodyPr>
            <a:normAutofit/>
          </a:bodyPr>
          <a:lstStyle/>
          <a:p>
            <a:r>
              <a:rPr lang="es-EC" sz="10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5.</a:t>
            </a:r>
            <a:r>
              <a:rPr lang="es-EC" b="1" dirty="0" smtClean="0">
                <a:latin typeface="Century Gothic" panose="020B0502020202020204" pitchFamily="34" charset="0"/>
              </a:rPr>
              <a:t/>
            </a:r>
            <a:br>
              <a:rPr lang="es-EC" b="1" dirty="0" smtClean="0">
                <a:latin typeface="Century Gothic" panose="020B0502020202020204" pitchFamily="34" charset="0"/>
              </a:rPr>
            </a:br>
            <a:r>
              <a:rPr lang="es-EC" b="1" dirty="0" smtClean="0">
                <a:latin typeface="Century Gothic" panose="020B0502020202020204" pitchFamily="34" charset="0"/>
              </a:rPr>
              <a:t>El modelo directivo:</a:t>
            </a:r>
            <a:br>
              <a:rPr lang="es-EC" b="1" dirty="0" smtClean="0">
                <a:latin typeface="Century Gothic" panose="020B0502020202020204" pitchFamily="34" charset="0"/>
              </a:rPr>
            </a:br>
            <a:r>
              <a:rPr lang="es-EC" b="1" dirty="0" smtClean="0">
                <a:latin typeface="Century Gothic" panose="020B0502020202020204" pitchFamily="34" charset="0"/>
              </a:rPr>
              <a:t>el </a:t>
            </a:r>
            <a:r>
              <a:rPr lang="es-EC" b="1" dirty="0" err="1" smtClean="0">
                <a:latin typeface="Century Gothic" panose="020B0502020202020204" pitchFamily="34" charset="0"/>
              </a:rPr>
              <a:t>management</a:t>
            </a:r>
            <a:r>
              <a:rPr lang="es-EC" b="1" dirty="0" smtClean="0">
                <a:latin typeface="Century Gothic" panose="020B0502020202020204" pitchFamily="34" charset="0"/>
              </a:rPr>
              <a:t> narrativo</a:t>
            </a:r>
            <a:endParaRPr lang="es-EC" b="1" dirty="0">
              <a:latin typeface="Century Gothic" panose="020B0502020202020204" pitchFamily="34" charset="0"/>
            </a:endParaRPr>
          </a:p>
        </p:txBody>
      </p:sp>
      <p:sp>
        <p:nvSpPr>
          <p:cNvPr id="5" name="Marcador de contenido 2"/>
          <p:cNvSpPr txBox="1">
            <a:spLocks/>
          </p:cNvSpPr>
          <p:nvPr/>
        </p:nvSpPr>
        <p:spPr>
          <a:xfrm>
            <a:off x="4198166" y="689316"/>
            <a:ext cx="7156677" cy="24115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C" sz="24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Qué </a:t>
            </a:r>
            <a:r>
              <a:rPr lang="es-EC" sz="24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lugar ocuparía la comunicación en el modelo?</a:t>
            </a:r>
          </a:p>
          <a:p>
            <a:pPr marL="0" indent="0">
              <a:buNone/>
            </a:pPr>
            <a:endParaRPr lang="es-EC" sz="2900" b="1" dirty="0" smtClean="0">
              <a:solidFill>
                <a:srgbClr val="C00000"/>
              </a:solidFill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s-EC" sz="2900" dirty="0" smtClean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s-EC" dirty="0">
              <a:latin typeface="Century Gothic" panose="020B050202020202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548629" y="1014028"/>
            <a:ext cx="4455752" cy="5632941"/>
          </a:xfrm>
          <a:prstGeom prst="rect">
            <a:avLst/>
          </a:prstGeom>
        </p:spPr>
      </p:pic>
      <p:pic>
        <p:nvPicPr>
          <p:cNvPr id="9218" name="Picture 2" descr="Imagen relacionad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2711" y="689316"/>
            <a:ext cx="1422009" cy="1422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13951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2"/>
          <p:cNvSpPr txBox="1">
            <a:spLocks/>
          </p:cNvSpPr>
          <p:nvPr/>
        </p:nvSpPr>
        <p:spPr>
          <a:xfrm>
            <a:off x="4113760" y="1217440"/>
            <a:ext cx="7156677" cy="241154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C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Algo tan sencillo como poner a la comunicación en el sitio que le corresponde puede transformar toda la filosofía y la gestión de una organización.</a:t>
            </a:r>
          </a:p>
          <a:p>
            <a:pPr marL="0" indent="0">
              <a:buNone/>
            </a:pPr>
            <a:r>
              <a:rPr lang="es-EC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Cuando las ciencias económicas y empresariales consideren a la comunicación como un factor directivo y no promocional, habrá dejado de ser un problema de las organizaciones</a:t>
            </a:r>
          </a:p>
          <a:p>
            <a:pPr marL="0" indent="0">
              <a:buNone/>
            </a:pPr>
            <a:endParaRPr lang="es-EC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s-EC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s-EC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5" name="Picture 2" descr="Imagen relacionad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2711" y="689316"/>
            <a:ext cx="1422009" cy="1422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994614" y="2515415"/>
            <a:ext cx="3132336" cy="4207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3209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2919" y="3614057"/>
            <a:ext cx="2947482" cy="2110963"/>
          </a:xfrm>
        </p:spPr>
        <p:txBody>
          <a:bodyPr/>
          <a:lstStyle/>
          <a:p>
            <a:r>
              <a:rPr lang="es-EC" b="1" dirty="0" smtClean="0"/>
              <a:t>Como se gestiona?</a:t>
            </a:r>
            <a:endParaRPr lang="es-EC" b="1" dirty="0"/>
          </a:p>
        </p:txBody>
      </p:sp>
      <p:sp>
        <p:nvSpPr>
          <p:cNvPr id="5" name="CuadroTexto 4"/>
          <p:cNvSpPr txBox="1"/>
          <p:nvPr/>
        </p:nvSpPr>
        <p:spPr>
          <a:xfrm>
            <a:off x="3938589" y="3330647"/>
            <a:ext cx="201839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 smtClean="0">
                <a:latin typeface="Century Gothic" panose="020B0502020202020204" pitchFamily="34" charset="0"/>
              </a:rPr>
              <a:t>Requiere una estrategia que establezca marcos de conducta a todos los gestores de la organización.</a:t>
            </a:r>
          </a:p>
          <a:p>
            <a:endParaRPr lang="es-EC" dirty="0">
              <a:latin typeface="Century Gothic" panose="020B0502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9498340" y="3267150"/>
            <a:ext cx="193257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 smtClean="0">
                <a:latin typeface="Century Gothic" panose="020B0502020202020204" pitchFamily="34" charset="0"/>
              </a:rPr>
              <a:t>Internamente se trata de refundar o reconstituir: conocimiento, cultura, calidad.</a:t>
            </a:r>
          </a:p>
          <a:p>
            <a:endParaRPr lang="es-EC" dirty="0">
              <a:latin typeface="Century Gothic" panose="020B0502020202020204" pitchFamily="34" charset="0"/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6643460" y="3282441"/>
            <a:ext cx="198221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 smtClean="0">
                <a:latin typeface="Century Gothic" panose="020B0502020202020204" pitchFamily="34" charset="0"/>
              </a:rPr>
              <a:t>Externamente trata de organizar un dialogo constructivo con los diferentes públicos del entorno.</a:t>
            </a:r>
            <a:endParaRPr lang="es-EC" dirty="0">
              <a:latin typeface="Century Gothic" panose="020B0502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6183086" y="825440"/>
            <a:ext cx="45719" cy="522701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1" name="Rectángulo 20"/>
          <p:cNvSpPr/>
          <p:nvPr/>
        </p:nvSpPr>
        <p:spPr>
          <a:xfrm>
            <a:off x="8933677" y="825440"/>
            <a:ext cx="45719" cy="522701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pic>
        <p:nvPicPr>
          <p:cNvPr id="11" name="Picture 2" descr="Imagen relacionad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2711" y="689316"/>
            <a:ext cx="1422009" cy="1422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Resultado de imagen para simbolo de organizaciÃ³n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51" t="14737" r="14709" b="14552"/>
          <a:stretch/>
        </p:blipFill>
        <p:spPr bwMode="auto">
          <a:xfrm>
            <a:off x="3782719" y="1107967"/>
            <a:ext cx="2026426" cy="2005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Resultado de imagen para simbolo de extern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4364" y="1107967"/>
            <a:ext cx="1891314" cy="1891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Imagen relacionad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4174" y="1366734"/>
            <a:ext cx="1509304" cy="1509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Imagen relacionad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2711" y="751721"/>
            <a:ext cx="1422009" cy="1422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87161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2"/>
          <p:cNvSpPr txBox="1">
            <a:spLocks/>
          </p:cNvSpPr>
          <p:nvPr/>
        </p:nvSpPr>
        <p:spPr>
          <a:xfrm>
            <a:off x="4155963" y="633044"/>
            <a:ext cx="7156677" cy="54441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C" sz="34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Complementariedad por diferencia</a:t>
            </a:r>
          </a:p>
          <a:p>
            <a:pPr marL="0" indent="0">
              <a:buNone/>
            </a:pPr>
            <a:endParaRPr lang="es-EC" sz="3400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s-EC" sz="34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1. </a:t>
            </a:r>
            <a:r>
              <a:rPr lang="es-EC" sz="34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No se pretende sustituir la teoría matemática de la estrategia por una nueva teoría estratégica. </a:t>
            </a:r>
          </a:p>
          <a:p>
            <a:pPr marL="0" indent="0">
              <a:buNone/>
            </a:pPr>
            <a:endParaRPr lang="es-EC" sz="34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s-EC" sz="34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2. </a:t>
            </a:r>
            <a:r>
              <a:rPr lang="es-EC" sz="34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En el campo de la estrategia, el principio de la complementariedad por deficiencia, encaja perfectamente en el debate de los cuantitativo-cualitativo.</a:t>
            </a:r>
          </a:p>
          <a:p>
            <a:pPr marL="0" indent="0">
              <a:buNone/>
            </a:pPr>
            <a:endParaRPr lang="es-EC" sz="3400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s-EC" sz="34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3. </a:t>
            </a:r>
            <a:r>
              <a:rPr lang="es-EC" sz="34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Tenemos una teoría matemática de la estrategia y tenemos una teoría matemática de la información.</a:t>
            </a:r>
          </a:p>
        </p:txBody>
      </p:sp>
      <p:pic>
        <p:nvPicPr>
          <p:cNvPr id="7" name="Picture 2" descr="Imagen relacionad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2711" y="689316"/>
            <a:ext cx="1422009" cy="1422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3189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252919" y="3614057"/>
            <a:ext cx="2947482" cy="2110963"/>
          </a:xfrm>
        </p:spPr>
        <p:txBody>
          <a:bodyPr>
            <a:normAutofit fontScale="90000"/>
          </a:bodyPr>
          <a:lstStyle/>
          <a:p>
            <a:r>
              <a:rPr lang="es-EC" b="1" dirty="0" smtClean="0"/>
              <a:t>Una teoría menos racional y, en cambio, mas </a:t>
            </a:r>
            <a:r>
              <a:rPr lang="es-EC" b="1" dirty="0" smtClean="0"/>
              <a:t>hermenéutica </a:t>
            </a:r>
            <a:r>
              <a:rPr lang="es-EC" b="1" dirty="0" smtClean="0"/>
              <a:t>y relacional</a:t>
            </a:r>
            <a:endParaRPr lang="es-EC" b="1" dirty="0"/>
          </a:p>
        </p:txBody>
      </p:sp>
      <p:pic>
        <p:nvPicPr>
          <p:cNvPr id="5" name="Picture 2" descr="Imagen relacionad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2711" y="751721"/>
            <a:ext cx="1422009" cy="1422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Marcador de contenido 2"/>
          <p:cNvSpPr txBox="1">
            <a:spLocks/>
          </p:cNvSpPr>
          <p:nvPr/>
        </p:nvSpPr>
        <p:spPr>
          <a:xfrm>
            <a:off x="4155963" y="1195222"/>
            <a:ext cx="7156677" cy="45297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s-EC" sz="3400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s-EC" sz="28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Esta teoría coincidiría con la teoría estratégica clásica en dos aspectos:</a:t>
            </a:r>
          </a:p>
          <a:p>
            <a:pPr marL="0" indent="0">
              <a:buNone/>
            </a:pPr>
            <a:endParaRPr lang="es-EC" sz="28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s-EC" sz="28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1. </a:t>
            </a:r>
            <a:r>
              <a:rPr lang="es-EC" sz="28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La concepción </a:t>
            </a:r>
            <a:r>
              <a:rPr lang="es-EC" sz="2800" dirty="0" err="1" smtClean="0">
                <a:solidFill>
                  <a:schemeClr val="tx1"/>
                </a:solidFill>
                <a:latin typeface="Century Gothic" panose="020B0502020202020204" pitchFamily="34" charset="0"/>
              </a:rPr>
              <a:t>neumanniana</a:t>
            </a:r>
            <a:r>
              <a:rPr lang="es-EC" sz="28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 de la incertidumbre:  la incertidumbre radica en los demás en la NATURALEZA, lo cual nos incluye.</a:t>
            </a:r>
          </a:p>
          <a:p>
            <a:pPr marL="0" indent="0">
              <a:buNone/>
            </a:pPr>
            <a:endParaRPr lang="es-EC" sz="2800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s-EC" sz="28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2</a:t>
            </a:r>
            <a:r>
              <a:rPr lang="es-EC" sz="28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. </a:t>
            </a:r>
            <a:r>
              <a:rPr lang="es-EC" sz="28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El carácter normativo de la teoría: la estrategia no es una disciplina descriptiva sino prescriptiva.</a:t>
            </a:r>
          </a:p>
        </p:txBody>
      </p:sp>
    </p:spTree>
    <p:extLst>
      <p:ext uri="{BB962C8B-B14F-4D97-AF65-F5344CB8AC3E}">
        <p14:creationId xmlns:p14="http://schemas.microsoft.com/office/powerpoint/2010/main" val="35912054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 descr="Imagen relacionad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7415" y="1462725"/>
            <a:ext cx="1698368" cy="1698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252919" y="3614057"/>
            <a:ext cx="2947482" cy="2110963"/>
          </a:xfrm>
        </p:spPr>
        <p:txBody>
          <a:bodyPr>
            <a:normAutofit fontScale="90000"/>
          </a:bodyPr>
          <a:lstStyle/>
          <a:p>
            <a:r>
              <a:rPr lang="es-EC" b="1" dirty="0" smtClean="0"/>
              <a:t>Una teoría menos racional y, en cambio, mas </a:t>
            </a:r>
            <a:r>
              <a:rPr lang="es-EC" b="1" dirty="0" smtClean="0"/>
              <a:t>hermenéutica </a:t>
            </a:r>
            <a:r>
              <a:rPr lang="es-EC" b="1" dirty="0" smtClean="0"/>
              <a:t>y relacional</a:t>
            </a:r>
            <a:endParaRPr lang="es-EC" b="1" dirty="0"/>
          </a:p>
        </p:txBody>
      </p:sp>
      <p:pic>
        <p:nvPicPr>
          <p:cNvPr id="5" name="Picture 2" descr="Imagen relacionad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2711" y="751721"/>
            <a:ext cx="1422009" cy="1422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Marcador de contenido 2"/>
          <p:cNvSpPr txBox="1">
            <a:spLocks/>
          </p:cNvSpPr>
          <p:nvPr/>
        </p:nvSpPr>
        <p:spPr>
          <a:xfrm>
            <a:off x="4022673" y="649484"/>
            <a:ext cx="7156677" cy="45297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s-EC" sz="3400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s-EC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A partir de estos criterios, nuestra aproximación se distancia de la teoría estratégica en 5 aspectos:</a:t>
            </a:r>
          </a:p>
          <a:p>
            <a:pPr marL="0" indent="0">
              <a:buNone/>
            </a:pPr>
            <a:endParaRPr lang="es-EC" sz="28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s-EC" sz="2800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s-EC" sz="28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s-EC" sz="2800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s-EC" sz="28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s-EC" sz="2800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s-EC" sz="28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s-EC" sz="28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7487" y="2952128"/>
            <a:ext cx="159851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C" sz="1400" dirty="0" smtClean="0"/>
              <a:t>PROBLEMAS</a:t>
            </a:r>
          </a:p>
          <a:p>
            <a:pPr algn="ctr"/>
            <a:r>
              <a:rPr lang="es-EC" sz="1400" dirty="0" smtClean="0"/>
              <a:t>OPORTUNIDADES</a:t>
            </a:r>
          </a:p>
          <a:p>
            <a:pPr algn="ctr"/>
            <a:endParaRPr lang="es-EC" sz="1400" dirty="0"/>
          </a:p>
        </p:txBody>
      </p:sp>
      <p:sp>
        <p:nvSpPr>
          <p:cNvPr id="10" name="CuadroTexto 9"/>
          <p:cNvSpPr txBox="1"/>
          <p:nvPr/>
        </p:nvSpPr>
        <p:spPr>
          <a:xfrm flipH="1">
            <a:off x="6470131" y="2937194"/>
            <a:ext cx="17101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1400" dirty="0" smtClean="0"/>
              <a:t>HOMBRE/JUGADOR</a:t>
            </a:r>
          </a:p>
          <a:p>
            <a:pPr algn="ctr"/>
            <a:endParaRPr lang="es-EC" sz="1400" dirty="0"/>
          </a:p>
        </p:txBody>
      </p:sp>
      <p:sp>
        <p:nvSpPr>
          <p:cNvPr id="12" name="CuadroTexto 11"/>
          <p:cNvSpPr txBox="1"/>
          <p:nvPr/>
        </p:nvSpPr>
        <p:spPr>
          <a:xfrm>
            <a:off x="8679773" y="2885288"/>
            <a:ext cx="24855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1400" dirty="0" smtClean="0"/>
              <a:t>COMPONENTE COGNITIVO</a:t>
            </a:r>
          </a:p>
          <a:p>
            <a:pPr algn="ctr"/>
            <a:r>
              <a:rPr lang="es-EC" sz="1400" dirty="0" smtClean="0"/>
              <a:t>COMPONENTE AXIOLÓGICO</a:t>
            </a:r>
            <a:endParaRPr lang="es-EC" sz="1400" dirty="0"/>
          </a:p>
        </p:txBody>
      </p:sp>
      <p:sp>
        <p:nvSpPr>
          <p:cNvPr id="19" name="CuadroTexto 18"/>
          <p:cNvSpPr txBox="1"/>
          <p:nvPr/>
        </p:nvSpPr>
        <p:spPr>
          <a:xfrm>
            <a:off x="4980834" y="5441194"/>
            <a:ext cx="23124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C" sz="1400" dirty="0" smtClean="0"/>
              <a:t>LA TEORÍA DE LA DECISIÓN</a:t>
            </a:r>
          </a:p>
          <a:p>
            <a:pPr algn="ctr"/>
            <a:endParaRPr lang="es-EC" sz="1400" dirty="0"/>
          </a:p>
        </p:txBody>
      </p:sp>
      <p:sp>
        <p:nvSpPr>
          <p:cNvPr id="20" name="CuadroTexto 19"/>
          <p:cNvSpPr txBox="1"/>
          <p:nvPr/>
        </p:nvSpPr>
        <p:spPr>
          <a:xfrm flipH="1">
            <a:off x="7880952" y="5403228"/>
            <a:ext cx="227592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1400" dirty="0" smtClean="0"/>
              <a:t>REGLAS HERMENEUTICAS</a:t>
            </a:r>
          </a:p>
          <a:p>
            <a:pPr algn="ctr"/>
            <a:r>
              <a:rPr lang="es-EC" sz="1400" dirty="0" smtClean="0"/>
              <a:t>REGLAS DE DECISIÓN</a:t>
            </a:r>
          </a:p>
          <a:p>
            <a:pPr algn="ctr"/>
            <a:endParaRPr lang="es-EC" sz="1400" dirty="0"/>
          </a:p>
        </p:txBody>
      </p:sp>
      <p:pic>
        <p:nvPicPr>
          <p:cNvPr id="15362" name="Picture 2" descr="Imagen relacionada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29"/>
          <a:stretch/>
        </p:blipFill>
        <p:spPr bwMode="auto">
          <a:xfrm>
            <a:off x="3978003" y="1950886"/>
            <a:ext cx="1757482" cy="986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8" name="Picture 8" descr="Imagen relacionada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26" t="11701" r="24958" b="36894"/>
          <a:stretch/>
        </p:blipFill>
        <p:spPr bwMode="auto">
          <a:xfrm>
            <a:off x="5430745" y="3816868"/>
            <a:ext cx="1504627" cy="1663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0" name="Picture 10" descr="Imagen relacionad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24" y="4067402"/>
            <a:ext cx="1242836" cy="1242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2" name="Picture 12" descr="Imagen relacionada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77" t="20617" r="18305" b="30856"/>
          <a:stretch/>
        </p:blipFill>
        <p:spPr bwMode="auto">
          <a:xfrm>
            <a:off x="9155842" y="1591060"/>
            <a:ext cx="1533378" cy="1294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8740308"/>
      </p:ext>
    </p:extLst>
  </p:cSld>
  <p:clrMapOvr>
    <a:masterClrMapping/>
  </p:clrMapOvr>
</p:sld>
</file>

<file path=ppt/theme/theme1.xml><?xml version="1.0" encoding="utf-8"?>
<a:theme xmlns:a="http://schemas.openxmlformats.org/drawingml/2006/main" name="Marco">
  <a:themeElements>
    <a:clrScheme name="Azul cálido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Marco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arco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TM03457475[[fn=Marco]]</Template>
  <TotalTime>419</TotalTime>
  <Words>823</Words>
  <Application>Microsoft Office PowerPoint</Application>
  <PresentationFormat>Panorámica</PresentationFormat>
  <Paragraphs>141</Paragraphs>
  <Slides>20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4" baseType="lpstr">
      <vt:lpstr>Century Gothic</vt:lpstr>
      <vt:lpstr>Corbel</vt:lpstr>
      <vt:lpstr>Wingdings 2</vt:lpstr>
      <vt:lpstr>Marco</vt:lpstr>
      <vt:lpstr>Presentación de PowerPoint</vt:lpstr>
      <vt:lpstr>1. Hora de recapitular</vt:lpstr>
      <vt:lpstr>Presentación de PowerPoint</vt:lpstr>
      <vt:lpstr>2.  En que clase de profesión quereos estar?</vt:lpstr>
      <vt:lpstr>Tres tipos de profesiones</vt:lpstr>
      <vt:lpstr>Presentación de PowerPoint</vt:lpstr>
      <vt:lpstr>Presentación de PowerPoint</vt:lpstr>
      <vt:lpstr>Tipos de conflictos normativos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5. El modelo directivo: el management narrativo</vt:lpstr>
      <vt:lpstr>Presentación de PowerPoint</vt:lpstr>
      <vt:lpstr>Como se gestiona?</vt:lpstr>
      <vt:lpstr>Presentación de PowerPoint</vt:lpstr>
      <vt:lpstr>Una teoría menos racional y, en cambio, mas hermenéutica y relacional</vt:lpstr>
      <vt:lpstr>Una teoría menos racional y, en cambio, mas hermenéutica y relacional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Ma.Fernanda Román</dc:creator>
  <cp:lastModifiedBy>Ma.Fernanda Román</cp:lastModifiedBy>
  <cp:revision>58</cp:revision>
  <cp:lastPrinted>2019-07-15T14:04:56Z</cp:lastPrinted>
  <dcterms:created xsi:type="dcterms:W3CDTF">2019-07-15T13:11:34Z</dcterms:created>
  <dcterms:modified xsi:type="dcterms:W3CDTF">2019-07-16T00:26:22Z</dcterms:modified>
</cp:coreProperties>
</file>