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7" r:id="rId4"/>
    <p:sldId id="258" r:id="rId5"/>
    <p:sldId id="259" r:id="rId6"/>
    <p:sldId id="260" r:id="rId7"/>
    <p:sldId id="261" r:id="rId8"/>
    <p:sldId id="271" r:id="rId9"/>
    <p:sldId id="262" r:id="rId10"/>
    <p:sldId id="263" r:id="rId11"/>
    <p:sldId id="264" r:id="rId12"/>
    <p:sldId id="268" r:id="rId13"/>
    <p:sldId id="272" r:id="rId14"/>
    <p:sldId id="265" r:id="rId15"/>
    <p:sldId id="269" r:id="rId16"/>
    <p:sldId id="266" r:id="rId17"/>
    <p:sldId id="267" r:id="rId18"/>
  </p:sldIdLst>
  <p:sldSz cx="9144000" cy="6858000" type="screen4x3"/>
  <p:notesSz cx="6858000" cy="9144000"/>
  <p:defaultText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V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VE"/>
          </a:p>
        </p:txBody>
      </p:sp>
      <p:sp>
        <p:nvSpPr>
          <p:cNvPr id="4" name="3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1308194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V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3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1689502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V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141636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V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5" name="4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6" name="5 Marcador de pie de página"/>
          <p:cNvSpPr>
            <a:spLocks noGrp="1"/>
          </p:cNvSpPr>
          <p:nvPr>
            <p:ph type="ftr" sz="quarter" idx="11"/>
          </p:nvPr>
        </p:nvSpPr>
        <p:spPr/>
        <p:txBody>
          <a:bodyPr/>
          <a:lstStyle/>
          <a:p>
            <a:endParaRPr lang="es-VE"/>
          </a:p>
        </p:txBody>
      </p:sp>
      <p:sp>
        <p:nvSpPr>
          <p:cNvPr id="7" name="6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1782557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V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7" name="6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8" name="7 Marcador de pie de página"/>
          <p:cNvSpPr>
            <a:spLocks noGrp="1"/>
          </p:cNvSpPr>
          <p:nvPr>
            <p:ph type="ftr" sz="quarter" idx="11"/>
          </p:nvPr>
        </p:nvSpPr>
        <p:spPr/>
        <p:txBody>
          <a:bodyPr/>
          <a:lstStyle/>
          <a:p>
            <a:endParaRPr lang="es-VE"/>
          </a:p>
        </p:txBody>
      </p:sp>
      <p:sp>
        <p:nvSpPr>
          <p:cNvPr id="9" name="8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3562570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VE"/>
          </a:p>
        </p:txBody>
      </p:sp>
      <p:sp>
        <p:nvSpPr>
          <p:cNvPr id="3" name="2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4" name="3 Marcador de pie de página"/>
          <p:cNvSpPr>
            <a:spLocks noGrp="1"/>
          </p:cNvSpPr>
          <p:nvPr>
            <p:ph type="ftr" sz="quarter" idx="11"/>
          </p:nvPr>
        </p:nvSpPr>
        <p:spPr/>
        <p:txBody>
          <a:bodyPr/>
          <a:lstStyle/>
          <a:p>
            <a:endParaRPr lang="es-VE"/>
          </a:p>
        </p:txBody>
      </p:sp>
      <p:sp>
        <p:nvSpPr>
          <p:cNvPr id="5" name="4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2413089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3" name="2 Marcador de pie de página"/>
          <p:cNvSpPr>
            <a:spLocks noGrp="1"/>
          </p:cNvSpPr>
          <p:nvPr>
            <p:ph type="ftr" sz="quarter" idx="11"/>
          </p:nvPr>
        </p:nvSpPr>
        <p:spPr/>
        <p:txBody>
          <a:bodyPr/>
          <a:lstStyle/>
          <a:p>
            <a:endParaRPr lang="es-VE"/>
          </a:p>
        </p:txBody>
      </p:sp>
      <p:sp>
        <p:nvSpPr>
          <p:cNvPr id="4" name="3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3799668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V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6" name="5 Marcador de pie de página"/>
          <p:cNvSpPr>
            <a:spLocks noGrp="1"/>
          </p:cNvSpPr>
          <p:nvPr>
            <p:ph type="ftr" sz="quarter" idx="11"/>
          </p:nvPr>
        </p:nvSpPr>
        <p:spPr/>
        <p:txBody>
          <a:bodyPr/>
          <a:lstStyle/>
          <a:p>
            <a:endParaRPr lang="es-VE"/>
          </a:p>
        </p:txBody>
      </p:sp>
      <p:sp>
        <p:nvSpPr>
          <p:cNvPr id="7" name="6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3823047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V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V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6" name="5 Marcador de pie de página"/>
          <p:cNvSpPr>
            <a:spLocks noGrp="1"/>
          </p:cNvSpPr>
          <p:nvPr>
            <p:ph type="ftr" sz="quarter" idx="11"/>
          </p:nvPr>
        </p:nvSpPr>
        <p:spPr/>
        <p:txBody>
          <a:bodyPr/>
          <a:lstStyle/>
          <a:p>
            <a:endParaRPr lang="es-VE"/>
          </a:p>
        </p:txBody>
      </p:sp>
      <p:sp>
        <p:nvSpPr>
          <p:cNvPr id="7" name="6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59325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V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3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616777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V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3 Marcador de fecha"/>
          <p:cNvSpPr>
            <a:spLocks noGrp="1"/>
          </p:cNvSpPr>
          <p:nvPr>
            <p:ph type="dt" sz="half" idx="10"/>
          </p:nvPr>
        </p:nvSpPr>
        <p:spPr/>
        <p:txBody>
          <a:bodyPr/>
          <a:lstStyle/>
          <a:p>
            <a:fld id="{FF8EDB51-150D-4DE7-8AF4-A0D84AB046FF}" type="datetimeFigureOut">
              <a:rPr lang="es-VE" smtClean="0"/>
              <a:t>15/07/2019</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527F727B-A86E-4214-9BAF-A55628B609AE}" type="slidenum">
              <a:rPr lang="es-VE" smtClean="0"/>
              <a:t>‹Nº›</a:t>
            </a:fld>
            <a:endParaRPr lang="es-VE"/>
          </a:p>
        </p:txBody>
      </p:sp>
    </p:spTree>
    <p:extLst>
      <p:ext uri="{BB962C8B-B14F-4D97-AF65-F5344CB8AC3E}">
        <p14:creationId xmlns:p14="http://schemas.microsoft.com/office/powerpoint/2010/main" val="2607239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V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8EDB51-150D-4DE7-8AF4-A0D84AB046FF}" type="datetimeFigureOut">
              <a:rPr lang="es-VE" smtClean="0"/>
              <a:t>15/07/2019</a:t>
            </a:fld>
            <a:endParaRPr lang="es-VE"/>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VE"/>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7F727B-A86E-4214-9BAF-A55628B609AE}" type="slidenum">
              <a:rPr lang="es-VE" smtClean="0"/>
              <a:t>‹Nº›</a:t>
            </a:fld>
            <a:endParaRPr lang="es-VE"/>
          </a:p>
        </p:txBody>
      </p:sp>
    </p:spTree>
    <p:extLst>
      <p:ext uri="{BB962C8B-B14F-4D97-AF65-F5344CB8AC3E}">
        <p14:creationId xmlns:p14="http://schemas.microsoft.com/office/powerpoint/2010/main" val="4123905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ctrTitle"/>
          </p:nvPr>
        </p:nvSpPr>
        <p:spPr>
          <a:xfrm>
            <a:off x="685800" y="2420888"/>
            <a:ext cx="7772400" cy="1470025"/>
          </a:xfrm>
        </p:spPr>
        <p:txBody>
          <a:bodyPr>
            <a:noAutofit/>
          </a:bodyPr>
          <a:lstStyle/>
          <a:p>
            <a:r>
              <a:rPr lang="es-EC" sz="4800" b="1" dirty="0" smtClean="0">
                <a:solidFill>
                  <a:schemeClr val="bg1"/>
                </a:solidFill>
                <a:effectLst>
                  <a:outerShdw blurRad="38100" dist="38100" dir="2700000" algn="tl">
                    <a:srgbClr val="000000">
                      <a:alpha val="43137"/>
                    </a:srgbClr>
                  </a:outerShdw>
                </a:effectLst>
              </a:rPr>
              <a:t>HACIA UNA TEORIA ESTRATEGICA PARA LA ACCION COTIDIANA</a:t>
            </a:r>
            <a:endParaRPr lang="es-VE" sz="48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65855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Subtítulo"/>
          <p:cNvSpPr>
            <a:spLocks noGrp="1"/>
          </p:cNvSpPr>
          <p:nvPr>
            <p:ph type="subTitle" idx="1"/>
          </p:nvPr>
        </p:nvSpPr>
        <p:spPr>
          <a:xfrm>
            <a:off x="755576" y="1556792"/>
            <a:ext cx="7704856" cy="3600400"/>
          </a:xfrm>
        </p:spPr>
        <p:txBody>
          <a:bodyPr>
            <a:noAutofit/>
          </a:bodyPr>
          <a:lstStyle/>
          <a:p>
            <a:pPr algn="l"/>
            <a:r>
              <a:rPr lang="es-EC" b="1" dirty="0" smtClean="0">
                <a:solidFill>
                  <a:schemeClr val="bg1"/>
                </a:solidFill>
                <a:effectLst>
                  <a:outerShdw blurRad="38100" dist="38100" dir="2700000" algn="tl">
                    <a:srgbClr val="000000">
                      <a:alpha val="43137"/>
                    </a:srgbClr>
                  </a:outerShdw>
                </a:effectLst>
              </a:rPr>
              <a:t>HORA DE RECAPITULAR</a:t>
            </a:r>
          </a:p>
          <a:p>
            <a:pPr algn="just"/>
            <a:r>
              <a:rPr lang="es-EC" sz="2400" dirty="0" smtClean="0">
                <a:solidFill>
                  <a:schemeClr val="bg1"/>
                </a:solidFill>
              </a:rPr>
              <a:t>Los seis grandes cambios han transformado el escenario de comienzo del milenio modificando fuertemente el papel de las estrategias de comunicación .</a:t>
            </a:r>
          </a:p>
          <a:p>
            <a:pPr algn="just"/>
            <a:r>
              <a:rPr lang="es-EC" sz="2400" dirty="0" smtClean="0">
                <a:solidFill>
                  <a:schemeClr val="bg1"/>
                </a:solidFill>
              </a:rPr>
              <a:t>El nuevo escenario condiciona el enfoque y el tipo concreto de las estrategias que se utilizan.</a:t>
            </a:r>
          </a:p>
          <a:p>
            <a:pPr algn="just"/>
            <a:r>
              <a:rPr lang="es-EC" sz="2400" dirty="0" smtClean="0">
                <a:solidFill>
                  <a:schemeClr val="bg1"/>
                </a:solidFill>
              </a:rPr>
              <a:t>El aumento de las alianzas entre las empresas, países, y grandes zonas comerciales y las formas  que estas alianzas están adoptando, lo que permite tener una nueva lectura en clave cooperativa de la competitividad.</a:t>
            </a:r>
          </a:p>
        </p:txBody>
      </p:sp>
    </p:spTree>
    <p:extLst>
      <p:ext uri="{BB962C8B-B14F-4D97-AF65-F5344CB8AC3E}">
        <p14:creationId xmlns:p14="http://schemas.microsoft.com/office/powerpoint/2010/main" val="3550221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Título"/>
          <p:cNvSpPr>
            <a:spLocks noGrp="1"/>
          </p:cNvSpPr>
          <p:nvPr>
            <p:ph type="title"/>
          </p:nvPr>
        </p:nvSpPr>
        <p:spPr>
          <a:xfrm>
            <a:off x="457200" y="274638"/>
            <a:ext cx="8229600" cy="5818658"/>
          </a:xfrm>
        </p:spPr>
        <p:txBody>
          <a:bodyPr>
            <a:normAutofit/>
          </a:bodyPr>
          <a:lstStyle/>
          <a:p>
            <a:pPr lvl="0" algn="l">
              <a:spcBef>
                <a:spcPct val="20000"/>
              </a:spcBef>
            </a:pPr>
            <a:r>
              <a:rPr lang="es-EC" sz="2800" dirty="0" smtClean="0">
                <a:solidFill>
                  <a:schemeClr val="bg1"/>
                </a:solidFill>
                <a:ea typeface="+mn-ea"/>
                <a:cs typeface="+mn-cs"/>
              </a:rPr>
              <a:t>	Los </a:t>
            </a:r>
            <a:r>
              <a:rPr lang="es-EC" sz="2800" dirty="0">
                <a:solidFill>
                  <a:schemeClr val="bg1"/>
                </a:solidFill>
                <a:ea typeface="+mn-ea"/>
                <a:cs typeface="+mn-cs"/>
              </a:rPr>
              <a:t>grandes conflictos normativos, culturales y de identidad reclamando el talento estratégico de los gobiernos, agencias internacionales, fundaciones, asociaciones y ONG</a:t>
            </a:r>
            <a:r>
              <a:rPr lang="es-EC" sz="2800" dirty="0" smtClean="0">
                <a:solidFill>
                  <a:schemeClr val="bg1"/>
                </a:solidFill>
                <a:ea typeface="+mn-ea"/>
                <a:cs typeface="+mn-cs"/>
              </a:rPr>
              <a:t>.</a:t>
            </a:r>
            <a:br>
              <a:rPr lang="es-EC" sz="2800" dirty="0" smtClean="0">
                <a:solidFill>
                  <a:schemeClr val="bg1"/>
                </a:solidFill>
                <a:ea typeface="+mn-ea"/>
                <a:cs typeface="+mn-cs"/>
              </a:rPr>
            </a:br>
            <a:r>
              <a:rPr lang="es-EC" sz="2800" dirty="0">
                <a:solidFill>
                  <a:schemeClr val="bg1"/>
                </a:solidFill>
                <a:ea typeface="+mn-ea"/>
                <a:cs typeface="+mn-cs"/>
              </a:rPr>
              <a:t/>
            </a:r>
            <a:br>
              <a:rPr lang="es-EC" sz="2800" dirty="0">
                <a:solidFill>
                  <a:schemeClr val="bg1"/>
                </a:solidFill>
                <a:ea typeface="+mn-ea"/>
                <a:cs typeface="+mn-cs"/>
              </a:rPr>
            </a:br>
            <a:r>
              <a:rPr lang="es-EC" sz="2800" dirty="0" smtClean="0">
                <a:solidFill>
                  <a:schemeClr val="bg1"/>
                </a:solidFill>
                <a:ea typeface="+mn-ea"/>
                <a:cs typeface="+mn-cs"/>
              </a:rPr>
              <a:t>	Introducción </a:t>
            </a:r>
            <a:r>
              <a:rPr lang="es-EC" sz="2800" dirty="0">
                <a:solidFill>
                  <a:schemeClr val="bg1"/>
                </a:solidFill>
                <a:ea typeface="+mn-ea"/>
                <a:cs typeface="+mn-cs"/>
              </a:rPr>
              <a:t>de importantes inflexiones, que se refieren  a la maximización de las posibilidades interpretativas, comunicativas, corporativas, mediáticas y </a:t>
            </a:r>
            <a:r>
              <a:rPr lang="es-EC" sz="2800" dirty="0" smtClean="0">
                <a:solidFill>
                  <a:schemeClr val="bg1"/>
                </a:solidFill>
                <a:ea typeface="+mn-ea"/>
                <a:cs typeface="+mn-cs"/>
              </a:rPr>
              <a:t>procedimentales</a:t>
            </a:r>
            <a:endParaRPr lang="es-VE" sz="2800" dirty="0">
              <a:solidFill>
                <a:schemeClr val="bg1"/>
              </a:solidFill>
            </a:endParaRPr>
          </a:p>
        </p:txBody>
      </p:sp>
    </p:spTree>
    <p:extLst>
      <p:ext uri="{BB962C8B-B14F-4D97-AF65-F5344CB8AC3E}">
        <p14:creationId xmlns:p14="http://schemas.microsoft.com/office/powerpoint/2010/main" val="860455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5962674"/>
          </a:xfrm>
        </p:spPr>
        <p:txBody>
          <a:bodyPr/>
          <a:lstStyle/>
          <a:p>
            <a:pPr algn="l"/>
            <a:r>
              <a:rPr lang="es-EC" b="1" dirty="0" smtClean="0">
                <a:solidFill>
                  <a:schemeClr val="bg1"/>
                </a:solidFill>
                <a:effectLst>
                  <a:outerShdw blurRad="38100" dist="38100" dir="2700000" algn="tl">
                    <a:srgbClr val="000000">
                      <a:alpha val="43137"/>
                    </a:srgbClr>
                  </a:outerShdw>
                </a:effectLst>
              </a:rPr>
              <a:t>EN QUE CLASE DE PROFESION ESTAMOS Y QUEREMOS ESTAR</a:t>
            </a:r>
            <a:r>
              <a:rPr lang="es-EC" dirty="0" smtClean="0">
                <a:solidFill>
                  <a:schemeClr val="bg1"/>
                </a:solidFill>
              </a:rPr>
              <a:t/>
            </a:r>
            <a:br>
              <a:rPr lang="es-EC" dirty="0" smtClean="0">
                <a:solidFill>
                  <a:schemeClr val="bg1"/>
                </a:solidFill>
              </a:rPr>
            </a:br>
            <a:r>
              <a:rPr lang="es-EC" dirty="0" smtClean="0">
                <a:solidFill>
                  <a:schemeClr val="bg1"/>
                </a:solidFill>
              </a:rPr>
              <a:t/>
            </a:r>
            <a:br>
              <a:rPr lang="es-EC" dirty="0" smtClean="0">
                <a:solidFill>
                  <a:schemeClr val="bg1"/>
                </a:solidFill>
              </a:rPr>
            </a:br>
            <a:r>
              <a:rPr lang="es-EC" sz="2400" dirty="0" smtClean="0">
                <a:solidFill>
                  <a:schemeClr val="bg1"/>
                </a:solidFill>
              </a:rPr>
              <a:t>Hombres de marketing, directivos, empresarios y políticos.</a:t>
            </a:r>
            <a:br>
              <a:rPr lang="es-EC" sz="2400" dirty="0" smtClean="0">
                <a:solidFill>
                  <a:schemeClr val="bg1"/>
                </a:solidFill>
              </a:rPr>
            </a:br>
            <a:r>
              <a:rPr lang="es-EC" sz="2400" dirty="0" smtClean="0">
                <a:solidFill>
                  <a:schemeClr val="bg1"/>
                </a:solidFill>
              </a:rPr>
              <a:t>Los comunicadores toman las decisiones  profesionales apoyándose de forma  mas </a:t>
            </a:r>
            <a:r>
              <a:rPr lang="es-EC" sz="2400" dirty="0">
                <a:solidFill>
                  <a:schemeClr val="bg1"/>
                </a:solidFill>
              </a:rPr>
              <a:t> </a:t>
            </a:r>
            <a:r>
              <a:rPr lang="es-EC" sz="2400" dirty="0" smtClean="0">
                <a:solidFill>
                  <a:schemeClr val="bg1"/>
                </a:solidFill>
              </a:rPr>
              <a:t>menos consiente  en marcos y modelos teóricos actualizados.</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No existe una profesión para determinar a un  profesional de la comunicación, no hay una formación especifica en comunicación</a:t>
            </a:r>
            <a:r>
              <a:rPr lang="es-EC" sz="1800" dirty="0" smtClean="0">
                <a:solidFill>
                  <a:schemeClr val="bg1"/>
                </a:solidFill>
              </a:rPr>
              <a:t>.</a:t>
            </a:r>
            <a:endParaRPr lang="es-VE" dirty="0">
              <a:solidFill>
                <a:schemeClr val="bg1"/>
              </a:solidFill>
            </a:endParaRPr>
          </a:p>
        </p:txBody>
      </p:sp>
    </p:spTree>
    <p:extLst>
      <p:ext uri="{BB962C8B-B14F-4D97-AF65-F5344CB8AC3E}">
        <p14:creationId xmlns:p14="http://schemas.microsoft.com/office/powerpoint/2010/main" val="1174772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5962674"/>
          </a:xfrm>
        </p:spPr>
        <p:txBody>
          <a:bodyPr/>
          <a:lstStyle/>
          <a:p>
            <a:pPr algn="l"/>
            <a:r>
              <a:rPr lang="es-EC" b="1" dirty="0" smtClean="0">
                <a:solidFill>
                  <a:schemeClr val="bg1"/>
                </a:solidFill>
                <a:effectLst>
                  <a:outerShdw blurRad="38100" dist="38100" dir="2700000" algn="tl">
                    <a:srgbClr val="000000">
                      <a:alpha val="43137"/>
                    </a:srgbClr>
                  </a:outerShdw>
                </a:effectLst>
              </a:rPr>
              <a:t>TIPOS DE PROFESIONES</a:t>
            </a:r>
            <a:br>
              <a:rPr lang="es-EC" b="1" dirty="0" smtClean="0">
                <a:solidFill>
                  <a:schemeClr val="bg1"/>
                </a:solidFill>
                <a:effectLst>
                  <a:outerShdw blurRad="38100" dist="38100" dir="2700000" algn="tl">
                    <a:srgbClr val="000000">
                      <a:alpha val="43137"/>
                    </a:srgbClr>
                  </a:outerShdw>
                </a:effectLst>
              </a:rPr>
            </a:br>
            <a:r>
              <a:rPr lang="es-EC" dirty="0" smtClean="0"/>
              <a:t/>
            </a:r>
            <a:br>
              <a:rPr lang="es-EC" dirty="0" smtClean="0"/>
            </a:br>
            <a:r>
              <a:rPr lang="es-EC" sz="2400" dirty="0" smtClean="0">
                <a:solidFill>
                  <a:schemeClr val="bg1"/>
                </a:solidFill>
              </a:rPr>
              <a:t>Lo que distingue de las ocupaciones profesionales  son los métodos y procedimientos empleados  en las investigaciones y conocimientos teóricos.</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Lo que separa de  un comunicador profesional y otro es la autonomía con que adopta sus decisiones y que establece una separación entre los distintos conocimientos.</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Los profesionales se pueden clasificar según el método que adquieren sus conocimientos.</a:t>
            </a:r>
            <a:endParaRPr lang="es-VE" sz="2400" dirty="0">
              <a:solidFill>
                <a:schemeClr val="bg1"/>
              </a:solidFill>
            </a:endParaRPr>
          </a:p>
        </p:txBody>
      </p:sp>
    </p:spTree>
    <p:extLst>
      <p:ext uri="{BB962C8B-B14F-4D97-AF65-F5344CB8AC3E}">
        <p14:creationId xmlns:p14="http://schemas.microsoft.com/office/powerpoint/2010/main" val="1668397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6034682"/>
          </a:xfrm>
        </p:spPr>
        <p:txBody>
          <a:bodyPr>
            <a:normAutofit/>
          </a:bodyPr>
          <a:lstStyle/>
          <a:p>
            <a:pPr algn="l"/>
            <a:r>
              <a:rPr lang="es-EC" sz="2400" b="1" dirty="0" smtClean="0">
                <a:solidFill>
                  <a:schemeClr val="bg1"/>
                </a:solidFill>
                <a:effectLst>
                  <a:outerShdw blurRad="38100" dist="38100" dir="2700000" algn="tl">
                    <a:srgbClr val="000000">
                      <a:alpha val="43137"/>
                    </a:srgbClr>
                  </a:outerShdw>
                </a:effectLst>
              </a:rPr>
              <a:t>DESDE UNA PERSPECTIVA TECNICA:</a:t>
            </a:r>
            <a:r>
              <a:rPr lang="es-EC" sz="2400" dirty="0" smtClean="0">
                <a:solidFill>
                  <a:schemeClr val="bg1"/>
                </a:solidFill>
              </a:rPr>
              <a:t/>
            </a:r>
            <a:br>
              <a:rPr lang="es-EC" sz="2400" dirty="0" smtClean="0">
                <a:solidFill>
                  <a:schemeClr val="bg1"/>
                </a:solidFill>
              </a:rPr>
            </a:br>
            <a:r>
              <a:rPr lang="es-EC" sz="2400" dirty="0" smtClean="0">
                <a:solidFill>
                  <a:schemeClr val="bg1"/>
                </a:solidFill>
              </a:rPr>
              <a:t>Oficios artesanales , donde se cualificación y rendimiento de trabajo  vendría dados por la destreza y acumulación y  experiencia personal.</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b="1" dirty="0" smtClean="0">
                <a:solidFill>
                  <a:schemeClr val="bg1"/>
                </a:solidFill>
                <a:effectLst>
                  <a:outerShdw blurRad="38100" dist="38100" dir="2700000" algn="tl">
                    <a:srgbClr val="000000">
                      <a:alpha val="43137"/>
                    </a:srgbClr>
                  </a:outerShdw>
                </a:effectLst>
              </a:rPr>
              <a:t>DESDE LA PERSPECTIVA PRACTICA :</a:t>
            </a:r>
            <a:r>
              <a:rPr lang="es-EC" sz="2400" dirty="0" smtClean="0">
                <a:solidFill>
                  <a:schemeClr val="bg1"/>
                </a:solidFill>
              </a:rPr>
              <a:t/>
            </a:r>
            <a:br>
              <a:rPr lang="es-EC" sz="2400" dirty="0" smtClean="0">
                <a:solidFill>
                  <a:schemeClr val="bg1"/>
                </a:solidFill>
              </a:rPr>
            </a:br>
            <a:r>
              <a:rPr lang="es-EC" sz="2400" dirty="0" smtClean="0">
                <a:solidFill>
                  <a:schemeClr val="bg1"/>
                </a:solidFill>
              </a:rPr>
              <a:t>Sus decisiones se basan en la experiencia, en base  fundamentos teóricos acumulados por la profesión. La decisiones están basadas en el aprendizaje.</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b="1" dirty="0" smtClean="0">
                <a:solidFill>
                  <a:schemeClr val="bg1"/>
                </a:solidFill>
                <a:effectLst>
                  <a:outerShdw blurRad="38100" dist="38100" dir="2700000" algn="tl">
                    <a:srgbClr val="000000">
                      <a:alpha val="43137"/>
                    </a:srgbClr>
                  </a:outerShdw>
                </a:effectLst>
              </a:rPr>
              <a:t>DESDE LA PERSPECTIVA ESTRATERGICA:</a:t>
            </a:r>
            <a:br>
              <a:rPr lang="es-EC" sz="2400" b="1" dirty="0" smtClean="0">
                <a:solidFill>
                  <a:schemeClr val="bg1"/>
                </a:solidFill>
                <a:effectLst>
                  <a:outerShdw blurRad="38100" dist="38100" dir="2700000" algn="tl">
                    <a:srgbClr val="000000">
                      <a:alpha val="43137"/>
                    </a:srgbClr>
                  </a:outerShdw>
                </a:effectLst>
              </a:rPr>
            </a:br>
            <a:r>
              <a:rPr lang="es-EC" sz="2400" dirty="0" smtClean="0">
                <a:solidFill>
                  <a:schemeClr val="bg1"/>
                </a:solidFill>
              </a:rPr>
              <a:t>Se basan en someter su saber a un examen sistemático.</a:t>
            </a:r>
            <a:endParaRPr lang="es-VE" sz="2400" dirty="0">
              <a:solidFill>
                <a:schemeClr val="bg1"/>
              </a:solidFill>
            </a:endParaRPr>
          </a:p>
        </p:txBody>
      </p:sp>
    </p:spTree>
    <p:extLst>
      <p:ext uri="{BB962C8B-B14F-4D97-AF65-F5344CB8AC3E}">
        <p14:creationId xmlns:p14="http://schemas.microsoft.com/office/powerpoint/2010/main" val="3262147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744635" y="1196752"/>
            <a:ext cx="8229600" cy="5353430"/>
          </a:xfrm>
        </p:spPr>
        <p:txBody>
          <a:bodyPr>
            <a:normAutofit fontScale="90000"/>
          </a:bodyPr>
          <a:lstStyle/>
          <a:p>
            <a:pPr algn="l"/>
            <a:r>
              <a:rPr lang="es-EC" b="1" dirty="0" smtClean="0">
                <a:solidFill>
                  <a:schemeClr val="bg1"/>
                </a:solidFill>
                <a:effectLst>
                  <a:outerShdw blurRad="38100" dist="38100" dir="2700000" algn="tl">
                    <a:srgbClr val="000000">
                      <a:alpha val="43137"/>
                    </a:srgbClr>
                  </a:outerShdw>
                </a:effectLst>
              </a:rPr>
              <a:t>COMO ACCEDEMOS AL CONOCIMINETO</a:t>
            </a:r>
            <a:r>
              <a:rPr lang="es-EC" dirty="0" smtClean="0">
                <a:solidFill>
                  <a:schemeClr val="bg1"/>
                </a:solidFill>
              </a:rPr>
              <a:t/>
            </a:r>
            <a:br>
              <a:rPr lang="es-EC" dirty="0" smtClean="0">
                <a:solidFill>
                  <a:schemeClr val="bg1"/>
                </a:solidFill>
              </a:rPr>
            </a:br>
            <a:r>
              <a:rPr lang="es-EC" sz="2400" dirty="0" smtClean="0">
                <a:solidFill>
                  <a:schemeClr val="bg1"/>
                </a:solidFill>
              </a:rPr>
              <a:t>Las formas de acceder a l conocimiento son las condiciones de las distintas profesiones.</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b="1" dirty="0" smtClean="0">
                <a:solidFill>
                  <a:schemeClr val="bg1"/>
                </a:solidFill>
              </a:rPr>
              <a:t>- QUE CONOCIMINETO NECESITAMOS.</a:t>
            </a:r>
            <a:br>
              <a:rPr lang="es-EC" sz="2400" b="1"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Interpretación de signos y síntomas de problemas o de oportunidad (hipótesis diagnostico).</a:t>
            </a:r>
            <a:r>
              <a:rPr lang="es-EC" sz="2400" dirty="0" smtClean="0"/>
              <a:t/>
            </a:r>
            <a:br>
              <a:rPr lang="es-EC" sz="2400" dirty="0" smtClean="0"/>
            </a:br>
            <a:r>
              <a:rPr lang="es-EC" sz="2400" dirty="0" smtClean="0"/>
              <a:t/>
            </a:r>
            <a:br>
              <a:rPr lang="es-EC" sz="2400" dirty="0" smtClean="0"/>
            </a:br>
            <a:r>
              <a:rPr lang="es-EC" sz="2400" dirty="0" smtClean="0"/>
              <a:t>  </a:t>
            </a:r>
            <a:br>
              <a:rPr lang="es-EC" sz="2400" dirty="0" smtClean="0"/>
            </a:br>
            <a:r>
              <a:rPr lang="es-EC" sz="2400" dirty="0" smtClean="0"/>
              <a:t/>
            </a:r>
            <a:br>
              <a:rPr lang="es-EC" sz="2400" dirty="0" smtClean="0"/>
            </a:br>
            <a:endParaRPr lang="es-VE" dirty="0"/>
          </a:p>
        </p:txBody>
      </p:sp>
    </p:spTree>
    <p:extLst>
      <p:ext uri="{BB962C8B-B14F-4D97-AF65-F5344CB8AC3E}">
        <p14:creationId xmlns:p14="http://schemas.microsoft.com/office/powerpoint/2010/main" val="3952957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611560" y="908720"/>
            <a:ext cx="8229600" cy="5353430"/>
          </a:xfrm>
        </p:spPr>
        <p:txBody>
          <a:bodyPr>
            <a:normAutofit fontScale="90000"/>
          </a:bodyPr>
          <a:lstStyle/>
          <a:p>
            <a:pPr algn="l"/>
            <a:r>
              <a:rPr lang="es-EC" sz="2400" dirty="0" smtClean="0"/>
              <a:t/>
            </a:r>
            <a:br>
              <a:rPr lang="es-EC" sz="2400" dirty="0" smtClean="0"/>
            </a:br>
            <a:r>
              <a:rPr lang="es-EC" sz="2400" dirty="0" smtClean="0"/>
              <a:t/>
            </a:r>
            <a:br>
              <a:rPr lang="es-EC" sz="2400" dirty="0" smtClean="0"/>
            </a:br>
            <a:r>
              <a:rPr lang="es-EC" sz="2700" dirty="0" smtClean="0">
                <a:solidFill>
                  <a:schemeClr val="bg1"/>
                </a:solidFill>
              </a:rPr>
              <a:t>-Establecer el papel de la comunicación dentro de la operador/ organización, en donde la comunicación ayuda a resolver problemas u oportunidades.</a:t>
            </a:r>
            <a:br>
              <a:rPr lang="es-EC" sz="2700" dirty="0" smtClean="0">
                <a:solidFill>
                  <a:schemeClr val="bg1"/>
                </a:solidFill>
              </a:rPr>
            </a:br>
            <a:r>
              <a:rPr lang="es-EC" sz="2700" dirty="0" smtClean="0">
                <a:solidFill>
                  <a:schemeClr val="bg1"/>
                </a:solidFill>
              </a:rPr>
              <a:t/>
            </a:r>
            <a:br>
              <a:rPr lang="es-EC" sz="2700" dirty="0" smtClean="0">
                <a:solidFill>
                  <a:schemeClr val="bg1"/>
                </a:solidFill>
              </a:rPr>
            </a:br>
            <a:r>
              <a:rPr lang="es-EC" sz="2700" dirty="0" smtClean="0">
                <a:solidFill>
                  <a:schemeClr val="bg1"/>
                </a:solidFill>
              </a:rPr>
              <a:t>-Evaluar, proponer y aplicar el tratamiento comunicativo.</a:t>
            </a:r>
            <a:br>
              <a:rPr lang="es-EC" sz="2700" dirty="0" smtClean="0">
                <a:solidFill>
                  <a:schemeClr val="bg1"/>
                </a:solidFill>
              </a:rPr>
            </a:br>
            <a:r>
              <a:rPr lang="es-EC" sz="2700" dirty="0" smtClean="0">
                <a:solidFill>
                  <a:schemeClr val="bg1"/>
                </a:solidFill>
              </a:rPr>
              <a:t>Delimitar las posibles complicaciones.</a:t>
            </a:r>
            <a:br>
              <a:rPr lang="es-EC" sz="2700" dirty="0" smtClean="0">
                <a:solidFill>
                  <a:schemeClr val="bg1"/>
                </a:solidFill>
              </a:rPr>
            </a:br>
            <a:r>
              <a:rPr lang="es-EC" sz="2700" dirty="0" smtClean="0">
                <a:solidFill>
                  <a:schemeClr val="bg1"/>
                </a:solidFill>
              </a:rPr>
              <a:t/>
            </a:r>
            <a:br>
              <a:rPr lang="es-EC" sz="2700" dirty="0" smtClean="0">
                <a:solidFill>
                  <a:schemeClr val="bg1"/>
                </a:solidFill>
              </a:rPr>
            </a:br>
            <a:r>
              <a:rPr lang="es-EC" sz="2700" dirty="0" smtClean="0">
                <a:solidFill>
                  <a:schemeClr val="bg1"/>
                </a:solidFill>
              </a:rPr>
              <a:t>-Asistir a los operadores en el proceso  de solución del conflicto o en la maximización la oportunidad.</a:t>
            </a:r>
            <a:br>
              <a:rPr lang="es-EC" sz="2700" dirty="0" smtClean="0">
                <a:solidFill>
                  <a:schemeClr val="bg1"/>
                </a:solidFill>
              </a:rPr>
            </a:br>
            <a:r>
              <a:rPr lang="es-EC" sz="2700" dirty="0">
                <a:solidFill>
                  <a:schemeClr val="bg1"/>
                </a:solidFill>
              </a:rPr>
              <a:t> </a:t>
            </a:r>
            <a:r>
              <a:rPr lang="es-EC" sz="2700" dirty="0" smtClean="0">
                <a:solidFill>
                  <a:schemeClr val="bg1"/>
                </a:solidFill>
              </a:rPr>
              <a:t> </a:t>
            </a:r>
            <a:br>
              <a:rPr lang="es-EC" sz="2700" dirty="0" smtClean="0">
                <a:solidFill>
                  <a:schemeClr val="bg1"/>
                </a:solidFill>
              </a:rPr>
            </a:br>
            <a:r>
              <a:rPr lang="es-EC" sz="2400" dirty="0" smtClean="0"/>
              <a:t/>
            </a:r>
            <a:br>
              <a:rPr lang="es-EC" sz="2400" dirty="0" smtClean="0"/>
            </a:br>
            <a:endParaRPr lang="es-VE" dirty="0"/>
          </a:p>
        </p:txBody>
      </p:sp>
    </p:spTree>
    <p:extLst>
      <p:ext uri="{BB962C8B-B14F-4D97-AF65-F5344CB8AC3E}">
        <p14:creationId xmlns:p14="http://schemas.microsoft.com/office/powerpoint/2010/main" val="3188879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1124744"/>
            <a:ext cx="8229600" cy="5112568"/>
          </a:xfrm>
        </p:spPr>
        <p:txBody>
          <a:bodyPr>
            <a:normAutofit fontScale="90000"/>
          </a:bodyPr>
          <a:lstStyle/>
          <a:p>
            <a:pPr algn="l"/>
            <a:r>
              <a:rPr lang="es-EC" b="1" dirty="0" smtClean="0">
                <a:solidFill>
                  <a:schemeClr val="bg1"/>
                </a:solidFill>
                <a:effectLst>
                  <a:outerShdw blurRad="38100" dist="38100" dir="2700000" algn="tl">
                    <a:srgbClr val="000000">
                      <a:alpha val="43137"/>
                    </a:srgbClr>
                  </a:outerShdw>
                </a:effectLst>
              </a:rPr>
              <a:t>COMO ALCANZARLOS</a:t>
            </a:r>
            <a:r>
              <a:rPr lang="es-EC" dirty="0" smtClean="0">
                <a:solidFill>
                  <a:schemeClr val="bg1"/>
                </a:solidFill>
              </a:rPr>
              <a:t/>
            </a:r>
            <a:br>
              <a:rPr lang="es-EC" dirty="0" smtClean="0">
                <a:solidFill>
                  <a:schemeClr val="bg1"/>
                </a:solidFill>
              </a:rPr>
            </a:br>
            <a:r>
              <a:rPr lang="es-EC" dirty="0" smtClean="0">
                <a:solidFill>
                  <a:schemeClr val="bg1"/>
                </a:solidFill>
              </a:rPr>
              <a:t> </a:t>
            </a:r>
            <a:br>
              <a:rPr lang="es-EC" dirty="0" smtClean="0">
                <a:solidFill>
                  <a:schemeClr val="bg1"/>
                </a:solidFill>
              </a:rPr>
            </a:br>
            <a:r>
              <a:rPr lang="es-EC" sz="2400" dirty="0" smtClean="0">
                <a:solidFill>
                  <a:schemeClr val="bg1"/>
                </a:solidFill>
              </a:rPr>
              <a:t>Desde la perspectiva estratégica, los profesionales tienen que asumir  como una cuestión moral y conocer su realidad profesional , y deben impulsar la investigación aplicada y la evaluación de resultados como parte necesaria de la naturaleza de su trabajo.</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Aclarar pensamientos que llevara a la practica.</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Hablar de Ciencia –   Diré conocimientos.</a:t>
            </a:r>
            <a:br>
              <a:rPr lang="es-EC" sz="2400" dirty="0" smtClean="0">
                <a:solidFill>
                  <a:schemeClr val="bg1"/>
                </a:solidFill>
              </a:rPr>
            </a:br>
            <a:r>
              <a:rPr lang="es-EC" sz="2400" dirty="0" smtClean="0">
                <a:solidFill>
                  <a:schemeClr val="bg1"/>
                </a:solidFill>
              </a:rPr>
              <a:t>Proponer metodología – discutiré modelos.</a:t>
            </a:r>
            <a:br>
              <a:rPr lang="es-EC" sz="2400" dirty="0" smtClean="0">
                <a:solidFill>
                  <a:schemeClr val="bg1"/>
                </a:solidFill>
              </a:rPr>
            </a:br>
            <a:r>
              <a:rPr lang="es-EC" sz="2400" dirty="0" smtClean="0">
                <a:solidFill>
                  <a:schemeClr val="bg1"/>
                </a:solidFill>
              </a:rPr>
              <a:t>Reglas – </a:t>
            </a:r>
            <a:r>
              <a:rPr lang="es-EC" sz="2400" dirty="0" err="1" smtClean="0">
                <a:solidFill>
                  <a:schemeClr val="bg1"/>
                </a:solidFill>
              </a:rPr>
              <a:t>guias</a:t>
            </a:r>
            <a:r>
              <a:rPr lang="es-EC" sz="2400" dirty="0" smtClean="0">
                <a:solidFill>
                  <a:schemeClr val="bg1"/>
                </a:solidFill>
              </a:rPr>
              <a:t>.</a:t>
            </a:r>
            <a:r>
              <a:rPr lang="es-EC" sz="2400" dirty="0" smtClean="0"/>
              <a:t/>
            </a:r>
            <a:br>
              <a:rPr lang="es-EC" sz="2400" dirty="0" smtClean="0"/>
            </a:br>
            <a:r>
              <a:rPr lang="es-EC" sz="2400" dirty="0" smtClean="0"/>
              <a:t/>
            </a:r>
            <a:br>
              <a:rPr lang="es-EC" sz="2400" dirty="0" smtClean="0"/>
            </a:br>
            <a:endParaRPr lang="es-VE" dirty="0"/>
          </a:p>
        </p:txBody>
      </p:sp>
    </p:spTree>
    <p:extLst>
      <p:ext uri="{BB962C8B-B14F-4D97-AF65-F5344CB8AC3E}">
        <p14:creationId xmlns:p14="http://schemas.microsoft.com/office/powerpoint/2010/main" val="2041302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Título"/>
          <p:cNvSpPr>
            <a:spLocks noGrp="1"/>
          </p:cNvSpPr>
          <p:nvPr>
            <p:ph type="title"/>
          </p:nvPr>
        </p:nvSpPr>
        <p:spPr>
          <a:xfrm>
            <a:off x="457200" y="692696"/>
            <a:ext cx="8229600" cy="5472608"/>
          </a:xfrm>
        </p:spPr>
        <p:txBody>
          <a:bodyPr>
            <a:normAutofit fontScale="90000"/>
          </a:bodyPr>
          <a:lstStyle/>
          <a:p>
            <a:pPr algn="l"/>
            <a:r>
              <a:rPr lang="es-EC" b="1" dirty="0" smtClean="0">
                <a:solidFill>
                  <a:schemeClr val="bg1"/>
                </a:solidFill>
                <a:effectLst>
                  <a:outerShdw blurRad="38100" dist="38100" dir="2700000" algn="tl">
                    <a:srgbClr val="000000">
                      <a:alpha val="43137"/>
                    </a:srgbClr>
                  </a:outerShdw>
                </a:effectLst>
              </a:rPr>
              <a:t>MODELOS</a:t>
            </a:r>
            <a:r>
              <a:rPr lang="es-EC" dirty="0" smtClean="0">
                <a:solidFill>
                  <a:schemeClr val="bg1"/>
                </a:solidFill>
              </a:rPr>
              <a:t> </a:t>
            </a:r>
            <a:br>
              <a:rPr lang="es-EC" dirty="0" smtClean="0">
                <a:solidFill>
                  <a:schemeClr val="bg1"/>
                </a:solidFill>
              </a:rPr>
            </a:br>
            <a:r>
              <a:rPr lang="es-EC" dirty="0" smtClean="0">
                <a:solidFill>
                  <a:schemeClr val="bg1"/>
                </a:solidFill>
              </a:rPr>
              <a:t/>
            </a:r>
            <a:br>
              <a:rPr lang="es-EC" dirty="0" smtClean="0">
                <a:solidFill>
                  <a:schemeClr val="bg1"/>
                </a:solidFill>
              </a:rPr>
            </a:br>
            <a:r>
              <a:rPr lang="es-EC" sz="2400" b="1" dirty="0" smtClean="0">
                <a:solidFill>
                  <a:schemeClr val="bg1"/>
                </a:solidFill>
              </a:rPr>
              <a:t>EL MODELO HABRIA DE CUMPLIR CIERTOS REQUISITOS:</a:t>
            </a:r>
            <a:br>
              <a:rPr lang="es-EC" sz="2400" b="1" dirty="0" smtClean="0">
                <a:solidFill>
                  <a:schemeClr val="bg1"/>
                </a:solidFill>
              </a:rPr>
            </a:br>
            <a:r>
              <a:rPr lang="es-EC" sz="2400" dirty="0" smtClean="0">
                <a:solidFill>
                  <a:schemeClr val="bg1"/>
                </a:solidFill>
              </a:rPr>
              <a:t/>
            </a:r>
            <a:br>
              <a:rPr lang="es-EC" sz="2400" dirty="0" smtClean="0">
                <a:solidFill>
                  <a:schemeClr val="bg1"/>
                </a:solidFill>
              </a:rPr>
            </a:br>
            <a:r>
              <a:rPr lang="es-EC" sz="2000" dirty="0" smtClean="0">
                <a:solidFill>
                  <a:schemeClr val="bg1"/>
                </a:solidFill>
              </a:rPr>
              <a:t>Ser u modelo estratégico que ayude adoptar decisiones en su actividad profesional.</a:t>
            </a:r>
            <a:br>
              <a:rPr lang="es-EC" sz="2000" dirty="0" smtClean="0">
                <a:solidFill>
                  <a:schemeClr val="bg1"/>
                </a:solidFill>
              </a:rPr>
            </a:br>
            <a:r>
              <a:rPr lang="es-EC" sz="2000" dirty="0" smtClean="0">
                <a:solidFill>
                  <a:schemeClr val="bg1"/>
                </a:solidFill>
              </a:rPr>
              <a:t>Lo que implica que estar concebido para el hombre de acción y no para la investigación.</a:t>
            </a:r>
            <a:br>
              <a:rPr lang="es-EC" sz="2000" dirty="0" smtClean="0">
                <a:solidFill>
                  <a:schemeClr val="bg1"/>
                </a:solidFill>
              </a:rPr>
            </a:br>
            <a:r>
              <a:rPr lang="es-EC" sz="2000" dirty="0" smtClean="0">
                <a:solidFill>
                  <a:schemeClr val="bg1"/>
                </a:solidFill>
              </a:rPr>
              <a:t/>
            </a:r>
            <a:br>
              <a:rPr lang="es-EC" sz="2000" dirty="0" smtClean="0">
                <a:solidFill>
                  <a:schemeClr val="bg1"/>
                </a:solidFill>
              </a:rPr>
            </a:br>
            <a:r>
              <a:rPr lang="es-EC" sz="2000" dirty="0" smtClean="0">
                <a:solidFill>
                  <a:schemeClr val="bg1"/>
                </a:solidFill>
              </a:rPr>
              <a:t>Que se dirija mas a la mente narrativa del comunicador que a la paradigmática.</a:t>
            </a:r>
            <a:br>
              <a:rPr lang="es-EC" sz="2000" dirty="0" smtClean="0">
                <a:solidFill>
                  <a:schemeClr val="bg1"/>
                </a:solidFill>
              </a:rPr>
            </a:br>
            <a:r>
              <a:rPr lang="es-EC" sz="2000" dirty="0" smtClean="0">
                <a:solidFill>
                  <a:schemeClr val="bg1"/>
                </a:solidFill>
              </a:rPr>
              <a:t>Dar pautas para hacer elecciones convenientes entre las innumerables políticas o estrategias.</a:t>
            </a:r>
            <a:br>
              <a:rPr lang="es-EC" sz="2000" dirty="0" smtClean="0">
                <a:solidFill>
                  <a:schemeClr val="bg1"/>
                </a:solidFill>
              </a:rPr>
            </a:br>
            <a:r>
              <a:rPr lang="es-EC" sz="2000" dirty="0" smtClean="0">
                <a:solidFill>
                  <a:schemeClr val="bg1"/>
                </a:solidFill>
              </a:rPr>
              <a:t/>
            </a:r>
            <a:br>
              <a:rPr lang="es-EC" sz="2000" dirty="0" smtClean="0">
                <a:solidFill>
                  <a:schemeClr val="bg1"/>
                </a:solidFill>
              </a:rPr>
            </a:br>
            <a:r>
              <a:rPr lang="es-EC" sz="2000" dirty="0" smtClean="0">
                <a:solidFill>
                  <a:schemeClr val="bg1"/>
                </a:solidFill>
              </a:rPr>
              <a:t>Existe una necesidad real destinada de obra y de modelos que contribuyen a construir un orden lógico de como atacar problemas y a conducir los cursos de acción de los profesionales de la comunicación.</a:t>
            </a:r>
            <a:r>
              <a:rPr lang="es-EC" sz="2000" dirty="0" smtClean="0"/>
              <a:t/>
            </a:r>
            <a:br>
              <a:rPr lang="es-EC" sz="2000" dirty="0" smtClean="0"/>
            </a:br>
            <a:endParaRPr lang="es-VE" sz="2000" dirty="0"/>
          </a:p>
        </p:txBody>
      </p:sp>
    </p:spTree>
    <p:extLst>
      <p:ext uri="{BB962C8B-B14F-4D97-AF65-F5344CB8AC3E}">
        <p14:creationId xmlns:p14="http://schemas.microsoft.com/office/powerpoint/2010/main" val="1216160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Título"/>
          <p:cNvSpPr>
            <a:spLocks noGrp="1"/>
          </p:cNvSpPr>
          <p:nvPr>
            <p:ph type="title"/>
          </p:nvPr>
        </p:nvSpPr>
        <p:spPr>
          <a:xfrm>
            <a:off x="457200" y="274638"/>
            <a:ext cx="8229600" cy="6106690"/>
          </a:xfrm>
        </p:spPr>
        <p:txBody>
          <a:bodyPr/>
          <a:lstStyle/>
          <a:p>
            <a:pPr algn="l"/>
            <a:r>
              <a:rPr lang="es-EC" b="1" dirty="0" smtClean="0">
                <a:solidFill>
                  <a:schemeClr val="bg1"/>
                </a:solidFill>
              </a:rPr>
              <a:t>Modelo Comunicativo Sistemático</a:t>
            </a:r>
            <a:br>
              <a:rPr lang="es-EC" b="1" dirty="0" smtClean="0">
                <a:solidFill>
                  <a:schemeClr val="bg1"/>
                </a:solidFill>
              </a:rPr>
            </a:br>
            <a:r>
              <a:rPr lang="es-EC" dirty="0" smtClean="0">
                <a:solidFill>
                  <a:schemeClr val="bg1"/>
                </a:solidFill>
              </a:rPr>
              <a:t/>
            </a:r>
            <a:br>
              <a:rPr lang="es-EC" dirty="0" smtClean="0">
                <a:solidFill>
                  <a:schemeClr val="bg1"/>
                </a:solidFill>
              </a:rPr>
            </a:br>
            <a:r>
              <a:rPr lang="es-EC" sz="1800" dirty="0">
                <a:solidFill>
                  <a:schemeClr val="bg1"/>
                </a:solidFill>
              </a:rPr>
              <a:t>L</a:t>
            </a:r>
            <a:r>
              <a:rPr lang="es-EC" sz="1800" dirty="0" smtClean="0">
                <a:solidFill>
                  <a:schemeClr val="bg1"/>
                </a:solidFill>
              </a:rPr>
              <a:t>a concepción de la comunicación como una interacción.</a:t>
            </a:r>
            <a:br>
              <a:rPr lang="es-EC" sz="1800" dirty="0" smtClean="0">
                <a:solidFill>
                  <a:schemeClr val="bg1"/>
                </a:solidFill>
              </a:rPr>
            </a:br>
            <a:r>
              <a:rPr lang="es-EC" sz="1800" dirty="0" smtClean="0">
                <a:solidFill>
                  <a:schemeClr val="bg1"/>
                </a:solidFill>
              </a:rPr>
              <a:t>El hombre se comunica con su medio y con los demás para adaptarse a este, para transfórmalo después.</a:t>
            </a:r>
            <a:br>
              <a:rPr lang="es-EC" sz="1800" dirty="0" smtClean="0">
                <a:solidFill>
                  <a:schemeClr val="bg1"/>
                </a:solidFill>
              </a:rPr>
            </a:br>
            <a:r>
              <a:rPr lang="es-EC" sz="1800" dirty="0" smtClean="0">
                <a:solidFill>
                  <a:schemeClr val="bg1"/>
                </a:solidFill>
              </a:rPr>
              <a:t>Cada hallazgo compartido, cada conocimiento comunicado en morirá en el presente ni en la experiencia  individual, sino que pasara atreves de la comunicación a enriquecer el patrimonio cultural común de la comunicación..</a:t>
            </a:r>
            <a:r>
              <a:rPr lang="es-EC" sz="1800" dirty="0" smtClean="0"/>
              <a:t/>
            </a:r>
            <a:br>
              <a:rPr lang="es-EC" sz="1800" dirty="0" smtClean="0"/>
            </a:br>
            <a:endParaRPr lang="es-VE" dirty="0"/>
          </a:p>
        </p:txBody>
      </p:sp>
    </p:spTree>
    <p:extLst>
      <p:ext uri="{BB962C8B-B14F-4D97-AF65-F5344CB8AC3E}">
        <p14:creationId xmlns:p14="http://schemas.microsoft.com/office/powerpoint/2010/main" val="94631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Título"/>
          <p:cNvSpPr>
            <a:spLocks noGrp="1"/>
          </p:cNvSpPr>
          <p:nvPr>
            <p:ph type="title"/>
          </p:nvPr>
        </p:nvSpPr>
        <p:spPr>
          <a:xfrm>
            <a:off x="457200" y="620688"/>
            <a:ext cx="8229600" cy="5760640"/>
          </a:xfrm>
        </p:spPr>
        <p:txBody>
          <a:bodyPr>
            <a:normAutofit/>
          </a:bodyPr>
          <a:lstStyle/>
          <a:p>
            <a:pPr algn="l"/>
            <a:r>
              <a:rPr lang="es-EC" sz="2700" dirty="0" smtClean="0">
                <a:solidFill>
                  <a:schemeClr val="bg1"/>
                </a:solidFill>
              </a:rPr>
              <a:t>A partir de esos procesos comunicativos- normativos- cooperativos que evolucionan, permite creare nuevos procesos organizativos de producción de control y poder.</a:t>
            </a:r>
            <a:br>
              <a:rPr lang="es-EC" sz="2700" dirty="0" smtClean="0">
                <a:solidFill>
                  <a:schemeClr val="bg1"/>
                </a:solidFill>
              </a:rPr>
            </a:br>
            <a:r>
              <a:rPr lang="es-VE" sz="2700" dirty="0" smtClean="0">
                <a:solidFill>
                  <a:schemeClr val="bg1"/>
                </a:solidFill>
              </a:rPr>
              <a:t/>
            </a:r>
            <a:br>
              <a:rPr lang="es-VE" sz="2700" dirty="0" smtClean="0">
                <a:solidFill>
                  <a:schemeClr val="bg1"/>
                </a:solidFill>
              </a:rPr>
            </a:br>
            <a:r>
              <a:rPr lang="es-VE" sz="2700" dirty="0" smtClean="0">
                <a:solidFill>
                  <a:schemeClr val="bg1"/>
                </a:solidFill>
              </a:rPr>
              <a:t>Un sistema social, consiste en una pluralidad de actores individuales que interactúan  en una situación física y ambiental.</a:t>
            </a:r>
            <a:br>
              <a:rPr lang="es-VE" sz="2700" dirty="0" smtClean="0">
                <a:solidFill>
                  <a:schemeClr val="bg1"/>
                </a:solidFill>
              </a:rPr>
            </a:br>
            <a:r>
              <a:rPr lang="es-VE" sz="2700" dirty="0" smtClean="0">
                <a:solidFill>
                  <a:schemeClr val="bg1"/>
                </a:solidFill>
              </a:rPr>
              <a:t/>
            </a:r>
            <a:br>
              <a:rPr lang="es-VE" sz="2700" dirty="0" smtClean="0">
                <a:solidFill>
                  <a:schemeClr val="bg1"/>
                </a:solidFill>
              </a:rPr>
            </a:br>
            <a:r>
              <a:rPr lang="es-VE" sz="2700" dirty="0" smtClean="0">
                <a:solidFill>
                  <a:schemeClr val="bg1"/>
                </a:solidFill>
              </a:rPr>
              <a:t>La descripción estratégica de los sistemas sociales armoniza los dos sistemas en juego, el sistema de personalidad y el sistema cultural.</a:t>
            </a:r>
            <a:r>
              <a:rPr lang="es-VE" sz="2700" dirty="0" smtClean="0"/>
              <a:t/>
            </a:r>
            <a:br>
              <a:rPr lang="es-VE" sz="2700" dirty="0" smtClean="0"/>
            </a:br>
            <a:endParaRPr lang="es-VE" dirty="0"/>
          </a:p>
        </p:txBody>
      </p:sp>
    </p:spTree>
    <p:extLst>
      <p:ext uri="{BB962C8B-B14F-4D97-AF65-F5344CB8AC3E}">
        <p14:creationId xmlns:p14="http://schemas.microsoft.com/office/powerpoint/2010/main" val="3721402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Título"/>
          <p:cNvSpPr>
            <a:spLocks noGrp="1"/>
          </p:cNvSpPr>
          <p:nvPr>
            <p:ph type="title"/>
          </p:nvPr>
        </p:nvSpPr>
        <p:spPr>
          <a:xfrm>
            <a:off x="457200" y="620688"/>
            <a:ext cx="8229600" cy="5760640"/>
          </a:xfrm>
        </p:spPr>
        <p:txBody>
          <a:bodyPr>
            <a:normAutofit/>
          </a:bodyPr>
          <a:lstStyle/>
          <a:p>
            <a:pPr algn="l"/>
            <a:r>
              <a:rPr lang="es-VE" sz="2700" dirty="0" smtClean="0">
                <a:solidFill>
                  <a:schemeClr val="bg1"/>
                </a:solidFill>
              </a:rPr>
              <a:t>La comunicación  es el dispositivo de la configuración y de la dinámica evolutiva de los sistemas sociales.</a:t>
            </a:r>
            <a:br>
              <a:rPr lang="es-VE" sz="2700" dirty="0" smtClean="0">
                <a:solidFill>
                  <a:schemeClr val="bg1"/>
                </a:solidFill>
              </a:rPr>
            </a:br>
            <a:r>
              <a:rPr lang="es-VE" sz="2700" dirty="0" smtClean="0">
                <a:solidFill>
                  <a:schemeClr val="bg1"/>
                </a:solidFill>
              </a:rPr>
              <a:t/>
            </a:r>
            <a:br>
              <a:rPr lang="es-VE" sz="2700" dirty="0" smtClean="0">
                <a:solidFill>
                  <a:schemeClr val="bg1"/>
                </a:solidFill>
              </a:rPr>
            </a:br>
            <a:r>
              <a:rPr lang="es-VE" sz="2700" dirty="0" smtClean="0">
                <a:solidFill>
                  <a:schemeClr val="bg1"/>
                </a:solidFill>
              </a:rPr>
              <a:t>Un sistema </a:t>
            </a:r>
            <a:r>
              <a:rPr lang="es-VE" sz="2700" dirty="0">
                <a:solidFill>
                  <a:schemeClr val="bg1"/>
                </a:solidFill>
              </a:rPr>
              <a:t>d</a:t>
            </a:r>
            <a:r>
              <a:rPr lang="es-VE" sz="2700" dirty="0" smtClean="0">
                <a:solidFill>
                  <a:schemeClr val="bg1"/>
                </a:solidFill>
              </a:rPr>
              <a:t>e autoconfiguración , elaborando un patrón regulador, al llevar acabo un doble proceso : </a:t>
            </a:r>
            <a:br>
              <a:rPr lang="es-VE" sz="2700" dirty="0" smtClean="0">
                <a:solidFill>
                  <a:schemeClr val="bg1"/>
                </a:solidFill>
              </a:rPr>
            </a:br>
            <a:r>
              <a:rPr lang="es-VE" sz="2700" dirty="0">
                <a:solidFill>
                  <a:schemeClr val="bg1"/>
                </a:solidFill>
              </a:rPr>
              <a:t/>
            </a:r>
            <a:br>
              <a:rPr lang="es-VE" sz="2700" dirty="0">
                <a:solidFill>
                  <a:schemeClr val="bg1"/>
                </a:solidFill>
              </a:rPr>
            </a:br>
            <a:r>
              <a:rPr lang="es-VE" sz="2700" dirty="0" smtClean="0">
                <a:solidFill>
                  <a:schemeClr val="bg1"/>
                </a:solidFill>
              </a:rPr>
              <a:t>la diferenciación  y la identidad </a:t>
            </a:r>
            <a:r>
              <a:rPr lang="es-EC" sz="1800" dirty="0" smtClean="0"/>
              <a:t/>
            </a:r>
            <a:br>
              <a:rPr lang="es-EC" sz="1800" dirty="0" smtClean="0"/>
            </a:br>
            <a:r>
              <a:rPr lang="es-VE" sz="2700" dirty="0" smtClean="0"/>
              <a:t/>
            </a:r>
            <a:br>
              <a:rPr lang="es-VE" sz="2700" dirty="0" smtClean="0"/>
            </a:br>
            <a:endParaRPr lang="es-VE" dirty="0"/>
          </a:p>
        </p:txBody>
      </p:sp>
    </p:spTree>
    <p:extLst>
      <p:ext uri="{BB962C8B-B14F-4D97-AF65-F5344CB8AC3E}">
        <p14:creationId xmlns:p14="http://schemas.microsoft.com/office/powerpoint/2010/main" val="309529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6178698"/>
          </a:xfrm>
        </p:spPr>
        <p:txBody>
          <a:bodyPr>
            <a:normAutofit/>
          </a:bodyPr>
          <a:lstStyle/>
          <a:p>
            <a:pPr algn="l"/>
            <a:r>
              <a:rPr lang="es-EC" sz="2400" dirty="0" smtClean="0">
                <a:solidFill>
                  <a:schemeClr val="bg1"/>
                </a:solidFill>
              </a:rPr>
              <a:t>Los sistemas sociales son configurados por la comunicación, y no ocupare de forma lineal sino a través de múltiples constantes retroalimentaciones.</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Es preciso sustituir los modelos antiguos unidireccionales por modelos sistemáticos de carácter cíclico, que permite comprender cada comunidad organización como subsistemas sociales, incluidos por la cultura y el comunicativo.</a:t>
            </a:r>
            <a:r>
              <a:rPr lang="es-EC" sz="2400" dirty="0" smtClean="0"/>
              <a:t/>
            </a:r>
            <a:br>
              <a:rPr lang="es-EC" sz="2400" dirty="0" smtClean="0"/>
            </a:br>
            <a:r>
              <a:rPr lang="es-EC" sz="2400" dirty="0" smtClean="0"/>
              <a:t/>
            </a:r>
            <a:br>
              <a:rPr lang="es-EC" sz="2400" dirty="0" smtClean="0"/>
            </a:br>
            <a:endParaRPr lang="es-VE" sz="2400" dirty="0"/>
          </a:p>
        </p:txBody>
      </p:sp>
    </p:spTree>
    <p:extLst>
      <p:ext uri="{BB962C8B-B14F-4D97-AF65-F5344CB8AC3E}">
        <p14:creationId xmlns:p14="http://schemas.microsoft.com/office/powerpoint/2010/main" val="382395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6178698"/>
          </a:xfrm>
        </p:spPr>
        <p:txBody>
          <a:bodyPr>
            <a:normAutofit/>
          </a:bodyPr>
          <a:lstStyle/>
          <a:p>
            <a:pPr algn="l"/>
            <a:r>
              <a:rPr lang="es-EC" sz="2400" dirty="0" smtClean="0">
                <a:solidFill>
                  <a:schemeClr val="bg1"/>
                </a:solidFill>
              </a:rPr>
              <a:t>Las limitaciones que el mismo sistema impone va los emisores públicos y que la sociedad es un juego de rebotes y que por ello la estrategias no funcionan.</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La comunicación se convierte en un factor de poder de las organizaciones porque hace posible la cohesión e identificación de sus miembros.</a:t>
            </a:r>
            <a:r>
              <a:rPr lang="es-EC" sz="2400" dirty="0" smtClean="0"/>
              <a:t/>
            </a:r>
            <a:br>
              <a:rPr lang="es-EC" sz="2400" dirty="0" smtClean="0"/>
            </a:br>
            <a:r>
              <a:rPr lang="es-EC" sz="2400" dirty="0" smtClean="0"/>
              <a:t/>
            </a:r>
            <a:br>
              <a:rPr lang="es-EC" sz="2400" dirty="0" smtClean="0"/>
            </a:br>
            <a:endParaRPr lang="es-VE" sz="2400" dirty="0"/>
          </a:p>
        </p:txBody>
      </p:sp>
    </p:spTree>
    <p:extLst>
      <p:ext uri="{BB962C8B-B14F-4D97-AF65-F5344CB8AC3E}">
        <p14:creationId xmlns:p14="http://schemas.microsoft.com/office/powerpoint/2010/main" val="3511857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6106690"/>
          </a:xfrm>
        </p:spPr>
        <p:txBody>
          <a:bodyPr>
            <a:normAutofit/>
          </a:bodyPr>
          <a:lstStyle/>
          <a:p>
            <a:pPr algn="l"/>
            <a:r>
              <a:rPr lang="es-EC" sz="2800" dirty="0" smtClean="0">
                <a:solidFill>
                  <a:schemeClr val="bg1"/>
                </a:solidFill>
              </a:rPr>
              <a:t>El modelo </a:t>
            </a:r>
            <a:r>
              <a:rPr lang="es-EC" sz="2800" dirty="0" err="1" smtClean="0">
                <a:solidFill>
                  <a:schemeClr val="bg1"/>
                </a:solidFill>
              </a:rPr>
              <a:t>sistematico</a:t>
            </a:r>
            <a:r>
              <a:rPr lang="es-EC" sz="2800" dirty="0" smtClean="0">
                <a:solidFill>
                  <a:schemeClr val="bg1"/>
                </a:solidFill>
              </a:rPr>
              <a:t> comunicativo, la comunicación  es el proceso de creación llamada organización y que produce los significados convocantes e integradores.</a:t>
            </a:r>
            <a:br>
              <a:rPr lang="es-EC" sz="2800" dirty="0" smtClean="0">
                <a:solidFill>
                  <a:schemeClr val="bg1"/>
                </a:solidFill>
              </a:rPr>
            </a:br>
            <a:r>
              <a:rPr lang="es-EC" sz="2800" dirty="0" smtClean="0">
                <a:solidFill>
                  <a:schemeClr val="bg1"/>
                </a:solidFill>
              </a:rPr>
              <a:t/>
            </a:r>
            <a:br>
              <a:rPr lang="es-EC" sz="2800" dirty="0" smtClean="0">
                <a:solidFill>
                  <a:schemeClr val="bg1"/>
                </a:solidFill>
              </a:rPr>
            </a:br>
            <a:r>
              <a:rPr lang="es-EC" sz="2800" dirty="0" smtClean="0">
                <a:solidFill>
                  <a:schemeClr val="bg1"/>
                </a:solidFill>
              </a:rPr>
              <a:t>La comunicación cumple cuatro funciones básicas:</a:t>
            </a:r>
            <a:br>
              <a:rPr lang="es-EC" sz="2800" dirty="0" smtClean="0">
                <a:solidFill>
                  <a:schemeClr val="bg1"/>
                </a:solidFill>
              </a:rPr>
            </a:br>
            <a:r>
              <a:rPr lang="es-EC" sz="2800" dirty="0" smtClean="0">
                <a:solidFill>
                  <a:schemeClr val="bg1"/>
                </a:solidFill>
              </a:rPr>
              <a:t/>
            </a:r>
            <a:br>
              <a:rPr lang="es-EC" sz="2800" dirty="0" smtClean="0">
                <a:solidFill>
                  <a:schemeClr val="bg1"/>
                </a:solidFill>
              </a:rPr>
            </a:br>
            <a:r>
              <a:rPr lang="es-EC" sz="2800" b="1" dirty="0" smtClean="0">
                <a:solidFill>
                  <a:schemeClr val="bg1"/>
                </a:solidFill>
                <a:effectLst>
                  <a:outerShdw blurRad="38100" dist="38100" dir="2700000" algn="tl">
                    <a:srgbClr val="000000">
                      <a:alpha val="43137"/>
                    </a:srgbClr>
                  </a:outerShdw>
                </a:effectLst>
              </a:rPr>
              <a:t>INTEGRADORA- TRASNFORMADORA</a:t>
            </a:r>
            <a:br>
              <a:rPr lang="es-EC" sz="2800" b="1" dirty="0" smtClean="0">
                <a:solidFill>
                  <a:schemeClr val="bg1"/>
                </a:solidFill>
                <a:effectLst>
                  <a:outerShdw blurRad="38100" dist="38100" dir="2700000" algn="tl">
                    <a:srgbClr val="000000">
                      <a:alpha val="43137"/>
                    </a:srgbClr>
                  </a:outerShdw>
                </a:effectLst>
              </a:rPr>
            </a:br>
            <a:r>
              <a:rPr lang="es-EC" sz="2800" b="1" dirty="0" smtClean="0">
                <a:solidFill>
                  <a:schemeClr val="bg1"/>
                </a:solidFill>
                <a:effectLst>
                  <a:outerShdw blurRad="38100" dist="38100" dir="2700000" algn="tl">
                    <a:srgbClr val="000000">
                      <a:alpha val="43137"/>
                    </a:srgbClr>
                  </a:outerShdw>
                </a:effectLst>
              </a:rPr>
              <a:t>AUTORREGULADORA</a:t>
            </a:r>
            <a:br>
              <a:rPr lang="es-EC" sz="2800" b="1" dirty="0" smtClean="0">
                <a:solidFill>
                  <a:schemeClr val="bg1"/>
                </a:solidFill>
                <a:effectLst>
                  <a:outerShdw blurRad="38100" dist="38100" dir="2700000" algn="tl">
                    <a:srgbClr val="000000">
                      <a:alpha val="43137"/>
                    </a:srgbClr>
                  </a:outerShdw>
                </a:effectLst>
              </a:rPr>
            </a:br>
            <a:r>
              <a:rPr lang="es-EC" sz="2800" b="1" dirty="0" smtClean="0">
                <a:solidFill>
                  <a:schemeClr val="bg1"/>
                </a:solidFill>
                <a:effectLst>
                  <a:outerShdw blurRad="38100" dist="38100" dir="2700000" algn="tl">
                    <a:srgbClr val="000000">
                      <a:alpha val="43137"/>
                    </a:srgbClr>
                  </a:outerShdw>
                </a:effectLst>
              </a:rPr>
              <a:t>CONDUCTORA DE IDENTIDAD</a:t>
            </a:r>
            <a:br>
              <a:rPr lang="es-EC" sz="2800" b="1" dirty="0" smtClean="0">
                <a:solidFill>
                  <a:schemeClr val="bg1"/>
                </a:solidFill>
                <a:effectLst>
                  <a:outerShdw blurRad="38100" dist="38100" dir="2700000" algn="tl">
                    <a:srgbClr val="000000">
                      <a:alpha val="43137"/>
                    </a:srgbClr>
                  </a:outerShdw>
                </a:effectLst>
              </a:rPr>
            </a:br>
            <a:r>
              <a:rPr lang="es-EC" sz="2800" b="1" dirty="0" smtClean="0">
                <a:solidFill>
                  <a:schemeClr val="bg1"/>
                </a:solidFill>
                <a:effectLst>
                  <a:outerShdw blurRad="38100" dist="38100" dir="2700000" algn="tl">
                    <a:srgbClr val="000000">
                      <a:alpha val="43137"/>
                    </a:srgbClr>
                  </a:outerShdw>
                </a:effectLst>
              </a:rPr>
              <a:t>ARTICULADORA</a:t>
            </a:r>
            <a:endParaRPr lang="es-VE" sz="28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75525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6178698"/>
          </a:xfrm>
        </p:spPr>
        <p:txBody>
          <a:bodyPr/>
          <a:lstStyle/>
          <a:p>
            <a:pPr algn="l"/>
            <a:r>
              <a:rPr lang="es-EC" b="1" dirty="0" smtClean="0">
                <a:solidFill>
                  <a:schemeClr val="bg1"/>
                </a:solidFill>
              </a:rPr>
              <a:t>MODELO DIRECTIVO</a:t>
            </a:r>
            <a:r>
              <a:rPr lang="es-EC" dirty="0" smtClean="0"/>
              <a:t/>
            </a:r>
            <a:br>
              <a:rPr lang="es-EC" dirty="0" smtClean="0"/>
            </a:br>
            <a:r>
              <a:rPr lang="es-EC" dirty="0" smtClean="0"/>
              <a:t/>
            </a:r>
            <a:br>
              <a:rPr lang="es-EC" dirty="0" smtClean="0"/>
            </a:br>
            <a:r>
              <a:rPr lang="es-EC" sz="2400" dirty="0">
                <a:solidFill>
                  <a:schemeClr val="bg1"/>
                </a:solidFill>
              </a:rPr>
              <a:t>L</a:t>
            </a:r>
            <a:r>
              <a:rPr lang="es-EC" sz="2400" dirty="0" smtClean="0">
                <a:solidFill>
                  <a:schemeClr val="bg1"/>
                </a:solidFill>
              </a:rPr>
              <a:t>a elección de un modelo directivo va a depender no solo de la concepción que tengamos de la comunicación y de como funciona, sino también de como entendemos la propia función directiva.</a:t>
            </a:r>
            <a:br>
              <a:rPr lang="es-EC" sz="2400" dirty="0" smtClean="0">
                <a:solidFill>
                  <a:schemeClr val="bg1"/>
                </a:solidFill>
              </a:rPr>
            </a:br>
            <a:r>
              <a:rPr lang="es-EC" sz="2400" dirty="0" smtClean="0">
                <a:solidFill>
                  <a:schemeClr val="bg1"/>
                </a:solidFill>
              </a:rPr>
              <a:t>Tres cuestiones merece </a:t>
            </a:r>
            <a:r>
              <a:rPr lang="es-EC" sz="2400" smtClean="0">
                <a:solidFill>
                  <a:schemeClr val="bg1"/>
                </a:solidFill>
              </a:rPr>
              <a:t>nuestro interés:</a:t>
            </a:r>
            <a:r>
              <a:rPr lang="es-EC" sz="2400" dirty="0" smtClean="0">
                <a:solidFill>
                  <a:schemeClr val="bg1"/>
                </a:solidFill>
              </a:rPr>
              <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 Nos ofrece el </a:t>
            </a:r>
            <a:r>
              <a:rPr lang="es-EC" sz="2400" dirty="0" err="1" smtClean="0">
                <a:solidFill>
                  <a:schemeClr val="bg1"/>
                </a:solidFill>
              </a:rPr>
              <a:t>management</a:t>
            </a:r>
            <a:r>
              <a:rPr lang="es-EC" sz="2400" dirty="0" smtClean="0">
                <a:solidFill>
                  <a:schemeClr val="bg1"/>
                </a:solidFill>
              </a:rPr>
              <a:t>  algún modelo adecuado para administrar y gestionar el poder de la comunicación.</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 Que lugar ocupa la comunicación en dichos modelos.</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 Como se gestiona</a:t>
            </a:r>
            <a:r>
              <a:rPr lang="es-EC" sz="2400" dirty="0" smtClean="0"/>
              <a:t>.</a:t>
            </a:r>
            <a:endParaRPr lang="es-VE" dirty="0"/>
          </a:p>
        </p:txBody>
      </p:sp>
    </p:spTree>
    <p:extLst>
      <p:ext uri="{BB962C8B-B14F-4D97-AF65-F5344CB8AC3E}">
        <p14:creationId xmlns:p14="http://schemas.microsoft.com/office/powerpoint/2010/main" val="35505050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TotalTime>
  <Words>233</Words>
  <Application>Microsoft Office PowerPoint</Application>
  <PresentationFormat>Presentación en pantalla (4:3)</PresentationFormat>
  <Paragraphs>20</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Tema de Office</vt:lpstr>
      <vt:lpstr>HACIA UNA TEORIA ESTRATEGICA PARA LA ACCION COTIDIANA</vt:lpstr>
      <vt:lpstr>Presentación de PowerPoint</vt:lpstr>
      <vt:lpstr> Los grandes conflictos normativos, culturales y de identidad reclamando el talento estratégico de los gobiernos, agencias internacionales, fundaciones, asociaciones y ONG.   Introducción de importantes inflexiones, que se refieren  a la maximización de las posibilidades interpretativas, comunicativas, corporativas, mediáticas y procedimentales</vt:lpstr>
      <vt:lpstr>EN QUE CLASE DE PROFESION ESTAMOS Y QUEREMOS ESTAR  Hombres de marketing, directivos, empresarios y políticos. Los comunicadores toman las decisiones  profesionales apoyándose de forma  mas  menos consiente  en marcos y modelos teóricos actualizados.  No existe una profesión para determinar a un  profesional de la comunicación, no hay una formación especifica en comunicación.</vt:lpstr>
      <vt:lpstr>TIPOS DE PROFESIONES  Lo que distingue de las ocupaciones profesionales  son los métodos y procedimientos empleados  en las investigaciones y conocimientos teóricos.  Lo que separa de  un comunicador profesional y otro es la autonomía con que adopta sus decisiones y que establece una separación entre los distintos conocimientos.  Los profesionales se pueden clasificar según el método que adquieren sus conocimientos.</vt:lpstr>
      <vt:lpstr>DESDE UNA PERSPECTIVA TECNICA: Oficios artesanales , donde se cualificación y rendimiento de trabajo  vendría dados por la destreza y acumulación y  experiencia personal.  DESDE LA PERSPECTIVA PRACTICA : Sus decisiones se basan en la experiencia, en base  fundamentos teóricos acumulados por la profesión. La decisiones están basadas en el aprendizaje.  DESDE LA PERSPECTIVA ESTRATERGICA: Se basan en someter su saber a un examen sistemático.</vt:lpstr>
      <vt:lpstr>COMO ACCEDEMOS AL CONOCIMINETO Las formas de acceder a l conocimiento son las condiciones de las distintas profesiones.  - QUE CONOCIMINETO NECESITAMOS.  Interpretación de signos y síntomas de problemas o de oportunidad (hipótesis diagnostico).      </vt:lpstr>
      <vt:lpstr>  -Establecer el papel de la comunicación dentro de la operador/ organización, en donde la comunicación ayuda a resolver problemas u oportunidades.  -Evaluar, proponer y aplicar el tratamiento comunicativo. Delimitar las posibles complicaciones.  -Asistir a los operadores en el proceso  de solución del conflicto o en la maximización la oportunidad.     </vt:lpstr>
      <vt:lpstr>COMO ALCANZARLOS   Desde la perspectiva estratégica, los profesionales tienen que asumir  como una cuestión moral y conocer su realidad profesional , y deben impulsar la investigación aplicada y la evaluación de resultados como parte necesaria de la naturaleza de su trabajo.  Aclarar pensamientos que llevara a la practica.  Hablar de Ciencia –   Diré conocimientos. Proponer metodología – discutiré modelos. Reglas – guias.  </vt:lpstr>
      <vt:lpstr>MODELOS   EL MODELO HABRIA DE CUMPLIR CIERTOS REQUISITOS:  Ser u modelo estratégico que ayude adoptar decisiones en su actividad profesional. Lo que implica que estar concebido para el hombre de acción y no para la investigación.  Que se dirija mas a la mente narrativa del comunicador que a la paradigmática. Dar pautas para hacer elecciones convenientes entre las innumerables políticas o estrategias.  Existe una necesidad real destinada de obra y de modelos que contribuyen a construir un orden lógico de como atacar problemas y a conducir los cursos de acción de los profesionales de la comunicación. </vt:lpstr>
      <vt:lpstr>Modelo Comunicativo Sistemático  La concepción de la comunicación como una interacción. El hombre se comunica con su medio y con los demás para adaptarse a este, para transfórmalo después. Cada hallazgo compartido, cada conocimiento comunicado en morirá en el presente ni en la experiencia  individual, sino que pasara atreves de la comunicación a enriquecer el patrimonio cultural común de la comunicación.. </vt:lpstr>
      <vt:lpstr>A partir de esos procesos comunicativos- normativos- cooperativos que evolucionan, permite creare nuevos procesos organizativos de producción de control y poder.  Un sistema social, consiste en una pluralidad de actores individuales que interactúan  en una situación física y ambiental.  La descripción estratégica de los sistemas sociales armoniza los dos sistemas en juego, el sistema de personalidad y el sistema cultural. </vt:lpstr>
      <vt:lpstr>La comunicación  es el dispositivo de la configuración y de la dinámica evolutiva de los sistemas sociales.  Un sistema de autoconfiguración , elaborando un patrón regulador, al llevar acabo un doble proceso :   la diferenciación  y la identidad   </vt:lpstr>
      <vt:lpstr>Los sistemas sociales son configurados por la comunicación, y no ocupare de forma lineal sino a través de múltiples constantes retroalimentaciones.  Es preciso sustituir los modelos antiguos unidireccionales por modelos sistemáticos de carácter cíclico, que permite comprender cada comunidad organización como subsistemas sociales, incluidos por la cultura y el comunicativo.  </vt:lpstr>
      <vt:lpstr>Las limitaciones que el mismo sistema impone va los emisores públicos y que la sociedad es un juego de rebotes y que por ello la estrategias no funcionan.  La comunicación se convierte en un factor de poder de las organizaciones porque hace posible la cohesión e identificación de sus miembros.  </vt:lpstr>
      <vt:lpstr>El modelo sistematico comunicativo, la comunicación  es el proceso de creación llamada organización y que produce los significados convocantes e integradores.  La comunicación cumple cuatro funciones básicas:  INTEGRADORA- TRASNFORMADORA AUTORREGULADORA CONDUCTORA DE IDENTIDAD ARTICULADORA</vt:lpstr>
      <vt:lpstr>MODELO DIRECTIVO  La elección de un modelo directivo va a depender no solo de la concepción que tengamos de la comunicación y de como funciona, sino también de como entendemos la propia función directiva. Tres cuestiones merece nuestro interés:  - Nos ofrece el management  algún modelo adecuado para administrar y gestionar el poder de la comunicación.  - Que lugar ocupa la comunicación en dichos modelos.  - Como se gestiona.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HACIA UNA TEORIA ESTRATEGICA PARA LA ACCION COTIDIANA</dc:title>
  <dc:creator>JMDIRECCION</dc:creator>
  <cp:lastModifiedBy>JMDIRECCION</cp:lastModifiedBy>
  <cp:revision>17</cp:revision>
  <dcterms:created xsi:type="dcterms:W3CDTF">2019-07-15T16:14:17Z</dcterms:created>
  <dcterms:modified xsi:type="dcterms:W3CDTF">2019-07-15T18:53:43Z</dcterms:modified>
</cp:coreProperties>
</file>