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wdp" ContentType="image/vnd.ms-photo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6"/>
    <p:restoredTop sz="94665"/>
  </p:normalViewPr>
  <p:slideViewPr>
    <p:cSldViewPr snapToGrid="0" snapToObjects="1">
      <p:cViewPr varScale="1">
        <p:scale>
          <a:sx n="124" d="100"/>
          <a:sy n="124" d="100"/>
        </p:scale>
        <p:origin x="184" y="6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_tradnl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7/17/19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‹Nr.›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7/17/19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7/17/19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7/17/19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7/17/19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7/17/19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7/17/19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7/17/19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7/17/19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7/17/19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7/17/19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7/17/19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384048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384048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384048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384048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384048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84048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84048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4048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Relationship Id="rId3" Type="http://schemas.microsoft.com/office/2007/relationships/hdphoto" Target="../media/hdphoto2.wdp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_tradnl" sz="5400" dirty="0" smtClean="0"/>
              <a:t>Hacia una teor</a:t>
            </a:r>
            <a:r>
              <a:rPr lang="es-ES_tradnl" sz="5400" dirty="0" smtClean="0"/>
              <a:t>ía estratégica para la acción cotidiana</a:t>
            </a:r>
            <a:endParaRPr lang="es-ES_tradnl" sz="54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ES_tradnl" dirty="0" smtClean="0"/>
              <a:t>Dar</a:t>
            </a:r>
            <a:r>
              <a:rPr lang="es-ES_tradnl" dirty="0" smtClean="0"/>
              <a:t>ío Cifuentes</a:t>
            </a:r>
          </a:p>
          <a:p>
            <a:r>
              <a:rPr lang="es-ES_tradnl" dirty="0" smtClean="0"/>
              <a:t>(Capítulo 20 </a:t>
            </a:r>
            <a:r>
              <a:rPr lang="mr-IN" dirty="0" smtClean="0"/>
              <a:t>–</a:t>
            </a:r>
            <a:r>
              <a:rPr lang="es-ES_tradnl" dirty="0" smtClean="0"/>
              <a:t> Texto: Estrategias de comunicación.</a:t>
            </a:r>
          </a:p>
          <a:p>
            <a:r>
              <a:rPr lang="es-ES_tradnl" dirty="0" smtClean="0"/>
              <a:t>Autor: Rafael Alberto Pérez)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3005822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Definiendo nuestra profesi</a:t>
            </a:r>
            <a:r>
              <a:rPr lang="es-ES_tradnl" dirty="0" smtClean="0"/>
              <a:t>ón</a:t>
            </a:r>
            <a:endParaRPr lang="es-ES_tradn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371600" y="1859280"/>
            <a:ext cx="9601200" cy="4480560"/>
          </a:xfrm>
        </p:spPr>
        <p:txBody>
          <a:bodyPr>
            <a:normAutofit fontScale="85000" lnSpcReduction="10000"/>
          </a:bodyPr>
          <a:lstStyle/>
          <a:p>
            <a:r>
              <a:rPr lang="es-ES_tradnl" dirty="0" smtClean="0"/>
              <a:t>Definir la profesi</a:t>
            </a:r>
            <a:r>
              <a:rPr lang="es-ES_tradnl" dirty="0" smtClean="0"/>
              <a:t>ón del Comunicador, es difícil, pero podríamos afirmar que es todo aquel que participa en la comunicación pública; es quien decide, diseña y ejecuta un plan de comunicación.</a:t>
            </a:r>
          </a:p>
          <a:p>
            <a:r>
              <a:rPr lang="es-ES_tradnl" dirty="0" smtClean="0"/>
              <a:t>Somos profesionales que estamos en constante actualización e investigación, apoyándonos siempre en la tecnología y los avances, la evolución; la historia y el futuro del ser humano; autónomos en decisiones, establecemos una separación entre los distintos conocimientos.</a:t>
            </a:r>
          </a:p>
          <a:p>
            <a:r>
              <a:rPr lang="es-ES_tradnl" dirty="0" smtClean="0"/>
              <a:t>Comunicadores t</a:t>
            </a:r>
            <a:r>
              <a:rPr lang="es-ES_tradnl" dirty="0" smtClean="0"/>
              <a:t>écnico: es un oficio artesanal que aplica la destreza y acumulación de experiencia personal, con teoría que solo acompaña el real trabajo técnico.</a:t>
            </a:r>
          </a:p>
          <a:p>
            <a:r>
              <a:rPr lang="es-ES_tradnl" dirty="0" smtClean="0"/>
              <a:t>Comunicadores pr</a:t>
            </a:r>
            <a:r>
              <a:rPr lang="es-ES_tradnl" dirty="0" smtClean="0"/>
              <a:t>ácticos: se tienen los fundamentos técnicos acumulados por la profesión, preparado para formular juicios de mayor complejidad.</a:t>
            </a:r>
          </a:p>
          <a:p>
            <a:r>
              <a:rPr lang="es-ES_tradnl" dirty="0" smtClean="0"/>
              <a:t>Comunicadores estrategas: Se toman decisiones en situaciones de riesgo e incertidumbre. Se crean estrategias en base a la reflexi</a:t>
            </a:r>
            <a:r>
              <a:rPr lang="es-ES_tradnl" dirty="0" smtClean="0"/>
              <a:t>ón, desarrollar planes y hacer exámenes sistemáticos.</a:t>
            </a:r>
          </a:p>
          <a:p>
            <a:r>
              <a:rPr lang="es-ES_tradnl" dirty="0" smtClean="0"/>
              <a:t>Nos define la importancia social, económica y política que nos llevan a reducir el riesgo, estructurar la incertidumbre y manejar la complejidad; esto nos lleva a la toma de decisiones en base al conocimiento de las cosas (</a:t>
            </a:r>
            <a:r>
              <a:rPr lang="es-ES_tradnl" dirty="0" err="1" smtClean="0"/>
              <a:t>know</a:t>
            </a:r>
            <a:r>
              <a:rPr lang="es-ES_tradnl" dirty="0" smtClean="0"/>
              <a:t> </a:t>
            </a:r>
            <a:r>
              <a:rPr lang="es-ES_tradnl" dirty="0" err="1" smtClean="0"/>
              <a:t>that</a:t>
            </a:r>
            <a:r>
              <a:rPr lang="es-ES_tradnl" dirty="0" smtClean="0"/>
              <a:t>) y la aplicación con experiencia y análisis a un objetivo por conseguir (</a:t>
            </a:r>
            <a:r>
              <a:rPr lang="es-ES_tradnl" dirty="0" err="1" smtClean="0"/>
              <a:t>know</a:t>
            </a:r>
            <a:r>
              <a:rPr lang="es-ES_tradnl" dirty="0" smtClean="0"/>
              <a:t> </a:t>
            </a:r>
            <a:r>
              <a:rPr lang="es-ES_tradnl" dirty="0" err="1" smtClean="0"/>
              <a:t>how</a:t>
            </a:r>
            <a:r>
              <a:rPr lang="es-ES_tradnl" dirty="0" smtClean="0"/>
              <a:t>).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6040576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_tradnl" dirty="0" smtClean="0"/>
              <a:t>El conocimiento que se necesita</a:t>
            </a:r>
            <a:br>
              <a:rPr lang="es-ES_tradnl" dirty="0" smtClean="0"/>
            </a:br>
            <a:r>
              <a:rPr lang="es-ES_tradnl" sz="2700" dirty="0" smtClean="0"/>
              <a:t>(facilitar m</a:t>
            </a:r>
            <a:r>
              <a:rPr lang="es-ES_tradnl" sz="2700" dirty="0" smtClean="0"/>
              <a:t>étodos, reglas y guías normativas)</a:t>
            </a:r>
            <a:endParaRPr lang="es-ES_tradnl" sz="27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ES_tradnl" dirty="0" smtClean="0"/>
              <a:t>Interpretaci</a:t>
            </a:r>
            <a:r>
              <a:rPr lang="es-ES_tradnl" dirty="0" smtClean="0"/>
              <a:t>ón de signos y síntomas del problema o la oportunidad (hipótesis diagnóstica).</a:t>
            </a:r>
          </a:p>
          <a:p>
            <a:r>
              <a:rPr lang="es-ES_tradnl" dirty="0" smtClean="0"/>
              <a:t>Establecer cuál es el papel de la comunicación dentro de ese operador/organización/proyecto, y en qué medida la comunicación puede resolver el problema o la oportunidad.</a:t>
            </a:r>
          </a:p>
          <a:p>
            <a:r>
              <a:rPr lang="es-ES_tradnl" dirty="0" smtClean="0"/>
              <a:t>Evaluar, proponer y aplicar el tratamiento comunicativo que prometa ser más efectivo. (indicación terapéutica).</a:t>
            </a:r>
          </a:p>
          <a:p>
            <a:r>
              <a:rPr lang="es-ES_tradnl" dirty="0" smtClean="0"/>
              <a:t>Delimitar las posibles complicaciones y el tiempo en que pueden hacer su aparición.</a:t>
            </a:r>
          </a:p>
          <a:p>
            <a:r>
              <a:rPr lang="es-ES_tradnl" dirty="0" smtClean="0"/>
              <a:t>Asistir a los operadores en el proceso de solución del conflicto o la maximización de la oportunidad.</a:t>
            </a:r>
          </a:p>
          <a:p>
            <a:r>
              <a:rPr lang="es-ES_tradnl" dirty="0" smtClean="0"/>
              <a:t>Evaluar los resultados.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8958766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La Gesti</a:t>
            </a:r>
            <a:r>
              <a:rPr lang="es-ES_tradnl" dirty="0" smtClean="0"/>
              <a:t>ón del conocimiento en la actualidad </a:t>
            </a:r>
            <a:endParaRPr lang="es-ES_tradn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ES_tradnl" dirty="0" smtClean="0"/>
              <a:t>La comunicaci</a:t>
            </a:r>
            <a:r>
              <a:rPr lang="es-ES_tradnl" dirty="0" smtClean="0"/>
              <a:t>ón, como todas las profesiones, evoluciona con el paso del tiempo, la tecnología y la investigación. La acumulación de conocimientos académicos en la etapa de formación no son suficientes, somos la reunión de todos los artículos, revistas y periódicos que leemos, las conversaciones que tenemos, la experiencia en las empresas y sus propias necesidades, las conversaciones con colegas;  la </a:t>
            </a:r>
            <a:r>
              <a:rPr lang="es-ES_tradnl" dirty="0"/>
              <a:t>a</a:t>
            </a:r>
            <a:r>
              <a:rPr lang="es-ES_tradnl" dirty="0" smtClean="0"/>
              <a:t>cumulación de todas estas circunstancias y experiencias son las que nos dan un conocimiento específico.</a:t>
            </a:r>
          </a:p>
          <a:p>
            <a:r>
              <a:rPr lang="es-ES_tradnl" dirty="0" smtClean="0"/>
              <a:t>Basarse en la experiencia de los demás es fundamental, leer artículos e investigaciones y adoptar un método científico, le da valor académico a nuestros conocimientos y perfecciona nuestros propios métodos.</a:t>
            </a:r>
          </a:p>
          <a:p>
            <a:r>
              <a:rPr lang="es-ES_tradnl" dirty="0" smtClean="0"/>
              <a:t>Las necesidades diarias en la profesión nos llevan a cuestionarnos, levantar juicios, teorías e hipótesis; en base a todo esto es necesario adoptar un método científico que ayude a estructurar la información para crear teorías comprobables. </a:t>
            </a:r>
          </a:p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8588059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Modelos</a:t>
            </a:r>
            <a:endParaRPr lang="es-ES_tradn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ES_tradnl" dirty="0" smtClean="0"/>
              <a:t>Son modelos estrat</a:t>
            </a:r>
            <a:r>
              <a:rPr lang="es-ES_tradnl" dirty="0" smtClean="0"/>
              <a:t>égicos que ayudan a tomar decisiones en la vida cotidiana:</a:t>
            </a:r>
          </a:p>
          <a:p>
            <a:r>
              <a:rPr lang="es-ES_tradnl" dirty="0" smtClean="0"/>
              <a:t>Deben estar concebidos para el hombre de acci</a:t>
            </a:r>
            <a:r>
              <a:rPr lang="es-ES_tradnl" dirty="0" smtClean="0"/>
              <a:t>ón, no para el docente  o investigador.</a:t>
            </a:r>
          </a:p>
          <a:p>
            <a:r>
              <a:rPr lang="es-ES_tradnl" dirty="0" smtClean="0"/>
              <a:t>Se dirige a la mente narrativa del comunicador y no a la paradigmática.</a:t>
            </a:r>
          </a:p>
          <a:p>
            <a:r>
              <a:rPr lang="es-ES_tradnl" dirty="0" smtClean="0"/>
              <a:t>Debe explicar los mecanismos que ligan al hombre con el complejo social, dar pautas para elegir entre todas las políticas o estrategias en modelos combinados  y se adapte a una sociedad flexible.</a:t>
            </a:r>
          </a:p>
          <a:p>
            <a:r>
              <a:rPr lang="es-ES_tradnl" dirty="0" smtClean="0"/>
              <a:t>El nivel de decisión de estrategias en comunicación es un nivel directivo, donde los profesionales provienen de formaciones plurales.</a:t>
            </a:r>
          </a:p>
          <a:p>
            <a:pPr marL="0" indent="0">
              <a:buNone/>
            </a:pP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8099304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_tradnl" dirty="0" smtClean="0"/>
              <a:t>El modelo comunicativo </a:t>
            </a:r>
            <a:r>
              <a:rPr lang="mr-IN" dirty="0" smtClean="0"/>
              <a:t>–</a:t>
            </a:r>
            <a:r>
              <a:rPr lang="es-ES_tradnl" dirty="0" smtClean="0"/>
              <a:t> sistem</a:t>
            </a:r>
            <a:r>
              <a:rPr lang="es-ES_tradnl" dirty="0" smtClean="0"/>
              <a:t>ático:</a:t>
            </a:r>
            <a:br>
              <a:rPr lang="es-ES_tradnl" dirty="0" smtClean="0"/>
            </a:br>
            <a:r>
              <a:rPr lang="es-ES_tradnl" sz="3100" dirty="0" smtClean="0"/>
              <a:t>La acción comunicativa en los sistemas sociales.</a:t>
            </a:r>
            <a:endParaRPr lang="es-ES_tradnl" sz="31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s-ES_tradnl" dirty="0" smtClean="0"/>
              <a:t>INDIVIDUO &gt; COMUNICACI</a:t>
            </a:r>
            <a:r>
              <a:rPr lang="es-ES_tradnl" dirty="0" smtClean="0"/>
              <a:t>ÓN &gt; CULTURA &gt; COMUNIDAD</a:t>
            </a:r>
          </a:p>
          <a:p>
            <a:r>
              <a:rPr lang="es-ES_tradnl" dirty="0" smtClean="0"/>
              <a:t>Somos personas independientes en pensamiento, por medio de la comunicaci</a:t>
            </a:r>
            <a:r>
              <a:rPr lang="es-ES_tradnl" dirty="0" smtClean="0"/>
              <a:t>ón nos organizamos para existir en sociedad por medio de un sistema cooperativo, esto nos lleva a crear una cultura y en base a estrategias que solucionen nuestros problemas, avanzamos a una sistematización estructurada en comunidad, donde todos tenemos una función, y gracias a la unión de fuerzas, los sistemas sociales progresan.</a:t>
            </a:r>
          </a:p>
          <a:p>
            <a:r>
              <a:rPr lang="es-ES_tradnl" dirty="0" smtClean="0"/>
              <a:t>Y así se aplica en todo sistema y subsistema social: el individuo, la familia, la ciudad, la empresa, el partido político, el país, la región , el continente, el mundo.</a:t>
            </a:r>
          </a:p>
          <a:p>
            <a:r>
              <a:rPr lang="es-ES_tradnl" dirty="0" smtClean="0"/>
              <a:t>Aunque se aplique a todo nivel, es un sistema de ingenier</a:t>
            </a:r>
            <a:r>
              <a:rPr lang="es-ES_tradnl" dirty="0" smtClean="0"/>
              <a:t>ía de sociedades; las situaciones y necesidades de cada individuo llevarán a que se tomen decisiones pluralistas en sociedad y estas generarán una cultura propia de cada comunidad y a su vez esto producirá una necesidad que debe ser atendida a nivel de país; estas consecuencias marcarán la casuística de cada región y afectará o beneficiará al continente y al mundo entero. 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781242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371600" y="748937"/>
            <a:ext cx="9601200" cy="5721532"/>
          </a:xfrm>
        </p:spPr>
        <p:txBody>
          <a:bodyPr/>
          <a:lstStyle/>
          <a:p>
            <a:pPr marL="0" indent="0">
              <a:buNone/>
            </a:pPr>
            <a:r>
              <a:rPr lang="es-ES_tradnl" sz="2800" dirty="0" smtClean="0"/>
              <a:t>La comunicaci</a:t>
            </a:r>
            <a:r>
              <a:rPr lang="es-ES_tradnl" sz="2800" dirty="0" smtClean="0"/>
              <a:t>ón cumple cuatro funciones básicas:</a:t>
            </a:r>
          </a:p>
          <a:p>
            <a:r>
              <a:rPr lang="es-ES_tradnl" dirty="0" smtClean="0"/>
              <a:t>Integradora </a:t>
            </a:r>
            <a:r>
              <a:rPr lang="mr-IN" dirty="0" smtClean="0"/>
              <a:t>–</a:t>
            </a:r>
            <a:r>
              <a:rPr lang="es-ES_tradnl" dirty="0" smtClean="0"/>
              <a:t> transformadora: La comunicación dota a la comunidad, colectivo y organización de una visión unitaria del mundo y de una conciencia de actualidad, realizando así una función integradora </a:t>
            </a:r>
            <a:r>
              <a:rPr lang="mr-IN" dirty="0" smtClean="0"/>
              <a:t>–</a:t>
            </a:r>
            <a:r>
              <a:rPr lang="es-ES_tradnl" dirty="0" smtClean="0"/>
              <a:t> transformadora  cultural y social.</a:t>
            </a:r>
          </a:p>
          <a:p>
            <a:r>
              <a:rPr lang="es-ES_tradnl" dirty="0" err="1" smtClean="0"/>
              <a:t>Autoreguladora</a:t>
            </a:r>
            <a:r>
              <a:rPr lang="es-ES_tradnl" dirty="0" smtClean="0"/>
              <a:t>: produce la eficacia simbólica </a:t>
            </a:r>
            <a:r>
              <a:rPr lang="es-ES_tradnl" dirty="0" err="1" smtClean="0"/>
              <a:t>generalizante</a:t>
            </a:r>
            <a:r>
              <a:rPr lang="es-ES_tradnl" dirty="0" smtClean="0"/>
              <a:t> que hace posible la regulación de la vida cotidiana de la organización y su coherencia interna sin anular la pluralidad.</a:t>
            </a:r>
          </a:p>
          <a:p>
            <a:r>
              <a:rPr lang="es-ES_tradnl" dirty="0" smtClean="0"/>
              <a:t>Conductora de su identidad: Los sistemas sociales evolucionan a una complejidad creciente. Esto permite a las organizaciones sociales se desarrollen en el tiempo sin perder su identidad.</a:t>
            </a:r>
          </a:p>
          <a:p>
            <a:r>
              <a:rPr lang="es-ES_tradnl" dirty="0" smtClean="0"/>
              <a:t>Articuladora: con las dem</a:t>
            </a:r>
            <a:r>
              <a:rPr lang="es-ES_tradnl" dirty="0" smtClean="0"/>
              <a:t>ás organizaciones que forman parte del subsistema o del entorno habilitando las condiciones que hacen posible la cooperación.</a:t>
            </a:r>
            <a:endParaRPr lang="es-ES_tradnl" dirty="0" smtClean="0"/>
          </a:p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325925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Modelo directivo:</a:t>
            </a:r>
            <a:br>
              <a:rPr lang="es-ES_tradnl" dirty="0" smtClean="0"/>
            </a:br>
            <a:r>
              <a:rPr lang="es-ES_tradnl" sz="2800" dirty="0" smtClean="0"/>
              <a:t>Management narrativo</a:t>
            </a:r>
            <a:endParaRPr lang="es-ES_tradnl" sz="28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ES_tradnl" dirty="0" smtClean="0"/>
              <a:t>Contrario al anterior modelo, la comunicaci</a:t>
            </a:r>
            <a:r>
              <a:rPr lang="es-ES_tradnl" dirty="0" smtClean="0"/>
              <a:t>ón en el Management Narrativo, queda en un plano publicitario, dando todas las herramientas para poder promocionar, publicitar e informar sobre servicios, productos y beneficios que tiene la organización para el entorno. Pero esto hace que la comunicación no esté considerada entre la estructura directiva, crea consecuencias de conflictos internos y externos que luego requieren de estrategias correctivas antes que direccionarlas como una prevención en dichos sucesos.</a:t>
            </a:r>
          </a:p>
          <a:p>
            <a:r>
              <a:rPr lang="es-ES_tradnl" dirty="0" smtClean="0"/>
              <a:t>Aunque no esté considerada la comunicación en esta estructura, es evidente que las organizaciones se han obligado a usarla de una manera intuitiva pero no sistemática, pues para poder dirigir, transmitir las obligaciones y necesidades de cada trabajador, y crear un equilibrio de entendimiento organizacional, han debido utilizar la comunicación de una u otra manera, sin método o ingeniería.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7530012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Gestión instrumental y promocional de la comunicación</a:t>
            </a:r>
          </a:p>
        </p:txBody>
      </p:sp>
      <p:pic>
        <p:nvPicPr>
          <p:cNvPr id="1026" name="Picture 2" descr="https://scontent.fuio4-1.fna.fbcdn.net/v/t1.15752-9/66837234_871702959862976_1823709462536388608_n.jpg?_nc_cat=101&amp;_nc_oc=AQm5DvESHSOyM5-b4U75tf4G7XKD6IZFArxG19dGU7nsYTiUEyqEM5mcdx0oz4psHsXNf1h6_Pan4ZBohDF3QICF&amp;_nc_ht=scontent.fuio4-1.fna&amp;oh=60d1f9e11773fe05c09f5a19feca7865&amp;oe=5DA0353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65000"/>
                    </a14:imgEffect>
                    <a14:imgEffect>
                      <a14:brightnessContrast bright="42000" contrast="-4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2889" t="10460" r="889" b="4670"/>
          <a:stretch/>
        </p:blipFill>
        <p:spPr bwMode="auto">
          <a:xfrm rot="10800000">
            <a:off x="3571048" y="2448000"/>
            <a:ext cx="5508000" cy="36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42336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Modelo directivo de gesti</a:t>
            </a:r>
            <a:r>
              <a:rPr lang="es-ES_tradnl" dirty="0" smtClean="0"/>
              <a:t>ón de la comunicación organizacional</a:t>
            </a:r>
            <a:endParaRPr lang="es-ES_tradnl" dirty="0"/>
          </a:p>
        </p:txBody>
      </p:sp>
      <p:pic>
        <p:nvPicPr>
          <p:cNvPr id="2050" name="Picture 2" descr="https://scontent.fuio4-1.fna.fbcdn.net/v/t1.15752-9/67169424_2287416954907430_9016721072682172416_n.jpg?_nc_cat=109&amp;_nc_oc=AQl04267fKlOh-gPWGSYpapaNPeIHVyADUFiygo6hZHWq-Ui0fi0jESWkXhYkXEvPAVaPsMY-Id8u5TdYmg9Wz6V&amp;_nc_ht=scontent.fuio4-1.fna&amp;oh=74b0e5473ff86ef170bf17cfedf1eecb&amp;oe=5DAA988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5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345" b="4461"/>
          <a:stretch/>
        </p:blipFill>
        <p:spPr bwMode="auto">
          <a:xfrm rot="10800000">
            <a:off x="2879332" y="2232000"/>
            <a:ext cx="5987266" cy="41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61291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371600" y="731520"/>
            <a:ext cx="9601200" cy="5135880"/>
          </a:xfrm>
        </p:spPr>
        <p:txBody>
          <a:bodyPr/>
          <a:lstStyle/>
          <a:p>
            <a:pPr marL="0" indent="0">
              <a:buNone/>
            </a:pPr>
            <a:r>
              <a:rPr lang="es-ES_tradnl" dirty="0" smtClean="0"/>
              <a:t>Comparando los modelos esquemas de los modelos anteriores, podemos ver que al colocar a la comunicaci</a:t>
            </a:r>
            <a:r>
              <a:rPr lang="es-ES_tradnl" dirty="0" smtClean="0"/>
              <a:t>ón en un nivel directivo, puede transformar la filosofía y gestión de la organización. Cumpliendo funciones constituyentes, reguladoras de la propia organización y entablar un diálogo constructivo con el entorno de esa organización sin necesidad de privarla de función tradicional de apoyo y ventas.</a:t>
            </a:r>
          </a:p>
          <a:p>
            <a:pPr marL="0" indent="0">
              <a:buNone/>
            </a:pPr>
            <a:r>
              <a:rPr lang="es-ES_tradnl" dirty="0" smtClean="0"/>
              <a:t>Esto se gestiona con una estrategia de comunicación que encauce y establezca marcos de conducta a todos los gestores de la organización, inter y externamente:</a:t>
            </a:r>
          </a:p>
          <a:p>
            <a:r>
              <a:rPr lang="es-ES_tradnl" dirty="0" smtClean="0"/>
              <a:t>Externamente: realizar un diálogo constructivo con diferentes públicos relevantes en el entorno de la organización, llevándoles de una forma clara el mensaje, escuchando sus opiniones y configurando una imagen y una reputación adecuadas.</a:t>
            </a:r>
          </a:p>
          <a:p>
            <a:r>
              <a:rPr lang="es-ES_tradnl" dirty="0" smtClean="0"/>
              <a:t>Internamente: refundar o reconstruir mediante la comunicación el resto de los factores determinantes de la empresa: conocimiento, cultura, calidad, etc. Procurar las condiciones para que los miembros de la organización sientan presencia del grupo, participen por propia iniciativa en los procesos y conviertan a la organización en una comunidad de significados.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7116720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El Management Narrativo</a:t>
            </a:r>
            <a:endParaRPr lang="es-ES_tradn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s-ES_tradnl" dirty="0" smtClean="0"/>
              <a:t>En la actualidad, los empleados de primera l</a:t>
            </a:r>
            <a:r>
              <a:rPr lang="es-ES_tradnl" dirty="0" smtClean="0"/>
              <a:t>ínea, cuentan con autonomía para tomar iniciativas que exigen demandas del entorno. Esto somete una inestabilidad en el personal acostumbrado a las reglas de “ordeno y mando” y la incertidumbre del directivo si está liderando bien adoptando esta nueva forma.</a:t>
            </a:r>
          </a:p>
          <a:p>
            <a:r>
              <a:rPr lang="es-ES_tradnl" dirty="0" smtClean="0"/>
              <a:t>EL manager, ahora debe ser un entrenador, motivando sus subordinados a realizar el mejor trabajo que ellos podrían hacer.</a:t>
            </a:r>
          </a:p>
          <a:p>
            <a:r>
              <a:rPr lang="es-ES_tradnl" dirty="0" smtClean="0"/>
              <a:t>La comunicación oral y las narrativas ofrecen una estrategia para dirigir los cursos de acción en las organizaciones mediante patrones más indirectos y flexibles.</a:t>
            </a:r>
          </a:p>
          <a:p>
            <a:r>
              <a:rPr lang="es-ES_tradnl" dirty="0" smtClean="0"/>
              <a:t>Esto influye en inculcar conductas en el lugar de trabajo a través del comportamiento simbólico de los individuos , cuya forma formal es la palabra.</a:t>
            </a:r>
          </a:p>
          <a:p>
            <a:r>
              <a:rPr lang="es-ES_tradnl" dirty="0" smtClean="0"/>
              <a:t>Es una forma discursiva eficaz  por la que se puede teatralizar el control, introduce la creencia y al mismo tiempo resguarda  de las pretensiones de de verdad de la comprobación y el debate.</a:t>
            </a:r>
          </a:p>
          <a:p>
            <a:r>
              <a:rPr lang="es-ES_tradnl" dirty="0" smtClean="0"/>
              <a:t>Llama la atención, instala la creencia y graba en la memoria con un mínimo riesgo de argumentos cuestionados.</a:t>
            </a:r>
          </a:p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0727696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Una teor</a:t>
            </a:r>
            <a:r>
              <a:rPr lang="es-ES_tradnl" dirty="0" smtClean="0"/>
              <a:t>ía menos racional y, en cambio, más hermenéutica y racional</a:t>
            </a:r>
            <a:endParaRPr lang="es-ES_tradn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ES_tradnl" dirty="0" smtClean="0"/>
              <a:t>Coincide con la teor</a:t>
            </a:r>
            <a:r>
              <a:rPr lang="es-ES_tradnl" dirty="0" smtClean="0"/>
              <a:t>ía estratégica clásica en dos aspectos:</a:t>
            </a:r>
          </a:p>
          <a:p>
            <a:r>
              <a:rPr lang="es-ES_tradnl" dirty="0" smtClean="0"/>
              <a:t>La adecuada comprensión de la naturaleza humana debería ser de gran ayuda para interpretar de mejor manera las conductas de los diferentes jugadores y así reducir la incertidumbre.</a:t>
            </a:r>
          </a:p>
          <a:p>
            <a:r>
              <a:rPr lang="es-ES_tradnl" dirty="0" smtClean="0"/>
              <a:t>El carácter normativo de la teoría: la estrategia no es una disciplina descriptiva, sino prescriptiva. Se trata de facilitar al hombre de acción guías y reglas de decisión ante una incertidumbre.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071712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371600" y="261257"/>
            <a:ext cx="9601200" cy="5606143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s-ES_tradnl" dirty="0" smtClean="0"/>
              <a:t>La nueva teor</a:t>
            </a:r>
            <a:r>
              <a:rPr lang="es-ES_tradnl" dirty="0" smtClean="0"/>
              <a:t>ía se distancia de la teoría estratégica en cinco aspectos:</a:t>
            </a:r>
          </a:p>
          <a:p>
            <a:r>
              <a:rPr lang="es-ES_tradnl" dirty="0" smtClean="0"/>
              <a:t>La complejidad de los problemas parten del mismo hombre, la estrategia debe simplificar al problema bajo el supuesto de racionalidad; esto limita al hombre y difícilmente lo ayudará a la toma de decisiones.</a:t>
            </a:r>
          </a:p>
          <a:p>
            <a:r>
              <a:rPr lang="es-ES_tradnl" dirty="0" smtClean="0"/>
              <a:t>La teor</a:t>
            </a:r>
            <a:r>
              <a:rPr lang="es-ES_tradnl" dirty="0" smtClean="0"/>
              <a:t>ía estratégica convencional se fija en procesos decisorios y electivos, el nuevo modelo, el hombre jugador pone en primer plano los procesos cognitivos y los valorativos, lo que desplaza el interés desde la información.</a:t>
            </a:r>
          </a:p>
          <a:p>
            <a:r>
              <a:rPr lang="es-ES_tradnl" dirty="0" smtClean="0"/>
              <a:t>La estrategia debe ser únicamente un juego de intereses, creencias y deseos confrontados para convertirse también en un juego de percepciones valoradas. Articula la vida social y política de los ciudadanos con otros hombres y la estructura de su intimidad.</a:t>
            </a:r>
          </a:p>
          <a:p>
            <a:r>
              <a:rPr lang="es-ES_tradnl" dirty="0" smtClean="0"/>
              <a:t>Las decisiones se adoptan por sujetos </a:t>
            </a:r>
            <a:r>
              <a:rPr lang="es-ES_tradnl" dirty="0" err="1" smtClean="0"/>
              <a:t>agenciales</a:t>
            </a:r>
            <a:r>
              <a:rPr lang="es-ES_tradnl" dirty="0" smtClean="0"/>
              <a:t> a partir de estados mentales intencionales y se generan a partir de conocimientos  y de valores que construimos en nuestra relación cultural con los demás.</a:t>
            </a:r>
          </a:p>
          <a:p>
            <a:r>
              <a:rPr lang="es-ES_tradnl" dirty="0" smtClean="0"/>
              <a:t>La teoría de los juegos inició el pensamiento  y una ciencia de acción social que aspiraba ser exacta, setenta años después, sería el enfoque analítico y lógico, que no incurre los problemas y limitaciones de su concepción matemática formal inicial.</a:t>
            </a:r>
          </a:p>
          <a:p>
            <a:r>
              <a:rPr lang="es-ES_tradnl" dirty="0" smtClean="0"/>
              <a:t>La nueva teor</a:t>
            </a:r>
            <a:r>
              <a:rPr lang="es-ES_tradnl" dirty="0" smtClean="0"/>
              <a:t>ía necesita de reglas hermenéuticas que reduzcan la incertidumbre, que interpreten y saquen sentido de la realidad a la hora de contextualizar.</a:t>
            </a:r>
          </a:p>
          <a:p>
            <a:r>
              <a:rPr lang="es-ES_tradnl" dirty="0" smtClean="0"/>
              <a:t>Las reglas de decisión narrativas, deben ayudar a gestionar el discurso y guiar la conducta de formas más coordinadas a intereses de los demás.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439211637"/>
      </p:ext>
    </p:extLst>
  </p:cSld>
  <p:clrMapOvr>
    <a:masterClrMapping/>
  </p:clrMapOvr>
</p:sld>
</file>

<file path=ppt/theme/theme1.xml><?xml version="1.0" encoding="utf-8"?>
<a:theme xmlns:a="http://schemas.openxmlformats.org/drawingml/2006/main" name="Recortar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</a:majorFont>
      <a:minorFont>
        <a:latin typeface="Franklin Gothic Book" panose="020B0503020102020204"/>
        <a:ea typeface=""/>
        <a:cs typeface="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Crop</Template>
  <TotalTime>826</TotalTime>
  <Words>1813</Words>
  <Application>Microsoft Macintosh PowerPoint</Application>
  <PresentationFormat>Panorámica</PresentationFormat>
  <Paragraphs>66</Paragraphs>
  <Slides>14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7" baseType="lpstr">
      <vt:lpstr>Franklin Gothic Book</vt:lpstr>
      <vt:lpstr>Arial</vt:lpstr>
      <vt:lpstr>Recortar</vt:lpstr>
      <vt:lpstr>Hacia una teoría estratégica para la acción cotidiana</vt:lpstr>
      <vt:lpstr>Definiendo nuestra profesión</vt:lpstr>
      <vt:lpstr>El conocimiento que se necesita (facilitar métodos, reglas y guías normativas)</vt:lpstr>
      <vt:lpstr>La Gestión del conocimiento en la actualidad </vt:lpstr>
      <vt:lpstr>Modelos</vt:lpstr>
      <vt:lpstr>El modelo comunicativo – sistemático: La acción comunicativa en los sistemas sociales.</vt:lpstr>
      <vt:lpstr>Presentación de PowerPoint</vt:lpstr>
      <vt:lpstr>Modelo directivo: Management narrativo</vt:lpstr>
      <vt:lpstr>Gestión instrumental y promocional de la comunicación</vt:lpstr>
      <vt:lpstr>Modelo directivo de gestión de la comunicación organizacional</vt:lpstr>
      <vt:lpstr>Presentación de PowerPoint</vt:lpstr>
      <vt:lpstr>El Management Narrativo</vt:lpstr>
      <vt:lpstr>Una teoría menos racional y, en cambio, más hermenéutica y racional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Hacia una teoría estratégica para la acción cotidiana</dc:title>
  <dc:creator>Microsoft Office User</dc:creator>
  <cp:lastModifiedBy>Microsoft Office User</cp:lastModifiedBy>
  <cp:revision>25</cp:revision>
  <dcterms:created xsi:type="dcterms:W3CDTF">2019-07-18T01:57:40Z</dcterms:created>
  <dcterms:modified xsi:type="dcterms:W3CDTF">2019-07-18T15:44:13Z</dcterms:modified>
</cp:coreProperties>
</file>