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3841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797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2755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523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381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939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147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443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3883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745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213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194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esultado de imagen para la comunicaciÃ³n como proble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t="20272" r="2746" b="6934"/>
          <a:stretch/>
        </p:blipFill>
        <p:spPr bwMode="auto">
          <a:xfrm>
            <a:off x="0" y="740229"/>
            <a:ext cx="9158514" cy="534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82173" y="4482012"/>
            <a:ext cx="8239760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perspectiveHeroicExtremeRightFacing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s-EC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LAS INGENIERIAS DEL CONSENSO</a:t>
            </a:r>
          </a:p>
          <a:p>
            <a:pPr algn="r"/>
            <a:r>
              <a:rPr lang="es-EC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SEMIO/ESTRATEGIA</a:t>
            </a:r>
            <a:endParaRPr lang="es-EC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932127" y="3760523"/>
            <a:ext cx="1981199" cy="18620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s-EC" sz="11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es-EC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542561" y="5719943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" b="1" dirty="0" smtClean="0">
                <a:latin typeface="Century Gothic" panose="020B0502020202020204" pitchFamily="34" charset="0"/>
              </a:rPr>
              <a:t>María Fernanda Román</a:t>
            </a:r>
            <a:endParaRPr lang="es-EC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060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7456" y="2147890"/>
            <a:ext cx="2819401" cy="3299320"/>
          </a:xfrm>
        </p:spPr>
        <p:txBody>
          <a:bodyPr>
            <a:normAutofit fontScale="90000"/>
          </a:bodyPr>
          <a:lstStyle/>
          <a:p>
            <a:r>
              <a:rPr lang="es-EC" sz="10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1.</a:t>
            </a:r>
            <a:r>
              <a:rPr lang="es-EC" b="1" dirty="0" smtClean="0">
                <a:latin typeface="Century Gothic" panose="020B0502020202020204" pitchFamily="34" charset="0"/>
              </a:rPr>
              <a:t/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Los grandes retos del momento y sus respuestas estratégicas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9268" y="4506684"/>
            <a:ext cx="7315200" cy="1881053"/>
          </a:xfrm>
        </p:spPr>
        <p:txBody>
          <a:bodyPr>
            <a:normAutofit/>
          </a:bodyPr>
          <a:lstStyle/>
          <a:p>
            <a:r>
              <a:rPr lang="es-EC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Problemas/oportunidades</a:t>
            </a:r>
          </a:p>
          <a:p>
            <a:r>
              <a:rPr lang="es-EC" dirty="0" smtClean="0"/>
              <a:t>Las estrategias de comunicación deben hacer un pegamento de las fracturas sociales y tender puertas entra las partes en conflicto.</a:t>
            </a:r>
          </a:p>
          <a:p>
            <a:r>
              <a:rPr lang="es-EC" dirty="0"/>
              <a:t>D</a:t>
            </a:r>
            <a:r>
              <a:rPr lang="es-EC" dirty="0" smtClean="0"/>
              <a:t>isponer de una radiografía del momento, para un mejor diagnóstico.</a:t>
            </a:r>
          </a:p>
          <a:p>
            <a:endParaRPr lang="es-EC" dirty="0"/>
          </a:p>
        </p:txBody>
      </p:sp>
      <p:pic>
        <p:nvPicPr>
          <p:cNvPr id="1030" name="Picture 6" descr="Resultado de imagen para los retos del momentos y sus respuestas estrateg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19080" r="-258" b="17686"/>
          <a:stretch/>
        </p:blipFill>
        <p:spPr bwMode="auto">
          <a:xfrm>
            <a:off x="3869268" y="757646"/>
            <a:ext cx="7443166" cy="337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725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4007757"/>
            <a:ext cx="2947482" cy="2283320"/>
          </a:xfrm>
        </p:spPr>
        <p:txBody>
          <a:bodyPr/>
          <a:lstStyle/>
          <a:p>
            <a:r>
              <a:rPr lang="es-EC" b="1" dirty="0" smtClean="0">
                <a:latin typeface="Century Gothic" panose="020B0502020202020204" pitchFamily="34" charset="0"/>
              </a:rPr>
              <a:t>LOS GRANDES RETOS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a) </a:t>
            </a:r>
            <a:r>
              <a:rPr lang="es-EC" dirty="0" smtClean="0">
                <a:latin typeface="Century Gothic" panose="020B0502020202020204" pitchFamily="34" charset="0"/>
              </a:rPr>
              <a:t>Aquellos que son viejos como el mundo</a:t>
            </a:r>
          </a:p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b) </a:t>
            </a:r>
            <a:r>
              <a:rPr lang="es-EC" dirty="0" smtClean="0">
                <a:latin typeface="Century Gothic" panose="020B0502020202020204" pitchFamily="34" charset="0"/>
              </a:rPr>
              <a:t>Los rebrotes de manifestaciones tristemente conocidas/no superadas.</a:t>
            </a:r>
          </a:p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c) </a:t>
            </a:r>
            <a:r>
              <a:rPr lang="es-EC" dirty="0" smtClean="0">
                <a:latin typeface="Century Gothic" panose="020B0502020202020204" pitchFamily="34" charset="0"/>
              </a:rPr>
              <a:t>Los que han superado en las ultimas décadas un umbral y se han convertido en foco de atención.</a:t>
            </a:r>
          </a:p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d) </a:t>
            </a:r>
            <a:r>
              <a:rPr lang="es-EC" dirty="0" smtClean="0">
                <a:latin typeface="Century Gothic" panose="020B0502020202020204" pitchFamily="34" charset="0"/>
              </a:rPr>
              <a:t>Viejos delitos que encuentran nuevas oportunidades</a:t>
            </a:r>
          </a:p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e) </a:t>
            </a:r>
            <a:r>
              <a:rPr lang="es-EC" dirty="0" smtClean="0">
                <a:latin typeface="Century Gothic" panose="020B0502020202020204" pitchFamily="34" charset="0"/>
              </a:rPr>
              <a:t>Enfermedades o riesgos de nuevos años</a:t>
            </a:r>
          </a:p>
          <a:p>
            <a:r>
              <a:rPr lang="es-EC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</a:t>
            </a: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) </a:t>
            </a:r>
            <a:r>
              <a:rPr lang="es-EC" dirty="0" smtClean="0">
                <a:latin typeface="Century Gothic" panose="020B0502020202020204" pitchFamily="34" charset="0"/>
              </a:rPr>
              <a:t>Fragmentación/homogeneización de culturas</a:t>
            </a:r>
          </a:p>
          <a:p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g) </a:t>
            </a:r>
            <a:r>
              <a:rPr lang="es-EC" dirty="0" smtClean="0">
                <a:latin typeface="Century Gothic" panose="020B0502020202020204" pitchFamily="34" charset="0"/>
              </a:rPr>
              <a:t>Falta de información, desinformación deliberada, declaraciones internacionales falsas.</a:t>
            </a:r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5" name="Imagen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26ACFE65-2EB3-7944-8ED0-D4C9D7AA6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7" t="1" r="17122" b="45939"/>
          <a:stretch/>
        </p:blipFill>
        <p:spPr>
          <a:xfrm flipH="1">
            <a:off x="381000" y="1206499"/>
            <a:ext cx="1931165" cy="2451101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843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para ewph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8" r="19708"/>
          <a:stretch/>
        </p:blipFill>
        <p:spPr bwMode="auto">
          <a:xfrm>
            <a:off x="0" y="762000"/>
            <a:ext cx="3441700" cy="535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47109" y="4257180"/>
            <a:ext cx="2947482" cy="2283320"/>
          </a:xfrm>
        </p:spPr>
        <p:txBody>
          <a:bodyPr>
            <a:normAutofit/>
          </a:bodyPr>
          <a:lstStyle/>
          <a:p>
            <a:r>
              <a:rPr lang="es-EC" sz="3200" b="1" dirty="0" smtClean="0">
                <a:latin typeface="Century Gothic" panose="020B0502020202020204" pitchFamily="34" charset="0"/>
              </a:rPr>
              <a:t>RESPUESTAS ESTRATEGICAS</a:t>
            </a:r>
            <a:endParaRPr lang="es-EC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9268" y="2705100"/>
            <a:ext cx="7586132" cy="3835400"/>
          </a:xfrm>
        </p:spPr>
        <p:txBody>
          <a:bodyPr>
            <a:normAutofit fontScale="92500" lnSpcReduction="10000"/>
          </a:bodyPr>
          <a:lstStyle/>
          <a:p>
            <a:r>
              <a:rPr lang="es-EC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EWPHP: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20.000 ORGANIZACIONES - desarrollan 52406 programas estratégicos dan respuesta a los 12003 problemas mundiales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Se reducen a 29542 estrategias distintas, de las cuales 158 fueron clasificadas como estrategias básicas.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Se destaca que existe menos información sobre las estrategias que sobre los problemas.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Existe una pluralidad de enfoques y objetivos.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Estrategias positivas vs. Negativas / según contexto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Ninguna de las 158 estrategias es estrictamente una estrategia de comunicación.</a:t>
            </a:r>
          </a:p>
          <a:p>
            <a:pPr marL="0" indent="0">
              <a:buNone/>
            </a:pPr>
            <a:endParaRPr lang="es-EC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89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la comunicaciÃ³n como proble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" t="18691" r="-111" b="6738"/>
          <a:stretch/>
        </p:blipFill>
        <p:spPr bwMode="auto">
          <a:xfrm>
            <a:off x="0" y="0"/>
            <a:ext cx="12192000" cy="5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09601" y="5479674"/>
            <a:ext cx="1201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 smtClean="0">
                <a:latin typeface="Century Gothic" panose="020B0502020202020204" pitchFamily="34" charset="0"/>
              </a:rPr>
              <a:t>Comunicación parte del problema/solución</a:t>
            </a:r>
          </a:p>
          <a:p>
            <a:endParaRPr lang="es-EC" sz="3600" b="1" dirty="0"/>
          </a:p>
        </p:txBody>
      </p:sp>
    </p:spTree>
    <p:extLst>
      <p:ext uri="{BB962C8B-B14F-4D97-AF65-F5344CB8AC3E}">
        <p14:creationId xmlns:p14="http://schemas.microsoft.com/office/powerpoint/2010/main" val="2637105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0219" y="1986928"/>
            <a:ext cx="2947482" cy="3997820"/>
          </a:xfrm>
        </p:spPr>
        <p:txBody>
          <a:bodyPr>
            <a:normAutofit/>
          </a:bodyPr>
          <a:lstStyle/>
          <a:p>
            <a:r>
              <a:rPr lang="es-EC" sz="9600" b="1" dirty="0" smtClean="0">
                <a:latin typeface="Century Gothic" panose="020B0502020202020204" pitchFamily="34" charset="0"/>
              </a:rPr>
              <a:t>6</a:t>
            </a:r>
            <a:r>
              <a:rPr lang="es-EC" b="1" dirty="0" smtClean="0">
                <a:latin typeface="Century Gothic" panose="020B0502020202020204" pitchFamily="34" charset="0"/>
              </a:rPr>
              <a:t> 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Estrategias para afrontar los retos del siglo XXI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9224" y="3643086"/>
            <a:ext cx="8012490" cy="2583758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Pasar mensaje a todos los actores estratégicos</a:t>
            </a:r>
          </a:p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Crear visón articulada del problema</a:t>
            </a:r>
          </a:p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Crear acuerdos de cooperación</a:t>
            </a:r>
          </a:p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Sensibilizar la opinión pública</a:t>
            </a:r>
          </a:p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Educar a jóvenes en edad escolar/redes</a:t>
            </a:r>
          </a:p>
          <a:p>
            <a:pPr marL="457200" indent="-457200">
              <a:buAutoNum type="arabicParenR"/>
            </a:pPr>
            <a:r>
              <a:rPr lang="es-EC" dirty="0" smtClean="0">
                <a:latin typeface="Century Gothic" panose="020B0502020202020204" pitchFamily="34" charset="0"/>
              </a:rPr>
              <a:t>Transferencia de información: </a:t>
            </a:r>
            <a:r>
              <a:rPr lang="es-EC" sz="1400" dirty="0" smtClean="0">
                <a:latin typeface="Century Gothic" panose="020B0502020202020204" pitchFamily="34" charset="0"/>
              </a:rPr>
              <a:t>profesionales, científicos, investigadores.</a:t>
            </a:r>
            <a:endParaRPr lang="es-EC" sz="1400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0" b="26579"/>
          <a:stretch/>
        </p:blipFill>
        <p:spPr bwMode="auto">
          <a:xfrm>
            <a:off x="3889224" y="811271"/>
            <a:ext cx="73152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55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3869267" y="4267200"/>
            <a:ext cx="7640561" cy="1729406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4" name="Rectángulo redondeado 3"/>
          <p:cNvSpPr/>
          <p:nvPr/>
        </p:nvSpPr>
        <p:spPr>
          <a:xfrm>
            <a:off x="3869267" y="852250"/>
            <a:ext cx="7640561" cy="1238008"/>
          </a:xfrm>
          <a:prstGeom prst="roundRect">
            <a:avLst>
              <a:gd name="adj" fmla="val 10000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5" name="Rectángulo redondeado 4"/>
          <p:cNvSpPr/>
          <p:nvPr/>
        </p:nvSpPr>
        <p:spPr>
          <a:xfrm>
            <a:off x="3869267" y="2559725"/>
            <a:ext cx="7640561" cy="1238008"/>
          </a:xfrm>
          <a:prstGeom prst="roundRect">
            <a:avLst>
              <a:gd name="adj" fmla="val 10000"/>
            </a:avLst>
          </a:prstGeom>
          <a:solidFill>
            <a:schemeClr val="accent4">
              <a:lumMod val="75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Conclusiones</a:t>
            </a:r>
            <a:endParaRPr lang="es-EC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97183" y="4368800"/>
            <a:ext cx="6174017" cy="1446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bg1"/>
                </a:solidFill>
              </a:rPr>
              <a:t>Los problemas no solo se dan por causas científicas, técnicas o naturales, si no a factores culturales, perceptivos y valorativos que condicionan la conducta humana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697183" y="1251545"/>
            <a:ext cx="5885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>
                <a:solidFill>
                  <a:schemeClr val="bg1"/>
                </a:solidFill>
              </a:rPr>
              <a:t>La comunicación es un componente estratégico relevante</a:t>
            </a:r>
          </a:p>
          <a:p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697182" y="2985998"/>
            <a:ext cx="3474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>
                <a:solidFill>
                  <a:schemeClr val="bg1"/>
                </a:solidFill>
              </a:rPr>
              <a:t>Su peso difiere entre unas y otras</a:t>
            </a:r>
          </a:p>
          <a:p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79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79398" y="870632"/>
            <a:ext cx="3073401" cy="5145539"/>
          </a:xfrm>
        </p:spPr>
        <p:txBody>
          <a:bodyPr>
            <a:normAutofit fontScale="90000"/>
          </a:bodyPr>
          <a:lstStyle/>
          <a:p>
            <a:r>
              <a:rPr lang="es-EC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s-EC" sz="10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</a:t>
            </a:r>
            <a:r>
              <a:rPr lang="es-EC" b="1" dirty="0" smtClean="0">
                <a:latin typeface="Century Gothic" panose="020B0502020202020204" pitchFamily="34" charset="0"/>
              </a:rPr>
              <a:t/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Conflictos normativos en las</a:t>
            </a:r>
            <a:r>
              <a:rPr lang="es-EC" dirty="0" smtClean="0">
                <a:latin typeface="Century Gothic" panose="020B0502020202020204" pitchFamily="34" charset="0"/>
              </a:rPr>
              <a:t> </a:t>
            </a:r>
            <a:r>
              <a:rPr lang="es-EC" b="1" dirty="0" smtClean="0">
                <a:latin typeface="Century Gothic" panose="020B0502020202020204" pitchFamily="34" charset="0"/>
              </a:rPr>
              <a:t>modernas sociedades pluralistas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>
                <a:latin typeface="Century Gothic" panose="020B0502020202020204" pitchFamily="34" charset="0"/>
              </a:rPr>
              <a:t/>
            </a:r>
            <a:br>
              <a:rPr lang="es-EC" b="1" dirty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RESPUESTAS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ESTRATEGICAS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pic>
        <p:nvPicPr>
          <p:cNvPr id="6146" name="Picture 2" descr="Resultado de imagen para SOCIEDADES PLIRALIS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71" y="718457"/>
            <a:ext cx="7435397" cy="343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869268" y="4506684"/>
            <a:ext cx="7315200" cy="1881053"/>
          </a:xfrm>
        </p:spPr>
        <p:txBody>
          <a:bodyPr>
            <a:normAutofit/>
          </a:bodyPr>
          <a:lstStyle/>
          <a:p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Los problemas pueden generar conflictos a medida que los grupos implicados tengan percepciones diferentes.</a:t>
            </a:r>
            <a:endParaRPr lang="es-EC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s-EC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078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4455886"/>
            <a:ext cx="2947482" cy="1269134"/>
          </a:xfrm>
        </p:spPr>
        <p:txBody>
          <a:bodyPr>
            <a:normAutofit/>
          </a:bodyPr>
          <a:lstStyle/>
          <a:p>
            <a:r>
              <a:rPr lang="es-EC" sz="4000" b="1" dirty="0" smtClean="0">
                <a:latin typeface="Century Gothic" panose="020B0502020202020204" pitchFamily="34" charset="0"/>
              </a:rPr>
              <a:t>Conflictos normativos</a:t>
            </a:r>
            <a:endParaRPr lang="es-EC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9268" y="4455886"/>
            <a:ext cx="7315200" cy="1891719"/>
          </a:xfrm>
        </p:spPr>
        <p:txBody>
          <a:bodyPr/>
          <a:lstStyle/>
          <a:p>
            <a:r>
              <a:rPr lang="es-EC" dirty="0" smtClean="0"/>
              <a:t>Son aquellos que se polarizan en torno a las reglas que rigen la vida social.</a:t>
            </a:r>
          </a:p>
          <a:p>
            <a:r>
              <a:rPr lang="es-EC" dirty="0" smtClean="0"/>
              <a:t>Son conflictos que representan una amenaza de quiebra de la convivencia.</a:t>
            </a:r>
          </a:p>
          <a:p>
            <a:r>
              <a:rPr lang="es-EC" dirty="0" smtClean="0"/>
              <a:t>No son originales, vienen derivados de otros.</a:t>
            </a: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7170" name="Picture 2" descr="Resultado de imagen para dibujos conflictos soci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979" y="630918"/>
            <a:ext cx="3878489" cy="332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373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50617"/>
            <a:ext cx="12209001" cy="582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00347" y="537029"/>
            <a:ext cx="6817481" cy="2569028"/>
          </a:xfrm>
        </p:spPr>
        <p:txBody>
          <a:bodyPr>
            <a:norm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Tipos de conflictos normativos</a:t>
            </a:r>
            <a:endParaRPr lang="es-EC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40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164" y="4008780"/>
            <a:ext cx="2947482" cy="1762620"/>
          </a:xfrm>
        </p:spPr>
        <p:txBody>
          <a:bodyPr>
            <a:normAutofit/>
          </a:bodyPr>
          <a:lstStyle/>
          <a:p>
            <a:r>
              <a:rPr lang="es-EC" sz="4000" b="1" dirty="0" smtClean="0">
                <a:latin typeface="Century Gothic" panose="020B0502020202020204" pitchFamily="34" charset="0"/>
              </a:rPr>
              <a:t>Tipos de conflictos normativos</a:t>
            </a:r>
            <a:endParaRPr lang="es-EC" sz="4000" b="1" dirty="0">
              <a:latin typeface="Century Gothic" panose="020B0502020202020204" pitchFamily="34" charset="0"/>
            </a:endParaRPr>
          </a:p>
        </p:txBody>
      </p:sp>
      <p:pic>
        <p:nvPicPr>
          <p:cNvPr id="9220" name="Picture 4" descr="Resultado de imagen para simbolo huella dig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t="7385" r="14267" b="14792"/>
          <a:stretch/>
        </p:blipFill>
        <p:spPr bwMode="auto">
          <a:xfrm>
            <a:off x="4542971" y="1399324"/>
            <a:ext cx="1173525" cy="13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406296" y="2778097"/>
            <a:ext cx="140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De identidad</a:t>
            </a:r>
          </a:p>
          <a:p>
            <a:endParaRPr lang="es-EC" dirty="0"/>
          </a:p>
        </p:txBody>
      </p:sp>
      <p:pic>
        <p:nvPicPr>
          <p:cNvPr id="9222" name="Picture 6" descr="Resultado de imagen para simbolo de band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51" y="1399324"/>
            <a:ext cx="1436221" cy="137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 flipH="1">
            <a:off x="6818351" y="2777237"/>
            <a:ext cx="2991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Nacionalistas</a:t>
            </a:r>
          </a:p>
          <a:p>
            <a:endParaRPr lang="es-EC" dirty="0"/>
          </a:p>
        </p:txBody>
      </p:sp>
      <p:pic>
        <p:nvPicPr>
          <p:cNvPr id="9224" name="Picture 8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406" y="1314757"/>
            <a:ext cx="1547905" cy="154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9504682" y="2777237"/>
            <a:ext cx="193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Religiosos</a:t>
            </a:r>
            <a:endParaRPr lang="es-EC" dirty="0"/>
          </a:p>
        </p:txBody>
      </p:sp>
      <p:pic>
        <p:nvPicPr>
          <p:cNvPr id="9226" name="Picture 10" descr="Resultado de imagen para simbolo mora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2" t="-1517" r="4146" b="2143"/>
          <a:stretch/>
        </p:blipFill>
        <p:spPr bwMode="auto">
          <a:xfrm>
            <a:off x="4515890" y="3718805"/>
            <a:ext cx="1190171" cy="1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4542971" y="5133028"/>
            <a:ext cx="949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Morales</a:t>
            </a:r>
          </a:p>
        </p:txBody>
      </p:sp>
      <p:pic>
        <p:nvPicPr>
          <p:cNvPr id="9228" name="Picture 12" descr="Resultado de imagen para simbolo derechos individuales y colectiv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769" y="3776874"/>
            <a:ext cx="1287383" cy="12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6369313" y="5140601"/>
            <a:ext cx="2334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I</a:t>
            </a:r>
            <a:r>
              <a:rPr lang="es-EC" dirty="0" smtClean="0"/>
              <a:t>ndividuales y grupales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311587" y="5117286"/>
            <a:ext cx="1645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Internacionales</a:t>
            </a:r>
            <a:endParaRPr lang="es-EC" dirty="0"/>
          </a:p>
        </p:txBody>
      </p:sp>
      <p:pic>
        <p:nvPicPr>
          <p:cNvPr id="9230" name="Picture 14" descr="Resultado de imagen para simbolo cruz roj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96" y="3776874"/>
            <a:ext cx="1287384" cy="12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834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" b="4591"/>
          <a:stretch/>
        </p:blipFill>
        <p:spPr bwMode="auto">
          <a:xfrm>
            <a:off x="4005112" y="333829"/>
            <a:ext cx="7043511" cy="638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7433" y="2139837"/>
            <a:ext cx="2947482" cy="4601183"/>
          </a:xfrm>
        </p:spPr>
        <p:txBody>
          <a:bodyPr/>
          <a:lstStyle/>
          <a:p>
            <a:r>
              <a:rPr lang="es-EC" b="1" dirty="0" smtClean="0">
                <a:latin typeface="Century Gothic" panose="020B0502020202020204" pitchFamily="34" charset="0"/>
              </a:rPr>
              <a:t>Las 7 estrategias clásicas de la ingeniería del consenso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30296" y="1906197"/>
            <a:ext cx="7315200" cy="324154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s-EC" dirty="0" smtClean="0"/>
              <a:t>El rito religioso</a:t>
            </a:r>
          </a:p>
          <a:p>
            <a:pPr marL="457200" indent="-457200">
              <a:buAutoNum type="arabicPeriod"/>
            </a:pPr>
            <a:r>
              <a:rPr lang="es-EC" dirty="0" smtClean="0"/>
              <a:t>La prohibición de conductas</a:t>
            </a:r>
          </a:p>
          <a:p>
            <a:pPr marL="457200" indent="-457200">
              <a:buAutoNum type="arabicPeriod"/>
            </a:pPr>
            <a:r>
              <a:rPr lang="es-EC" dirty="0" smtClean="0"/>
              <a:t>La inducción positiva</a:t>
            </a:r>
          </a:p>
          <a:p>
            <a:pPr marL="457200" indent="-457200">
              <a:buAutoNum type="arabicPeriod"/>
            </a:pPr>
            <a:r>
              <a:rPr lang="es-EC" dirty="0" smtClean="0"/>
              <a:t>La inducción negativa</a:t>
            </a:r>
          </a:p>
          <a:p>
            <a:pPr marL="457200" indent="-457200">
              <a:buAutoNum type="arabicPeriod"/>
            </a:pPr>
            <a:r>
              <a:rPr lang="es-EC" dirty="0" smtClean="0"/>
              <a:t>La enseñanza</a:t>
            </a:r>
          </a:p>
          <a:p>
            <a:pPr marL="457200" indent="-457200">
              <a:buAutoNum type="arabicPeriod"/>
            </a:pPr>
            <a:r>
              <a:rPr lang="es-EC" dirty="0"/>
              <a:t>A</a:t>
            </a:r>
            <a:r>
              <a:rPr lang="es-EC" dirty="0" smtClean="0"/>
              <a:t>rbitraje y la negociación</a:t>
            </a:r>
          </a:p>
          <a:p>
            <a:pPr marL="457200" indent="-457200">
              <a:buAutoNum type="arabicPeriod"/>
            </a:pPr>
            <a:r>
              <a:rPr lang="es-EC" dirty="0" smtClean="0"/>
              <a:t>La coacción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08272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27326" y="4023682"/>
            <a:ext cx="7315200" cy="2178780"/>
          </a:xfrm>
        </p:spPr>
        <p:txBody>
          <a:bodyPr>
            <a:normAutofit lnSpcReduction="10000"/>
          </a:bodyPr>
          <a:lstStyle/>
          <a:p>
            <a:pPr algn="just"/>
            <a:r>
              <a:rPr lang="es-EC" sz="2800" dirty="0" smtClean="0">
                <a:latin typeface="Century Gothic" panose="020B0502020202020204" pitchFamily="34" charset="0"/>
              </a:rPr>
              <a:t>De estas 7 estrategias, las 6 primeras son simbólicas, y con ellas se intenta inducir un reajuste conductual voluntario y coordinado a través de la comunicación, mientras en la última, se ejercería la violencia física. </a:t>
            </a:r>
            <a:endParaRPr lang="es-EC" sz="2800" dirty="0">
              <a:latin typeface="Century Gothic" panose="020B0502020202020204" pitchFamily="34" charset="0"/>
            </a:endParaRPr>
          </a:p>
        </p:txBody>
      </p:sp>
      <p:pic>
        <p:nvPicPr>
          <p:cNvPr id="11266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6" t="15776" r="30761" b="20220"/>
          <a:stretch/>
        </p:blipFill>
        <p:spPr bwMode="auto">
          <a:xfrm>
            <a:off x="8441267" y="667657"/>
            <a:ext cx="2517018" cy="33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67433" y="2139837"/>
            <a:ext cx="2947482" cy="4601183"/>
          </a:xfrm>
        </p:spPr>
        <p:txBody>
          <a:bodyPr/>
          <a:lstStyle/>
          <a:p>
            <a:r>
              <a:rPr lang="es-EC" b="1" dirty="0" smtClean="0">
                <a:latin typeface="Century Gothic" panose="020B0502020202020204" pitchFamily="34" charset="0"/>
              </a:rPr>
              <a:t>Las 7 estrategias clásicas de la ingeniería del consenso</a:t>
            </a:r>
            <a:endParaRPr lang="es-EC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139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10976" y="1383565"/>
            <a:ext cx="2947482" cy="4601183"/>
          </a:xfrm>
        </p:spPr>
        <p:txBody>
          <a:bodyPr/>
          <a:lstStyle/>
          <a:p>
            <a:r>
              <a:rPr lang="es-EC" b="1" dirty="0">
                <a:latin typeface="Century Gothic" panose="020B0502020202020204" pitchFamily="34" charset="0"/>
              </a:rPr>
              <a:t>5</a:t>
            </a:r>
            <a:r>
              <a:rPr lang="es-EC" b="1" dirty="0" smtClean="0">
                <a:latin typeface="Century Gothic" panose="020B0502020202020204" pitchFamily="34" charset="0"/>
              </a:rPr>
              <a:t> estrategias para conducir el conflicto normativo en las sociedades pluralistas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720244" y="2778097"/>
            <a:ext cx="2340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dirty="0" smtClean="0">
                <a:latin typeface="Century Gothic" panose="020B0502020202020204" pitchFamily="34" charset="0"/>
              </a:rPr>
              <a:t>Maximización leyes</a:t>
            </a:r>
          </a:p>
          <a:p>
            <a:pPr algn="ctr"/>
            <a:r>
              <a:rPr lang="es-EC" dirty="0" smtClean="0">
                <a:latin typeface="Century Gothic" panose="020B0502020202020204" pitchFamily="34" charset="0"/>
              </a:rPr>
              <a:t>CONSTITUCIÓN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 flipH="1">
            <a:off x="6348758" y="2777237"/>
            <a:ext cx="299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Formulas procedimentales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DESICIONES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48943" y="5140601"/>
            <a:ext cx="2911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Mecanismos de medicación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ALBITRAJE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230406" y="2763666"/>
            <a:ext cx="2212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Inducción Positiva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CAMPAÑAS/OP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087942" y="5140601"/>
            <a:ext cx="26997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Programas educativos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CAMBIOS CULTURALES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360922" y="992133"/>
            <a:ext cx="8853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1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endParaRPr lang="es-EC" sz="11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127363" y="954241"/>
            <a:ext cx="8853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1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9637375" y="965936"/>
            <a:ext cx="8853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1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5376411" y="3589614"/>
            <a:ext cx="8853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10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8693274" y="3589614"/>
            <a:ext cx="8853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1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5</a:t>
            </a:r>
            <a:endParaRPr lang="es-EC" sz="11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73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 txBox="1">
            <a:spLocks/>
          </p:cNvSpPr>
          <p:nvPr/>
        </p:nvSpPr>
        <p:spPr>
          <a:xfrm>
            <a:off x="3869268" y="4376056"/>
            <a:ext cx="7626046" cy="1881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Entendemos como conflictos de mercado, cuando un actor estratégico desea maximizar su utilidad a través de un determinado intercambio de productos o servicios a sus públicos para lograr sus objetivos.</a:t>
            </a:r>
            <a:endParaRPr lang="es-EC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s-EC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79398" y="870632"/>
            <a:ext cx="3073401" cy="5145539"/>
          </a:xfrm>
        </p:spPr>
        <p:txBody>
          <a:bodyPr>
            <a:normAutofit/>
          </a:bodyPr>
          <a:lstStyle/>
          <a:p>
            <a:r>
              <a:rPr lang="es-EC" sz="10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3.</a:t>
            </a:r>
            <a:r>
              <a:rPr lang="es-EC" b="1" dirty="0" smtClean="0">
                <a:latin typeface="Century Gothic" panose="020B0502020202020204" pitchFamily="34" charset="0"/>
              </a:rPr>
              <a:t/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Conflictos de mercado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Estrategias cooperativas y alianzas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pic>
        <p:nvPicPr>
          <p:cNvPr id="12290" name="Picture 2" descr="Resultado de imagen para imagen conflictos de merca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5" b="10656"/>
          <a:stretch/>
        </p:blipFill>
        <p:spPr bwMode="auto">
          <a:xfrm>
            <a:off x="3869268" y="754742"/>
            <a:ext cx="7448699" cy="316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395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3614057"/>
            <a:ext cx="2947482" cy="2110963"/>
          </a:xfrm>
        </p:spPr>
        <p:txBody>
          <a:bodyPr/>
          <a:lstStyle/>
          <a:p>
            <a:r>
              <a:rPr lang="es-EC" b="1" dirty="0" smtClean="0"/>
              <a:t>Respuestas estratégicas</a:t>
            </a:r>
            <a:br>
              <a:rPr lang="es-EC" b="1" dirty="0" smtClean="0"/>
            </a:br>
            <a:r>
              <a:rPr lang="es-EC" b="1" dirty="0" smtClean="0"/>
              <a:t>cooperativas</a:t>
            </a:r>
            <a:endParaRPr lang="es-EC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886881" y="2303705"/>
            <a:ext cx="20183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Procesos de integración y acuerdos de relaciones preferenciales.</a:t>
            </a:r>
          </a:p>
          <a:p>
            <a:endParaRPr lang="es-EC" dirty="0" smtClean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En términos económicos los procesos de integración significan ventajas y riesgos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446632" y="2240208"/>
            <a:ext cx="19325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Cooperación entre clientes y demás jugadores.</a:t>
            </a:r>
          </a:p>
          <a:p>
            <a:endParaRPr lang="es-EC" dirty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Los clientes y proveedores se hallan interrelacionados en la red comercial global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591752" y="2255499"/>
            <a:ext cx="19822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Cooperación entre empresas.</a:t>
            </a:r>
          </a:p>
          <a:p>
            <a:endParaRPr lang="es-EC" dirty="0" smtClean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Aspectos económicos y técnicos.</a:t>
            </a:r>
          </a:p>
          <a:p>
            <a:endParaRPr lang="es-EC" dirty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Se entiende como una forma de competir.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14338" name="Picture 2" descr="Resultado de imagen para procesos de integraciÃ³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875" y="825440"/>
            <a:ext cx="1323227" cy="1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n relacionad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r="23801" b="8474"/>
          <a:stretch/>
        </p:blipFill>
        <p:spPr bwMode="auto">
          <a:xfrm>
            <a:off x="6820862" y="700165"/>
            <a:ext cx="1524000" cy="147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Resultado de imagen para cooperacion entre client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8" t="907" r="24329" b="-907"/>
          <a:stretch/>
        </p:blipFill>
        <p:spPr bwMode="auto">
          <a:xfrm>
            <a:off x="9757963" y="777728"/>
            <a:ext cx="1291771" cy="133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/>
          <p:cNvSpPr/>
          <p:nvPr/>
        </p:nvSpPr>
        <p:spPr>
          <a:xfrm>
            <a:off x="6183086" y="825440"/>
            <a:ext cx="45719" cy="5227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Rectángulo 20"/>
          <p:cNvSpPr/>
          <p:nvPr/>
        </p:nvSpPr>
        <p:spPr>
          <a:xfrm>
            <a:off x="8933677" y="825440"/>
            <a:ext cx="45719" cy="5227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8716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2919" y="2830286"/>
            <a:ext cx="2947482" cy="3460791"/>
          </a:xfrm>
        </p:spPr>
        <p:txBody>
          <a:bodyPr>
            <a:normAutofit fontScale="90000"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El peso del componente comunicativo en las estrategias cooperativas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3869267" y="2931886"/>
            <a:ext cx="8090503" cy="3052862"/>
          </a:xfrm>
        </p:spPr>
        <p:txBody>
          <a:bodyPr/>
          <a:lstStyle/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CLAVES DE LA VIDA COMÚN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confianza de cada parte en el otro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igualdad-</a:t>
            </a:r>
            <a:r>
              <a:rPr lang="es-EC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pariedad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y el respeto mutuo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adhesión de todo el personal al acuerdo cooperación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4.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calidad del dialogo y la información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5.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compatibilidad de las formas de gestión</a:t>
            </a:r>
          </a:p>
          <a:p>
            <a:pPr marL="0" indent="0">
              <a:buNone/>
            </a:pPr>
            <a:r>
              <a:rPr lang="es-EC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6. </a:t>
            </a:r>
            <a:r>
              <a:rPr lang="es-EC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 capacidad de adaptación al resto de los socios</a:t>
            </a:r>
          </a:p>
        </p:txBody>
      </p:sp>
      <p:pic>
        <p:nvPicPr>
          <p:cNvPr id="7" name="Imagen 6" descr="Imagen que contiene naturaleza&#10;&#10;Descripción generada automáticamente">
            <a:extLst>
              <a:ext uri="{FF2B5EF4-FFF2-40B4-BE49-F238E27FC236}">
                <a16:creationId xmlns:a16="http://schemas.microsoft.com/office/drawing/2014/main" id="{119AFC4F-0151-4D48-B4C0-56922ED18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" r="23986" b="1"/>
          <a:stretch/>
        </p:blipFill>
        <p:spPr>
          <a:xfrm>
            <a:off x="373332" y="864108"/>
            <a:ext cx="1687698" cy="22981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26113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>
                <a:latin typeface="Century Gothic" panose="020B0502020202020204" pitchFamily="34" charset="0"/>
              </a:rPr>
              <a:t>La 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>
                <a:latin typeface="Century Gothic" panose="020B0502020202020204" pitchFamily="34" charset="0"/>
              </a:rPr>
              <a:t/>
            </a:r>
            <a:br>
              <a:rPr lang="es-EC" b="1" dirty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SEMIO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STRATEG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SFERA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86881" y="2884280"/>
            <a:ext cx="35154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SEMIO-STRATEG-SFERA</a:t>
            </a:r>
          </a:p>
          <a:p>
            <a:r>
              <a:rPr lang="es-EC" b="1" dirty="0" smtClean="0">
                <a:latin typeface="Century Gothic" panose="020B0502020202020204" pitchFamily="34" charset="0"/>
              </a:rPr>
              <a:t>GLOBAL</a:t>
            </a:r>
          </a:p>
          <a:p>
            <a:endParaRPr lang="es-EC" dirty="0" smtClean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Organizaciones internacionales son una marioneta???</a:t>
            </a:r>
          </a:p>
          <a:p>
            <a:endParaRPr lang="es-EC" dirty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Son las organizaciones internacionales y los gobiernos los que están interviniendo en los conflictos normativos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525010" y="2884280"/>
            <a:ext cx="29122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SEMIO-STRATEG-SFERA</a:t>
            </a:r>
          </a:p>
          <a:p>
            <a:r>
              <a:rPr lang="es-EC" b="1" dirty="0" smtClean="0">
                <a:latin typeface="Century Gothic" panose="020B0502020202020204" pitchFamily="34" charset="0"/>
              </a:rPr>
              <a:t>NACIONAL</a:t>
            </a:r>
          </a:p>
          <a:p>
            <a:endParaRPr lang="es-EC" dirty="0" smtClean="0">
              <a:latin typeface="Century Gothic" panose="020B0502020202020204" pitchFamily="34" charset="0"/>
            </a:endParaRPr>
          </a:p>
          <a:p>
            <a:r>
              <a:rPr lang="es-EC" dirty="0" smtClean="0">
                <a:latin typeface="Century Gothic" panose="020B0502020202020204" pitchFamily="34" charset="0"/>
              </a:rPr>
              <a:t>Estrategias locales.</a:t>
            </a:r>
          </a:p>
          <a:p>
            <a:r>
              <a:rPr lang="es-EC" dirty="0" smtClean="0">
                <a:latin typeface="Century Gothic" panose="020B0502020202020204" pitchFamily="34" charset="0"/>
              </a:rPr>
              <a:t>Publicas y privadas.</a:t>
            </a:r>
          </a:p>
          <a:p>
            <a:endParaRPr lang="es-EC" dirty="0" smtClean="0">
              <a:latin typeface="Century Gothic" panose="020B0502020202020204" pitchFamily="34" charset="0"/>
            </a:endParaRP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590972" y="825440"/>
            <a:ext cx="45719" cy="5227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5362" name="Picture 2" descr="Resultado de imagen para esfera glob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50" y="700165"/>
            <a:ext cx="2075542" cy="207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766" y="355522"/>
            <a:ext cx="3068906" cy="30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145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>
                <a:latin typeface="Century Gothic" panose="020B0502020202020204" pitchFamily="34" charset="0"/>
              </a:rPr>
              <a:t>Los operadores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79886" y="864108"/>
            <a:ext cx="4986868" cy="5120640"/>
          </a:xfrm>
        </p:spPr>
        <p:txBody>
          <a:bodyPr/>
          <a:lstStyle/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Operadores públicos: </a:t>
            </a:r>
            <a:r>
              <a:rPr lang="es-EC" dirty="0" smtClean="0"/>
              <a:t>constitución, gobierno, instituciones públicas, gobiernos provinciales, poder judicial, comunidades autónomas, personal del estado.</a:t>
            </a:r>
          </a:p>
          <a:p>
            <a:endParaRPr lang="es-EC" dirty="0" smtClean="0"/>
          </a:p>
          <a:p>
            <a:endParaRPr lang="es-EC" dirty="0" smtClean="0"/>
          </a:p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Operadores Institucionales: </a:t>
            </a:r>
            <a:r>
              <a:rPr lang="es-EC" dirty="0" smtClean="0"/>
              <a:t>fundaciones, ONG, foros de opinión.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r>
              <a:rPr lang="es-EC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Operadores empresariales: </a:t>
            </a:r>
            <a:r>
              <a:rPr lang="es-EC" dirty="0" smtClean="0"/>
              <a:t>departamentos de comunicación, RESPONSABLES DE COMUNICACIÓN.</a:t>
            </a:r>
            <a:endParaRPr lang="es-EC" dirty="0"/>
          </a:p>
        </p:txBody>
      </p:sp>
      <p:pic>
        <p:nvPicPr>
          <p:cNvPr id="16386" name="Picture 2" descr="Resultado de imagen para LOGOTIPOS DE INSTITUCIONES DEL EST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765" y="762510"/>
            <a:ext cx="1448536" cy="147648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n relaciona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8" r="17204"/>
          <a:stretch/>
        </p:blipFill>
        <p:spPr bwMode="auto">
          <a:xfrm>
            <a:off x="4429766" y="2663115"/>
            <a:ext cx="1448535" cy="1500949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Resultado de imagen para LOGOTIPOS DE EMPRESA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" r="46545"/>
          <a:stretch/>
        </p:blipFill>
        <p:spPr bwMode="auto">
          <a:xfrm>
            <a:off x="4441368" y="4602696"/>
            <a:ext cx="1445639" cy="1500949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191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3869267" y="4267200"/>
            <a:ext cx="7640561" cy="1729406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5" name="Rectángulo redondeado 4"/>
          <p:cNvSpPr/>
          <p:nvPr/>
        </p:nvSpPr>
        <p:spPr>
          <a:xfrm>
            <a:off x="3869267" y="852250"/>
            <a:ext cx="7640561" cy="1238008"/>
          </a:xfrm>
          <a:prstGeom prst="roundRect">
            <a:avLst>
              <a:gd name="adj" fmla="val 10000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6" name="Rectángulo redondeado 5"/>
          <p:cNvSpPr/>
          <p:nvPr/>
        </p:nvSpPr>
        <p:spPr>
          <a:xfrm>
            <a:off x="3869267" y="2559725"/>
            <a:ext cx="7640561" cy="1238008"/>
          </a:xfrm>
          <a:prstGeom prst="roundRect">
            <a:avLst>
              <a:gd name="adj" fmla="val 10000"/>
            </a:avLst>
          </a:prstGeom>
          <a:solidFill>
            <a:schemeClr val="accent4">
              <a:lumMod val="75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72452" cy="4601183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Conclusiones:</a:t>
            </a:r>
            <a:br>
              <a:rPr lang="es-EC" sz="4000" b="1" dirty="0" smtClean="0"/>
            </a:br>
            <a:r>
              <a:rPr lang="es-EC" sz="4000" b="1" dirty="0" smtClean="0"/>
              <a:t/>
            </a:r>
            <a:br>
              <a:rPr lang="es-EC" sz="4000" b="1" dirty="0" smtClean="0"/>
            </a:br>
            <a:r>
              <a:rPr lang="es-EC" sz="4000" b="1" dirty="0" smtClean="0"/>
              <a:t>¿Un mundo intangible simbólico y estratégico es bueno o malo?</a:t>
            </a:r>
            <a:endParaRPr lang="es-EC" sz="4000" b="1" dirty="0"/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4172492" y="4383314"/>
            <a:ext cx="7076079" cy="1446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 smtClean="0">
                <a:solidFill>
                  <a:schemeClr val="bg1"/>
                </a:solidFill>
              </a:rPr>
              <a:t>Si aceptamos que todos somos manipulados, es necesario identificar y conocer las estrategias, para dar o no el apoyo requerido, y como actores públicos, participar activamente en este gran juego.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172492" y="990797"/>
            <a:ext cx="6348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bg1"/>
                </a:solidFill>
              </a:rPr>
              <a:t>El informe </a:t>
            </a:r>
            <a:r>
              <a:rPr lang="es-EC" b="1" dirty="0" err="1" smtClean="0">
                <a:solidFill>
                  <a:schemeClr val="bg1"/>
                </a:solidFill>
              </a:rPr>
              <a:t>Bertelsmann</a:t>
            </a:r>
            <a:r>
              <a:rPr lang="es-EC" b="1" dirty="0" smtClean="0">
                <a:solidFill>
                  <a:schemeClr val="bg1"/>
                </a:solidFill>
              </a:rPr>
              <a:t> hay dos tipos de instituciones: las que polarizan los conflictos normativos  y las que tratan de mediar con ellos.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697183" y="2699004"/>
            <a:ext cx="57711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>
                <a:solidFill>
                  <a:schemeClr val="bg1"/>
                </a:solidFill>
              </a:rPr>
              <a:t>Muchas de estas estrategias, buscan nuestro consenso.</a:t>
            </a:r>
          </a:p>
          <a:p>
            <a:endParaRPr lang="es-EC" b="1" dirty="0" smtClean="0">
              <a:solidFill>
                <a:schemeClr val="bg1"/>
              </a:solidFill>
            </a:endParaRPr>
          </a:p>
          <a:p>
            <a:r>
              <a:rPr lang="es-EC" b="1" dirty="0" smtClean="0">
                <a:solidFill>
                  <a:schemeClr val="bg1"/>
                </a:solidFill>
              </a:rPr>
              <a:t>Otras buscan acomodarnos al sistema: docilidad </a:t>
            </a:r>
          </a:p>
          <a:p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172492" y="2314153"/>
            <a:ext cx="524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6000" dirty="0" smtClean="0">
                <a:solidFill>
                  <a:schemeClr val="bg1"/>
                </a:solidFill>
              </a:rPr>
              <a:t>+</a:t>
            </a:r>
            <a:endParaRPr lang="es-EC" sz="6000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359121" y="3400811"/>
            <a:ext cx="232229" cy="59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01466799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Rojo naranj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208</TotalTime>
  <Words>791</Words>
  <Application>Microsoft Office PowerPoint</Application>
  <PresentationFormat>Panorámica</PresentationFormat>
  <Paragraphs>126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Century Gothic</vt:lpstr>
      <vt:lpstr>Corbel</vt:lpstr>
      <vt:lpstr>Wingdings 2</vt:lpstr>
      <vt:lpstr>Marco</vt:lpstr>
      <vt:lpstr>Presentación de PowerPoint</vt:lpstr>
      <vt:lpstr>1. Los grandes retos del momento y sus respuestas estratégicas</vt:lpstr>
      <vt:lpstr>LOS GRANDES RETOS</vt:lpstr>
      <vt:lpstr>RESPUESTAS ESTRATEGICAS</vt:lpstr>
      <vt:lpstr>Presentación de PowerPoint</vt:lpstr>
      <vt:lpstr>6  Estrategias para afrontar los retos del siglo XXI</vt:lpstr>
      <vt:lpstr>Conclusiones</vt:lpstr>
      <vt:lpstr>2. Conflictos normativos en las modernas sociedades pluralistas  RESPUESTAS ESTRATEGICAS</vt:lpstr>
      <vt:lpstr>Conflictos normativos</vt:lpstr>
      <vt:lpstr>Tipos de conflictos normativos</vt:lpstr>
      <vt:lpstr>Tipos de conflictos normativos</vt:lpstr>
      <vt:lpstr>Las 7 estrategias clásicas de la ingeniería del consenso</vt:lpstr>
      <vt:lpstr>Las 7 estrategias clásicas de la ingeniería del consenso</vt:lpstr>
      <vt:lpstr>5 estrategias para conducir el conflicto normativo en las sociedades pluralistas</vt:lpstr>
      <vt:lpstr>3. Conflictos de mercado Estrategias cooperativas y alianzas</vt:lpstr>
      <vt:lpstr>Respuestas estratégicas cooperativas</vt:lpstr>
      <vt:lpstr>El peso del componente comunicativo en las estrategias cooperativas</vt:lpstr>
      <vt:lpstr>La   SEMIO STRATEG SFERA</vt:lpstr>
      <vt:lpstr>Los operadores</vt:lpstr>
      <vt:lpstr>Conclusiones:  ¿Un mundo intangible simbólico y estratégico es bueno o malo?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Ma.Fernanda Román</dc:creator>
  <cp:lastModifiedBy>Ma.Fernanda Román</cp:lastModifiedBy>
  <cp:revision>30</cp:revision>
  <cp:lastPrinted>2019-07-15T14:04:56Z</cp:lastPrinted>
  <dcterms:created xsi:type="dcterms:W3CDTF">2019-07-15T13:11:34Z</dcterms:created>
  <dcterms:modified xsi:type="dcterms:W3CDTF">2019-07-15T16:44:15Z</dcterms:modified>
</cp:coreProperties>
</file>