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30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281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722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8906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210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7711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95032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416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313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087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60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54949-7FCF-42E7-B426-571E45973BDC}" type="datetimeFigureOut">
              <a:rPr lang="es-EC" smtClean="0"/>
              <a:t>14/07/2019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F813AD2-057C-4C64-B0F0-30A6D3C1CE02}" type="slidenum">
              <a:rPr lang="es-EC" smtClean="0"/>
              <a:t>‹Nº›</a:t>
            </a:fld>
            <a:endParaRPr lang="es-EC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98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1C7BC8-B5A8-4BBB-A0DF-192E13E923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1274" y="887569"/>
            <a:ext cx="9615195" cy="2541431"/>
          </a:xfrm>
        </p:spPr>
        <p:txBody>
          <a:bodyPr>
            <a:normAutofit/>
          </a:bodyPr>
          <a:lstStyle/>
          <a:p>
            <a:r>
              <a:rPr lang="es-EC" sz="3100" b="1" dirty="0"/>
              <a:t>Capítulo 19: </a:t>
            </a:r>
            <a:br>
              <a:rPr lang="es-EC" sz="4000" b="1" dirty="0"/>
            </a:br>
            <a:br>
              <a:rPr lang="es-EC" sz="4000" b="1" dirty="0"/>
            </a:br>
            <a:r>
              <a:rPr lang="es-EC" sz="4400" dirty="0"/>
              <a:t>las ingenierías del consenso. </a:t>
            </a:r>
            <a:br>
              <a:rPr lang="es-EC" sz="4400" dirty="0"/>
            </a:br>
            <a:r>
              <a:rPr lang="es-EC" sz="4400" dirty="0"/>
              <a:t>La </a:t>
            </a:r>
            <a:r>
              <a:rPr lang="es-EC" sz="4400" dirty="0" err="1"/>
              <a:t>semio</a:t>
            </a:r>
            <a:r>
              <a:rPr lang="es-EC" sz="4400" dirty="0"/>
              <a:t>/</a:t>
            </a:r>
            <a:r>
              <a:rPr lang="es-EC" sz="4400" dirty="0" err="1"/>
              <a:t>strateg</a:t>
            </a:r>
            <a:r>
              <a:rPr lang="es-EC" sz="4400" dirty="0"/>
              <a:t>/</a:t>
            </a:r>
            <a:r>
              <a:rPr lang="es-EC" sz="4400" dirty="0" err="1"/>
              <a:t>sfera</a:t>
            </a:r>
            <a:endParaRPr lang="es-EC" sz="4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4A244E-30A7-4AC0-BAEC-8E7EB95E07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8249" y="5502151"/>
            <a:ext cx="4102290" cy="977621"/>
          </a:xfrm>
        </p:spPr>
        <p:txBody>
          <a:bodyPr/>
          <a:lstStyle/>
          <a:p>
            <a:r>
              <a:rPr lang="es-EC" b="1" dirty="0"/>
              <a:t>Macarena Endara padilla</a:t>
            </a:r>
          </a:p>
        </p:txBody>
      </p:sp>
    </p:spTree>
    <p:extLst>
      <p:ext uri="{BB962C8B-B14F-4D97-AF65-F5344CB8AC3E}">
        <p14:creationId xmlns:p14="http://schemas.microsoft.com/office/powerpoint/2010/main" val="2228884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3F9521F-4E52-41A0-8196-41B11BE88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1391" y="0"/>
            <a:ext cx="13755756" cy="608039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26E8BBF-C0B3-45F6-99BD-AE8DAAA89596}"/>
              </a:ext>
            </a:extLst>
          </p:cNvPr>
          <p:cNvSpPr txBox="1"/>
          <p:nvPr/>
        </p:nvSpPr>
        <p:spPr>
          <a:xfrm>
            <a:off x="2756451" y="3429000"/>
            <a:ext cx="66790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EC" sz="2000" dirty="0"/>
              <a:t>Las estrategia de comunicación lo que buscan es fragmentar las fracturas sociales y tender conexiones entre las distintas partes de conflictos/oportunidades.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s-EC" sz="20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EC" sz="2000" dirty="0"/>
              <a:t>Es importante determinar el peso que se le está dando a la comunicación en las estrategias que se están implementando para la resolución de dichos conflictos. </a:t>
            </a:r>
          </a:p>
        </p:txBody>
      </p:sp>
    </p:spTree>
    <p:extLst>
      <p:ext uri="{BB962C8B-B14F-4D97-AF65-F5344CB8AC3E}">
        <p14:creationId xmlns:p14="http://schemas.microsoft.com/office/powerpoint/2010/main" val="2904048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D3E37-B541-4EF4-960E-6A862C24F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¿DÓNDE ESTAMOS?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8ADC3B-206F-49D0-9C6D-6002645AD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37749"/>
          </a:xfrm>
        </p:spPr>
        <p:txBody>
          <a:bodyPr>
            <a:normAutofit fontScale="85000" lnSpcReduction="10000"/>
          </a:bodyPr>
          <a:lstStyle/>
          <a:p>
            <a:r>
              <a:rPr lang="es-EC" dirty="0"/>
              <a:t>En el mundo es importante darnos cuenta que debemos constantemente, solucionar problemas. </a:t>
            </a:r>
          </a:p>
          <a:p>
            <a:r>
              <a:rPr lang="es-EC" dirty="0"/>
              <a:t>Para definir estos problemas se ha hecho una clasificación de 7 aspectos que envuelven los problema universales: </a:t>
            </a:r>
          </a:p>
          <a:p>
            <a:pPr lvl="1"/>
            <a:r>
              <a:rPr lang="es-EC" dirty="0"/>
              <a:t>Conflictos que son viejos como el mundo (guerras)</a:t>
            </a:r>
          </a:p>
          <a:p>
            <a:pPr lvl="1"/>
            <a:r>
              <a:rPr lang="es-EC" dirty="0"/>
              <a:t>Rebrotes de manifestaciones que se creían resueltas</a:t>
            </a:r>
          </a:p>
          <a:p>
            <a:pPr lvl="1"/>
            <a:r>
              <a:rPr lang="es-EC" dirty="0"/>
              <a:t>Los que viendo de atrás han superado algunas décadas y ahora los han convertido en el foco de atención prioritaria</a:t>
            </a:r>
          </a:p>
          <a:p>
            <a:pPr lvl="1"/>
            <a:r>
              <a:rPr lang="es-EC" dirty="0"/>
              <a:t>Viejas perversiones o delitos que resurgen por nuevas situaciones</a:t>
            </a:r>
          </a:p>
          <a:p>
            <a:pPr lvl="1"/>
            <a:r>
              <a:rPr lang="es-EC" dirty="0"/>
              <a:t>Responden a enfermedades o riesgos del nuevo mundo</a:t>
            </a:r>
          </a:p>
          <a:p>
            <a:pPr lvl="1"/>
            <a:r>
              <a:rPr lang="es-EC" dirty="0"/>
              <a:t>Conflictos normativos</a:t>
            </a:r>
          </a:p>
          <a:p>
            <a:pPr lvl="1"/>
            <a:r>
              <a:rPr lang="es-EC" dirty="0"/>
              <a:t>Falla de información, información incorrecta o información deliberada, fragmentación de conocimientos, </a:t>
            </a:r>
            <a:r>
              <a:rPr lang="es-EC" dirty="0" err="1"/>
              <a:t>etc</a:t>
            </a:r>
            <a:endParaRPr lang="es-EC" dirty="0"/>
          </a:p>
          <a:p>
            <a:pPr lvl="1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116344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¿qué nos hacen ver estos problemas?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4182" y="2088019"/>
            <a:ext cx="5655974" cy="3835703"/>
          </a:xfrm>
        </p:spPr>
        <p:txBody>
          <a:bodyPr>
            <a:normAutofit fontScale="92500" lnSpcReduction="10000"/>
          </a:bodyPr>
          <a:lstStyle/>
          <a:p>
            <a:r>
              <a:rPr lang="es-EC" sz="1800" dirty="0"/>
              <a:t>La visión global de los problemas nos proporcionan un mapa preciso de las preocupaciones que están impulsando las actuaciones estratégicas transnacionales de los operadores públicos y nos permiten objetivar nuestro análisis. </a:t>
            </a:r>
          </a:p>
          <a:p>
            <a:r>
              <a:rPr lang="es-EC" sz="1800" dirty="0"/>
              <a:t>Vemos cómo nuevos problemas surgen de la interacción de otros problemas.</a:t>
            </a:r>
          </a:p>
          <a:p>
            <a:r>
              <a:rPr lang="es-EC" sz="1800" dirty="0"/>
              <a:t>Los problemas surgen por la falta de consenso de prioridades.</a:t>
            </a:r>
          </a:p>
          <a:p>
            <a:r>
              <a:rPr lang="es-EC" sz="1800" dirty="0"/>
              <a:t>La falta de comunicación es un factor fundamental para la causa de los mismos.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BE6AFD2-9D78-4C76-8898-725C01859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039" y="2529909"/>
            <a:ext cx="4427883" cy="295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991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¿Cómo respondemos a los problemas?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125369"/>
            <a:ext cx="5655974" cy="3835703"/>
          </a:xfrm>
        </p:spPr>
        <p:txBody>
          <a:bodyPr>
            <a:normAutofit fontScale="85000" lnSpcReduction="10000"/>
          </a:bodyPr>
          <a:lstStyle/>
          <a:p>
            <a:r>
              <a:rPr lang="es-EC" dirty="0"/>
              <a:t>Disponemos menos información sobre las estrategias que sobre los problemas mismos. </a:t>
            </a:r>
          </a:p>
          <a:p>
            <a:r>
              <a:rPr lang="es-EC" dirty="0"/>
              <a:t>Se piensa que las estrategias deben estar basadas en: acciones, soluciones, campañas, agendas, etc. </a:t>
            </a:r>
          </a:p>
          <a:p>
            <a:r>
              <a:rPr lang="es-EC" dirty="0"/>
              <a:t>Para la solución de estos conflictos no solo debemos enfocarnos en una estrategia, la diversidad de estrategias es lo que hace más interesante el panorama.</a:t>
            </a:r>
          </a:p>
          <a:p>
            <a:r>
              <a:rPr lang="es-EC" dirty="0"/>
              <a:t>Un factor clave para crear la estrategia de solución es la comunicación.</a:t>
            </a:r>
          </a:p>
          <a:p>
            <a:r>
              <a:rPr lang="es-EC" dirty="0"/>
              <a:t>Si la comunicación y sus consecuencias forman parte del problema, también pueden formar parte de la solución. </a:t>
            </a:r>
          </a:p>
          <a:p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7E999F3-FD62-4E73-925E-0FC77F862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2" y="2812797"/>
            <a:ext cx="4534930" cy="255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7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0EB20-026F-47ED-8332-A1894CAB68C1}"/>
              </a:ext>
            </a:extLst>
          </p:cNvPr>
          <p:cNvSpPr txBox="1">
            <a:spLocks/>
          </p:cNvSpPr>
          <p:nvPr/>
        </p:nvSpPr>
        <p:spPr>
          <a:xfrm>
            <a:off x="532791" y="446354"/>
            <a:ext cx="9607661" cy="105631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C" dirty="0"/>
              <a:t>Seis estrategias comunicativas para los retos del siglo </a:t>
            </a:r>
            <a:r>
              <a:rPr lang="es-EC" dirty="0" err="1"/>
              <a:t>xxi</a:t>
            </a:r>
            <a:endParaRPr lang="es-EC" dirty="0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CCA9B1C-7F1E-419C-A215-91D642B82B54}"/>
              </a:ext>
            </a:extLst>
          </p:cNvPr>
          <p:cNvSpPr/>
          <p:nvPr/>
        </p:nvSpPr>
        <p:spPr>
          <a:xfrm>
            <a:off x="715617" y="2073238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1.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D08E64CF-FA1C-40AA-8CBB-8D8D3C6BB816}"/>
              </a:ext>
            </a:extLst>
          </p:cNvPr>
          <p:cNvSpPr/>
          <p:nvPr/>
        </p:nvSpPr>
        <p:spPr>
          <a:xfrm>
            <a:off x="8682715" y="2073236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5.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38D3FAF8-46DC-4561-A89E-7A75016B8179}"/>
              </a:ext>
            </a:extLst>
          </p:cNvPr>
          <p:cNvSpPr/>
          <p:nvPr/>
        </p:nvSpPr>
        <p:spPr>
          <a:xfrm>
            <a:off x="6718854" y="2073236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4.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FF53B79D-4138-4F09-BE26-C6A5EE2037CE}"/>
              </a:ext>
            </a:extLst>
          </p:cNvPr>
          <p:cNvSpPr/>
          <p:nvPr/>
        </p:nvSpPr>
        <p:spPr>
          <a:xfrm>
            <a:off x="4717775" y="2073236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3.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A2984008-D712-47D4-84C0-19E4712266EC}"/>
              </a:ext>
            </a:extLst>
          </p:cNvPr>
          <p:cNvSpPr/>
          <p:nvPr/>
        </p:nvSpPr>
        <p:spPr>
          <a:xfrm>
            <a:off x="2716696" y="2073237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2.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01A01-3964-4181-B649-EFEC13FC2625}"/>
              </a:ext>
            </a:extLst>
          </p:cNvPr>
          <p:cNvSpPr/>
          <p:nvPr/>
        </p:nvSpPr>
        <p:spPr>
          <a:xfrm>
            <a:off x="10646576" y="2073236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6.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0F29C5-A12C-48F2-82EF-AC787399B4A0}"/>
              </a:ext>
            </a:extLst>
          </p:cNvPr>
          <p:cNvSpPr txBox="1"/>
          <p:nvPr/>
        </p:nvSpPr>
        <p:spPr>
          <a:xfrm>
            <a:off x="258417" y="3087757"/>
            <a:ext cx="1736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Pasar el mensaje dentro de los propios actores estratégicos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9C98B5E-A066-475D-84E9-32B031A8867E}"/>
              </a:ext>
            </a:extLst>
          </p:cNvPr>
          <p:cNvSpPr txBox="1"/>
          <p:nvPr/>
        </p:nvSpPr>
        <p:spPr>
          <a:xfrm>
            <a:off x="2259496" y="3087757"/>
            <a:ext cx="1736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Crear una visión común y articulada del problema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A240B5D-386E-4A2D-8B05-F4491A149639}"/>
              </a:ext>
            </a:extLst>
          </p:cNvPr>
          <p:cNvSpPr txBox="1"/>
          <p:nvPr/>
        </p:nvSpPr>
        <p:spPr>
          <a:xfrm>
            <a:off x="4260575" y="3087756"/>
            <a:ext cx="1736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Crear acuerdos de cooperación entre los actores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503293E-2A4C-4041-B357-356C81C470A8}"/>
              </a:ext>
            </a:extLst>
          </p:cNvPr>
          <p:cNvSpPr txBox="1"/>
          <p:nvPr/>
        </p:nvSpPr>
        <p:spPr>
          <a:xfrm>
            <a:off x="6261654" y="3087755"/>
            <a:ext cx="1736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Sensibilizar a la opinión pública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1629FC0-82D8-499E-ABC2-ACB3A45FA7FB}"/>
              </a:ext>
            </a:extLst>
          </p:cNvPr>
          <p:cNvSpPr txBox="1"/>
          <p:nvPr/>
        </p:nvSpPr>
        <p:spPr>
          <a:xfrm>
            <a:off x="8136063" y="3087755"/>
            <a:ext cx="1914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Educar a los jóvenes en edad escolar mediante programas y redes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A1E182E-4DAA-4FD5-AE99-8294138A8D3A}"/>
              </a:ext>
            </a:extLst>
          </p:cNvPr>
          <p:cNvSpPr txBox="1"/>
          <p:nvPr/>
        </p:nvSpPr>
        <p:spPr>
          <a:xfrm>
            <a:off x="10012128" y="3087755"/>
            <a:ext cx="20905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Transferencias de información entre profesionales, científicos e investigadores mediante bancos de datos, , redes informáticas, publicaciones y congresos. </a:t>
            </a:r>
          </a:p>
        </p:txBody>
      </p:sp>
    </p:spTree>
    <p:extLst>
      <p:ext uri="{BB962C8B-B14F-4D97-AF65-F5344CB8AC3E}">
        <p14:creationId xmlns:p14="http://schemas.microsoft.com/office/powerpoint/2010/main" val="2821236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BC74EE-E2CD-4713-BE73-F5BC88C1B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La comunicación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B9AD80-5758-466F-A3F8-F83F6F4EF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C" dirty="0"/>
              <a:t>El peso relativo y la función específica del componente comunicativo varía según el tipo de problema/ conflicto a tratar u el tipo de programa elegido. </a:t>
            </a:r>
          </a:p>
          <a:p>
            <a:r>
              <a:rPr lang="es-EC" b="1" dirty="0" err="1"/>
              <a:t>Advocating</a:t>
            </a:r>
            <a:r>
              <a:rPr lang="es-EC" b="1" dirty="0"/>
              <a:t> Culture </a:t>
            </a:r>
            <a:r>
              <a:rPr lang="es-EC" b="1" dirty="0" err="1"/>
              <a:t>of</a:t>
            </a:r>
            <a:r>
              <a:rPr lang="es-EC" b="1" dirty="0"/>
              <a:t>  </a:t>
            </a:r>
            <a:r>
              <a:rPr lang="es-EC" b="1" dirty="0" err="1"/>
              <a:t>Tolerance</a:t>
            </a:r>
            <a:r>
              <a:rPr lang="es-EC" b="1" dirty="0"/>
              <a:t>: </a:t>
            </a:r>
            <a:r>
              <a:rPr lang="es-EC" dirty="0"/>
              <a:t>se enfoca en estrategias de comunicación externa. Campañas orientadas a la tolerancia, a través de actos simbólicos. Programas educativos dirigidos para jóvenes. </a:t>
            </a:r>
          </a:p>
          <a:p>
            <a:r>
              <a:rPr lang="es-EC" b="1" dirty="0" err="1"/>
              <a:t>Creating</a:t>
            </a:r>
            <a:r>
              <a:rPr lang="es-EC" b="1" dirty="0"/>
              <a:t> Global </a:t>
            </a:r>
            <a:r>
              <a:rPr lang="es-EC" b="1" dirty="0" err="1"/>
              <a:t>Sustaintability</a:t>
            </a:r>
            <a:r>
              <a:rPr lang="es-EC" b="1" dirty="0"/>
              <a:t>: </a:t>
            </a:r>
            <a:r>
              <a:rPr lang="es-EC" dirty="0"/>
              <a:t>se enfoca en estrategias de comunicación interna. Promover el desarrollo sostenible del entorno y a la concreción de políticas específicas a través de planificaciones locales y la creación de las adecuadas estructuras administrativas.</a:t>
            </a:r>
          </a:p>
          <a:p>
            <a:endParaRPr lang="es-EC" dirty="0"/>
          </a:p>
          <a:p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19835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Conclusiones 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125369"/>
            <a:ext cx="5655974" cy="3835703"/>
          </a:xfrm>
        </p:spPr>
        <p:txBody>
          <a:bodyPr>
            <a:normAutofit/>
          </a:bodyPr>
          <a:lstStyle/>
          <a:p>
            <a:r>
              <a:rPr lang="es-EC" dirty="0"/>
              <a:t>La comunicación es un componente estratégico relevante. </a:t>
            </a:r>
          </a:p>
          <a:p>
            <a:r>
              <a:rPr lang="es-EC" dirty="0"/>
              <a:t>El eso relativo que le demos a la comunicación difiere de unas estrategias a otras.</a:t>
            </a:r>
          </a:p>
          <a:p>
            <a:r>
              <a:rPr lang="es-EC" dirty="0"/>
              <a:t>Los problemas no solo se debe a causas científicas, técnicas o naturales, sino que están relacionadas con factores culturales, perceptivos y valorativos que condicionan la conducta humana. </a:t>
            </a:r>
          </a:p>
          <a:p>
            <a:endParaRPr lang="es-EC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6FDA9F3-2865-4313-83F0-8C64AE155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875" y="2350678"/>
            <a:ext cx="4066290" cy="295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424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D3E37-B541-4EF4-960E-6A862C24F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Conflictos normativos en las sociedades pluralistas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8ADC3B-206F-49D0-9C6D-6002645AD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778" y="2135002"/>
            <a:ext cx="5863621" cy="4037749"/>
          </a:xfrm>
        </p:spPr>
        <p:txBody>
          <a:bodyPr>
            <a:normAutofit lnSpcReduction="10000"/>
          </a:bodyPr>
          <a:lstStyle/>
          <a:p>
            <a:r>
              <a:rPr lang="es-EC" dirty="0"/>
              <a:t>Son conflictos que representan una amenaza que quiebra de los marcos de convivencia y que pueden sobrevenir, ya sea por una escisión del actual marco en vigor, ya sea por el encuentro en un mismo espacio institucional de dos o más principios normativos que se presentan como incompatibles entre sí. </a:t>
            </a:r>
          </a:p>
          <a:p>
            <a:r>
              <a:rPr lang="es-EC" dirty="0"/>
              <a:t>Aparecen cuando entre los diferentes grupos sociales que han de enfrentarse a un problema de interés común surgen convicciones y criterios diferentes basados en valores también diferentes.</a:t>
            </a:r>
          </a:p>
          <a:p>
            <a:pPr lvl="1"/>
            <a:endParaRPr lang="es-EC" dirty="0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8EDDC3C-5B66-487F-B6CB-9D132FABED00}"/>
              </a:ext>
            </a:extLst>
          </p:cNvPr>
          <p:cNvGrpSpPr/>
          <p:nvPr/>
        </p:nvGrpSpPr>
        <p:grpSpPr>
          <a:xfrm>
            <a:off x="7010399" y="2276060"/>
            <a:ext cx="5143500" cy="3429000"/>
            <a:chOff x="7010399" y="2276060"/>
            <a:chExt cx="5143500" cy="342900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D51D9134-8004-408A-BFDA-95089B17C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399" y="2276060"/>
              <a:ext cx="5143500" cy="3429000"/>
            </a:xfrm>
            <a:prstGeom prst="rect">
              <a:avLst/>
            </a:prstGeom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6010B7E2-86B2-4F30-ADAC-46724E5A36E7}"/>
                </a:ext>
              </a:extLst>
            </p:cNvPr>
            <p:cNvSpPr txBox="1"/>
            <p:nvPr/>
          </p:nvSpPr>
          <p:spPr>
            <a:xfrm>
              <a:off x="9077739" y="3649593"/>
              <a:ext cx="15107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sz="1000" b="1" dirty="0"/>
                <a:t>MIGRACIONES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6485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0EB20-026F-47ED-8332-A1894CAB68C1}"/>
              </a:ext>
            </a:extLst>
          </p:cNvPr>
          <p:cNvSpPr txBox="1">
            <a:spLocks/>
          </p:cNvSpPr>
          <p:nvPr/>
        </p:nvSpPr>
        <p:spPr>
          <a:xfrm>
            <a:off x="532791" y="446354"/>
            <a:ext cx="9607661" cy="105631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C" dirty="0"/>
              <a:t>TIPOS DE CONFLICTOS NORMATIVOS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0F29C5-A12C-48F2-82EF-AC787399B4A0}"/>
              </a:ext>
            </a:extLst>
          </p:cNvPr>
          <p:cNvSpPr txBox="1"/>
          <p:nvPr/>
        </p:nvSpPr>
        <p:spPr>
          <a:xfrm>
            <a:off x="1729407" y="2650434"/>
            <a:ext cx="20010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Civiles: </a:t>
            </a:r>
            <a:r>
              <a:rPr lang="es-EC" dirty="0"/>
              <a:t>conversan con la convivencia pacífica y las normativas cívicas</a:t>
            </a:r>
          </a:p>
          <a:p>
            <a:r>
              <a:rPr lang="es-EC" b="1" dirty="0"/>
              <a:t>Inciviles: </a:t>
            </a:r>
            <a:r>
              <a:rPr lang="es-EC" dirty="0"/>
              <a:t>rompen la convivencia civilizada de la comunidad.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FD0AEF62-0B1C-489E-BB8D-149241F3BE58}"/>
              </a:ext>
            </a:extLst>
          </p:cNvPr>
          <p:cNvSpPr/>
          <p:nvPr/>
        </p:nvSpPr>
        <p:spPr>
          <a:xfrm>
            <a:off x="1861930" y="1812238"/>
            <a:ext cx="1736034" cy="568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Conflictos civiles e inciviles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14589C16-3B0A-47F4-B4C3-CF4A83105B55}"/>
              </a:ext>
            </a:extLst>
          </p:cNvPr>
          <p:cNvSpPr/>
          <p:nvPr/>
        </p:nvSpPr>
        <p:spPr>
          <a:xfrm>
            <a:off x="3863009" y="1814826"/>
            <a:ext cx="1736034" cy="568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Conflictos de identidad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B577C85-BEF2-47FC-9BDA-DD48EB07A16D}"/>
              </a:ext>
            </a:extLst>
          </p:cNvPr>
          <p:cNvSpPr txBox="1"/>
          <p:nvPr/>
        </p:nvSpPr>
        <p:spPr>
          <a:xfrm>
            <a:off x="3793821" y="2650434"/>
            <a:ext cx="20010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/>
              <a:t>Reside en la duda de la identidad nacional. Sobre la definición del “nosotros nacional”.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C76839A2-394C-421D-8C13-F63A58BD3264}"/>
              </a:ext>
            </a:extLst>
          </p:cNvPr>
          <p:cNvSpPr/>
          <p:nvPr/>
        </p:nvSpPr>
        <p:spPr>
          <a:xfrm>
            <a:off x="5864088" y="1812238"/>
            <a:ext cx="1736034" cy="568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Conflictos nacionalistas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861AD61-F2E6-4180-B693-10F8312FAF77}"/>
              </a:ext>
            </a:extLst>
          </p:cNvPr>
          <p:cNvSpPr txBox="1"/>
          <p:nvPr/>
        </p:nvSpPr>
        <p:spPr>
          <a:xfrm>
            <a:off x="5794900" y="2650434"/>
            <a:ext cx="191493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/>
              <a:t>Se originan por los sentimientos nacionalistas secesionistas o separatistas. </a:t>
            </a:r>
          </a:p>
          <a:p>
            <a:r>
              <a:rPr lang="es-EC" dirty="0"/>
              <a:t>Se plantea como una polarización de dos lecturas distintas de la propia identidad nacional.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F68DD70-321E-429E-84A3-52285E2E935F}"/>
              </a:ext>
            </a:extLst>
          </p:cNvPr>
          <p:cNvSpPr/>
          <p:nvPr/>
        </p:nvSpPr>
        <p:spPr>
          <a:xfrm>
            <a:off x="7865167" y="1812238"/>
            <a:ext cx="1736034" cy="568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Conflictos religiosos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107C93E-748F-4D9E-B593-735BB380B842}"/>
              </a:ext>
            </a:extLst>
          </p:cNvPr>
          <p:cNvSpPr txBox="1"/>
          <p:nvPr/>
        </p:nvSpPr>
        <p:spPr>
          <a:xfrm>
            <a:off x="7859314" y="2650434"/>
            <a:ext cx="191493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/>
              <a:t>La frontera entre el “nosotros” y el “ellos” se ha definido en función de la religión. </a:t>
            </a:r>
          </a:p>
          <a:p>
            <a:r>
              <a:rPr lang="es-EC" sz="1600" dirty="0"/>
              <a:t>La competencia entre dioses incompatibles. </a:t>
            </a:r>
          </a:p>
          <a:p>
            <a:r>
              <a:rPr lang="es-EC" sz="1600" dirty="0"/>
              <a:t>Diferencia entre la identidad nacional y la religiosa.</a:t>
            </a:r>
          </a:p>
        </p:txBody>
      </p:sp>
    </p:spTree>
    <p:extLst>
      <p:ext uri="{BB962C8B-B14F-4D97-AF65-F5344CB8AC3E}">
        <p14:creationId xmlns:p14="http://schemas.microsoft.com/office/powerpoint/2010/main" val="281248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0EB20-026F-47ED-8332-A1894CAB68C1}"/>
              </a:ext>
            </a:extLst>
          </p:cNvPr>
          <p:cNvSpPr txBox="1">
            <a:spLocks/>
          </p:cNvSpPr>
          <p:nvPr/>
        </p:nvSpPr>
        <p:spPr>
          <a:xfrm>
            <a:off x="532791" y="446354"/>
            <a:ext cx="9607661" cy="105631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C" dirty="0"/>
              <a:t>TIPOS DE CONFLICTOS NORMATIVOS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0F29C5-A12C-48F2-82EF-AC787399B4A0}"/>
              </a:ext>
            </a:extLst>
          </p:cNvPr>
          <p:cNvSpPr txBox="1"/>
          <p:nvPr/>
        </p:nvSpPr>
        <p:spPr>
          <a:xfrm>
            <a:off x="7437009" y="2497741"/>
            <a:ext cx="270344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/>
              <a:t>Las religiones y las fronteras han constituido un motivo recurrente de conflictos normativos internacionales. </a:t>
            </a:r>
          </a:p>
          <a:p>
            <a:endParaRPr lang="es-EC" sz="1600" dirty="0"/>
          </a:p>
          <a:p>
            <a:r>
              <a:rPr lang="es-EC" sz="1600" dirty="0"/>
              <a:t>La globalización nos hace sentir cada día un poco más ciudadanos del mundo, nos preguntamos qué puede hacer a la comunidad internacional ante ciertos conflictos que nos conciernen moral o físicamente a todos. 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FD0AEF62-0B1C-489E-BB8D-149241F3BE58}"/>
              </a:ext>
            </a:extLst>
          </p:cNvPr>
          <p:cNvSpPr/>
          <p:nvPr/>
        </p:nvSpPr>
        <p:spPr>
          <a:xfrm>
            <a:off x="7441706" y="1666464"/>
            <a:ext cx="1736034" cy="568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Conflictos internacionales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13804709-590A-4D28-968B-6BD3E1593854}"/>
              </a:ext>
            </a:extLst>
          </p:cNvPr>
          <p:cNvSpPr/>
          <p:nvPr/>
        </p:nvSpPr>
        <p:spPr>
          <a:xfrm>
            <a:off x="1749289" y="1666464"/>
            <a:ext cx="1736034" cy="568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Conflictos morales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AF175453-F5CA-422C-9DF2-494EC8D50CF0}"/>
              </a:ext>
            </a:extLst>
          </p:cNvPr>
          <p:cNvSpPr txBox="1"/>
          <p:nvPr/>
        </p:nvSpPr>
        <p:spPr>
          <a:xfrm>
            <a:off x="1749288" y="2497741"/>
            <a:ext cx="191493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/>
              <a:t>Demarcación de las fronteras morales. </a:t>
            </a:r>
          </a:p>
          <a:p>
            <a:r>
              <a:rPr lang="es-EC" sz="1600" dirty="0"/>
              <a:t>El pluralismo moderno hace más difícil de responder el cómo hemos de convivir. </a:t>
            </a:r>
          </a:p>
          <a:p>
            <a:r>
              <a:rPr lang="es-EC" sz="1600" dirty="0"/>
              <a:t>Afectan a la aplicación directa de las normas morales por medio de la ley.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3FD9B625-23D7-4D5C-8D4C-26B358C724E3}"/>
              </a:ext>
            </a:extLst>
          </p:cNvPr>
          <p:cNvSpPr/>
          <p:nvPr/>
        </p:nvSpPr>
        <p:spPr>
          <a:xfrm>
            <a:off x="4283419" y="1591975"/>
            <a:ext cx="2106403" cy="717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dirty="0"/>
              <a:t>Conflictos entre derechos individuales y grupales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E5208CE-C79F-4DCB-818A-0DCC6355E8C0}"/>
              </a:ext>
            </a:extLst>
          </p:cNvPr>
          <p:cNvSpPr txBox="1"/>
          <p:nvPr/>
        </p:nvSpPr>
        <p:spPr>
          <a:xfrm>
            <a:off x="4452732" y="2497741"/>
            <a:ext cx="191493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/>
              <a:t>Grupos que antes fueron objeto de discriminación negativa han obtenido derechos que, en algunas ocasiones, pueden vulnerar derechos individuales de otros individuos. </a:t>
            </a:r>
          </a:p>
        </p:txBody>
      </p:sp>
    </p:spTree>
    <p:extLst>
      <p:ext uri="{BB962C8B-B14F-4D97-AF65-F5344CB8AC3E}">
        <p14:creationId xmlns:p14="http://schemas.microsoft.com/office/powerpoint/2010/main" val="248579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0EB20-026F-47ED-8332-A1894CAB68C1}"/>
              </a:ext>
            </a:extLst>
          </p:cNvPr>
          <p:cNvSpPr txBox="1">
            <a:spLocks/>
          </p:cNvSpPr>
          <p:nvPr/>
        </p:nvSpPr>
        <p:spPr>
          <a:xfrm>
            <a:off x="426773" y="258025"/>
            <a:ext cx="10307487" cy="105631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C" sz="2800" dirty="0"/>
              <a:t>Respuestas estratégicas a los conflictos normativos 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CCA9B1C-7F1E-419C-A215-91D642B82B54}"/>
              </a:ext>
            </a:extLst>
          </p:cNvPr>
          <p:cNvSpPr/>
          <p:nvPr/>
        </p:nvSpPr>
        <p:spPr>
          <a:xfrm>
            <a:off x="433674" y="1875876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1.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D08E64CF-FA1C-40AA-8CBB-8D8D3C6BB816}"/>
              </a:ext>
            </a:extLst>
          </p:cNvPr>
          <p:cNvSpPr/>
          <p:nvPr/>
        </p:nvSpPr>
        <p:spPr>
          <a:xfrm>
            <a:off x="7405752" y="1875872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5.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38D3FAF8-46DC-4561-A89E-7A75016B8179}"/>
              </a:ext>
            </a:extLst>
          </p:cNvPr>
          <p:cNvSpPr/>
          <p:nvPr/>
        </p:nvSpPr>
        <p:spPr>
          <a:xfrm>
            <a:off x="5702848" y="1875872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4.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FF53B79D-4138-4F09-BE26-C6A5EE2037CE}"/>
              </a:ext>
            </a:extLst>
          </p:cNvPr>
          <p:cNvSpPr/>
          <p:nvPr/>
        </p:nvSpPr>
        <p:spPr>
          <a:xfrm>
            <a:off x="3999944" y="1875872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3.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A2984008-D712-47D4-84C0-19E4712266EC}"/>
              </a:ext>
            </a:extLst>
          </p:cNvPr>
          <p:cNvSpPr/>
          <p:nvPr/>
        </p:nvSpPr>
        <p:spPr>
          <a:xfrm>
            <a:off x="2136578" y="1875873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2.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01A01-3964-4181-B649-EFEC13FC2625}"/>
              </a:ext>
            </a:extLst>
          </p:cNvPr>
          <p:cNvSpPr/>
          <p:nvPr/>
        </p:nvSpPr>
        <p:spPr>
          <a:xfrm>
            <a:off x="9108656" y="1875872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6.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0F29C5-A12C-48F2-82EF-AC787399B4A0}"/>
              </a:ext>
            </a:extLst>
          </p:cNvPr>
          <p:cNvSpPr txBox="1"/>
          <p:nvPr/>
        </p:nvSpPr>
        <p:spPr>
          <a:xfrm>
            <a:off x="-130759" y="2890393"/>
            <a:ext cx="19505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u="sng" dirty="0"/>
              <a:t>El rito: </a:t>
            </a:r>
          </a:p>
          <a:p>
            <a:pPr algn="ctr"/>
            <a:r>
              <a:rPr lang="es-EC" sz="1600" dirty="0"/>
              <a:t>La ritualización de conductas son sistemas habituales para regular conductas, desde comunidades primitivas.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8FE20AD-1A3A-4D72-B758-8CF9E78F6A8D}"/>
              </a:ext>
            </a:extLst>
          </p:cNvPr>
          <p:cNvSpPr txBox="1"/>
          <p:nvPr/>
        </p:nvSpPr>
        <p:spPr>
          <a:xfrm>
            <a:off x="3018013" y="949182"/>
            <a:ext cx="6191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Las 7 estrategias clásicas de la ingeniería del consenso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63CB2F6-6895-4780-9B57-59582567A69D}"/>
              </a:ext>
            </a:extLst>
          </p:cNvPr>
          <p:cNvSpPr txBox="1"/>
          <p:nvPr/>
        </p:nvSpPr>
        <p:spPr>
          <a:xfrm>
            <a:off x="1572146" y="2890391"/>
            <a:ext cx="19505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u="sng" dirty="0"/>
              <a:t>La prohibición: </a:t>
            </a:r>
          </a:p>
          <a:p>
            <a:pPr algn="ctr"/>
            <a:r>
              <a:rPr lang="es-EC" sz="1600" dirty="0"/>
              <a:t>Presupone la regulación, difusión previa y el establecimiento de sanciones en caso de incumplimiento.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05D8C6A-61F6-4245-AD71-2E22CE21358D}"/>
              </a:ext>
            </a:extLst>
          </p:cNvPr>
          <p:cNvSpPr txBox="1"/>
          <p:nvPr/>
        </p:nvSpPr>
        <p:spPr>
          <a:xfrm>
            <a:off x="3435512" y="2890391"/>
            <a:ext cx="1950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u="sng" dirty="0"/>
              <a:t>La inducción positiva: </a:t>
            </a:r>
          </a:p>
          <a:p>
            <a:pPr algn="ctr"/>
            <a:r>
              <a:rPr lang="es-EC" sz="1600" dirty="0"/>
              <a:t>Reajuste voluntario del sujeto receptor de forma que la conducta final sea concordante con la considerada conveniente.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4D70008-4314-4EFD-AD8E-15BF1673C99F}"/>
              </a:ext>
            </a:extLst>
          </p:cNvPr>
          <p:cNvSpPr txBox="1"/>
          <p:nvPr/>
        </p:nvSpPr>
        <p:spPr>
          <a:xfrm>
            <a:off x="5138415" y="2936560"/>
            <a:ext cx="1950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u="sng" dirty="0"/>
              <a:t>La inducción negativa: </a:t>
            </a:r>
          </a:p>
          <a:p>
            <a:pPr algn="ctr"/>
            <a:r>
              <a:rPr lang="es-EC" sz="1600" dirty="0"/>
              <a:t>La amenaza disuasoria.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C4729DE-250E-4756-ACDE-B1C0269F66AD}"/>
              </a:ext>
            </a:extLst>
          </p:cNvPr>
          <p:cNvSpPr txBox="1"/>
          <p:nvPr/>
        </p:nvSpPr>
        <p:spPr>
          <a:xfrm>
            <a:off x="6841319" y="2936560"/>
            <a:ext cx="19505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500" b="1" u="sng" dirty="0"/>
              <a:t>La enseñanza: </a:t>
            </a:r>
          </a:p>
          <a:p>
            <a:pPr algn="ctr"/>
            <a:r>
              <a:rPr lang="es-EC" sz="1500" dirty="0"/>
              <a:t>Sistemas institucionalizados de educación. Ejercen una función socializadora y conformada transmitiendo las leyes reglas del juego social que los jóvenes deben aprender.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1D87D4F-E031-46A6-B728-F86E73E40361}"/>
              </a:ext>
            </a:extLst>
          </p:cNvPr>
          <p:cNvSpPr txBox="1"/>
          <p:nvPr/>
        </p:nvSpPr>
        <p:spPr>
          <a:xfrm>
            <a:off x="8544222" y="2890391"/>
            <a:ext cx="1950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u="sng" dirty="0"/>
              <a:t>La justicia: </a:t>
            </a:r>
          </a:p>
          <a:p>
            <a:pPr algn="ctr"/>
            <a:r>
              <a:rPr lang="es-EC" sz="1600" dirty="0"/>
              <a:t>Arbitraje y negociación. Permiten que un tercero guie la contienda.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1392B820-7581-4762-B232-F61C5004648F}"/>
              </a:ext>
            </a:extLst>
          </p:cNvPr>
          <p:cNvSpPr/>
          <p:nvPr/>
        </p:nvSpPr>
        <p:spPr>
          <a:xfrm>
            <a:off x="10811560" y="1902738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7.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6D81908-E6B2-438E-8E7B-5174192C8224}"/>
              </a:ext>
            </a:extLst>
          </p:cNvPr>
          <p:cNvSpPr txBox="1"/>
          <p:nvPr/>
        </p:nvSpPr>
        <p:spPr>
          <a:xfrm>
            <a:off x="10241500" y="2890391"/>
            <a:ext cx="1950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u="sng" dirty="0"/>
              <a:t>La coacción: </a:t>
            </a:r>
          </a:p>
          <a:p>
            <a:pPr algn="ctr"/>
            <a:r>
              <a:rPr lang="es-EC" sz="1600" dirty="0"/>
              <a:t>Aplicación de la fuerza o violencia física.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68227B2-E311-4D8F-BEF9-C627B8D25EE5}"/>
              </a:ext>
            </a:extLst>
          </p:cNvPr>
          <p:cNvSpPr txBox="1"/>
          <p:nvPr/>
        </p:nvSpPr>
        <p:spPr>
          <a:xfrm>
            <a:off x="5565913" y="5478042"/>
            <a:ext cx="6626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400" b="1" dirty="0"/>
              <a:t>*Las 6 primeras son simbólicas y se pretende utilizar la comunicación como un medio de solución. La última ejerce únicamente la fuerza como solución. </a:t>
            </a:r>
          </a:p>
        </p:txBody>
      </p:sp>
    </p:spTree>
    <p:extLst>
      <p:ext uri="{BB962C8B-B14F-4D97-AF65-F5344CB8AC3E}">
        <p14:creationId xmlns:p14="http://schemas.microsoft.com/office/powerpoint/2010/main" val="238278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0EB20-026F-47ED-8332-A1894CAB68C1}"/>
              </a:ext>
            </a:extLst>
          </p:cNvPr>
          <p:cNvSpPr txBox="1">
            <a:spLocks/>
          </p:cNvSpPr>
          <p:nvPr/>
        </p:nvSpPr>
        <p:spPr>
          <a:xfrm>
            <a:off x="426773" y="258025"/>
            <a:ext cx="10307487" cy="105631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C" sz="2800" dirty="0"/>
              <a:t>Las 5 estrategias básicas para Reconducir el conflicto normativo en sociedades pluralistas 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CCA9B1C-7F1E-419C-A215-91D642B82B54}"/>
              </a:ext>
            </a:extLst>
          </p:cNvPr>
          <p:cNvSpPr/>
          <p:nvPr/>
        </p:nvSpPr>
        <p:spPr>
          <a:xfrm>
            <a:off x="1070048" y="1697179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1.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D08E64CF-FA1C-40AA-8CBB-8D8D3C6BB816}"/>
              </a:ext>
            </a:extLst>
          </p:cNvPr>
          <p:cNvSpPr/>
          <p:nvPr/>
        </p:nvSpPr>
        <p:spPr>
          <a:xfrm>
            <a:off x="10132104" y="1697177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5.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38D3FAF8-46DC-4561-A89E-7A75016B8179}"/>
              </a:ext>
            </a:extLst>
          </p:cNvPr>
          <p:cNvSpPr/>
          <p:nvPr/>
        </p:nvSpPr>
        <p:spPr>
          <a:xfrm>
            <a:off x="7872056" y="1697178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4.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FF53B79D-4138-4F09-BE26-C6A5EE2037CE}"/>
              </a:ext>
            </a:extLst>
          </p:cNvPr>
          <p:cNvSpPr/>
          <p:nvPr/>
        </p:nvSpPr>
        <p:spPr>
          <a:xfrm>
            <a:off x="5604720" y="1698080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3.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A2984008-D712-47D4-84C0-19E4712266EC}"/>
              </a:ext>
            </a:extLst>
          </p:cNvPr>
          <p:cNvSpPr/>
          <p:nvPr/>
        </p:nvSpPr>
        <p:spPr>
          <a:xfrm>
            <a:off x="3337384" y="1697179"/>
            <a:ext cx="821635" cy="821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2.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0F29C5-A12C-48F2-82EF-AC787399B4A0}"/>
              </a:ext>
            </a:extLst>
          </p:cNvPr>
          <p:cNvSpPr txBox="1"/>
          <p:nvPr/>
        </p:nvSpPr>
        <p:spPr>
          <a:xfrm>
            <a:off x="353079" y="2901649"/>
            <a:ext cx="22555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u="sng" dirty="0"/>
              <a:t>La maximización de la función mediadora de las leyes </a:t>
            </a:r>
          </a:p>
          <a:p>
            <a:pPr algn="ctr"/>
            <a:endParaRPr lang="es-EC" sz="1600" b="1" u="sng" dirty="0"/>
          </a:p>
          <a:p>
            <a:pPr algn="ctr"/>
            <a:r>
              <a:rPr lang="es-EC" sz="1600" dirty="0"/>
              <a:t>Una interpretación amplia y generosa de las normas superiores del contorno jurídico de cada Estado. Para armonizar conductas y dar </a:t>
            </a:r>
            <a:r>
              <a:rPr lang="es-EC" sz="1600" dirty="0" err="1"/>
              <a:t>cavida</a:t>
            </a:r>
            <a:r>
              <a:rPr lang="es-EC" sz="1600" dirty="0"/>
              <a:t> a un nivel mayor de pluralismo. </a:t>
            </a:r>
          </a:p>
          <a:p>
            <a:pPr algn="ctr"/>
            <a:endParaRPr lang="es-EC" sz="1600" b="1" u="sng" dirty="0"/>
          </a:p>
          <a:p>
            <a:pPr algn="ctr"/>
            <a:endParaRPr lang="es-EC" sz="1600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42D4FDF2-54F0-4FF2-965C-A8667D7C48FC}"/>
              </a:ext>
            </a:extLst>
          </p:cNvPr>
          <p:cNvSpPr txBox="1"/>
          <p:nvPr/>
        </p:nvSpPr>
        <p:spPr>
          <a:xfrm>
            <a:off x="2608651" y="2789006"/>
            <a:ext cx="249492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u="sng" dirty="0"/>
              <a:t>Fórmulas procedimentales relativas a la legalidad y constitucionalidad de las decisiones</a:t>
            </a:r>
          </a:p>
          <a:p>
            <a:pPr algn="ctr"/>
            <a:endParaRPr lang="es-EC" sz="1600" b="1" u="sng" dirty="0"/>
          </a:p>
          <a:p>
            <a:pPr algn="ctr"/>
            <a:r>
              <a:rPr lang="es-EC" sz="1600" dirty="0"/>
              <a:t>Es la creación o el desarrollo de instituciones adecuadas que diriman los conflictos garantizado el necesario pluralismo.</a:t>
            </a:r>
          </a:p>
          <a:p>
            <a:pPr algn="ctr"/>
            <a:endParaRPr lang="es-EC" sz="1600" b="1" u="sng" dirty="0"/>
          </a:p>
          <a:p>
            <a:pPr algn="ctr"/>
            <a:endParaRPr lang="es-EC" sz="16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37B6580-3428-431E-8327-205BFE630190}"/>
              </a:ext>
            </a:extLst>
          </p:cNvPr>
          <p:cNvSpPr txBox="1"/>
          <p:nvPr/>
        </p:nvSpPr>
        <p:spPr>
          <a:xfrm>
            <a:off x="4983898" y="2789006"/>
            <a:ext cx="22242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u="sng" dirty="0"/>
              <a:t>Mecanismos de mediación y arbitraje</a:t>
            </a:r>
          </a:p>
          <a:p>
            <a:pPr algn="ctr"/>
            <a:endParaRPr lang="es-EC" sz="1600" b="1" u="sng" dirty="0"/>
          </a:p>
          <a:p>
            <a:pPr algn="ctr"/>
            <a:r>
              <a:rPr lang="es-EC" sz="1600" dirty="0"/>
              <a:t>Tipos de mediación: imperativa (arbitraje), pragmática (negociación voluntaria), dialógica (comprender postura ajena).</a:t>
            </a:r>
          </a:p>
          <a:p>
            <a:pPr algn="ctr"/>
            <a:endParaRPr lang="es-EC" sz="1600" b="1" u="sng" dirty="0"/>
          </a:p>
          <a:p>
            <a:pPr algn="ctr"/>
            <a:endParaRPr lang="es-EC" sz="1600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5B046D5-86FD-4AB9-8366-D862407CA168}"/>
              </a:ext>
            </a:extLst>
          </p:cNvPr>
          <p:cNvSpPr txBox="1"/>
          <p:nvPr/>
        </p:nvSpPr>
        <p:spPr>
          <a:xfrm>
            <a:off x="7206616" y="2761024"/>
            <a:ext cx="22242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u="sng" dirty="0"/>
              <a:t>La inducción positiva</a:t>
            </a:r>
          </a:p>
          <a:p>
            <a:pPr algn="ctr"/>
            <a:endParaRPr lang="es-EC" sz="1600" b="1" u="sng" dirty="0"/>
          </a:p>
          <a:p>
            <a:pPr algn="ctr"/>
            <a:r>
              <a:rPr lang="es-EC" sz="1600" dirty="0"/>
              <a:t>Todas las modalidades de interacción simbólica orientadas a la persuasión.</a:t>
            </a:r>
          </a:p>
          <a:p>
            <a:pPr algn="ctr"/>
            <a:r>
              <a:rPr lang="es-EC" sz="1600" dirty="0"/>
              <a:t>Cambio de los valores por convicción propia del sujeto receptor. </a:t>
            </a:r>
          </a:p>
          <a:p>
            <a:pPr algn="ctr"/>
            <a:endParaRPr lang="es-EC" sz="1600" dirty="0"/>
          </a:p>
          <a:p>
            <a:pPr algn="ctr"/>
            <a:endParaRPr lang="es-EC" sz="1600" b="1" u="sng" dirty="0"/>
          </a:p>
          <a:p>
            <a:pPr algn="ctr"/>
            <a:endParaRPr lang="es-EC" sz="1600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4216113-832B-4FAC-BC95-B303DC4C9E29}"/>
              </a:ext>
            </a:extLst>
          </p:cNvPr>
          <p:cNvSpPr txBox="1"/>
          <p:nvPr/>
        </p:nvSpPr>
        <p:spPr>
          <a:xfrm>
            <a:off x="9430820" y="2761024"/>
            <a:ext cx="22242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u="sng" dirty="0"/>
              <a:t>Programas educativos</a:t>
            </a:r>
          </a:p>
          <a:p>
            <a:pPr algn="ctr"/>
            <a:endParaRPr lang="es-EC" sz="1600" b="1" u="sng" dirty="0"/>
          </a:p>
          <a:p>
            <a:pPr algn="ctr"/>
            <a:r>
              <a:rPr lang="es-EC" sz="1600" dirty="0"/>
              <a:t>Promover en la juventud cambios culturales necesarios que evite futuros conflictos. </a:t>
            </a:r>
          </a:p>
          <a:p>
            <a:pPr algn="ctr"/>
            <a:endParaRPr lang="es-EC" sz="1600" dirty="0"/>
          </a:p>
          <a:p>
            <a:pPr algn="ctr"/>
            <a:endParaRPr lang="es-EC" sz="1600" b="1" u="sng" dirty="0"/>
          </a:p>
          <a:p>
            <a:pPr algn="ctr"/>
            <a:endParaRPr lang="es-EC" sz="1600" dirty="0"/>
          </a:p>
        </p:txBody>
      </p:sp>
    </p:spTree>
    <p:extLst>
      <p:ext uri="{BB962C8B-B14F-4D97-AF65-F5344CB8AC3E}">
        <p14:creationId xmlns:p14="http://schemas.microsoft.com/office/powerpoint/2010/main" val="3685141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D3E37-B541-4EF4-960E-6A862C24F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083" y="618076"/>
            <a:ext cx="9603275" cy="1049235"/>
          </a:xfrm>
        </p:spPr>
        <p:txBody>
          <a:bodyPr>
            <a:noAutofit/>
          </a:bodyPr>
          <a:lstStyle/>
          <a:p>
            <a:r>
              <a:rPr lang="es-EC" sz="2400" dirty="0"/>
              <a:t>El peso de los componentes comunicativos en las respuestas estratégicas a los conflictos normativos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8ADC3B-206F-49D0-9C6D-6002645AD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778" y="2135002"/>
            <a:ext cx="5863621" cy="4037749"/>
          </a:xfrm>
        </p:spPr>
        <p:txBody>
          <a:bodyPr>
            <a:normAutofit/>
          </a:bodyPr>
          <a:lstStyle/>
          <a:p>
            <a:r>
              <a:rPr lang="es-EC" dirty="0"/>
              <a:t>Se busca llegar a un consenso, el cual pasa por la comunicación y el diálogo. </a:t>
            </a:r>
          </a:p>
          <a:p>
            <a:r>
              <a:rPr lang="es-EC" dirty="0"/>
              <a:t>Las formas de mediación tiene en cuenta 2 principios básicos: </a:t>
            </a:r>
          </a:p>
          <a:p>
            <a:pPr lvl="1"/>
            <a:r>
              <a:rPr lang="es-EC" dirty="0"/>
              <a:t>Para evitar fractura y llegar a acuerdos hay que dialogar.</a:t>
            </a:r>
          </a:p>
          <a:p>
            <a:pPr lvl="1"/>
            <a:r>
              <a:rPr lang="es-EC" dirty="0"/>
              <a:t>Todo intercambio de mensajes disminuye el número de movimientos siguientes posibles.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44016FE-21D8-4176-AB2C-80E3C5D8BD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519" y="2135002"/>
            <a:ext cx="3400839" cy="377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534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D3E37-B541-4EF4-960E-6A862C24F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Conflictos de mercado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8ADC3B-206F-49D0-9C6D-6002645AD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3216" y="2108498"/>
            <a:ext cx="5863621" cy="4037749"/>
          </a:xfrm>
        </p:spPr>
        <p:txBody>
          <a:bodyPr>
            <a:normAutofit/>
          </a:bodyPr>
          <a:lstStyle/>
          <a:p>
            <a:r>
              <a:rPr lang="es-EC" dirty="0"/>
              <a:t>Aquellos que se presentan cuando u actor estratégico desea maximizar su utilidad a través de un determinado intercambio de productos o servicios a sus públicos a cambio de dinero, sabiendo que hay otros actores que con su conducta pueden ayudarle o perjudicarle. </a:t>
            </a:r>
          </a:p>
          <a:p>
            <a:r>
              <a:rPr lang="es-EC" dirty="0"/>
              <a:t>No todos son enemigos, sino que también puede haber aliados e incluso unos actores pueden ser aliados o enemigos según circunstancias.</a:t>
            </a:r>
          </a:p>
          <a:p>
            <a:pPr lvl="1"/>
            <a:endParaRPr lang="es-EC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B790445-0B99-4792-8D98-92751B33F3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695" y="2587677"/>
            <a:ext cx="4611757" cy="259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493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BC74EE-E2CD-4713-BE73-F5BC88C1B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LOS CONFLICTOS DE MERCADO EN LA GLOBALIZACIÓN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B9AD80-5758-466F-A3F8-F83F6F4EF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C" dirty="0"/>
              <a:t>La globalización hace que exista una competencia exacerbada.</a:t>
            </a:r>
          </a:p>
          <a:p>
            <a:r>
              <a:rPr lang="es-EC" dirty="0"/>
              <a:t>Pero la globalización también ha impulsado las alianzas entre empresas. </a:t>
            </a:r>
          </a:p>
          <a:p>
            <a:r>
              <a:rPr lang="es-EC" dirty="0"/>
              <a:t>Para competir con la tecnología y el avance de la actualidad, las empresas buscan aliarse entre sí en respuesta a la globalización. </a:t>
            </a:r>
          </a:p>
          <a:p>
            <a:endParaRPr lang="es-EC" dirty="0"/>
          </a:p>
          <a:p>
            <a:endParaRPr lang="es-EC" dirty="0"/>
          </a:p>
          <a:p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F3342F2-A1A3-4CCB-8C3B-CA666776E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470" y="3621769"/>
            <a:ext cx="2331610" cy="233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075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Respuestas estratégicas cooperativas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4182" y="2088019"/>
            <a:ext cx="5655974" cy="3835703"/>
          </a:xfrm>
        </p:spPr>
        <p:txBody>
          <a:bodyPr>
            <a:normAutofit/>
          </a:bodyPr>
          <a:lstStyle/>
          <a:p>
            <a:r>
              <a:rPr lang="es-EC" b="1" dirty="0"/>
              <a:t>Procesos de integración y acuerdos de relaciones preferenciales: </a:t>
            </a:r>
          </a:p>
          <a:p>
            <a:pPr lvl="1"/>
            <a:r>
              <a:rPr lang="es-EC" sz="2000" dirty="0"/>
              <a:t>Se decide eliminar viejas barreras y aumentar la relación entre las distintas economías, coordinando sus actividades productivas.</a:t>
            </a:r>
          </a:p>
          <a:p>
            <a:pPr lvl="1"/>
            <a:r>
              <a:rPr lang="es-EC" sz="2000" dirty="0"/>
              <a:t>Aprovechan sus sinergias </a:t>
            </a:r>
          </a:p>
          <a:p>
            <a:pPr lvl="1"/>
            <a:r>
              <a:rPr lang="es-EC" sz="2000" dirty="0"/>
              <a:t>Presentan un aumento en el propio mercado de la oferta competitiva.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4FD5831-E557-475A-A66D-DAFFAA395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717" y="2274404"/>
            <a:ext cx="4816751" cy="323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17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B88AE-8E6D-4E6E-8207-5BC983A80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82" y="804163"/>
            <a:ext cx="9607661" cy="1056319"/>
          </a:xfrm>
        </p:spPr>
        <p:txBody>
          <a:bodyPr/>
          <a:lstStyle/>
          <a:p>
            <a:r>
              <a:rPr lang="es-EC" dirty="0"/>
              <a:t>Respuestas estratégicas cooperativas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0DAFCE-3484-436E-AB5A-AB3FCF75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4182" y="2088019"/>
            <a:ext cx="5655974" cy="3835703"/>
          </a:xfrm>
        </p:spPr>
        <p:txBody>
          <a:bodyPr>
            <a:normAutofit/>
          </a:bodyPr>
          <a:lstStyle/>
          <a:p>
            <a:r>
              <a:rPr lang="es-EC" b="1" dirty="0"/>
              <a:t>Cooperación entre empresas: </a:t>
            </a:r>
          </a:p>
          <a:p>
            <a:pPr lvl="1"/>
            <a:r>
              <a:rPr lang="es-EC" sz="2000" dirty="0"/>
              <a:t>Está ligada a aspectos económicos y técnicos. </a:t>
            </a:r>
          </a:p>
          <a:p>
            <a:pPr lvl="1"/>
            <a:r>
              <a:rPr lang="es-EC" sz="2000" dirty="0"/>
              <a:t>Presenta un amplia diversidad de movilidades cuya forma más extrema es la asociación con los competidores más directos.</a:t>
            </a:r>
          </a:p>
          <a:p>
            <a:pPr lvl="1"/>
            <a:r>
              <a:rPr lang="es-EC" sz="2000" dirty="0"/>
              <a:t>Algunos ejemplos: franquicias, subcontrataciones, transferencia de tecnologías, patentes, diseños o marcas, etc.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8F893A0-F500-46F5-A0DB-C540DB3EA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954" y="2582944"/>
            <a:ext cx="2756889" cy="24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57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D3E37-B541-4EF4-960E-6A862C24F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Beneficios de la cooperación entre empresas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8ADC3B-206F-49D0-9C6D-6002645AD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3216" y="2108498"/>
            <a:ext cx="5863621" cy="4037749"/>
          </a:xfrm>
        </p:spPr>
        <p:txBody>
          <a:bodyPr>
            <a:normAutofit fontScale="92500" lnSpcReduction="10000"/>
          </a:bodyPr>
          <a:lstStyle/>
          <a:p>
            <a:r>
              <a:rPr lang="es-EC" dirty="0"/>
              <a:t>Las empresas cooperan entre sí cuando el calculo de diferentes costes es positivo. </a:t>
            </a:r>
          </a:p>
          <a:p>
            <a:r>
              <a:rPr lang="es-EC" dirty="0"/>
              <a:t>Los cálculos pueden obedecer a: </a:t>
            </a:r>
          </a:p>
          <a:p>
            <a:pPr lvl="1"/>
            <a:r>
              <a:rPr lang="es-EC" dirty="0"/>
              <a:t>Razones internas</a:t>
            </a:r>
          </a:p>
          <a:p>
            <a:pPr lvl="1"/>
            <a:r>
              <a:rPr lang="es-EC" dirty="0"/>
              <a:t>Razones competitivas</a:t>
            </a:r>
          </a:p>
          <a:p>
            <a:pPr lvl="1"/>
            <a:r>
              <a:rPr lang="es-EC" dirty="0"/>
              <a:t>Razones estratégicas</a:t>
            </a:r>
          </a:p>
          <a:p>
            <a:r>
              <a:rPr lang="es-EC" dirty="0"/>
              <a:t>La cooperación entre empresas suelen ser: reducción de costos, optimización de las inversiones, técnicas de gestión más modernas, desarrollo de la innovación y acciones conjuntas para actuar sobre mercados exteriores. </a:t>
            </a:r>
          </a:p>
          <a:p>
            <a:endParaRPr lang="es-EC" dirty="0"/>
          </a:p>
          <a:p>
            <a:pPr lvl="1"/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A975495-ACF1-4F83-9A64-A9C8B1F09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09" y="2682460"/>
            <a:ext cx="3897796" cy="259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26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D3E37-B541-4EF4-960E-6A862C24F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Beneficios de la cooperación entre empresas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8ADC3B-206F-49D0-9C6D-6002645AD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3216" y="2108498"/>
            <a:ext cx="5863621" cy="4037749"/>
          </a:xfrm>
        </p:spPr>
        <p:txBody>
          <a:bodyPr>
            <a:normAutofit/>
          </a:bodyPr>
          <a:lstStyle/>
          <a:p>
            <a:r>
              <a:rPr lang="es-EC" b="1" dirty="0"/>
              <a:t>Cooperación con los clientes y demás jugadores:</a:t>
            </a:r>
          </a:p>
          <a:p>
            <a:pPr lvl="1"/>
            <a:r>
              <a:rPr lang="es-EC" dirty="0"/>
              <a:t>La interacción con los clientes y proveedores es una de las principales formas de asociación con objetivos competitivos que debe ser estudiada. </a:t>
            </a:r>
          </a:p>
          <a:p>
            <a:pPr lvl="1"/>
            <a:r>
              <a:rPr lang="es-EC" dirty="0"/>
              <a:t>Los clientes </a:t>
            </a:r>
            <a:r>
              <a:rPr lang="es-EC" dirty="0" err="1"/>
              <a:t>on</a:t>
            </a:r>
            <a:r>
              <a:rPr lang="es-EC" dirty="0"/>
              <a:t> la mejor fuente de nuevas actividades y, si se les escucha, se pueden adecuar los productos y la producción a sus deseos. </a:t>
            </a:r>
          </a:p>
          <a:p>
            <a:pPr lvl="1"/>
            <a:r>
              <a:rPr lang="es-EC" dirty="0"/>
              <a:t>Los clientes también son  actores de ideas e innovaciones o incluso de la ventaja competitiva de la empresa. </a:t>
            </a:r>
          </a:p>
          <a:p>
            <a:pPr lvl="1"/>
            <a:endParaRPr lang="es-EC" b="1" dirty="0"/>
          </a:p>
          <a:p>
            <a:pPr lvl="1"/>
            <a:endParaRPr lang="es-EC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31D5C81-F3A1-4E3D-9424-6122E8919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2519016"/>
            <a:ext cx="4202596" cy="280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3150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D3E37-B541-4EF4-960E-6A862C24F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El peso del componente comunicativo en las estrategias cooperativas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8ADC3B-206F-49D0-9C6D-6002645AD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37749"/>
          </a:xfrm>
        </p:spPr>
        <p:txBody>
          <a:bodyPr>
            <a:normAutofit fontScale="85000" lnSpcReduction="20000"/>
          </a:bodyPr>
          <a:lstStyle/>
          <a:p>
            <a:r>
              <a:rPr lang="es-EC" dirty="0"/>
              <a:t>Aunque los vínculos entre empresas se pueden establecer mediante contratos elaborados con todas la formalidades jurídicas, su eficacia real va a depender de cómo interactúen las personas y de la confianza que se profesen. Y dado que todo cambio genera desconfianza, los expertos son rotundos al afirmar que el éxito de una alianza depende de la comunicación entre las partes. </a:t>
            </a:r>
          </a:p>
          <a:p>
            <a:r>
              <a:rPr lang="es-EC" b="1" dirty="0"/>
              <a:t>Claves de la vida común: </a:t>
            </a:r>
          </a:p>
          <a:p>
            <a:pPr marL="457200" indent="-457200">
              <a:buFont typeface="+mj-lt"/>
              <a:buAutoNum type="arabicPeriod"/>
            </a:pPr>
            <a:r>
              <a:rPr lang="es-EC" dirty="0"/>
              <a:t>La confianza de cada parte en el otro</a:t>
            </a:r>
          </a:p>
          <a:p>
            <a:pPr marL="457200" indent="-457200">
              <a:buFont typeface="+mj-lt"/>
              <a:buAutoNum type="arabicPeriod"/>
            </a:pPr>
            <a:r>
              <a:rPr lang="es-EC" dirty="0"/>
              <a:t>La igualdad – paridad y el respeto mutuo entre los diferentes socios</a:t>
            </a:r>
          </a:p>
          <a:p>
            <a:pPr marL="457200" indent="-457200">
              <a:buFont typeface="+mj-lt"/>
              <a:buAutoNum type="arabicPeriod"/>
            </a:pPr>
            <a:r>
              <a:rPr lang="es-EC" dirty="0"/>
              <a:t>Adhesión de todo el personal al acuerdo de cooperación</a:t>
            </a:r>
          </a:p>
          <a:p>
            <a:pPr marL="457200" indent="-457200">
              <a:buFont typeface="+mj-lt"/>
              <a:buAutoNum type="arabicPeriod"/>
            </a:pPr>
            <a:r>
              <a:rPr lang="es-EC" dirty="0"/>
              <a:t>La calidad del diálogo y de la información entre los cooperantes</a:t>
            </a:r>
          </a:p>
          <a:p>
            <a:pPr marL="457200" indent="-457200">
              <a:buFont typeface="+mj-lt"/>
              <a:buAutoNum type="arabicPeriod"/>
            </a:pPr>
            <a:r>
              <a:rPr lang="es-EC" dirty="0"/>
              <a:t>La compatibilidad de las formas de gestión</a:t>
            </a:r>
          </a:p>
          <a:p>
            <a:pPr marL="457200" indent="-457200">
              <a:buFont typeface="+mj-lt"/>
              <a:buAutoNum type="arabicPeriod"/>
            </a:pPr>
            <a:r>
              <a:rPr lang="es-EC" dirty="0"/>
              <a:t>La capacidad de adaptación a las mentalidades del resto de los socios</a:t>
            </a:r>
          </a:p>
          <a:p>
            <a:pPr lvl="1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718977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D3E37-B541-4EF4-960E-6A862C24F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083" y="618076"/>
            <a:ext cx="9603275" cy="1049235"/>
          </a:xfrm>
        </p:spPr>
        <p:txBody>
          <a:bodyPr>
            <a:noAutofit/>
          </a:bodyPr>
          <a:lstStyle/>
          <a:p>
            <a:r>
              <a:rPr lang="es-EC" sz="2800" dirty="0"/>
              <a:t>La </a:t>
            </a:r>
            <a:r>
              <a:rPr lang="es-EC" sz="2800" dirty="0" err="1"/>
              <a:t>semio</a:t>
            </a:r>
            <a:r>
              <a:rPr lang="es-EC" sz="2800" dirty="0"/>
              <a:t>/</a:t>
            </a:r>
            <a:r>
              <a:rPr lang="es-EC" sz="2800" dirty="0" err="1"/>
              <a:t>strateg</a:t>
            </a:r>
            <a:r>
              <a:rPr lang="es-EC" sz="2800" dirty="0"/>
              <a:t>/</a:t>
            </a:r>
            <a:r>
              <a:rPr lang="es-EC" sz="2800" dirty="0" err="1"/>
              <a:t>sfera</a:t>
            </a:r>
            <a:endParaRPr lang="es-EC" sz="2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8ADC3B-206F-49D0-9C6D-6002645AD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778" y="2135002"/>
            <a:ext cx="5863621" cy="4037749"/>
          </a:xfrm>
        </p:spPr>
        <p:txBody>
          <a:bodyPr>
            <a:normAutofit/>
          </a:bodyPr>
          <a:lstStyle/>
          <a:p>
            <a:r>
              <a:rPr lang="es-EC" dirty="0"/>
              <a:t>Se refiere al paisaje artificial de artefactos físicos y culturales; a esa </a:t>
            </a:r>
            <a:r>
              <a:rPr lang="es-EC" dirty="0" err="1"/>
              <a:t>sobrenaturaleza</a:t>
            </a:r>
            <a:r>
              <a:rPr lang="es-EC" dirty="0"/>
              <a:t> se suma el entorno comunicativo y a ello los valores simbólicos y creando un complejo entramado de realidades comunicacionales entre las que vive; la </a:t>
            </a:r>
            <a:r>
              <a:rPr lang="es-EC" dirty="0" err="1"/>
              <a:t>semiosfera</a:t>
            </a:r>
            <a:r>
              <a:rPr lang="es-EC" dirty="0"/>
              <a:t>. </a:t>
            </a:r>
          </a:p>
          <a:p>
            <a:r>
              <a:rPr lang="es-EC" dirty="0"/>
              <a:t>La esfera semiótica de </a:t>
            </a:r>
            <a:r>
              <a:rPr lang="es-EC" dirty="0" err="1"/>
              <a:t>Lotman</a:t>
            </a:r>
            <a:r>
              <a:rPr lang="es-EC" dirty="0"/>
              <a:t> se ha vuelto, estratégica: es una </a:t>
            </a:r>
            <a:r>
              <a:rPr lang="es-EC" dirty="0" err="1"/>
              <a:t>semio</a:t>
            </a:r>
            <a:r>
              <a:rPr lang="es-EC" dirty="0"/>
              <a:t>/</a:t>
            </a:r>
            <a:r>
              <a:rPr lang="es-EC" dirty="0" err="1"/>
              <a:t>strateg</a:t>
            </a:r>
            <a:r>
              <a:rPr lang="es-EC" dirty="0"/>
              <a:t>/Sfera.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10F299F-68A0-4F0E-A2E8-D658AFD9A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9" y="2440505"/>
            <a:ext cx="4876801" cy="260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559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D3E37-B541-4EF4-960E-6A862C24F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083" y="618076"/>
            <a:ext cx="9603275" cy="1049235"/>
          </a:xfrm>
        </p:spPr>
        <p:txBody>
          <a:bodyPr>
            <a:noAutofit/>
          </a:bodyPr>
          <a:lstStyle/>
          <a:p>
            <a:r>
              <a:rPr lang="es-EC" sz="2800" dirty="0"/>
              <a:t>La </a:t>
            </a:r>
            <a:r>
              <a:rPr lang="es-EC" sz="2800" dirty="0" err="1"/>
              <a:t>semio</a:t>
            </a:r>
            <a:r>
              <a:rPr lang="es-EC" sz="2800" dirty="0"/>
              <a:t>/</a:t>
            </a:r>
            <a:r>
              <a:rPr lang="es-EC" sz="2800" dirty="0" err="1"/>
              <a:t>strateg</a:t>
            </a:r>
            <a:r>
              <a:rPr lang="es-EC" sz="2800" dirty="0"/>
              <a:t>/Sfera global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8ADC3B-206F-49D0-9C6D-6002645AD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9720" y="2174758"/>
            <a:ext cx="5863621" cy="4037749"/>
          </a:xfrm>
        </p:spPr>
        <p:txBody>
          <a:bodyPr>
            <a:normAutofit/>
          </a:bodyPr>
          <a:lstStyle/>
          <a:p>
            <a:r>
              <a:rPr lang="es-EC" sz="2400" dirty="0"/>
              <a:t>La situación actual es paradójica. De una parte, la complejidad y al carácter altamente técnico de los problemas estimulan la tendencia hacia la centralización para su análisis y solución. Pero al mismo tiempo, existe un creciente clamor por la descentralización, la autonomía regional y una mayor participación del ciudadano.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40F4572-CEE2-47C7-9CB8-4646CD286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86" y="2522617"/>
            <a:ext cx="4951896" cy="278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7563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D3E37-B541-4EF4-960E-6A862C24F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083" y="618076"/>
            <a:ext cx="9603275" cy="1049235"/>
          </a:xfrm>
        </p:spPr>
        <p:txBody>
          <a:bodyPr>
            <a:noAutofit/>
          </a:bodyPr>
          <a:lstStyle/>
          <a:p>
            <a:r>
              <a:rPr lang="es-EC" sz="2800" dirty="0"/>
              <a:t>La </a:t>
            </a:r>
            <a:r>
              <a:rPr lang="es-EC" sz="2800" dirty="0" err="1"/>
              <a:t>semio</a:t>
            </a:r>
            <a:r>
              <a:rPr lang="es-EC" sz="2800" dirty="0"/>
              <a:t>/</a:t>
            </a:r>
            <a:r>
              <a:rPr lang="es-EC" sz="2800" dirty="0" err="1"/>
              <a:t>strateg</a:t>
            </a:r>
            <a:r>
              <a:rPr lang="es-EC" sz="2800" dirty="0"/>
              <a:t>/Sfera NACIONAL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8ADC3B-206F-49D0-9C6D-6002645AD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9720" y="2174758"/>
            <a:ext cx="5863621" cy="4037749"/>
          </a:xfrm>
        </p:spPr>
        <p:txBody>
          <a:bodyPr>
            <a:normAutofit/>
          </a:bodyPr>
          <a:lstStyle/>
          <a:p>
            <a:r>
              <a:rPr lang="es-EC" sz="2400" dirty="0"/>
              <a:t>Una esfera integrada por comunicaciones estratégicas locales. </a:t>
            </a:r>
          </a:p>
          <a:p>
            <a:r>
              <a:rPr lang="es-EC" sz="2400" dirty="0"/>
              <a:t>Nos aporta el oxígeno la substancia cultural que cada día respiramos individual, relacional y culturalmente. </a:t>
            </a:r>
          </a:p>
          <a:p>
            <a:r>
              <a:rPr lang="es-EC" sz="2400" dirty="0"/>
              <a:t>¿Qué medio y estrategia voy a usar en mi escenario cultural?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7F2F10C-BEA7-4427-AA99-C1A46A175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083" y="2416672"/>
            <a:ext cx="3882898" cy="306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061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D3E37-B541-4EF4-960E-6A862C24F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083" y="618076"/>
            <a:ext cx="9603275" cy="1049235"/>
          </a:xfrm>
        </p:spPr>
        <p:txBody>
          <a:bodyPr>
            <a:noAutofit/>
          </a:bodyPr>
          <a:lstStyle/>
          <a:p>
            <a:r>
              <a:rPr lang="es-EC" sz="2800" dirty="0"/>
              <a:t>operadores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A2C0973-EC92-4C81-8878-CC05CB3AB327}"/>
              </a:ext>
            </a:extLst>
          </p:cNvPr>
          <p:cNvSpPr txBox="1"/>
          <p:nvPr/>
        </p:nvSpPr>
        <p:spPr>
          <a:xfrm>
            <a:off x="715615" y="3458411"/>
            <a:ext cx="2001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Instituciones nacionales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BCE8914-45AF-40E4-AF2E-0D0BC8457932}"/>
              </a:ext>
            </a:extLst>
          </p:cNvPr>
          <p:cNvSpPr/>
          <p:nvPr/>
        </p:nvSpPr>
        <p:spPr>
          <a:xfrm>
            <a:off x="848138" y="2620215"/>
            <a:ext cx="1736034" cy="568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Operadores públicos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3B4AC9F-1657-43CE-BE6D-08E3D3C2E7BF}"/>
              </a:ext>
            </a:extLst>
          </p:cNvPr>
          <p:cNvSpPr/>
          <p:nvPr/>
        </p:nvSpPr>
        <p:spPr>
          <a:xfrm>
            <a:off x="3576624" y="2620215"/>
            <a:ext cx="1736034" cy="568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Operadores institucionales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38BC20B-3D65-4D73-855B-362D17FE2779}"/>
              </a:ext>
            </a:extLst>
          </p:cNvPr>
          <p:cNvSpPr txBox="1"/>
          <p:nvPr/>
        </p:nvSpPr>
        <p:spPr>
          <a:xfrm>
            <a:off x="3507436" y="3455823"/>
            <a:ext cx="2001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Fundaciones u ONG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FE93574-910B-4828-82A8-AAAE3C4608D9}"/>
              </a:ext>
            </a:extLst>
          </p:cNvPr>
          <p:cNvSpPr/>
          <p:nvPr/>
        </p:nvSpPr>
        <p:spPr>
          <a:xfrm>
            <a:off x="6368446" y="2620215"/>
            <a:ext cx="1736034" cy="568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Operadores empresariales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C06A522-D904-4E86-80CA-A5F7DC785147}"/>
              </a:ext>
            </a:extLst>
          </p:cNvPr>
          <p:cNvSpPr txBox="1"/>
          <p:nvPr/>
        </p:nvSpPr>
        <p:spPr>
          <a:xfrm>
            <a:off x="6299258" y="3458411"/>
            <a:ext cx="1914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Varios responsables de comunicación de empresas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92E5E7E-2A50-411A-A062-7466921D6E43}"/>
              </a:ext>
            </a:extLst>
          </p:cNvPr>
          <p:cNvSpPr/>
          <p:nvPr/>
        </p:nvSpPr>
        <p:spPr>
          <a:xfrm>
            <a:off x="9167582" y="2620215"/>
            <a:ext cx="1736034" cy="568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Sistemas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30F5BAE-6EE5-4F05-89BC-FCA3048EA2CB}"/>
              </a:ext>
            </a:extLst>
          </p:cNvPr>
          <p:cNvSpPr txBox="1"/>
          <p:nvPr/>
        </p:nvSpPr>
        <p:spPr>
          <a:xfrm>
            <a:off x="9161729" y="3458411"/>
            <a:ext cx="20665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La influencia del contexto en el que me encuentro, días festivos, lugares emblemáticos, etc.</a:t>
            </a:r>
          </a:p>
        </p:txBody>
      </p:sp>
    </p:spTree>
    <p:extLst>
      <p:ext uri="{BB962C8B-B14F-4D97-AF65-F5344CB8AC3E}">
        <p14:creationId xmlns:p14="http://schemas.microsoft.com/office/powerpoint/2010/main" val="32355114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D3E37-B541-4EF4-960E-6A862C24F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083" y="618076"/>
            <a:ext cx="9603275" cy="1049235"/>
          </a:xfrm>
        </p:spPr>
        <p:txBody>
          <a:bodyPr>
            <a:noAutofit/>
          </a:bodyPr>
          <a:lstStyle/>
          <a:p>
            <a:r>
              <a:rPr lang="es-EC" sz="2800" dirty="0"/>
              <a:t>¿son realmente estratégicas estas comunicaciones?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D36AE2E-A0FF-444D-A336-58CA9CECC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416" y="1947539"/>
            <a:ext cx="4572000" cy="30861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92F3104-F188-4737-8A18-E144A734C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586" y="1947539"/>
            <a:ext cx="4852836" cy="3086100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ACE079EF-4528-4A77-91A3-467780969201}"/>
              </a:ext>
            </a:extLst>
          </p:cNvPr>
          <p:cNvSpPr txBox="1"/>
          <p:nvPr/>
        </p:nvSpPr>
        <p:spPr>
          <a:xfrm>
            <a:off x="628208" y="5313612"/>
            <a:ext cx="10935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dirty="0"/>
              <a:t>Las empresas consultadas se orientan a establecer relaciones de confianza con sus distintos públicos a través de los medios de comunicación, la gestión de la imagen corporativa, la comunicación interna, la relaciones públicas institucionales y los eventos.</a:t>
            </a:r>
          </a:p>
        </p:txBody>
      </p:sp>
    </p:spTree>
    <p:extLst>
      <p:ext uri="{BB962C8B-B14F-4D97-AF65-F5344CB8AC3E}">
        <p14:creationId xmlns:p14="http://schemas.microsoft.com/office/powerpoint/2010/main" val="32877070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D3E37-B541-4EF4-960E-6A862C24F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083" y="618076"/>
            <a:ext cx="9603275" cy="1049235"/>
          </a:xfrm>
        </p:spPr>
        <p:txBody>
          <a:bodyPr>
            <a:noAutofit/>
          </a:bodyPr>
          <a:lstStyle/>
          <a:p>
            <a:r>
              <a:rPr lang="es-EC" sz="2800" dirty="0"/>
              <a:t>¿el estar rodeado de un mundo intangible simbólico y estratégico es bueno o malo?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62C88F18-8978-4F48-B287-C0E9B1A6F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987503"/>
          </a:xfrm>
        </p:spPr>
        <p:txBody>
          <a:bodyPr>
            <a:normAutofit lnSpcReduction="10000"/>
          </a:bodyPr>
          <a:lstStyle/>
          <a:p>
            <a:r>
              <a:rPr lang="es-EC" dirty="0"/>
              <a:t>Hay 2 tipos de instituciones: las que polarizan los conflictos normativos y las que tratan de mediar en ellos. </a:t>
            </a:r>
          </a:p>
          <a:p>
            <a:r>
              <a:rPr lang="es-EC" dirty="0"/>
              <a:t>La verdad o la maldad depende de que estén o no animadas de virtudes cívicas. </a:t>
            </a:r>
          </a:p>
          <a:p>
            <a:r>
              <a:rPr lang="es-EC" dirty="0"/>
              <a:t>Sobre los mensajes, la buena noticia es que muchas de esas estrategias buscan nuestro consenso. También buscan nuestra acomodación al sistema , es decir la docilidad. </a:t>
            </a:r>
          </a:p>
          <a:p>
            <a:r>
              <a:rPr lang="es-EC" dirty="0"/>
              <a:t>Si aceptamos que todos nos manipulamos, y que tofos intentamos llevar a los demás a nuestro campo de valores y puntos de vista, lo que tenemos que hacer es tratar de conocer esas estrategias; lo primero, para darles o quitarles nuestro apoyo, pero también, en cuantos actores públicos que somos, para participar en ese gran juego simbólico y estratégico que constituye la existencia en común. </a:t>
            </a:r>
          </a:p>
          <a:p>
            <a:pPr lvl="1"/>
            <a:endParaRPr lang="es-EC" dirty="0"/>
          </a:p>
          <a:p>
            <a:endParaRPr lang="es-EC" dirty="0"/>
          </a:p>
          <a:p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173698787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645</TotalTime>
  <Words>2219</Words>
  <Application>Microsoft Office PowerPoint</Application>
  <PresentationFormat>Panorámica</PresentationFormat>
  <Paragraphs>195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1" baseType="lpstr">
      <vt:lpstr>Arial</vt:lpstr>
      <vt:lpstr>Courier New</vt:lpstr>
      <vt:lpstr>Gill Sans MT</vt:lpstr>
      <vt:lpstr>Galería</vt:lpstr>
      <vt:lpstr>Capítulo 19:   las ingenierías del consenso.  La semio/strateg/sfera</vt:lpstr>
      <vt:lpstr>Presentación de PowerPoint</vt:lpstr>
      <vt:lpstr>¿DÓNDE ESTAMOS?</vt:lpstr>
      <vt:lpstr>¿qué nos hacen ver estos problemas?</vt:lpstr>
      <vt:lpstr>¿Cómo respondemos a los problemas?</vt:lpstr>
      <vt:lpstr>Presentación de PowerPoint</vt:lpstr>
      <vt:lpstr>La comunicación</vt:lpstr>
      <vt:lpstr>Conclusiones </vt:lpstr>
      <vt:lpstr>Conflictos normativos en las sociedades pluralistas</vt:lpstr>
      <vt:lpstr>Presentación de PowerPoint</vt:lpstr>
      <vt:lpstr>Presentación de PowerPoint</vt:lpstr>
      <vt:lpstr>Presentación de PowerPoint</vt:lpstr>
      <vt:lpstr>Presentación de PowerPoint</vt:lpstr>
      <vt:lpstr>El peso de los componentes comunicativos en las respuestas estratégicas a los conflictos normativos</vt:lpstr>
      <vt:lpstr>Conflictos de mercado</vt:lpstr>
      <vt:lpstr>LOS CONFLICTOS DE MERCADO EN LA GLOBALIZACIÓN</vt:lpstr>
      <vt:lpstr>Respuestas estratégicas cooperativas</vt:lpstr>
      <vt:lpstr>Respuestas estratégicas cooperativas</vt:lpstr>
      <vt:lpstr>Beneficios de la cooperación entre empresas</vt:lpstr>
      <vt:lpstr>Beneficios de la cooperación entre empresas</vt:lpstr>
      <vt:lpstr>El peso del componente comunicativo en las estrategias cooperativas</vt:lpstr>
      <vt:lpstr>La semio/strateg/sfera</vt:lpstr>
      <vt:lpstr>La semio/strateg/Sfera global</vt:lpstr>
      <vt:lpstr>La semio/strateg/Sfera NACIONAL</vt:lpstr>
      <vt:lpstr>operadores</vt:lpstr>
      <vt:lpstr>¿son realmente estratégicas estas comunicaciones?</vt:lpstr>
      <vt:lpstr>¿el estar rodeado de un mundo intangible simbólico y estratégico es bueno o malo?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Capítulo 19:   las ingenierías del consenso.  La semio/strateg/sfera</dc:title>
  <dc:creator>Macarena Endara</dc:creator>
  <cp:lastModifiedBy>Macarena Endara</cp:lastModifiedBy>
  <cp:revision>60</cp:revision>
  <dcterms:created xsi:type="dcterms:W3CDTF">2019-07-14T18:04:15Z</dcterms:created>
  <dcterms:modified xsi:type="dcterms:W3CDTF">2019-07-15T04:50:03Z</dcterms:modified>
</cp:coreProperties>
</file>