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72" r:id="rId3"/>
    <p:sldId id="262" r:id="rId4"/>
    <p:sldId id="257" r:id="rId5"/>
    <p:sldId id="269" r:id="rId6"/>
    <p:sldId id="263" r:id="rId7"/>
    <p:sldId id="264" r:id="rId8"/>
    <p:sldId id="259" r:id="rId9"/>
    <p:sldId id="258" r:id="rId10"/>
    <p:sldId id="265" r:id="rId11"/>
    <p:sldId id="266" r:id="rId12"/>
    <p:sldId id="260" r:id="rId13"/>
    <p:sldId id="267" r:id="rId14"/>
    <p:sldId id="261" r:id="rId15"/>
    <p:sldId id="268" r:id="rId16"/>
    <p:sldId id="270" r:id="rId17"/>
    <p:sldId id="271" r:id="rId18"/>
    <p:sldId id="273" r:id="rId19"/>
    <p:sldId id="274" r:id="rId20"/>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896086-68C2-44E0-9ACC-EC955E09DBB0}" type="datetimeFigureOut">
              <a:rPr lang="es-EC" smtClean="0"/>
              <a:t>15/7/2019</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0AFEF1-7910-4071-A44C-17A39114BEA4}" type="slidenum">
              <a:rPr lang="es-EC" smtClean="0"/>
              <a:t>‹Nº›</a:t>
            </a:fld>
            <a:endParaRPr lang="es-EC"/>
          </a:p>
        </p:txBody>
      </p:sp>
    </p:spTree>
    <p:extLst>
      <p:ext uri="{BB962C8B-B14F-4D97-AF65-F5344CB8AC3E}">
        <p14:creationId xmlns:p14="http://schemas.microsoft.com/office/powerpoint/2010/main" val="1388439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FB0AFEF1-7910-4071-A44C-17A39114BEA4}" type="slidenum">
              <a:rPr lang="es-EC" smtClean="0"/>
              <a:t>5</a:t>
            </a:fld>
            <a:endParaRPr lang="es-EC"/>
          </a:p>
        </p:txBody>
      </p:sp>
    </p:spTree>
    <p:extLst>
      <p:ext uri="{BB962C8B-B14F-4D97-AF65-F5344CB8AC3E}">
        <p14:creationId xmlns:p14="http://schemas.microsoft.com/office/powerpoint/2010/main" val="1128520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C"/>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C"/>
          </a:p>
        </p:txBody>
      </p:sp>
      <p:sp>
        <p:nvSpPr>
          <p:cNvPr id="4" name="3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3785110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4017355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2237299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1375946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7" name="6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8" name="7 Marcador de pie de página"/>
          <p:cNvSpPr>
            <a:spLocks noGrp="1"/>
          </p:cNvSpPr>
          <p:nvPr>
            <p:ph type="ftr" sz="quarter" idx="11"/>
          </p:nvPr>
        </p:nvSpPr>
        <p:spPr/>
        <p:txBody>
          <a:bodyPr/>
          <a:lstStyle/>
          <a:p>
            <a:endParaRPr lang="es-EC"/>
          </a:p>
        </p:txBody>
      </p:sp>
      <p:sp>
        <p:nvSpPr>
          <p:cNvPr id="9" name="8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2931168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4" name="3 Marcador de pie de página"/>
          <p:cNvSpPr>
            <a:spLocks noGrp="1"/>
          </p:cNvSpPr>
          <p:nvPr>
            <p:ph type="ftr" sz="quarter" idx="11"/>
          </p:nvPr>
        </p:nvSpPr>
        <p:spPr/>
        <p:txBody>
          <a:bodyPr/>
          <a:lstStyle/>
          <a:p>
            <a:endParaRPr lang="es-EC"/>
          </a:p>
        </p:txBody>
      </p:sp>
      <p:sp>
        <p:nvSpPr>
          <p:cNvPr id="5" name="4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2490685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355691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C"/>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2729275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C"/>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3093954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970452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265B739A-B0B5-4A3A-97E5-D58ADD25320A}" type="datetimeFigureOut">
              <a:rPr lang="es-EC" smtClean="0"/>
              <a:t>15/7/2019</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CDF96A9-9BBF-4DFD-80BC-024B31B34BB8}" type="slidenum">
              <a:rPr lang="es-EC" smtClean="0"/>
              <a:t>‹Nº›</a:t>
            </a:fld>
            <a:endParaRPr lang="es-EC"/>
          </a:p>
        </p:txBody>
      </p:sp>
    </p:spTree>
    <p:extLst>
      <p:ext uri="{BB962C8B-B14F-4D97-AF65-F5344CB8AC3E}">
        <p14:creationId xmlns:p14="http://schemas.microsoft.com/office/powerpoint/2010/main" val="3084877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5B739A-B0B5-4A3A-97E5-D58ADD25320A}" type="datetimeFigureOut">
              <a:rPr lang="es-EC" smtClean="0"/>
              <a:t>15/7/2019</a:t>
            </a:fld>
            <a:endParaRPr lang="es-EC"/>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DF96A9-9BBF-4DFD-80BC-024B31B34BB8}" type="slidenum">
              <a:rPr lang="es-EC" smtClean="0"/>
              <a:t>‹Nº›</a:t>
            </a:fld>
            <a:endParaRPr lang="es-EC"/>
          </a:p>
        </p:txBody>
      </p:sp>
    </p:spTree>
    <p:extLst>
      <p:ext uri="{BB962C8B-B14F-4D97-AF65-F5344CB8AC3E}">
        <p14:creationId xmlns:p14="http://schemas.microsoft.com/office/powerpoint/2010/main" val="414813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ctrTitle"/>
          </p:nvPr>
        </p:nvSpPr>
        <p:spPr>
          <a:xfrm>
            <a:off x="683568" y="-1179512"/>
            <a:ext cx="7774632" cy="4032448"/>
          </a:xfrm>
        </p:spPr>
        <p:txBody>
          <a:bodyPr/>
          <a:lstStyle/>
          <a:p>
            <a:r>
              <a:rPr lang="es-EC" dirty="0" smtClean="0">
                <a:solidFill>
                  <a:schemeClr val="bg1"/>
                </a:solidFill>
              </a:rPr>
              <a:t>INGENIERIA DEL CONSENSO</a:t>
            </a:r>
            <a:endParaRPr lang="es-EC" dirty="0">
              <a:solidFill>
                <a:schemeClr val="bg1"/>
              </a:solidFill>
            </a:endParaRPr>
          </a:p>
        </p:txBody>
      </p:sp>
      <p:sp>
        <p:nvSpPr>
          <p:cNvPr id="3" name="2 Subtítulo"/>
          <p:cNvSpPr>
            <a:spLocks noGrp="1"/>
          </p:cNvSpPr>
          <p:nvPr>
            <p:ph type="subTitle" idx="1"/>
          </p:nvPr>
        </p:nvSpPr>
        <p:spPr>
          <a:xfrm>
            <a:off x="1371600" y="1340768"/>
            <a:ext cx="6800800" cy="5256584"/>
          </a:xfrm>
        </p:spPr>
        <p:txBody>
          <a:bodyPr>
            <a:normAutofit lnSpcReduction="10000"/>
          </a:bodyPr>
          <a:lstStyle/>
          <a:p>
            <a:endParaRPr lang="es-EC" dirty="0" smtClean="0"/>
          </a:p>
          <a:p>
            <a:r>
              <a:rPr lang="es-EC" sz="2200" b="1" i="1" dirty="0" smtClean="0">
                <a:solidFill>
                  <a:schemeClr val="bg1"/>
                </a:solidFill>
              </a:rPr>
              <a:t>LOS GRANDES RETOS  DEL MOMENTO Y RESPUESTAS ESTRATE</a:t>
            </a:r>
            <a:r>
              <a:rPr lang="es-EC" sz="2200" b="1" dirty="0" smtClean="0">
                <a:solidFill>
                  <a:schemeClr val="bg1"/>
                </a:solidFill>
              </a:rPr>
              <a:t>GIAS</a:t>
            </a:r>
          </a:p>
          <a:p>
            <a:endParaRPr lang="es-EC" sz="2200" b="1" dirty="0" smtClean="0">
              <a:solidFill>
                <a:schemeClr val="bg1"/>
              </a:solidFill>
            </a:endParaRPr>
          </a:p>
          <a:p>
            <a:pPr algn="just"/>
            <a:r>
              <a:rPr lang="es-EC" sz="2200" dirty="0">
                <a:solidFill>
                  <a:schemeClr val="bg1"/>
                </a:solidFill>
              </a:rPr>
              <a:t>E</a:t>
            </a:r>
            <a:r>
              <a:rPr lang="es-EC" sz="2200" dirty="0" smtClean="0">
                <a:solidFill>
                  <a:schemeClr val="bg1"/>
                </a:solidFill>
              </a:rPr>
              <a:t>l contexto de la sociedad supuestamente global, en donde sus mercados y  redes de la información , pero independientemente de sus transacciones fragmentadas en  sus reglas y valores.</a:t>
            </a:r>
          </a:p>
          <a:p>
            <a:pPr algn="just"/>
            <a:endParaRPr lang="es-EC" sz="2200" dirty="0" smtClean="0">
              <a:solidFill>
                <a:schemeClr val="bg1"/>
              </a:solidFill>
            </a:endParaRPr>
          </a:p>
          <a:p>
            <a:pPr algn="just"/>
            <a:r>
              <a:rPr lang="es-EC" sz="2200" dirty="0">
                <a:solidFill>
                  <a:schemeClr val="bg1"/>
                </a:solidFill>
              </a:rPr>
              <a:t>T</a:t>
            </a:r>
            <a:r>
              <a:rPr lang="es-EC" sz="2200" dirty="0" smtClean="0">
                <a:solidFill>
                  <a:schemeClr val="bg1"/>
                </a:solidFill>
              </a:rPr>
              <a:t>iene el papel que están llamados a jugar en base a las estrategia de comunicación.</a:t>
            </a:r>
          </a:p>
          <a:p>
            <a:pPr algn="just"/>
            <a:endParaRPr lang="es-EC" sz="2200" dirty="0" smtClean="0">
              <a:solidFill>
                <a:schemeClr val="bg1"/>
              </a:solidFill>
            </a:endParaRPr>
          </a:p>
          <a:p>
            <a:pPr algn="just"/>
            <a:r>
              <a:rPr lang="es-EC" sz="2200" dirty="0" smtClean="0">
                <a:solidFill>
                  <a:schemeClr val="bg1"/>
                </a:solidFill>
              </a:rPr>
              <a:t>Hacer de unión de las fracturas sociales y ser un puente entre las distintas partes de los conflictos y oportunidades.</a:t>
            </a:r>
          </a:p>
        </p:txBody>
      </p:sp>
    </p:spTree>
    <p:extLst>
      <p:ext uri="{BB962C8B-B14F-4D97-AF65-F5344CB8AC3E}">
        <p14:creationId xmlns:p14="http://schemas.microsoft.com/office/powerpoint/2010/main" val="1822225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822412" y="260648"/>
            <a:ext cx="7499176" cy="5818658"/>
          </a:xfrm>
        </p:spPr>
        <p:txBody>
          <a:bodyPr>
            <a:normAutofit/>
          </a:bodyPr>
          <a:lstStyle/>
          <a:p>
            <a:pPr lvl="0">
              <a:spcBef>
                <a:spcPct val="20000"/>
              </a:spcBef>
            </a:pPr>
            <a:r>
              <a:rPr lang="es-EC" sz="2400" dirty="0">
                <a:solidFill>
                  <a:schemeClr val="bg1"/>
                </a:solidFill>
              </a:rPr>
              <a:t>La tarea es cumplir … </a:t>
            </a:r>
            <a:r>
              <a:rPr lang="es-EC" sz="2400" dirty="0" smtClean="0">
                <a:solidFill>
                  <a:schemeClr val="bg1"/>
                </a:solidFill>
              </a:rPr>
              <a:t>es </a:t>
            </a:r>
            <a:r>
              <a:rPr lang="es-EC" sz="2400" dirty="0">
                <a:solidFill>
                  <a:schemeClr val="bg1"/>
                </a:solidFill>
              </a:rPr>
              <a:t>el momento de saber como esa función esta siendo cumplida</a:t>
            </a:r>
            <a:r>
              <a:rPr lang="es-EC" sz="2400" dirty="0" smtClean="0">
                <a:solidFill>
                  <a:schemeClr val="bg1"/>
                </a:solidFill>
              </a:rPr>
              <a:t>.</a:t>
            </a:r>
            <a:br>
              <a:rPr lang="es-EC" sz="2400" dirty="0" smtClean="0">
                <a:solidFill>
                  <a:schemeClr val="bg1"/>
                </a:solidFill>
              </a:rPr>
            </a:br>
            <a:r>
              <a:rPr lang="es-EC" sz="2400" dirty="0">
                <a:solidFill>
                  <a:schemeClr val="bg1"/>
                </a:solidFill>
              </a:rPr>
              <a:t/>
            </a:r>
            <a:br>
              <a:rPr lang="es-EC" sz="2400" dirty="0">
                <a:solidFill>
                  <a:schemeClr val="bg1"/>
                </a:solidFill>
              </a:rPr>
            </a:br>
            <a:r>
              <a:rPr lang="es-EC" sz="2400" dirty="0">
                <a:solidFill>
                  <a:schemeClr val="bg1"/>
                </a:solidFill>
              </a:rPr>
              <a:t>La idea es tener una mejor radiografía del momento que estamos viviendo que eso nos permitirá tener un mejor  </a:t>
            </a:r>
            <a:r>
              <a:rPr lang="es-EC" sz="2400" dirty="0" smtClean="0">
                <a:solidFill>
                  <a:schemeClr val="bg1"/>
                </a:solidFill>
              </a:rPr>
              <a:t>diagnostica.</a:t>
            </a:r>
            <a:br>
              <a:rPr lang="es-EC" sz="2400" dirty="0" smtClean="0">
                <a:solidFill>
                  <a:schemeClr val="bg1"/>
                </a:solidFill>
              </a:rPr>
            </a:br>
            <a:r>
              <a:rPr lang="es-EC" sz="2400" dirty="0" smtClean="0">
                <a:solidFill>
                  <a:schemeClr val="bg1"/>
                </a:solidFill>
              </a:rPr>
              <a:t/>
            </a:r>
            <a:br>
              <a:rPr lang="es-EC" sz="2400" dirty="0" smtClean="0">
                <a:solidFill>
                  <a:schemeClr val="bg1"/>
                </a:solidFill>
              </a:rPr>
            </a:br>
            <a:r>
              <a:rPr lang="es-EC" sz="2400" dirty="0" smtClean="0">
                <a:solidFill>
                  <a:schemeClr val="bg1"/>
                </a:solidFill>
              </a:rPr>
              <a:t>Tener </a:t>
            </a:r>
            <a:r>
              <a:rPr lang="es-EC" sz="2400" dirty="0">
                <a:solidFill>
                  <a:schemeClr val="bg1"/>
                </a:solidFill>
              </a:rPr>
              <a:t>una plataforma donde podremos realizar cambios que la teoría estratégica esta necesitando</a:t>
            </a:r>
          </a:p>
        </p:txBody>
      </p:sp>
    </p:spTree>
    <p:extLst>
      <p:ext uri="{BB962C8B-B14F-4D97-AF65-F5344CB8AC3E}">
        <p14:creationId xmlns:p14="http://schemas.microsoft.com/office/powerpoint/2010/main" val="8413564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6322714"/>
          </a:xfrm>
        </p:spPr>
        <p:txBody>
          <a:bodyPr>
            <a:normAutofit/>
          </a:bodyPr>
          <a:lstStyle/>
          <a:p>
            <a:pPr lvl="0" algn="l">
              <a:spcBef>
                <a:spcPct val="20000"/>
              </a:spcBef>
            </a:pPr>
            <a:r>
              <a:rPr lang="es-EC" sz="2000" b="1" dirty="0">
                <a:solidFill>
                  <a:schemeClr val="bg1"/>
                </a:solidFill>
              </a:rPr>
              <a:t>DONDE ESTAMOS</a:t>
            </a:r>
            <a:br>
              <a:rPr lang="es-EC" sz="2000" b="1" dirty="0">
                <a:solidFill>
                  <a:schemeClr val="bg1"/>
                </a:solidFill>
              </a:rPr>
            </a:br>
            <a:r>
              <a:rPr lang="es-EC" sz="2000" dirty="0">
                <a:solidFill>
                  <a:schemeClr val="bg1"/>
                </a:solidFill>
              </a:rPr>
              <a:t>El mundo se enfrenta a múltiples problemas, y se ha hecho poco esfuerzo para identificar, cuales son los problemas mas críticos, y menos aun par identificar las estrategias para una solución</a:t>
            </a:r>
            <a:r>
              <a:rPr lang="es-EC" sz="2000" dirty="0" smtClean="0">
                <a:solidFill>
                  <a:schemeClr val="bg1"/>
                </a:solidFill>
              </a:rPr>
              <a:t>.</a:t>
            </a:r>
            <a:r>
              <a:rPr lang="es-EC" sz="2000" b="1" dirty="0" smtClean="0">
                <a:solidFill>
                  <a:schemeClr val="bg1"/>
                </a:solidFill>
              </a:rPr>
              <a:t/>
            </a:r>
            <a:br>
              <a:rPr lang="es-EC" sz="2000" b="1" dirty="0" smtClean="0">
                <a:solidFill>
                  <a:schemeClr val="bg1"/>
                </a:solidFill>
              </a:rPr>
            </a:br>
            <a:r>
              <a:rPr lang="es-EC" sz="2000" b="1" dirty="0">
                <a:solidFill>
                  <a:schemeClr val="bg1"/>
                </a:solidFill>
              </a:rPr>
              <a:t/>
            </a:r>
            <a:br>
              <a:rPr lang="es-EC" sz="2000" b="1" dirty="0">
                <a:solidFill>
                  <a:schemeClr val="bg1"/>
                </a:solidFill>
              </a:rPr>
            </a:br>
            <a:r>
              <a:rPr lang="es-EC" sz="2000" b="1" dirty="0">
                <a:solidFill>
                  <a:schemeClr val="bg1"/>
                </a:solidFill>
              </a:rPr>
              <a:t>LOS GRANDES RETOS</a:t>
            </a:r>
            <a:br>
              <a:rPr lang="es-EC" sz="2000" b="1" dirty="0">
                <a:solidFill>
                  <a:schemeClr val="bg1"/>
                </a:solidFill>
              </a:rPr>
            </a:br>
            <a:r>
              <a:rPr lang="es-EC" sz="2000" dirty="0">
                <a:solidFill>
                  <a:schemeClr val="bg1"/>
                </a:solidFill>
              </a:rPr>
              <a:t>Se a logrado identificar los principales problemas a través de programas internacionales, 12003 a nivel mundial, los cuales, 170 problemas básicos universales, y el resto como  (derivados de los anteriores, resultado de cruce de dos o mas problemas básicos, problemas de carácter puntual.  </a:t>
            </a:r>
            <a:r>
              <a:rPr lang="es-EC" sz="2000" b="1" dirty="0" smtClean="0">
                <a:solidFill>
                  <a:schemeClr val="bg1"/>
                </a:solidFill>
              </a:rPr>
              <a:t/>
            </a:r>
            <a:br>
              <a:rPr lang="es-EC" sz="2000" b="1" dirty="0" smtClean="0">
                <a:solidFill>
                  <a:schemeClr val="bg1"/>
                </a:solidFill>
              </a:rPr>
            </a:br>
            <a:r>
              <a:rPr lang="es-EC" sz="2000" b="1" dirty="0">
                <a:solidFill>
                  <a:schemeClr val="bg1"/>
                </a:solidFill>
              </a:rPr>
              <a:t/>
            </a:r>
            <a:br>
              <a:rPr lang="es-EC" sz="2000" b="1" dirty="0">
                <a:solidFill>
                  <a:schemeClr val="bg1"/>
                </a:solidFill>
              </a:rPr>
            </a:br>
            <a:r>
              <a:rPr lang="es-EC" sz="2000" b="1" dirty="0">
                <a:solidFill>
                  <a:schemeClr val="bg1"/>
                </a:solidFill>
              </a:rPr>
              <a:t>CARACTERISTICAS</a:t>
            </a:r>
            <a:br>
              <a:rPr lang="es-EC" sz="2000" b="1" dirty="0">
                <a:solidFill>
                  <a:schemeClr val="bg1"/>
                </a:solidFill>
              </a:rPr>
            </a:br>
            <a:r>
              <a:rPr lang="es-EC" sz="2000" dirty="0">
                <a:solidFill>
                  <a:schemeClr val="bg1"/>
                </a:solidFill>
              </a:rPr>
              <a:t>Las  preocupaciones han impulsado diversas actuaciones estrategias internacionales de los operadores públicos y con este sentido, nos permiten  plantear un punto objetivo de análisis</a:t>
            </a:r>
            <a:br>
              <a:rPr lang="es-EC" sz="2000" dirty="0">
                <a:solidFill>
                  <a:schemeClr val="bg1"/>
                </a:solidFill>
              </a:rPr>
            </a:br>
            <a:r>
              <a:rPr lang="es-EC" sz="2000" dirty="0">
                <a:solidFill>
                  <a:schemeClr val="bg1"/>
                </a:solidFill>
              </a:rPr>
              <a:t>Reconocimiento  generalizado de la multiplicidad de gravedad de  los </a:t>
            </a:r>
            <a:r>
              <a:rPr lang="es-EC" sz="2000" dirty="0" smtClean="0">
                <a:solidFill>
                  <a:schemeClr val="bg1"/>
                </a:solidFill>
              </a:rPr>
              <a:t>problemas.</a:t>
            </a:r>
            <a:r>
              <a:rPr lang="es-EC" sz="1800" b="1" dirty="0">
                <a:solidFill>
                  <a:prstClr val="black">
                    <a:tint val="75000"/>
                  </a:prstClr>
                </a:solidFill>
              </a:rPr>
              <a:t/>
            </a:r>
            <a:br>
              <a:rPr lang="es-EC" sz="1800" b="1" dirty="0">
                <a:solidFill>
                  <a:prstClr val="black">
                    <a:tint val="75000"/>
                  </a:prstClr>
                </a:solidFill>
              </a:rPr>
            </a:br>
            <a:r>
              <a:rPr lang="es-EC" sz="1800" b="1" dirty="0">
                <a:solidFill>
                  <a:prstClr val="black">
                    <a:tint val="75000"/>
                  </a:prstClr>
                </a:solidFill>
              </a:rPr>
              <a:t/>
            </a:r>
            <a:br>
              <a:rPr lang="es-EC" sz="1800" b="1" dirty="0">
                <a:solidFill>
                  <a:prstClr val="black">
                    <a:tint val="75000"/>
                  </a:prstClr>
                </a:solidFill>
              </a:rPr>
            </a:br>
            <a:endParaRPr lang="es-EC" sz="1800" dirty="0"/>
          </a:p>
        </p:txBody>
      </p:sp>
    </p:spTree>
    <p:extLst>
      <p:ext uri="{BB962C8B-B14F-4D97-AF65-F5344CB8AC3E}">
        <p14:creationId xmlns:p14="http://schemas.microsoft.com/office/powerpoint/2010/main" val="640956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Título"/>
          <p:cNvSpPr>
            <a:spLocks noGrp="1"/>
          </p:cNvSpPr>
          <p:nvPr>
            <p:ph type="title"/>
          </p:nvPr>
        </p:nvSpPr>
        <p:spPr>
          <a:xfrm>
            <a:off x="457200" y="116632"/>
            <a:ext cx="8229600" cy="6892570"/>
          </a:xfrm>
        </p:spPr>
        <p:txBody>
          <a:bodyPr>
            <a:normAutofit/>
          </a:bodyPr>
          <a:lstStyle/>
          <a:p>
            <a:pPr algn="l"/>
            <a:r>
              <a:rPr lang="es-EC" sz="2400" b="1" dirty="0" smtClean="0">
                <a:solidFill>
                  <a:schemeClr val="bg1"/>
                </a:solidFill>
                <a:latin typeface="+mn-lt"/>
              </a:rPr>
              <a:t>CARACTERISTICAS</a:t>
            </a:r>
            <a:r>
              <a:rPr lang="es-EC" sz="2400" dirty="0" smtClean="0">
                <a:solidFill>
                  <a:schemeClr val="bg1"/>
                </a:solidFill>
                <a:latin typeface="+mn-lt"/>
              </a:rPr>
              <a:t/>
            </a:r>
            <a:br>
              <a:rPr lang="es-EC" sz="2400" dirty="0" smtClean="0">
                <a:solidFill>
                  <a:schemeClr val="bg1"/>
                </a:solidFill>
                <a:latin typeface="+mn-lt"/>
              </a:rPr>
            </a:br>
            <a:r>
              <a:rPr lang="es-EC" sz="2400" dirty="0" smtClean="0">
                <a:solidFill>
                  <a:schemeClr val="bg1"/>
                </a:solidFill>
                <a:latin typeface="+mn-lt"/>
              </a:rPr>
              <a:t/>
            </a:r>
            <a:br>
              <a:rPr lang="es-EC" sz="2400" dirty="0" smtClean="0">
                <a:solidFill>
                  <a:schemeClr val="bg1"/>
                </a:solidFill>
                <a:latin typeface="+mn-lt"/>
              </a:rPr>
            </a:br>
            <a:r>
              <a:rPr lang="es-EC" sz="2400" dirty="0" smtClean="0">
                <a:solidFill>
                  <a:schemeClr val="bg1"/>
                </a:solidFill>
                <a:latin typeface="+mn-lt"/>
              </a:rPr>
              <a:t>Las  preocupaciones han impulsado diversas actuaciones estrategias internacionales de los operadores públicos y con este sentido, nos permiten  plantear un punto objetivo de análisis</a:t>
            </a:r>
            <a:br>
              <a:rPr lang="es-EC" sz="2400" dirty="0" smtClean="0">
                <a:solidFill>
                  <a:schemeClr val="bg1"/>
                </a:solidFill>
                <a:latin typeface="+mn-lt"/>
              </a:rPr>
            </a:br>
            <a:r>
              <a:rPr lang="es-EC" sz="2400" dirty="0" smtClean="0">
                <a:solidFill>
                  <a:schemeClr val="bg1"/>
                </a:solidFill>
                <a:latin typeface="+mn-lt"/>
              </a:rPr>
              <a:t/>
            </a:r>
            <a:br>
              <a:rPr lang="es-EC" sz="2400" dirty="0" smtClean="0">
                <a:solidFill>
                  <a:schemeClr val="bg1"/>
                </a:solidFill>
                <a:latin typeface="+mn-lt"/>
              </a:rPr>
            </a:br>
            <a:r>
              <a:rPr lang="es-EC" sz="2400" dirty="0" smtClean="0">
                <a:solidFill>
                  <a:schemeClr val="bg1"/>
                </a:solidFill>
                <a:latin typeface="+mn-lt"/>
              </a:rPr>
              <a:t>      - Reconocimiento  generalizado de la multiplicidad de gravedad de  los problemas</a:t>
            </a:r>
            <a:br>
              <a:rPr lang="es-EC" sz="2400" dirty="0" smtClean="0">
                <a:solidFill>
                  <a:schemeClr val="bg1"/>
                </a:solidFill>
                <a:latin typeface="+mn-lt"/>
              </a:rPr>
            </a:br>
            <a:r>
              <a:rPr lang="es-EC" sz="2400" dirty="0">
                <a:solidFill>
                  <a:schemeClr val="bg1"/>
                </a:solidFill>
                <a:latin typeface="+mn-lt"/>
              </a:rPr>
              <a:t> </a:t>
            </a:r>
            <a:r>
              <a:rPr lang="es-EC" sz="2400" dirty="0" smtClean="0">
                <a:solidFill>
                  <a:schemeClr val="bg1"/>
                </a:solidFill>
                <a:latin typeface="+mn-lt"/>
              </a:rPr>
              <a:t>     - Fuertes interrelaciones entre problemas.</a:t>
            </a:r>
            <a:br>
              <a:rPr lang="es-EC" sz="2400" dirty="0" smtClean="0">
                <a:solidFill>
                  <a:schemeClr val="bg1"/>
                </a:solidFill>
                <a:latin typeface="+mn-lt"/>
              </a:rPr>
            </a:br>
            <a:r>
              <a:rPr lang="es-EC" sz="2400" dirty="0">
                <a:solidFill>
                  <a:schemeClr val="bg1"/>
                </a:solidFill>
                <a:latin typeface="+mn-lt"/>
              </a:rPr>
              <a:t> </a:t>
            </a:r>
            <a:r>
              <a:rPr lang="es-EC" sz="2400" dirty="0" smtClean="0">
                <a:solidFill>
                  <a:schemeClr val="bg1"/>
                </a:solidFill>
                <a:latin typeface="+mn-lt"/>
              </a:rPr>
              <a:t>     - Complejidad de la red de problemas interconectados.</a:t>
            </a:r>
            <a:br>
              <a:rPr lang="es-EC" sz="2400" dirty="0" smtClean="0">
                <a:solidFill>
                  <a:schemeClr val="bg1"/>
                </a:solidFill>
                <a:latin typeface="+mn-lt"/>
              </a:rPr>
            </a:br>
            <a:r>
              <a:rPr lang="es-EC" sz="2400" dirty="0">
                <a:solidFill>
                  <a:schemeClr val="bg1"/>
                </a:solidFill>
                <a:latin typeface="+mn-lt"/>
              </a:rPr>
              <a:t> </a:t>
            </a:r>
            <a:r>
              <a:rPr lang="es-EC" sz="2400" dirty="0" smtClean="0">
                <a:solidFill>
                  <a:schemeClr val="bg1"/>
                </a:solidFill>
                <a:latin typeface="+mn-lt"/>
              </a:rPr>
              <a:t>     - Falta de consenso de las prioridades.</a:t>
            </a:r>
            <a:br>
              <a:rPr lang="es-EC" sz="2400" dirty="0" smtClean="0">
                <a:solidFill>
                  <a:schemeClr val="bg1"/>
                </a:solidFill>
                <a:latin typeface="+mn-lt"/>
              </a:rPr>
            </a:br>
            <a:r>
              <a:rPr lang="es-EC" sz="2400" dirty="0">
                <a:solidFill>
                  <a:schemeClr val="bg1"/>
                </a:solidFill>
                <a:latin typeface="+mn-lt"/>
              </a:rPr>
              <a:t> </a:t>
            </a:r>
            <a:r>
              <a:rPr lang="es-EC" sz="2400" dirty="0" smtClean="0">
                <a:solidFill>
                  <a:schemeClr val="bg1"/>
                </a:solidFill>
                <a:latin typeface="+mn-lt"/>
              </a:rPr>
              <a:t>     - Presencia y relevancia creciente de las organizaciones no gubernamentales.</a:t>
            </a:r>
            <a:br>
              <a:rPr lang="es-EC" sz="2400" dirty="0" smtClean="0">
                <a:solidFill>
                  <a:schemeClr val="bg1"/>
                </a:solidFill>
                <a:latin typeface="+mn-lt"/>
              </a:rPr>
            </a:br>
            <a:r>
              <a:rPr lang="es-EC" sz="2400" dirty="0">
                <a:solidFill>
                  <a:schemeClr val="bg1"/>
                </a:solidFill>
                <a:latin typeface="+mn-lt"/>
              </a:rPr>
              <a:t> </a:t>
            </a:r>
            <a:r>
              <a:rPr lang="es-EC" sz="2400" dirty="0" smtClean="0">
                <a:solidFill>
                  <a:schemeClr val="bg1"/>
                </a:solidFill>
                <a:latin typeface="+mn-lt"/>
              </a:rPr>
              <a:t>     - Peso del componente axiológico  y comunicativo. </a:t>
            </a:r>
            <a:br>
              <a:rPr lang="es-EC" sz="2400" dirty="0" smtClean="0">
                <a:solidFill>
                  <a:schemeClr val="bg1"/>
                </a:solidFill>
                <a:latin typeface="+mn-lt"/>
              </a:rPr>
            </a:br>
            <a:r>
              <a:rPr lang="es-EC" sz="2400" dirty="0" smtClean="0">
                <a:solidFill>
                  <a:schemeClr val="bg1"/>
                </a:solidFill>
                <a:latin typeface="+mn-lt"/>
              </a:rPr>
              <a:t>      - Necesidades de una forma mas integrada de acercarse a la complejidad.</a:t>
            </a:r>
            <a:r>
              <a:rPr lang="es-EC" sz="1800" dirty="0" smtClean="0"/>
              <a:t/>
            </a:r>
            <a:br>
              <a:rPr lang="es-EC" sz="1800" dirty="0" smtClean="0"/>
            </a:br>
            <a:r>
              <a:rPr lang="es-EC" sz="1800" dirty="0" smtClean="0"/>
              <a:t/>
            </a:r>
            <a:br>
              <a:rPr lang="es-EC" sz="1800" dirty="0" smtClean="0"/>
            </a:br>
            <a:endParaRPr lang="es-EC" sz="1800" dirty="0"/>
          </a:p>
        </p:txBody>
      </p:sp>
    </p:spTree>
    <p:extLst>
      <p:ext uri="{BB962C8B-B14F-4D97-AF65-F5344CB8AC3E}">
        <p14:creationId xmlns:p14="http://schemas.microsoft.com/office/powerpoint/2010/main" val="15666952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6106690"/>
          </a:xfrm>
        </p:spPr>
        <p:txBody>
          <a:bodyPr>
            <a:normAutofit/>
          </a:bodyPr>
          <a:lstStyle/>
          <a:p>
            <a:pPr algn="l"/>
            <a:r>
              <a:rPr lang="es-EC" sz="2400" b="1" dirty="0">
                <a:solidFill>
                  <a:schemeClr val="bg1"/>
                </a:solidFill>
                <a:latin typeface="+mn-lt"/>
              </a:rPr>
              <a:t>LAS RESPUESTAS </a:t>
            </a:r>
            <a:r>
              <a:rPr lang="es-EC" sz="2400" b="1" dirty="0" smtClean="0">
                <a:solidFill>
                  <a:schemeClr val="bg1"/>
                </a:solidFill>
                <a:latin typeface="+mn-lt"/>
              </a:rPr>
              <a:t>ESTRATEGICAS</a:t>
            </a:r>
            <a:br>
              <a:rPr lang="es-EC" sz="2400" b="1" dirty="0" smtClean="0">
                <a:solidFill>
                  <a:schemeClr val="bg1"/>
                </a:solidFill>
                <a:latin typeface="+mn-lt"/>
              </a:rPr>
            </a:br>
            <a:r>
              <a:rPr lang="es-EC" sz="2400" b="1" dirty="0">
                <a:solidFill>
                  <a:schemeClr val="bg1"/>
                </a:solidFill>
                <a:latin typeface="+mn-lt"/>
              </a:rPr>
              <a:t/>
            </a:r>
            <a:br>
              <a:rPr lang="es-EC" sz="2400" b="1" dirty="0">
                <a:solidFill>
                  <a:schemeClr val="bg1"/>
                </a:solidFill>
                <a:latin typeface="+mn-lt"/>
              </a:rPr>
            </a:br>
            <a:r>
              <a:rPr lang="es-EC" sz="2400" b="1" dirty="0">
                <a:solidFill>
                  <a:schemeClr val="bg1"/>
                </a:solidFill>
                <a:latin typeface="+mn-lt"/>
              </a:rPr>
              <a:t/>
            </a:r>
            <a:br>
              <a:rPr lang="es-EC" sz="2400" b="1" dirty="0">
                <a:solidFill>
                  <a:schemeClr val="bg1"/>
                </a:solidFill>
                <a:latin typeface="+mn-lt"/>
              </a:rPr>
            </a:br>
            <a:r>
              <a:rPr lang="es-EC" sz="2400" dirty="0" smtClean="0">
                <a:solidFill>
                  <a:schemeClr val="bg1"/>
                </a:solidFill>
                <a:latin typeface="+mn-lt"/>
              </a:rPr>
              <a:t>20.000 </a:t>
            </a:r>
            <a:r>
              <a:rPr lang="es-EC" sz="2400" dirty="0">
                <a:solidFill>
                  <a:schemeClr val="bg1"/>
                </a:solidFill>
                <a:latin typeface="+mn-lt"/>
              </a:rPr>
              <a:t>organizaciones inventariadas desarrollaron durante un </a:t>
            </a:r>
            <a:r>
              <a:rPr lang="es-EC" sz="2400" dirty="0" smtClean="0">
                <a:solidFill>
                  <a:schemeClr val="bg1"/>
                </a:solidFill>
                <a:latin typeface="+mn-lt"/>
              </a:rPr>
              <a:t>año.</a:t>
            </a:r>
            <a:br>
              <a:rPr lang="es-EC" sz="2400" dirty="0" smtClean="0">
                <a:solidFill>
                  <a:schemeClr val="bg1"/>
                </a:solidFill>
                <a:latin typeface="+mn-lt"/>
              </a:rPr>
            </a:br>
            <a:r>
              <a:rPr lang="es-EC" sz="2400" dirty="0" smtClean="0">
                <a:solidFill>
                  <a:schemeClr val="bg1"/>
                </a:solidFill>
                <a:latin typeface="+mn-lt"/>
              </a:rPr>
              <a:t/>
            </a:r>
            <a:br>
              <a:rPr lang="es-EC" sz="2400" dirty="0" smtClean="0">
                <a:solidFill>
                  <a:schemeClr val="bg1"/>
                </a:solidFill>
                <a:latin typeface="+mn-lt"/>
              </a:rPr>
            </a:br>
            <a:r>
              <a:rPr lang="es-EC" sz="2400" dirty="0" smtClean="0">
                <a:solidFill>
                  <a:schemeClr val="bg1"/>
                </a:solidFill>
                <a:latin typeface="+mn-lt"/>
              </a:rPr>
              <a:t>52.406 </a:t>
            </a:r>
            <a:r>
              <a:rPr lang="es-EC" sz="2400" dirty="0">
                <a:solidFill>
                  <a:schemeClr val="bg1"/>
                </a:solidFill>
                <a:latin typeface="+mn-lt"/>
              </a:rPr>
              <a:t>programas estratégicos como respuesta de los </a:t>
            </a:r>
            <a:r>
              <a:rPr lang="es-EC" sz="2400" dirty="0" smtClean="0">
                <a:solidFill>
                  <a:schemeClr val="bg1"/>
                </a:solidFill>
                <a:latin typeface="+mn-lt"/>
              </a:rPr>
              <a:t>12.003 </a:t>
            </a:r>
            <a:r>
              <a:rPr lang="es-EC" sz="2400" dirty="0">
                <a:solidFill>
                  <a:schemeClr val="bg1"/>
                </a:solidFill>
                <a:latin typeface="+mn-lt"/>
              </a:rPr>
              <a:t>problemas mundiales. </a:t>
            </a:r>
            <a:r>
              <a:rPr lang="es-EC" sz="2400" dirty="0" smtClean="0">
                <a:solidFill>
                  <a:schemeClr val="bg1"/>
                </a:solidFill>
                <a:latin typeface="+mn-lt"/>
              </a:rPr>
              <a:t/>
            </a:r>
            <a:br>
              <a:rPr lang="es-EC" sz="2400" dirty="0" smtClean="0">
                <a:solidFill>
                  <a:schemeClr val="bg1"/>
                </a:solidFill>
                <a:latin typeface="+mn-lt"/>
              </a:rPr>
            </a:br>
            <a:r>
              <a:rPr lang="es-EC" sz="2400" dirty="0">
                <a:solidFill>
                  <a:schemeClr val="bg1"/>
                </a:solidFill>
                <a:latin typeface="+mn-lt"/>
              </a:rPr>
              <a:t/>
            </a:r>
            <a:br>
              <a:rPr lang="es-EC" sz="2400" dirty="0">
                <a:solidFill>
                  <a:schemeClr val="bg1"/>
                </a:solidFill>
                <a:latin typeface="+mn-lt"/>
              </a:rPr>
            </a:br>
            <a:r>
              <a:rPr lang="es-EC" sz="2400" dirty="0" smtClean="0">
                <a:solidFill>
                  <a:schemeClr val="bg1"/>
                </a:solidFill>
                <a:latin typeface="+mn-lt"/>
              </a:rPr>
              <a:t>Realizada </a:t>
            </a:r>
            <a:r>
              <a:rPr lang="es-EC" sz="2400" dirty="0">
                <a:solidFill>
                  <a:schemeClr val="bg1"/>
                </a:solidFill>
                <a:latin typeface="+mn-lt"/>
              </a:rPr>
              <a:t>una depuración semántica se redujo a </a:t>
            </a:r>
            <a:r>
              <a:rPr lang="es-EC" sz="2400" dirty="0" smtClean="0">
                <a:solidFill>
                  <a:schemeClr val="bg1"/>
                </a:solidFill>
                <a:latin typeface="+mn-lt"/>
              </a:rPr>
              <a:t>29.542 </a:t>
            </a:r>
            <a:r>
              <a:rPr lang="es-EC" sz="2400" dirty="0">
                <a:solidFill>
                  <a:schemeClr val="bg1"/>
                </a:solidFill>
                <a:latin typeface="+mn-lt"/>
              </a:rPr>
              <a:t>estrategias realmente distintas, de las cuales 158  fueron catalogadas como  estrategias básicas.</a:t>
            </a:r>
            <a:br>
              <a:rPr lang="es-EC" sz="2400" dirty="0">
                <a:solidFill>
                  <a:schemeClr val="bg1"/>
                </a:solidFill>
                <a:latin typeface="+mn-lt"/>
              </a:rPr>
            </a:br>
            <a:r>
              <a:rPr lang="es-EC" sz="1800" dirty="0">
                <a:solidFill>
                  <a:prstClr val="black"/>
                </a:solidFill>
              </a:rPr>
              <a:t/>
            </a:r>
            <a:br>
              <a:rPr lang="es-EC" sz="1800" dirty="0">
                <a:solidFill>
                  <a:prstClr val="black"/>
                </a:solidFill>
              </a:rPr>
            </a:br>
            <a:endParaRPr lang="es-EC" sz="1800" dirty="0"/>
          </a:p>
        </p:txBody>
      </p:sp>
    </p:spTree>
    <p:extLst>
      <p:ext uri="{BB962C8B-B14F-4D97-AF65-F5344CB8AC3E}">
        <p14:creationId xmlns:p14="http://schemas.microsoft.com/office/powerpoint/2010/main" val="2717598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Título"/>
          <p:cNvSpPr>
            <a:spLocks noGrp="1"/>
          </p:cNvSpPr>
          <p:nvPr>
            <p:ph type="title"/>
          </p:nvPr>
        </p:nvSpPr>
        <p:spPr>
          <a:xfrm>
            <a:off x="457200" y="548680"/>
            <a:ext cx="8229600" cy="6034682"/>
          </a:xfrm>
        </p:spPr>
        <p:txBody>
          <a:bodyPr>
            <a:normAutofit fontScale="90000"/>
          </a:bodyPr>
          <a:lstStyle/>
          <a:p>
            <a:pPr algn="l"/>
            <a:r>
              <a:rPr lang="es-EC" sz="2400" b="1" dirty="0">
                <a:solidFill>
                  <a:schemeClr val="bg1"/>
                </a:solidFill>
                <a:latin typeface="+mn-lt"/>
              </a:rPr>
              <a:t>CARACTERISTICAS DE LAS ESTRATGIAS</a:t>
            </a:r>
            <a:br>
              <a:rPr lang="es-EC" sz="2400" b="1" dirty="0">
                <a:solidFill>
                  <a:schemeClr val="bg1"/>
                </a:solidFill>
                <a:latin typeface="+mn-lt"/>
              </a:rPr>
            </a:br>
            <a:r>
              <a:rPr lang="es-EC" sz="2400" b="1" dirty="0">
                <a:solidFill>
                  <a:schemeClr val="bg1"/>
                </a:solidFill>
                <a:latin typeface="+mn-lt"/>
              </a:rPr>
              <a:t/>
            </a:r>
            <a:br>
              <a:rPr lang="es-EC" sz="2400" b="1" dirty="0">
                <a:solidFill>
                  <a:schemeClr val="bg1"/>
                </a:solidFill>
                <a:latin typeface="+mn-lt"/>
              </a:rPr>
            </a:br>
            <a:r>
              <a:rPr lang="es-EC" sz="2400" dirty="0">
                <a:solidFill>
                  <a:schemeClr val="bg1"/>
                </a:solidFill>
                <a:latin typeface="+mn-lt"/>
              </a:rPr>
              <a:t>Las organizaciones que implementan intentan ocultar el carácter estratégico bajo características como acciones, soluciones, campañas, agendas</a:t>
            </a:r>
            <a:r>
              <a:rPr lang="es-EC" sz="2400" dirty="0" smtClean="0">
                <a:solidFill>
                  <a:schemeClr val="bg1"/>
                </a:solidFill>
                <a:latin typeface="+mn-lt"/>
              </a:rPr>
              <a:t>.</a:t>
            </a:r>
            <a:br>
              <a:rPr lang="es-EC" sz="2400" dirty="0" smtClean="0">
                <a:solidFill>
                  <a:schemeClr val="bg1"/>
                </a:solidFill>
                <a:latin typeface="+mn-lt"/>
              </a:rPr>
            </a:br>
            <a:r>
              <a:rPr lang="es-EC" sz="2400" dirty="0">
                <a:solidFill>
                  <a:schemeClr val="bg1"/>
                </a:solidFill>
                <a:latin typeface="+mn-lt"/>
              </a:rPr>
              <a:t/>
            </a:r>
            <a:br>
              <a:rPr lang="es-EC" sz="2400" dirty="0">
                <a:solidFill>
                  <a:schemeClr val="bg1"/>
                </a:solidFill>
                <a:latin typeface="+mn-lt"/>
              </a:rPr>
            </a:br>
            <a:r>
              <a:rPr lang="es-EC" sz="2400" dirty="0">
                <a:solidFill>
                  <a:schemeClr val="bg1"/>
                </a:solidFill>
                <a:latin typeface="+mn-lt"/>
              </a:rPr>
              <a:t>La disparidad no surge solo por métodos mitológicos, sino también por diferentes puntos de vistas. Esta reflexión nos lleva a la idea de que la diversidad de estrategias se debe a la diversidad de los valores que las animan</a:t>
            </a:r>
            <a:r>
              <a:rPr lang="es-EC" sz="2400" dirty="0" smtClean="0">
                <a:solidFill>
                  <a:schemeClr val="bg1"/>
                </a:solidFill>
                <a:latin typeface="+mn-lt"/>
              </a:rPr>
              <a:t>.</a:t>
            </a:r>
            <a:br>
              <a:rPr lang="es-EC" sz="2400" dirty="0" smtClean="0">
                <a:solidFill>
                  <a:schemeClr val="bg1"/>
                </a:solidFill>
                <a:latin typeface="+mn-lt"/>
              </a:rPr>
            </a:br>
            <a:r>
              <a:rPr lang="es-EC" sz="2400" dirty="0">
                <a:solidFill>
                  <a:schemeClr val="bg1"/>
                </a:solidFill>
                <a:latin typeface="+mn-lt"/>
              </a:rPr>
              <a:t/>
            </a:r>
            <a:br>
              <a:rPr lang="es-EC" sz="2400" dirty="0">
                <a:solidFill>
                  <a:schemeClr val="bg1"/>
                </a:solidFill>
                <a:latin typeface="+mn-lt"/>
              </a:rPr>
            </a:br>
            <a:r>
              <a:rPr lang="es-EC" sz="2400" dirty="0">
                <a:solidFill>
                  <a:schemeClr val="bg1"/>
                </a:solidFill>
                <a:latin typeface="+mn-lt"/>
              </a:rPr>
              <a:t>Hay que destacar  que ninguna de las 158 estrategias básicas son estrategias de comunicación, pero la comunicación esta presente y sus consecuencias forman parte del problema pero también forman parte de la solución</a:t>
            </a:r>
            <a:r>
              <a:rPr lang="es-EC" sz="2400" dirty="0" smtClean="0">
                <a:solidFill>
                  <a:schemeClr val="bg1"/>
                </a:solidFill>
                <a:latin typeface="+mn-lt"/>
              </a:rPr>
              <a:t>.</a:t>
            </a:r>
            <a:br>
              <a:rPr lang="es-EC" sz="2400" dirty="0" smtClean="0">
                <a:solidFill>
                  <a:schemeClr val="bg1"/>
                </a:solidFill>
                <a:latin typeface="+mn-lt"/>
              </a:rPr>
            </a:br>
            <a:r>
              <a:rPr lang="es-EC" sz="2400" dirty="0">
                <a:solidFill>
                  <a:schemeClr val="bg1"/>
                </a:solidFill>
                <a:latin typeface="+mn-lt"/>
              </a:rPr>
              <a:t/>
            </a:r>
            <a:br>
              <a:rPr lang="es-EC" sz="2400" dirty="0">
                <a:solidFill>
                  <a:schemeClr val="bg1"/>
                </a:solidFill>
                <a:latin typeface="+mn-lt"/>
              </a:rPr>
            </a:br>
            <a:r>
              <a:rPr lang="es-EC" sz="2400" dirty="0">
                <a:solidFill>
                  <a:schemeClr val="bg1"/>
                </a:solidFill>
                <a:latin typeface="+mn-lt"/>
              </a:rPr>
              <a:t>Las agencias reconocen articular una visión común de los problemas como requisitos indispensables para la formulaciones de las acciones coordinadas.</a:t>
            </a:r>
            <a:r>
              <a:rPr lang="es-EC" sz="1800" dirty="0">
                <a:solidFill>
                  <a:prstClr val="black"/>
                </a:solidFill>
              </a:rPr>
              <a:t/>
            </a:r>
            <a:br>
              <a:rPr lang="es-EC" sz="1800" dirty="0">
                <a:solidFill>
                  <a:prstClr val="black"/>
                </a:solidFill>
              </a:rPr>
            </a:br>
            <a:endParaRPr lang="es-EC" sz="1800" dirty="0"/>
          </a:p>
        </p:txBody>
      </p:sp>
    </p:spTree>
    <p:extLst>
      <p:ext uri="{BB962C8B-B14F-4D97-AF65-F5344CB8AC3E}">
        <p14:creationId xmlns:p14="http://schemas.microsoft.com/office/powerpoint/2010/main" val="35543698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548680"/>
            <a:ext cx="8229600" cy="6034682"/>
          </a:xfrm>
        </p:spPr>
        <p:txBody>
          <a:bodyPr>
            <a:noAutofit/>
          </a:bodyPr>
          <a:lstStyle/>
          <a:p>
            <a:pPr algn="l"/>
            <a:r>
              <a:rPr lang="es-EC" sz="2400" b="1" dirty="0">
                <a:solidFill>
                  <a:schemeClr val="bg1"/>
                </a:solidFill>
                <a:latin typeface="+mn-lt"/>
              </a:rPr>
              <a:t>ESTRATEGIAS COMUNICATIVAS BASICAS </a:t>
            </a:r>
            <a:r>
              <a:rPr lang="es-EC" sz="2400" b="1" dirty="0" smtClean="0">
                <a:solidFill>
                  <a:schemeClr val="bg1"/>
                </a:solidFill>
                <a:latin typeface="+mn-lt"/>
              </a:rPr>
              <a:t/>
            </a:r>
            <a:br>
              <a:rPr lang="es-EC" sz="2400" b="1" dirty="0" smtClean="0">
                <a:solidFill>
                  <a:schemeClr val="bg1"/>
                </a:solidFill>
                <a:latin typeface="+mn-lt"/>
              </a:rPr>
            </a:br>
            <a:r>
              <a:rPr lang="es-EC" sz="2400" b="1" dirty="0" smtClean="0">
                <a:solidFill>
                  <a:schemeClr val="bg1"/>
                </a:solidFill>
                <a:latin typeface="+mn-lt"/>
              </a:rPr>
              <a:t/>
            </a:r>
            <a:br>
              <a:rPr lang="es-EC" sz="2400" b="1" dirty="0" smtClean="0">
                <a:solidFill>
                  <a:schemeClr val="bg1"/>
                </a:solidFill>
                <a:latin typeface="+mn-lt"/>
              </a:rPr>
            </a:br>
            <a:r>
              <a:rPr lang="es-EC" sz="2400" dirty="0">
                <a:solidFill>
                  <a:schemeClr val="bg1"/>
                </a:solidFill>
                <a:latin typeface="+mn-lt"/>
              </a:rPr>
              <a:t/>
            </a:r>
            <a:br>
              <a:rPr lang="es-EC" sz="2400" dirty="0">
                <a:solidFill>
                  <a:schemeClr val="bg1"/>
                </a:solidFill>
                <a:latin typeface="+mn-lt"/>
              </a:rPr>
            </a:br>
            <a:r>
              <a:rPr lang="es-EC" sz="2400" dirty="0">
                <a:solidFill>
                  <a:schemeClr val="bg1"/>
                </a:solidFill>
                <a:latin typeface="+mn-lt"/>
              </a:rPr>
              <a:t>Pasar el mensaje dentro de los actores estratégicos (Políticos, burócratas</a:t>
            </a:r>
            <a:r>
              <a:rPr lang="es-EC" sz="2400" dirty="0" smtClean="0">
                <a:solidFill>
                  <a:schemeClr val="bg1"/>
                </a:solidFill>
                <a:latin typeface="+mn-lt"/>
              </a:rPr>
              <a:t>)</a:t>
            </a:r>
            <a:br>
              <a:rPr lang="es-EC" sz="2400" dirty="0" smtClean="0">
                <a:solidFill>
                  <a:schemeClr val="bg1"/>
                </a:solidFill>
                <a:latin typeface="+mn-lt"/>
              </a:rPr>
            </a:br>
            <a:r>
              <a:rPr lang="es-EC" sz="2400" dirty="0">
                <a:solidFill>
                  <a:schemeClr val="bg1"/>
                </a:solidFill>
                <a:latin typeface="+mn-lt"/>
              </a:rPr>
              <a:t/>
            </a:r>
            <a:br>
              <a:rPr lang="es-EC" sz="2400" dirty="0">
                <a:solidFill>
                  <a:schemeClr val="bg1"/>
                </a:solidFill>
                <a:latin typeface="+mn-lt"/>
              </a:rPr>
            </a:br>
            <a:r>
              <a:rPr lang="es-EC" sz="2400" dirty="0">
                <a:solidFill>
                  <a:schemeClr val="bg1"/>
                </a:solidFill>
                <a:latin typeface="+mn-lt"/>
              </a:rPr>
              <a:t>Crear una visión  común y articulada del problema</a:t>
            </a:r>
            <a:r>
              <a:rPr lang="es-EC" sz="2400" dirty="0" smtClean="0">
                <a:solidFill>
                  <a:schemeClr val="bg1"/>
                </a:solidFill>
                <a:latin typeface="+mn-lt"/>
              </a:rPr>
              <a:t>.</a:t>
            </a:r>
            <a:br>
              <a:rPr lang="es-EC" sz="2400" dirty="0" smtClean="0">
                <a:solidFill>
                  <a:schemeClr val="bg1"/>
                </a:solidFill>
                <a:latin typeface="+mn-lt"/>
              </a:rPr>
            </a:br>
            <a:r>
              <a:rPr lang="es-EC" sz="2400" dirty="0">
                <a:solidFill>
                  <a:schemeClr val="bg1"/>
                </a:solidFill>
                <a:latin typeface="+mn-lt"/>
              </a:rPr>
              <a:t/>
            </a:r>
            <a:br>
              <a:rPr lang="es-EC" sz="2400" dirty="0">
                <a:solidFill>
                  <a:schemeClr val="bg1"/>
                </a:solidFill>
                <a:latin typeface="+mn-lt"/>
              </a:rPr>
            </a:br>
            <a:r>
              <a:rPr lang="es-EC" sz="2400" dirty="0">
                <a:solidFill>
                  <a:schemeClr val="bg1"/>
                </a:solidFill>
                <a:latin typeface="+mn-lt"/>
              </a:rPr>
              <a:t>Creación de acuerdos  de cooperación entre grupos</a:t>
            </a:r>
            <a:r>
              <a:rPr lang="es-EC" sz="2400" dirty="0" smtClean="0">
                <a:solidFill>
                  <a:schemeClr val="bg1"/>
                </a:solidFill>
                <a:latin typeface="+mn-lt"/>
              </a:rPr>
              <a:t>.</a:t>
            </a:r>
            <a:br>
              <a:rPr lang="es-EC" sz="2400" dirty="0" smtClean="0">
                <a:solidFill>
                  <a:schemeClr val="bg1"/>
                </a:solidFill>
                <a:latin typeface="+mn-lt"/>
              </a:rPr>
            </a:br>
            <a:r>
              <a:rPr lang="es-EC" sz="2400" dirty="0">
                <a:solidFill>
                  <a:schemeClr val="bg1"/>
                </a:solidFill>
                <a:latin typeface="+mn-lt"/>
              </a:rPr>
              <a:t/>
            </a:r>
            <a:br>
              <a:rPr lang="es-EC" sz="2400" dirty="0">
                <a:solidFill>
                  <a:schemeClr val="bg1"/>
                </a:solidFill>
                <a:latin typeface="+mn-lt"/>
              </a:rPr>
            </a:br>
            <a:r>
              <a:rPr lang="es-EC" sz="2400" dirty="0">
                <a:solidFill>
                  <a:schemeClr val="bg1"/>
                </a:solidFill>
                <a:latin typeface="+mn-lt"/>
              </a:rPr>
              <a:t>Sensibilidad a la opinión publica a través de campañas</a:t>
            </a:r>
            <a:r>
              <a:rPr lang="es-EC" sz="2400" dirty="0" smtClean="0">
                <a:solidFill>
                  <a:schemeClr val="bg1"/>
                </a:solidFill>
                <a:latin typeface="+mn-lt"/>
              </a:rPr>
              <a:t>.</a:t>
            </a:r>
            <a:br>
              <a:rPr lang="es-EC" sz="2400" dirty="0" smtClean="0">
                <a:solidFill>
                  <a:schemeClr val="bg1"/>
                </a:solidFill>
                <a:latin typeface="+mn-lt"/>
              </a:rPr>
            </a:br>
            <a:r>
              <a:rPr lang="es-EC" sz="2400" dirty="0">
                <a:solidFill>
                  <a:schemeClr val="bg1"/>
                </a:solidFill>
                <a:latin typeface="+mn-lt"/>
              </a:rPr>
              <a:t/>
            </a:r>
            <a:br>
              <a:rPr lang="es-EC" sz="2400" dirty="0">
                <a:solidFill>
                  <a:schemeClr val="bg1"/>
                </a:solidFill>
                <a:latin typeface="+mn-lt"/>
              </a:rPr>
            </a:br>
            <a:r>
              <a:rPr lang="es-EC" sz="2400" dirty="0">
                <a:solidFill>
                  <a:schemeClr val="bg1"/>
                </a:solidFill>
                <a:latin typeface="+mn-lt"/>
              </a:rPr>
              <a:t>Educar a los jóvenes mediante programas y redes</a:t>
            </a:r>
            <a:r>
              <a:rPr lang="es-EC" sz="2400" dirty="0" smtClean="0">
                <a:solidFill>
                  <a:schemeClr val="bg1"/>
                </a:solidFill>
                <a:latin typeface="+mn-lt"/>
              </a:rPr>
              <a:t>.</a:t>
            </a:r>
            <a:br>
              <a:rPr lang="es-EC" sz="2400" dirty="0" smtClean="0">
                <a:solidFill>
                  <a:schemeClr val="bg1"/>
                </a:solidFill>
                <a:latin typeface="+mn-lt"/>
              </a:rPr>
            </a:br>
            <a:r>
              <a:rPr lang="es-EC" sz="2400" dirty="0">
                <a:solidFill>
                  <a:schemeClr val="bg1"/>
                </a:solidFill>
                <a:latin typeface="+mn-lt"/>
              </a:rPr>
              <a:t/>
            </a:r>
            <a:br>
              <a:rPr lang="es-EC" sz="2400" dirty="0">
                <a:solidFill>
                  <a:schemeClr val="bg1"/>
                </a:solidFill>
                <a:latin typeface="+mn-lt"/>
              </a:rPr>
            </a:br>
            <a:r>
              <a:rPr lang="es-EC" sz="2400" dirty="0">
                <a:solidFill>
                  <a:schemeClr val="bg1"/>
                </a:solidFill>
                <a:latin typeface="+mn-lt"/>
              </a:rPr>
              <a:t>La transferencia de información entre profesionales, mediante banco de datos.</a:t>
            </a:r>
            <a:br>
              <a:rPr lang="es-EC" sz="2400" dirty="0">
                <a:solidFill>
                  <a:schemeClr val="bg1"/>
                </a:solidFill>
                <a:latin typeface="+mn-lt"/>
              </a:rPr>
            </a:br>
            <a:endParaRPr lang="es-EC" sz="2400" dirty="0">
              <a:solidFill>
                <a:schemeClr val="bg1"/>
              </a:solidFill>
              <a:latin typeface="+mn-lt"/>
            </a:endParaRPr>
          </a:p>
        </p:txBody>
      </p:sp>
    </p:spTree>
    <p:extLst>
      <p:ext uri="{BB962C8B-B14F-4D97-AF65-F5344CB8AC3E}">
        <p14:creationId xmlns:p14="http://schemas.microsoft.com/office/powerpoint/2010/main" val="1019850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31639"/>
            <a:ext cx="8229600" cy="6394722"/>
          </a:xfrm>
        </p:spPr>
        <p:txBody>
          <a:bodyPr>
            <a:normAutofit fontScale="90000"/>
          </a:bodyPr>
          <a:lstStyle/>
          <a:p>
            <a:pPr algn="l"/>
            <a:r>
              <a:rPr lang="es-EC" sz="2400" b="1" dirty="0" smtClean="0">
                <a:solidFill>
                  <a:schemeClr val="bg1"/>
                </a:solidFill>
                <a:latin typeface="+mn-lt"/>
              </a:rPr>
              <a:t>LAS ESTRATEGIAS QUE SE UTILIZAN PARA EVITAR LA QUIEBRA SOCIAL</a:t>
            </a:r>
            <a:br>
              <a:rPr lang="es-EC" sz="2400" b="1" dirty="0" smtClean="0">
                <a:solidFill>
                  <a:schemeClr val="bg1"/>
                </a:solidFill>
                <a:latin typeface="+mn-lt"/>
              </a:rPr>
            </a:br>
            <a:r>
              <a:rPr lang="es-EC" sz="2400" b="1" dirty="0" smtClean="0">
                <a:solidFill>
                  <a:schemeClr val="bg1"/>
                </a:solidFill>
                <a:latin typeface="+mn-lt"/>
              </a:rPr>
              <a:t/>
            </a:r>
            <a:br>
              <a:rPr lang="es-EC" sz="2400" b="1" dirty="0" smtClean="0">
                <a:solidFill>
                  <a:schemeClr val="bg1"/>
                </a:solidFill>
                <a:latin typeface="+mn-lt"/>
              </a:rPr>
            </a:br>
            <a:r>
              <a:rPr lang="es-EC" sz="2400" b="1" dirty="0" smtClean="0">
                <a:solidFill>
                  <a:schemeClr val="bg1"/>
                </a:solidFill>
                <a:latin typeface="+mn-lt"/>
              </a:rPr>
              <a:t>Estrategias básicas para reducir el conflicto normativo en las sociedades pluralistas contemporáneas.</a:t>
            </a:r>
            <a:br>
              <a:rPr lang="es-EC" sz="2400" b="1" dirty="0" smtClean="0">
                <a:solidFill>
                  <a:schemeClr val="bg1"/>
                </a:solidFill>
                <a:latin typeface="+mn-lt"/>
              </a:rPr>
            </a:br>
            <a:r>
              <a:rPr lang="es-EC" sz="2400" b="1" dirty="0">
                <a:solidFill>
                  <a:schemeClr val="bg1"/>
                </a:solidFill>
                <a:latin typeface="+mn-lt"/>
              </a:rPr>
              <a:t/>
            </a:r>
            <a:br>
              <a:rPr lang="es-EC" sz="2400" b="1" dirty="0">
                <a:solidFill>
                  <a:schemeClr val="bg1"/>
                </a:solidFill>
                <a:latin typeface="+mn-lt"/>
              </a:rPr>
            </a:br>
            <a:r>
              <a:rPr lang="es-EC" sz="2400" b="1" dirty="0" smtClean="0">
                <a:solidFill>
                  <a:schemeClr val="bg1"/>
                </a:solidFill>
                <a:latin typeface="+mn-lt"/>
              </a:rPr>
              <a:t>- La maximización delas función mediadora de las leyes.</a:t>
            </a:r>
            <a:br>
              <a:rPr lang="es-EC" sz="2400" b="1" dirty="0" smtClean="0">
                <a:solidFill>
                  <a:schemeClr val="bg1"/>
                </a:solidFill>
                <a:latin typeface="+mn-lt"/>
              </a:rPr>
            </a:br>
            <a:r>
              <a:rPr lang="es-EC" sz="2400" b="1" dirty="0" smtClean="0">
                <a:solidFill>
                  <a:schemeClr val="bg1"/>
                </a:solidFill>
                <a:latin typeface="+mn-lt"/>
              </a:rPr>
              <a:t/>
            </a:r>
            <a:br>
              <a:rPr lang="es-EC" sz="2400" b="1" dirty="0" smtClean="0">
                <a:solidFill>
                  <a:schemeClr val="bg1"/>
                </a:solidFill>
                <a:latin typeface="+mn-lt"/>
              </a:rPr>
            </a:br>
            <a:r>
              <a:rPr lang="es-EC" sz="2400" b="1" dirty="0" smtClean="0">
                <a:solidFill>
                  <a:schemeClr val="bg1"/>
                </a:solidFill>
                <a:latin typeface="+mn-lt"/>
              </a:rPr>
              <a:t>- formulas procedimentales relativas a la legalidad y constitucionalidad de las       decisiones.</a:t>
            </a:r>
            <a:br>
              <a:rPr lang="es-EC" sz="2400" b="1" dirty="0" smtClean="0">
                <a:solidFill>
                  <a:schemeClr val="bg1"/>
                </a:solidFill>
                <a:latin typeface="+mn-lt"/>
              </a:rPr>
            </a:br>
            <a:r>
              <a:rPr lang="es-EC" sz="2400" b="1" dirty="0" smtClean="0">
                <a:solidFill>
                  <a:schemeClr val="bg1"/>
                </a:solidFill>
                <a:latin typeface="+mn-lt"/>
              </a:rPr>
              <a:t/>
            </a:r>
            <a:br>
              <a:rPr lang="es-EC" sz="2400" b="1" dirty="0" smtClean="0">
                <a:solidFill>
                  <a:schemeClr val="bg1"/>
                </a:solidFill>
                <a:latin typeface="+mn-lt"/>
              </a:rPr>
            </a:br>
            <a:r>
              <a:rPr lang="es-EC" sz="2400" b="1" dirty="0" smtClean="0">
                <a:solidFill>
                  <a:schemeClr val="bg1"/>
                </a:solidFill>
                <a:latin typeface="+mn-lt"/>
              </a:rPr>
              <a:t>- Mecanismos de mediación y arbitraje, en busca de soluciones consensuadas.</a:t>
            </a:r>
            <a:br>
              <a:rPr lang="es-EC" sz="2400" b="1" dirty="0" smtClean="0">
                <a:solidFill>
                  <a:schemeClr val="bg1"/>
                </a:solidFill>
                <a:latin typeface="+mn-lt"/>
              </a:rPr>
            </a:br>
            <a:r>
              <a:rPr lang="es-EC" sz="2400" b="1" dirty="0" smtClean="0">
                <a:solidFill>
                  <a:schemeClr val="bg1"/>
                </a:solidFill>
                <a:latin typeface="+mn-lt"/>
              </a:rPr>
              <a:t/>
            </a:r>
            <a:br>
              <a:rPr lang="es-EC" sz="2400" b="1" dirty="0" smtClean="0">
                <a:solidFill>
                  <a:schemeClr val="bg1"/>
                </a:solidFill>
                <a:latin typeface="+mn-lt"/>
              </a:rPr>
            </a:br>
            <a:r>
              <a:rPr lang="es-EC" sz="2400" b="1" dirty="0" smtClean="0">
                <a:solidFill>
                  <a:schemeClr val="bg1"/>
                </a:solidFill>
                <a:latin typeface="+mn-lt"/>
              </a:rPr>
              <a:t>- La inducción positiva, mediante campañas de comunicación.</a:t>
            </a:r>
            <a:br>
              <a:rPr lang="es-EC" sz="2400" b="1" dirty="0" smtClean="0">
                <a:solidFill>
                  <a:schemeClr val="bg1"/>
                </a:solidFill>
                <a:latin typeface="+mn-lt"/>
              </a:rPr>
            </a:br>
            <a:r>
              <a:rPr lang="es-EC" sz="2400" b="1" dirty="0" smtClean="0">
                <a:solidFill>
                  <a:schemeClr val="bg1"/>
                </a:solidFill>
                <a:latin typeface="+mn-lt"/>
              </a:rPr>
              <a:t/>
            </a:r>
            <a:br>
              <a:rPr lang="es-EC" sz="2400" b="1" dirty="0" smtClean="0">
                <a:solidFill>
                  <a:schemeClr val="bg1"/>
                </a:solidFill>
                <a:latin typeface="+mn-lt"/>
              </a:rPr>
            </a:br>
            <a:r>
              <a:rPr lang="es-EC" sz="2400" b="1" dirty="0" smtClean="0">
                <a:solidFill>
                  <a:schemeClr val="bg1"/>
                </a:solidFill>
                <a:latin typeface="+mn-lt"/>
              </a:rPr>
              <a:t>- programas educativos para promover a la juventud cambios culturales.</a:t>
            </a:r>
            <a:r>
              <a:rPr lang="es-EC" sz="1800" dirty="0" smtClean="0"/>
              <a:t/>
            </a:r>
            <a:br>
              <a:rPr lang="es-EC" sz="1800" dirty="0" smtClean="0"/>
            </a:br>
            <a:r>
              <a:rPr lang="es-EC" sz="1200" dirty="0" smtClean="0"/>
              <a:t/>
            </a:r>
            <a:br>
              <a:rPr lang="es-EC" sz="1200" dirty="0" smtClean="0"/>
            </a:br>
            <a:endParaRPr lang="es-EC" sz="1200" dirty="0"/>
          </a:p>
        </p:txBody>
      </p:sp>
    </p:spTree>
    <p:extLst>
      <p:ext uri="{BB962C8B-B14F-4D97-AF65-F5344CB8AC3E}">
        <p14:creationId xmlns:p14="http://schemas.microsoft.com/office/powerpoint/2010/main" val="2700423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188640"/>
            <a:ext cx="8229600" cy="6264696"/>
          </a:xfrm>
        </p:spPr>
        <p:txBody>
          <a:bodyPr>
            <a:normAutofit fontScale="90000"/>
          </a:bodyPr>
          <a:lstStyle/>
          <a:p>
            <a:pPr algn="l"/>
            <a:r>
              <a:rPr lang="es-EC" sz="2400" b="1" dirty="0" smtClean="0">
                <a:solidFill>
                  <a:schemeClr val="bg1"/>
                </a:solidFill>
                <a:latin typeface="+mn-lt"/>
              </a:rPr>
              <a:t>CONFLICTOS NORMATIVOS EN LAS MODERNAS SOCIEDADES PLURALISTAS </a:t>
            </a:r>
            <a:br>
              <a:rPr lang="es-EC" sz="2400" b="1" dirty="0" smtClean="0">
                <a:solidFill>
                  <a:schemeClr val="bg1"/>
                </a:solidFill>
                <a:latin typeface="+mn-lt"/>
              </a:rPr>
            </a:br>
            <a:r>
              <a:rPr lang="es-EC" sz="2400" b="1" dirty="0" smtClean="0">
                <a:solidFill>
                  <a:schemeClr val="bg1"/>
                </a:solidFill>
                <a:latin typeface="+mn-lt"/>
              </a:rPr>
              <a:t/>
            </a:r>
            <a:br>
              <a:rPr lang="es-EC" sz="2400" b="1" dirty="0" smtClean="0">
                <a:solidFill>
                  <a:schemeClr val="bg1"/>
                </a:solidFill>
                <a:latin typeface="+mn-lt"/>
              </a:rPr>
            </a:br>
            <a:r>
              <a:rPr lang="es-EC" sz="2400" dirty="0">
                <a:solidFill>
                  <a:schemeClr val="bg1"/>
                </a:solidFill>
                <a:latin typeface="+mn-lt"/>
              </a:rPr>
              <a:t>S</a:t>
            </a:r>
            <a:r>
              <a:rPr lang="es-EC" sz="2400" dirty="0" smtClean="0">
                <a:solidFill>
                  <a:schemeClr val="bg1"/>
                </a:solidFill>
                <a:latin typeface="+mn-lt"/>
              </a:rPr>
              <a:t>e refiere a problemas que no tienen por que ser conflictivos, los grupos implicados tiene percepciones diferentes o enfrentan el origen o la naturaleza del problema y sobre la estrategia mas adecuada para solucionarlo.</a:t>
            </a:r>
            <a:br>
              <a:rPr lang="es-EC" sz="2400" dirty="0" smtClean="0">
                <a:solidFill>
                  <a:schemeClr val="bg1"/>
                </a:solidFill>
                <a:latin typeface="+mn-lt"/>
              </a:rPr>
            </a:br>
            <a:r>
              <a:rPr lang="es-EC" sz="2400" dirty="0" smtClean="0">
                <a:solidFill>
                  <a:schemeClr val="bg1"/>
                </a:solidFill>
                <a:latin typeface="+mn-lt"/>
              </a:rPr>
              <a:t/>
            </a:r>
            <a:br>
              <a:rPr lang="es-EC" sz="2400" dirty="0" smtClean="0">
                <a:solidFill>
                  <a:schemeClr val="bg1"/>
                </a:solidFill>
                <a:latin typeface="+mn-lt"/>
              </a:rPr>
            </a:br>
            <a:r>
              <a:rPr lang="es-EC" sz="2400" dirty="0" smtClean="0">
                <a:solidFill>
                  <a:schemeClr val="bg1"/>
                </a:solidFill>
                <a:latin typeface="+mn-lt"/>
              </a:rPr>
              <a:t>Las causas principales de esta conflictividad es el choque de cultura o normas y por la competencia por la economía y el mercado.</a:t>
            </a:r>
            <a:br>
              <a:rPr lang="es-EC" sz="2400" dirty="0" smtClean="0">
                <a:solidFill>
                  <a:schemeClr val="bg1"/>
                </a:solidFill>
                <a:latin typeface="+mn-lt"/>
              </a:rPr>
            </a:br>
            <a:r>
              <a:rPr lang="es-EC" sz="2400" dirty="0" smtClean="0">
                <a:solidFill>
                  <a:schemeClr val="bg1"/>
                </a:solidFill>
                <a:latin typeface="+mn-lt"/>
              </a:rPr>
              <a:t/>
            </a:r>
            <a:br>
              <a:rPr lang="es-EC" sz="2400" dirty="0" smtClean="0">
                <a:solidFill>
                  <a:schemeClr val="bg1"/>
                </a:solidFill>
                <a:latin typeface="+mn-lt"/>
              </a:rPr>
            </a:br>
            <a:r>
              <a:rPr lang="es-EC" sz="2400" dirty="0">
                <a:solidFill>
                  <a:schemeClr val="bg1"/>
                </a:solidFill>
                <a:latin typeface="+mn-lt"/>
              </a:rPr>
              <a:t> </a:t>
            </a:r>
            <a:r>
              <a:rPr lang="es-EC" sz="2400" dirty="0" smtClean="0">
                <a:solidFill>
                  <a:schemeClr val="bg1"/>
                </a:solidFill>
                <a:latin typeface="+mn-lt"/>
              </a:rPr>
              <a:t>Los conflictos normativos tienen en cuenta  que no son originales, sino viene derivados, aparecen  entre diferentes grupos sociales que han enfrentado problemas de interés común , en donde surge convicciones y criterios diferentes basados en valores diferentes.</a:t>
            </a:r>
            <a:br>
              <a:rPr lang="es-EC" sz="2400" dirty="0" smtClean="0">
                <a:solidFill>
                  <a:schemeClr val="bg1"/>
                </a:solidFill>
                <a:latin typeface="+mn-lt"/>
              </a:rPr>
            </a:br>
            <a:endParaRPr lang="es-EC" sz="1800" dirty="0"/>
          </a:p>
        </p:txBody>
      </p:sp>
    </p:spTree>
    <p:extLst>
      <p:ext uri="{BB962C8B-B14F-4D97-AF65-F5344CB8AC3E}">
        <p14:creationId xmlns:p14="http://schemas.microsoft.com/office/powerpoint/2010/main" val="20513536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539552" y="836712"/>
            <a:ext cx="7941568" cy="5544616"/>
          </a:xfrm>
        </p:spPr>
        <p:txBody>
          <a:bodyPr>
            <a:normAutofit fontScale="90000"/>
          </a:bodyPr>
          <a:lstStyle/>
          <a:p>
            <a:pPr algn="l"/>
            <a:r>
              <a:rPr lang="es-EC" sz="2700" b="1" dirty="0">
                <a:solidFill>
                  <a:schemeClr val="bg1"/>
                </a:solidFill>
                <a:latin typeface="+mn-lt"/>
              </a:rPr>
              <a:t>LAS RESPUESTAS ESTRATÉGICAS A LOS CONFLICTOS NORMATIVO</a:t>
            </a:r>
            <a:br>
              <a:rPr lang="es-EC" sz="2700" b="1" dirty="0">
                <a:solidFill>
                  <a:schemeClr val="bg1"/>
                </a:solidFill>
                <a:latin typeface="+mn-lt"/>
              </a:rPr>
            </a:br>
            <a:r>
              <a:rPr lang="es-EC" sz="2700" b="1" dirty="0">
                <a:solidFill>
                  <a:schemeClr val="bg1"/>
                </a:solidFill>
                <a:latin typeface="+mn-lt"/>
              </a:rPr>
              <a:t/>
            </a:r>
            <a:br>
              <a:rPr lang="es-EC" sz="2700" b="1" dirty="0">
                <a:solidFill>
                  <a:schemeClr val="bg1"/>
                </a:solidFill>
                <a:latin typeface="+mn-lt"/>
              </a:rPr>
            </a:br>
            <a:r>
              <a:rPr lang="es-EC" sz="2700" dirty="0">
                <a:solidFill>
                  <a:schemeClr val="bg1"/>
                </a:solidFill>
                <a:latin typeface="+mn-lt"/>
              </a:rPr>
              <a:t>los tipos de conflictos  buscan  respuestas adecuadas, relativas a la vida social y política ya resueltas.</a:t>
            </a:r>
            <a:br>
              <a:rPr lang="es-EC" sz="2700" dirty="0">
                <a:solidFill>
                  <a:schemeClr val="bg1"/>
                </a:solidFill>
                <a:latin typeface="+mn-lt"/>
              </a:rPr>
            </a:br>
            <a:r>
              <a:rPr lang="es-EC" sz="2700" dirty="0">
                <a:solidFill>
                  <a:schemeClr val="bg1"/>
                </a:solidFill>
                <a:latin typeface="+mn-lt"/>
              </a:rPr>
              <a:t>Tiene sentido aplicar estrategias </a:t>
            </a:r>
            <a:r>
              <a:rPr lang="es-EC" sz="2700" dirty="0" smtClean="0">
                <a:solidFill>
                  <a:schemeClr val="bg1"/>
                </a:solidFill>
                <a:latin typeface="+mn-lt"/>
              </a:rPr>
              <a:t>clásicas</a:t>
            </a:r>
            <a:r>
              <a:rPr lang="es-EC" sz="2700" dirty="0">
                <a:solidFill>
                  <a:schemeClr val="bg1"/>
                </a:solidFill>
                <a:latin typeface="+mn-lt"/>
              </a:rPr>
              <a:t/>
            </a:r>
            <a:br>
              <a:rPr lang="es-EC" sz="2700" dirty="0">
                <a:solidFill>
                  <a:schemeClr val="bg1"/>
                </a:solidFill>
                <a:latin typeface="+mn-lt"/>
              </a:rPr>
            </a:br>
            <a:r>
              <a:rPr lang="es-EC" sz="2700" dirty="0">
                <a:solidFill>
                  <a:schemeClr val="bg1"/>
                </a:solidFill>
                <a:latin typeface="+mn-lt"/>
              </a:rPr>
              <a:t/>
            </a:r>
            <a:br>
              <a:rPr lang="es-EC" sz="2700" dirty="0">
                <a:solidFill>
                  <a:schemeClr val="bg1"/>
                </a:solidFill>
                <a:latin typeface="+mn-lt"/>
              </a:rPr>
            </a:br>
            <a:r>
              <a:rPr lang="es-EC" sz="2700" dirty="0" smtClean="0">
                <a:solidFill>
                  <a:schemeClr val="bg1"/>
                </a:solidFill>
                <a:latin typeface="+mn-lt"/>
              </a:rPr>
              <a:t>TIPOS </a:t>
            </a:r>
            <a:r>
              <a:rPr lang="es-EC" sz="2700" dirty="0">
                <a:solidFill>
                  <a:schemeClr val="bg1"/>
                </a:solidFill>
                <a:latin typeface="+mn-lt"/>
              </a:rPr>
              <a:t>DE COMFLICTOS </a:t>
            </a:r>
            <a:r>
              <a:rPr lang="es-EC" sz="2700" dirty="0" smtClean="0">
                <a:solidFill>
                  <a:schemeClr val="bg1"/>
                </a:solidFill>
                <a:latin typeface="+mn-lt"/>
              </a:rPr>
              <a:t>NORMATIVOS</a:t>
            </a:r>
            <a:br>
              <a:rPr lang="es-EC" sz="2700" dirty="0" smtClean="0">
                <a:solidFill>
                  <a:schemeClr val="bg1"/>
                </a:solidFill>
                <a:latin typeface="+mn-lt"/>
              </a:rPr>
            </a:br>
            <a:r>
              <a:rPr lang="es-EC" sz="2700" dirty="0">
                <a:solidFill>
                  <a:schemeClr val="bg1"/>
                </a:solidFill>
                <a:latin typeface="+mn-lt"/>
              </a:rPr>
              <a:t/>
            </a:r>
            <a:br>
              <a:rPr lang="es-EC" sz="2700" dirty="0">
                <a:solidFill>
                  <a:schemeClr val="bg1"/>
                </a:solidFill>
                <a:latin typeface="+mn-lt"/>
              </a:rPr>
            </a:br>
            <a:r>
              <a:rPr lang="es-EC" sz="2700" dirty="0">
                <a:solidFill>
                  <a:schemeClr val="bg1"/>
                </a:solidFill>
                <a:latin typeface="+mn-lt"/>
              </a:rPr>
              <a:t>- CIVILES E </a:t>
            </a:r>
            <a:r>
              <a:rPr lang="es-EC" sz="2700" dirty="0" smtClean="0">
                <a:solidFill>
                  <a:schemeClr val="bg1"/>
                </a:solidFill>
                <a:latin typeface="+mn-lt"/>
              </a:rPr>
              <a:t>INCIVILES</a:t>
            </a:r>
            <a:r>
              <a:rPr lang="es-EC" sz="2700" dirty="0" smtClean="0">
                <a:solidFill>
                  <a:schemeClr val="bg1"/>
                </a:solidFill>
                <a:latin typeface="+mn-lt"/>
              </a:rPr>
              <a:t>.</a:t>
            </a:r>
            <a:r>
              <a:rPr lang="es-EC" sz="2700" dirty="0">
                <a:solidFill>
                  <a:schemeClr val="bg1"/>
                </a:solidFill>
                <a:latin typeface="+mn-lt"/>
              </a:rPr>
              <a:t/>
            </a:r>
            <a:br>
              <a:rPr lang="es-EC" sz="2700" dirty="0">
                <a:solidFill>
                  <a:schemeClr val="bg1"/>
                </a:solidFill>
                <a:latin typeface="+mn-lt"/>
              </a:rPr>
            </a:br>
            <a:r>
              <a:rPr lang="es-EC" sz="2700" dirty="0">
                <a:solidFill>
                  <a:schemeClr val="bg1"/>
                </a:solidFill>
                <a:latin typeface="+mn-lt"/>
              </a:rPr>
              <a:t>- CONFLICTOSDE </a:t>
            </a:r>
            <a:r>
              <a:rPr lang="es-EC" sz="2700" dirty="0" smtClean="0">
                <a:solidFill>
                  <a:schemeClr val="bg1"/>
                </a:solidFill>
                <a:latin typeface="+mn-lt"/>
              </a:rPr>
              <a:t>IDENTIDAD</a:t>
            </a:r>
            <a:r>
              <a:rPr lang="es-EC" sz="2700" dirty="0" smtClean="0">
                <a:solidFill>
                  <a:schemeClr val="bg1"/>
                </a:solidFill>
                <a:latin typeface="+mn-lt"/>
              </a:rPr>
              <a:t>.</a:t>
            </a:r>
            <a:r>
              <a:rPr lang="es-EC" sz="2700" dirty="0">
                <a:solidFill>
                  <a:schemeClr val="bg1"/>
                </a:solidFill>
                <a:latin typeface="+mn-lt"/>
              </a:rPr>
              <a:t/>
            </a:r>
            <a:br>
              <a:rPr lang="es-EC" sz="2700" dirty="0">
                <a:solidFill>
                  <a:schemeClr val="bg1"/>
                </a:solidFill>
                <a:latin typeface="+mn-lt"/>
              </a:rPr>
            </a:br>
            <a:r>
              <a:rPr lang="es-EC" sz="2700" dirty="0">
                <a:solidFill>
                  <a:schemeClr val="bg1"/>
                </a:solidFill>
                <a:latin typeface="+mn-lt"/>
              </a:rPr>
              <a:t>- CONFLICTOS </a:t>
            </a:r>
            <a:r>
              <a:rPr lang="es-EC" sz="2700" dirty="0" smtClean="0">
                <a:solidFill>
                  <a:schemeClr val="bg1"/>
                </a:solidFill>
                <a:latin typeface="+mn-lt"/>
              </a:rPr>
              <a:t>NACIONALISTAS</a:t>
            </a:r>
            <a:r>
              <a:rPr lang="es-EC" sz="2700" dirty="0" smtClean="0">
                <a:solidFill>
                  <a:schemeClr val="bg1"/>
                </a:solidFill>
                <a:latin typeface="+mn-lt"/>
              </a:rPr>
              <a:t>.</a:t>
            </a:r>
            <a:r>
              <a:rPr lang="es-EC" sz="2700" dirty="0">
                <a:solidFill>
                  <a:schemeClr val="bg1"/>
                </a:solidFill>
                <a:latin typeface="+mn-lt"/>
              </a:rPr>
              <a:t/>
            </a:r>
            <a:br>
              <a:rPr lang="es-EC" sz="2700" dirty="0">
                <a:solidFill>
                  <a:schemeClr val="bg1"/>
                </a:solidFill>
                <a:latin typeface="+mn-lt"/>
              </a:rPr>
            </a:br>
            <a:r>
              <a:rPr lang="es-EC" sz="2700" dirty="0">
                <a:solidFill>
                  <a:schemeClr val="bg1"/>
                </a:solidFill>
                <a:latin typeface="+mn-lt"/>
              </a:rPr>
              <a:t>- CONFLICTOS </a:t>
            </a:r>
            <a:r>
              <a:rPr lang="es-EC" sz="2700" dirty="0" smtClean="0">
                <a:solidFill>
                  <a:schemeClr val="bg1"/>
                </a:solidFill>
                <a:latin typeface="+mn-lt"/>
              </a:rPr>
              <a:t>RELIGIOSOS</a:t>
            </a:r>
            <a:r>
              <a:rPr lang="es-EC" sz="2700" dirty="0" smtClean="0">
                <a:solidFill>
                  <a:schemeClr val="bg1"/>
                </a:solidFill>
                <a:latin typeface="+mn-lt"/>
              </a:rPr>
              <a:t>.</a:t>
            </a:r>
            <a:r>
              <a:rPr lang="es-EC" sz="2700" dirty="0">
                <a:solidFill>
                  <a:schemeClr val="bg1"/>
                </a:solidFill>
                <a:latin typeface="+mn-lt"/>
              </a:rPr>
              <a:t/>
            </a:r>
            <a:br>
              <a:rPr lang="es-EC" sz="2700" dirty="0">
                <a:solidFill>
                  <a:schemeClr val="bg1"/>
                </a:solidFill>
                <a:latin typeface="+mn-lt"/>
              </a:rPr>
            </a:br>
            <a:r>
              <a:rPr lang="es-EC" sz="2700" dirty="0">
                <a:solidFill>
                  <a:schemeClr val="bg1"/>
                </a:solidFill>
                <a:latin typeface="+mn-lt"/>
              </a:rPr>
              <a:t>- CONFLICTOS </a:t>
            </a:r>
            <a:r>
              <a:rPr lang="es-EC" sz="2700" dirty="0" smtClean="0">
                <a:solidFill>
                  <a:schemeClr val="bg1"/>
                </a:solidFill>
                <a:latin typeface="+mn-lt"/>
              </a:rPr>
              <a:t>NORALES</a:t>
            </a:r>
            <a:r>
              <a:rPr lang="es-EC" sz="2700" dirty="0" smtClean="0">
                <a:solidFill>
                  <a:schemeClr val="bg1"/>
                </a:solidFill>
                <a:latin typeface="+mn-lt"/>
              </a:rPr>
              <a:t>.</a:t>
            </a:r>
            <a:r>
              <a:rPr lang="es-EC" sz="2700" dirty="0">
                <a:solidFill>
                  <a:schemeClr val="bg1"/>
                </a:solidFill>
                <a:latin typeface="+mn-lt"/>
              </a:rPr>
              <a:t/>
            </a:r>
            <a:br>
              <a:rPr lang="es-EC" sz="2700" dirty="0">
                <a:solidFill>
                  <a:schemeClr val="bg1"/>
                </a:solidFill>
                <a:latin typeface="+mn-lt"/>
              </a:rPr>
            </a:br>
            <a:r>
              <a:rPr lang="es-EC" sz="2700" dirty="0">
                <a:solidFill>
                  <a:schemeClr val="bg1"/>
                </a:solidFill>
                <a:latin typeface="+mn-lt"/>
              </a:rPr>
              <a:t>- CONFLICTOS DERECGOS INDIVIDUALES Y DERECHOS </a:t>
            </a:r>
            <a:r>
              <a:rPr lang="es-EC" sz="2700" dirty="0" smtClean="0">
                <a:solidFill>
                  <a:schemeClr val="bg1"/>
                </a:solidFill>
                <a:latin typeface="+mn-lt"/>
              </a:rPr>
              <a:t>GRUPALES</a:t>
            </a:r>
            <a:r>
              <a:rPr lang="es-EC" sz="2700" dirty="0" smtClean="0">
                <a:solidFill>
                  <a:schemeClr val="bg1"/>
                </a:solidFill>
                <a:latin typeface="+mn-lt"/>
              </a:rPr>
              <a:t>.</a:t>
            </a:r>
            <a:r>
              <a:rPr lang="es-EC" sz="2700" dirty="0">
                <a:solidFill>
                  <a:schemeClr val="bg1"/>
                </a:solidFill>
                <a:latin typeface="+mn-lt"/>
              </a:rPr>
              <a:t/>
            </a:r>
            <a:br>
              <a:rPr lang="es-EC" sz="2700" dirty="0">
                <a:solidFill>
                  <a:schemeClr val="bg1"/>
                </a:solidFill>
                <a:latin typeface="+mn-lt"/>
              </a:rPr>
            </a:br>
            <a:r>
              <a:rPr lang="es-EC" sz="2700" dirty="0">
                <a:solidFill>
                  <a:schemeClr val="bg1"/>
                </a:solidFill>
                <a:latin typeface="+mn-lt"/>
              </a:rPr>
              <a:t>-  CONFLICTOS INTERNACIONALES. </a:t>
            </a:r>
            <a:r>
              <a:rPr lang="es-EC" sz="1800" dirty="0">
                <a:solidFill>
                  <a:prstClr val="black"/>
                </a:solidFill>
              </a:rPr>
              <a:t/>
            </a:r>
            <a:br>
              <a:rPr lang="es-EC" sz="1800" dirty="0">
                <a:solidFill>
                  <a:prstClr val="black"/>
                </a:solidFill>
              </a:rPr>
            </a:br>
            <a:r>
              <a:rPr lang="es-EC" sz="1800" dirty="0">
                <a:solidFill>
                  <a:prstClr val="black"/>
                </a:solidFill>
              </a:rPr>
              <a:t> </a:t>
            </a:r>
            <a:br>
              <a:rPr lang="es-EC" sz="1800" dirty="0">
                <a:solidFill>
                  <a:prstClr val="black"/>
                </a:solidFill>
              </a:rPr>
            </a:br>
            <a:endParaRPr lang="es-EC" sz="1800" dirty="0"/>
          </a:p>
        </p:txBody>
      </p:sp>
    </p:spTree>
    <p:extLst>
      <p:ext uri="{BB962C8B-B14F-4D97-AF65-F5344CB8AC3E}">
        <p14:creationId xmlns:p14="http://schemas.microsoft.com/office/powerpoint/2010/main" val="15037194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692696"/>
            <a:ext cx="8229600" cy="5472608"/>
          </a:xfrm>
        </p:spPr>
        <p:txBody>
          <a:bodyPr>
            <a:normAutofit fontScale="90000"/>
          </a:bodyPr>
          <a:lstStyle/>
          <a:p>
            <a:pPr algn="l"/>
            <a:r>
              <a:rPr lang="es-EC" sz="2700" b="1" dirty="0">
                <a:solidFill>
                  <a:schemeClr val="bg1"/>
                </a:solidFill>
              </a:rPr>
              <a:t>LAS RESPUESTAS ESTRATÉGICAS A LOS CONFLICTOS </a:t>
            </a:r>
            <a:r>
              <a:rPr lang="es-EC" sz="2700" b="1" dirty="0" smtClean="0">
                <a:solidFill>
                  <a:schemeClr val="bg1"/>
                </a:solidFill>
              </a:rPr>
              <a:t>NORMATIVO</a:t>
            </a:r>
            <a:br>
              <a:rPr lang="es-EC" sz="2700" b="1" dirty="0" smtClean="0">
                <a:solidFill>
                  <a:schemeClr val="bg1"/>
                </a:solidFill>
              </a:rPr>
            </a:br>
            <a:r>
              <a:rPr lang="es-EC" sz="2700" b="1" dirty="0">
                <a:solidFill>
                  <a:schemeClr val="bg1"/>
                </a:solidFill>
              </a:rPr>
              <a:t/>
            </a:r>
            <a:br>
              <a:rPr lang="es-EC" sz="2700" b="1" dirty="0">
                <a:solidFill>
                  <a:schemeClr val="bg1"/>
                </a:solidFill>
              </a:rPr>
            </a:br>
            <a:r>
              <a:rPr lang="es-EC" sz="2700" dirty="0">
                <a:solidFill>
                  <a:schemeClr val="bg1"/>
                </a:solidFill>
              </a:rPr>
              <a:t>los tipos de conflictos  buscan  respuestas adecuadas, relativas a la vida social y política ya resueltas.</a:t>
            </a:r>
            <a:br>
              <a:rPr lang="es-EC" sz="2700" dirty="0">
                <a:solidFill>
                  <a:schemeClr val="bg1"/>
                </a:solidFill>
              </a:rPr>
            </a:br>
            <a:r>
              <a:rPr lang="es-EC" sz="2700" dirty="0">
                <a:solidFill>
                  <a:schemeClr val="bg1"/>
                </a:solidFill>
              </a:rPr>
              <a:t>Tiene sentido aplicar estrategias </a:t>
            </a:r>
            <a:r>
              <a:rPr lang="es-EC" sz="2700" dirty="0" smtClean="0">
                <a:solidFill>
                  <a:schemeClr val="bg1"/>
                </a:solidFill>
              </a:rPr>
              <a:t>clásicas.</a:t>
            </a:r>
            <a:r>
              <a:rPr lang="es-EC" sz="2700" b="1" dirty="0" smtClean="0">
                <a:solidFill>
                  <a:schemeClr val="bg1"/>
                </a:solidFill>
              </a:rPr>
              <a:t/>
            </a:r>
            <a:br>
              <a:rPr lang="es-EC" sz="2700" b="1" dirty="0" smtClean="0">
                <a:solidFill>
                  <a:schemeClr val="bg1"/>
                </a:solidFill>
              </a:rPr>
            </a:br>
            <a:r>
              <a:rPr lang="es-EC" sz="2700" b="1" dirty="0">
                <a:solidFill>
                  <a:schemeClr val="bg1"/>
                </a:solidFill>
              </a:rPr>
              <a:t/>
            </a:r>
            <a:br>
              <a:rPr lang="es-EC" sz="2700" b="1" dirty="0">
                <a:solidFill>
                  <a:schemeClr val="bg1"/>
                </a:solidFill>
              </a:rPr>
            </a:br>
            <a:r>
              <a:rPr lang="es-EC" sz="2700" b="1" dirty="0">
                <a:solidFill>
                  <a:schemeClr val="bg1"/>
                </a:solidFill>
              </a:rPr>
              <a:t>LAS SIETE ESTRATGIAS CLASICAS DE LA INGENIERIA DEL </a:t>
            </a:r>
            <a:r>
              <a:rPr lang="es-EC" sz="2700" b="1" dirty="0" smtClean="0">
                <a:solidFill>
                  <a:schemeClr val="bg1"/>
                </a:solidFill>
              </a:rPr>
              <a:t>CONSENSO</a:t>
            </a:r>
            <a:br>
              <a:rPr lang="es-EC" sz="2700" b="1" dirty="0" smtClean="0">
                <a:solidFill>
                  <a:schemeClr val="bg1"/>
                </a:solidFill>
              </a:rPr>
            </a:br>
            <a:r>
              <a:rPr lang="es-EC" sz="2700" b="1" dirty="0">
                <a:solidFill>
                  <a:schemeClr val="bg1"/>
                </a:solidFill>
              </a:rPr>
              <a:t/>
            </a:r>
            <a:br>
              <a:rPr lang="es-EC" sz="2700" b="1" dirty="0">
                <a:solidFill>
                  <a:schemeClr val="bg1"/>
                </a:solidFill>
              </a:rPr>
            </a:br>
            <a:r>
              <a:rPr lang="es-EC" sz="2700" dirty="0">
                <a:solidFill>
                  <a:schemeClr val="bg1"/>
                </a:solidFill>
              </a:rPr>
              <a:t>- El rito ( religiosos, social)</a:t>
            </a:r>
            <a:br>
              <a:rPr lang="es-EC" sz="2700" dirty="0">
                <a:solidFill>
                  <a:schemeClr val="bg1"/>
                </a:solidFill>
              </a:rPr>
            </a:br>
            <a:r>
              <a:rPr lang="es-EC" sz="2700" dirty="0">
                <a:solidFill>
                  <a:schemeClr val="bg1"/>
                </a:solidFill>
              </a:rPr>
              <a:t>- La prohibición (religiosa, legal, social)</a:t>
            </a:r>
            <a:br>
              <a:rPr lang="es-EC" sz="2700" dirty="0">
                <a:solidFill>
                  <a:schemeClr val="bg1"/>
                </a:solidFill>
              </a:rPr>
            </a:br>
            <a:r>
              <a:rPr lang="es-EC" sz="2700" dirty="0">
                <a:solidFill>
                  <a:schemeClr val="bg1"/>
                </a:solidFill>
              </a:rPr>
              <a:t>- La inducción positiva </a:t>
            </a:r>
            <a:r>
              <a:rPr lang="es-EC" sz="2700" dirty="0" smtClean="0">
                <a:solidFill>
                  <a:schemeClr val="bg1"/>
                </a:solidFill>
              </a:rPr>
              <a:t>(Persuasiva)</a:t>
            </a:r>
            <a:r>
              <a:rPr lang="es-EC" sz="2700" dirty="0">
                <a:solidFill>
                  <a:schemeClr val="bg1"/>
                </a:solidFill>
              </a:rPr>
              <a:t/>
            </a:r>
            <a:br>
              <a:rPr lang="es-EC" sz="2700" dirty="0">
                <a:solidFill>
                  <a:schemeClr val="bg1"/>
                </a:solidFill>
              </a:rPr>
            </a:br>
            <a:r>
              <a:rPr lang="es-EC" sz="2700" dirty="0">
                <a:solidFill>
                  <a:schemeClr val="bg1"/>
                </a:solidFill>
              </a:rPr>
              <a:t>- La </a:t>
            </a:r>
            <a:r>
              <a:rPr lang="es-EC" sz="2700" dirty="0" smtClean="0">
                <a:solidFill>
                  <a:schemeClr val="bg1"/>
                </a:solidFill>
              </a:rPr>
              <a:t>inducción </a:t>
            </a:r>
            <a:r>
              <a:rPr lang="es-EC" sz="2700" dirty="0">
                <a:solidFill>
                  <a:schemeClr val="bg1"/>
                </a:solidFill>
              </a:rPr>
              <a:t>negativa</a:t>
            </a:r>
            <a:br>
              <a:rPr lang="es-EC" sz="2700" dirty="0">
                <a:solidFill>
                  <a:schemeClr val="bg1"/>
                </a:solidFill>
              </a:rPr>
            </a:br>
            <a:r>
              <a:rPr lang="es-EC" sz="2700" dirty="0">
                <a:solidFill>
                  <a:schemeClr val="bg1"/>
                </a:solidFill>
              </a:rPr>
              <a:t>- La </a:t>
            </a:r>
            <a:r>
              <a:rPr lang="es-EC" sz="2700" dirty="0" smtClean="0">
                <a:solidFill>
                  <a:schemeClr val="bg1"/>
                </a:solidFill>
              </a:rPr>
              <a:t>enseñanza</a:t>
            </a:r>
            <a:r>
              <a:rPr lang="es-EC" sz="2700" dirty="0">
                <a:solidFill>
                  <a:schemeClr val="bg1"/>
                </a:solidFill>
              </a:rPr>
              <a:t/>
            </a:r>
            <a:br>
              <a:rPr lang="es-EC" sz="2700" dirty="0">
                <a:solidFill>
                  <a:schemeClr val="bg1"/>
                </a:solidFill>
              </a:rPr>
            </a:br>
            <a:r>
              <a:rPr lang="es-EC" sz="2700" dirty="0">
                <a:solidFill>
                  <a:schemeClr val="bg1"/>
                </a:solidFill>
              </a:rPr>
              <a:t>- </a:t>
            </a:r>
            <a:r>
              <a:rPr lang="es-EC" sz="2700" dirty="0" smtClean="0">
                <a:solidFill>
                  <a:schemeClr val="bg1"/>
                </a:solidFill>
              </a:rPr>
              <a:t>La </a:t>
            </a:r>
            <a:r>
              <a:rPr lang="es-EC" sz="2700" dirty="0">
                <a:solidFill>
                  <a:schemeClr val="bg1"/>
                </a:solidFill>
              </a:rPr>
              <a:t>justicia, el arbitraje y la </a:t>
            </a:r>
            <a:r>
              <a:rPr lang="es-EC" sz="2700" dirty="0" smtClean="0">
                <a:solidFill>
                  <a:schemeClr val="bg1"/>
                </a:solidFill>
              </a:rPr>
              <a:t>negociación</a:t>
            </a:r>
            <a:r>
              <a:rPr lang="es-EC" sz="2700" dirty="0">
                <a:solidFill>
                  <a:schemeClr val="bg1"/>
                </a:solidFill>
              </a:rPr>
              <a:t/>
            </a:r>
            <a:br>
              <a:rPr lang="es-EC" sz="2700" dirty="0">
                <a:solidFill>
                  <a:schemeClr val="bg1"/>
                </a:solidFill>
              </a:rPr>
            </a:br>
            <a:r>
              <a:rPr lang="es-EC" sz="2700" dirty="0">
                <a:solidFill>
                  <a:schemeClr val="bg1"/>
                </a:solidFill>
              </a:rPr>
              <a:t>- La </a:t>
            </a:r>
            <a:r>
              <a:rPr lang="es-EC" sz="2700" dirty="0" smtClean="0">
                <a:solidFill>
                  <a:schemeClr val="bg1"/>
                </a:solidFill>
              </a:rPr>
              <a:t>coacción</a:t>
            </a:r>
            <a:r>
              <a:rPr lang="es-EC" sz="1800" dirty="0">
                <a:solidFill>
                  <a:prstClr val="black"/>
                </a:solidFill>
              </a:rPr>
              <a:t/>
            </a:r>
            <a:br>
              <a:rPr lang="es-EC" sz="1800" dirty="0">
                <a:solidFill>
                  <a:prstClr val="black"/>
                </a:solidFill>
              </a:rPr>
            </a:br>
            <a:endParaRPr lang="es-EC" sz="1800" dirty="0"/>
          </a:p>
        </p:txBody>
      </p:sp>
    </p:spTree>
    <p:extLst>
      <p:ext uri="{BB962C8B-B14F-4D97-AF65-F5344CB8AC3E}">
        <p14:creationId xmlns:p14="http://schemas.microsoft.com/office/powerpoint/2010/main" val="6240552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ctrTitle"/>
          </p:nvPr>
        </p:nvSpPr>
        <p:spPr>
          <a:xfrm>
            <a:off x="611560" y="764704"/>
            <a:ext cx="7772400" cy="1152127"/>
          </a:xfrm>
        </p:spPr>
        <p:txBody>
          <a:bodyPr>
            <a:normAutofit fontScale="90000"/>
          </a:bodyPr>
          <a:lstStyle/>
          <a:p>
            <a:r>
              <a:rPr lang="es-EC" b="1" dirty="0" smtClean="0">
                <a:solidFill>
                  <a:schemeClr val="bg1"/>
                </a:solidFill>
                <a:latin typeface="+mn-lt"/>
              </a:rPr>
              <a:t>CONFLICTOS DE MERCADO</a:t>
            </a:r>
            <a:br>
              <a:rPr lang="es-EC" b="1" dirty="0" smtClean="0">
                <a:solidFill>
                  <a:schemeClr val="bg1"/>
                </a:solidFill>
                <a:latin typeface="+mn-lt"/>
              </a:rPr>
            </a:br>
            <a:endParaRPr lang="es-EC" b="1" dirty="0">
              <a:solidFill>
                <a:schemeClr val="bg1"/>
              </a:solidFill>
              <a:latin typeface="+mn-lt"/>
            </a:endParaRPr>
          </a:p>
        </p:txBody>
      </p:sp>
      <p:sp>
        <p:nvSpPr>
          <p:cNvPr id="3" name="2 Subtítulo"/>
          <p:cNvSpPr>
            <a:spLocks noGrp="1"/>
          </p:cNvSpPr>
          <p:nvPr>
            <p:ph type="subTitle" idx="1"/>
          </p:nvPr>
        </p:nvSpPr>
        <p:spPr>
          <a:xfrm>
            <a:off x="1371600" y="1988840"/>
            <a:ext cx="6400800" cy="3649960"/>
          </a:xfrm>
        </p:spPr>
        <p:txBody>
          <a:bodyPr>
            <a:normAutofit fontScale="92500" lnSpcReduction="20000"/>
          </a:bodyPr>
          <a:lstStyle/>
          <a:p>
            <a:pPr algn="just"/>
            <a:r>
              <a:rPr lang="es-EC" sz="2400" dirty="0" smtClean="0">
                <a:solidFill>
                  <a:schemeClr val="bg1"/>
                </a:solidFill>
              </a:rPr>
              <a:t>Se presentan  como actores estratégicos  y desean maximizar su utilidad a través de un intercambio de productos o servicios a sus públicos.</a:t>
            </a:r>
          </a:p>
          <a:p>
            <a:pPr algn="just"/>
            <a:r>
              <a:rPr lang="es-EC" sz="2400" dirty="0" smtClean="0">
                <a:solidFill>
                  <a:schemeClr val="bg1"/>
                </a:solidFill>
              </a:rPr>
              <a:t>Si aceptamos esta acotación, tendremos que aceptar también que el juego de mercado no todos son enemigos, sino también  puede haber aliados.</a:t>
            </a:r>
          </a:p>
          <a:p>
            <a:pPr algn="just"/>
            <a:r>
              <a:rPr lang="es-EC" sz="2400" dirty="0" smtClean="0">
                <a:solidFill>
                  <a:schemeClr val="bg1"/>
                </a:solidFill>
              </a:rPr>
              <a:t>La pregunta entonces es…</a:t>
            </a:r>
          </a:p>
          <a:p>
            <a:pPr algn="just"/>
            <a:r>
              <a:rPr lang="es-EC" sz="2400" dirty="0" smtClean="0">
                <a:solidFill>
                  <a:schemeClr val="bg1"/>
                </a:solidFill>
              </a:rPr>
              <a:t>Por que trabajar  en un modelo de competitividad adversaria, centrado en competir con los enemigos, en vez de trabajar con un modelo de competitividad centrado en alcanzar niveles de competencia que nos permita hacer mejores aliados.</a:t>
            </a:r>
          </a:p>
          <a:p>
            <a:pPr algn="l"/>
            <a:endParaRPr lang="es-EC" sz="1800" dirty="0"/>
          </a:p>
        </p:txBody>
      </p:sp>
    </p:spTree>
    <p:extLst>
      <p:ext uri="{BB962C8B-B14F-4D97-AF65-F5344CB8AC3E}">
        <p14:creationId xmlns:p14="http://schemas.microsoft.com/office/powerpoint/2010/main" val="18391716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3 Título"/>
          <p:cNvSpPr>
            <a:spLocks noGrp="1"/>
          </p:cNvSpPr>
          <p:nvPr>
            <p:ph type="title"/>
          </p:nvPr>
        </p:nvSpPr>
        <p:spPr>
          <a:xfrm>
            <a:off x="457200" y="548680"/>
            <a:ext cx="8229600" cy="5458618"/>
          </a:xfrm>
        </p:spPr>
        <p:txBody>
          <a:bodyPr>
            <a:normAutofit fontScale="90000"/>
          </a:bodyPr>
          <a:lstStyle/>
          <a:p>
            <a:pPr lvl="0" algn="l">
              <a:spcBef>
                <a:spcPct val="20000"/>
              </a:spcBef>
            </a:pPr>
            <a:r>
              <a:rPr lang="es-EC" sz="2400" b="1" dirty="0" smtClean="0">
                <a:solidFill>
                  <a:schemeClr val="bg1"/>
                </a:solidFill>
              </a:rPr>
              <a:t>LOS </a:t>
            </a:r>
            <a:r>
              <a:rPr lang="es-EC" sz="2400" b="1" dirty="0">
                <a:solidFill>
                  <a:schemeClr val="bg1"/>
                </a:solidFill>
              </a:rPr>
              <a:t>CONFLICTOS DEL </a:t>
            </a:r>
            <a:r>
              <a:rPr lang="es-EC" sz="2400" b="1" dirty="0" smtClean="0">
                <a:solidFill>
                  <a:schemeClr val="bg1"/>
                </a:solidFill>
              </a:rPr>
              <a:t>MERCADO  </a:t>
            </a:r>
            <a:r>
              <a:rPr lang="es-EC" sz="2400" b="1" dirty="0">
                <a:solidFill>
                  <a:schemeClr val="bg1"/>
                </a:solidFill>
              </a:rPr>
              <a:t>EN UN ESCENARIO </a:t>
            </a:r>
            <a:r>
              <a:rPr lang="es-EC" sz="2400" b="1" dirty="0" smtClean="0">
                <a:solidFill>
                  <a:schemeClr val="bg1"/>
                </a:solidFill>
              </a:rPr>
              <a:t>GLOBALIZADO</a:t>
            </a:r>
            <a:br>
              <a:rPr lang="es-EC" sz="2400" b="1" dirty="0" smtClean="0">
                <a:solidFill>
                  <a:schemeClr val="bg1"/>
                </a:solidFill>
              </a:rPr>
            </a:br>
            <a:r>
              <a:rPr lang="es-EC" sz="1800" b="1" dirty="0">
                <a:solidFill>
                  <a:schemeClr val="bg1"/>
                </a:solidFill>
              </a:rPr>
              <a:t/>
            </a:r>
            <a:br>
              <a:rPr lang="es-EC" sz="1800" b="1" dirty="0">
                <a:solidFill>
                  <a:schemeClr val="bg1"/>
                </a:solidFill>
              </a:rPr>
            </a:br>
            <a:r>
              <a:rPr lang="es-EC" sz="2200" dirty="0">
                <a:solidFill>
                  <a:schemeClr val="bg1"/>
                </a:solidFill>
              </a:rPr>
              <a:t>La primera respuesta </a:t>
            </a:r>
            <a:r>
              <a:rPr lang="es-EC" sz="2200" dirty="0" smtClean="0">
                <a:solidFill>
                  <a:schemeClr val="bg1"/>
                </a:solidFill>
              </a:rPr>
              <a:t>estratégica </a:t>
            </a:r>
            <a:r>
              <a:rPr lang="es-EC" sz="2200" dirty="0">
                <a:solidFill>
                  <a:schemeClr val="bg1"/>
                </a:solidFill>
              </a:rPr>
              <a:t>de las empresas a la </a:t>
            </a:r>
            <a:r>
              <a:rPr lang="es-EC" sz="2200" dirty="0" smtClean="0">
                <a:solidFill>
                  <a:schemeClr val="bg1"/>
                </a:solidFill>
              </a:rPr>
              <a:t>globalización fue tratar </a:t>
            </a:r>
            <a:r>
              <a:rPr lang="es-EC" sz="2200" dirty="0">
                <a:solidFill>
                  <a:schemeClr val="bg1"/>
                </a:solidFill>
              </a:rPr>
              <a:t>de imponer un </a:t>
            </a:r>
            <a:r>
              <a:rPr lang="es-EC" sz="2200" dirty="0" smtClean="0">
                <a:solidFill>
                  <a:schemeClr val="bg1"/>
                </a:solidFill>
              </a:rPr>
              <a:t>único </a:t>
            </a:r>
            <a:r>
              <a:rPr lang="es-EC" sz="2200" dirty="0">
                <a:solidFill>
                  <a:schemeClr val="bg1"/>
                </a:solidFill>
              </a:rPr>
              <a:t>enfoque global sobre los </a:t>
            </a:r>
            <a:r>
              <a:rPr lang="es-EC" sz="2200" dirty="0" smtClean="0">
                <a:solidFill>
                  <a:schemeClr val="bg1"/>
                </a:solidFill>
              </a:rPr>
              <a:t>diferentes </a:t>
            </a:r>
            <a:r>
              <a:rPr lang="es-EC" sz="2200" dirty="0">
                <a:solidFill>
                  <a:schemeClr val="bg1"/>
                </a:solidFill>
              </a:rPr>
              <a:t>mercados  y la </a:t>
            </a:r>
            <a:r>
              <a:rPr lang="es-EC" sz="2200" dirty="0" smtClean="0">
                <a:solidFill>
                  <a:schemeClr val="bg1"/>
                </a:solidFill>
              </a:rPr>
              <a:t>focalización </a:t>
            </a:r>
            <a:r>
              <a:rPr lang="es-EC" sz="2200" dirty="0">
                <a:solidFill>
                  <a:schemeClr val="bg1"/>
                </a:solidFill>
              </a:rPr>
              <a:t>globalizada de la </a:t>
            </a:r>
            <a:r>
              <a:rPr lang="es-EC" sz="2200" dirty="0" smtClean="0">
                <a:solidFill>
                  <a:schemeClr val="bg1"/>
                </a:solidFill>
              </a:rPr>
              <a:t>acción </a:t>
            </a:r>
            <a:r>
              <a:rPr lang="es-EC" sz="2200" dirty="0">
                <a:solidFill>
                  <a:schemeClr val="bg1"/>
                </a:solidFill>
              </a:rPr>
              <a:t>empresarial en su </a:t>
            </a:r>
            <a:r>
              <a:rPr lang="es-EC" sz="2200" dirty="0" smtClean="0">
                <a:solidFill>
                  <a:schemeClr val="bg1"/>
                </a:solidFill>
              </a:rPr>
              <a:t>conjunto.</a:t>
            </a:r>
            <a:r>
              <a:rPr lang="es-EC" sz="1800" b="1" dirty="0" smtClean="0">
                <a:solidFill>
                  <a:schemeClr val="bg1"/>
                </a:solidFill>
              </a:rPr>
              <a:t/>
            </a:r>
            <a:br>
              <a:rPr lang="es-EC" sz="1800" b="1" dirty="0" smtClean="0">
                <a:solidFill>
                  <a:schemeClr val="bg1"/>
                </a:solidFill>
              </a:rPr>
            </a:br>
            <a:r>
              <a:rPr lang="es-EC" sz="1800" b="1" dirty="0">
                <a:solidFill>
                  <a:schemeClr val="bg1"/>
                </a:solidFill>
              </a:rPr>
              <a:t/>
            </a:r>
            <a:br>
              <a:rPr lang="es-EC" sz="1800" b="1" dirty="0">
                <a:solidFill>
                  <a:schemeClr val="bg1"/>
                </a:solidFill>
              </a:rPr>
            </a:br>
            <a:r>
              <a:rPr lang="es-EC" sz="2400" b="1" dirty="0">
                <a:solidFill>
                  <a:schemeClr val="bg1"/>
                </a:solidFill>
              </a:rPr>
              <a:t>LOS PROCESOS DE INTEGRACION DE ACUERDOS DE RELACIONES </a:t>
            </a:r>
            <a:r>
              <a:rPr lang="es-EC" sz="2400" b="1" dirty="0" smtClean="0">
                <a:solidFill>
                  <a:schemeClr val="bg1"/>
                </a:solidFill>
              </a:rPr>
              <a:t>PREFERENCIALES</a:t>
            </a:r>
            <a:br>
              <a:rPr lang="es-EC" sz="2400" b="1" dirty="0" smtClean="0">
                <a:solidFill>
                  <a:schemeClr val="bg1"/>
                </a:solidFill>
              </a:rPr>
            </a:br>
            <a:r>
              <a:rPr lang="es-EC" sz="2400" b="1" dirty="0">
                <a:solidFill>
                  <a:schemeClr val="bg1"/>
                </a:solidFill>
              </a:rPr>
              <a:t/>
            </a:r>
            <a:br>
              <a:rPr lang="es-EC" sz="2400" b="1" dirty="0">
                <a:solidFill>
                  <a:schemeClr val="bg1"/>
                </a:solidFill>
              </a:rPr>
            </a:br>
            <a:r>
              <a:rPr lang="es-EC" sz="2200" dirty="0">
                <a:solidFill>
                  <a:schemeClr val="bg1"/>
                </a:solidFill>
              </a:rPr>
              <a:t>Los integrantes deciden eliminar </a:t>
            </a:r>
            <a:r>
              <a:rPr lang="es-EC" sz="2200" dirty="0" smtClean="0">
                <a:solidFill>
                  <a:schemeClr val="bg1"/>
                </a:solidFill>
              </a:rPr>
              <a:t>barreras </a:t>
            </a:r>
            <a:r>
              <a:rPr lang="es-EC" sz="2200" dirty="0">
                <a:solidFill>
                  <a:schemeClr val="bg1"/>
                </a:solidFill>
              </a:rPr>
              <a:t>y aumentar las relaciones entre las respectivas </a:t>
            </a:r>
            <a:r>
              <a:rPr lang="es-EC" sz="2200" dirty="0" smtClean="0">
                <a:solidFill>
                  <a:schemeClr val="bg1"/>
                </a:solidFill>
              </a:rPr>
              <a:t>economías </a:t>
            </a:r>
            <a:r>
              <a:rPr lang="es-EC" sz="2200" dirty="0">
                <a:solidFill>
                  <a:schemeClr val="bg1"/>
                </a:solidFill>
              </a:rPr>
              <a:t>y coordinar sus actividades productivas</a:t>
            </a:r>
            <a:r>
              <a:rPr lang="es-EC" sz="2700" dirty="0" smtClean="0">
                <a:solidFill>
                  <a:schemeClr val="bg1"/>
                </a:solidFill>
              </a:rPr>
              <a:t>.</a:t>
            </a:r>
            <a:r>
              <a:rPr lang="es-EC" sz="1800" b="1" dirty="0" smtClean="0">
                <a:solidFill>
                  <a:schemeClr val="bg1"/>
                </a:solidFill>
              </a:rPr>
              <a:t/>
            </a:r>
            <a:br>
              <a:rPr lang="es-EC" sz="1800" b="1" dirty="0" smtClean="0">
                <a:solidFill>
                  <a:schemeClr val="bg1"/>
                </a:solidFill>
              </a:rPr>
            </a:br>
            <a:r>
              <a:rPr lang="es-EC" sz="1800" b="1" dirty="0">
                <a:solidFill>
                  <a:schemeClr val="bg1"/>
                </a:solidFill>
              </a:rPr>
              <a:t/>
            </a:r>
            <a:br>
              <a:rPr lang="es-EC" sz="1800" b="1" dirty="0">
                <a:solidFill>
                  <a:schemeClr val="bg1"/>
                </a:solidFill>
              </a:rPr>
            </a:br>
            <a:r>
              <a:rPr lang="es-EC" sz="2400" b="1" dirty="0">
                <a:solidFill>
                  <a:schemeClr val="bg1"/>
                </a:solidFill>
              </a:rPr>
              <a:t>COOPERACION ENTRE </a:t>
            </a:r>
            <a:r>
              <a:rPr lang="es-EC" sz="2400" b="1" dirty="0" smtClean="0">
                <a:solidFill>
                  <a:schemeClr val="bg1"/>
                </a:solidFill>
              </a:rPr>
              <a:t>EMPRESAS</a:t>
            </a:r>
            <a:br>
              <a:rPr lang="es-EC" sz="2400" b="1" dirty="0" smtClean="0">
                <a:solidFill>
                  <a:schemeClr val="bg1"/>
                </a:solidFill>
              </a:rPr>
            </a:br>
            <a:r>
              <a:rPr lang="es-EC" sz="2700" b="1" dirty="0">
                <a:solidFill>
                  <a:schemeClr val="bg1"/>
                </a:solidFill>
              </a:rPr>
              <a:t/>
            </a:r>
            <a:br>
              <a:rPr lang="es-EC" sz="2700" b="1" dirty="0">
                <a:solidFill>
                  <a:schemeClr val="bg1"/>
                </a:solidFill>
              </a:rPr>
            </a:br>
            <a:r>
              <a:rPr lang="es-EC" sz="2200" dirty="0">
                <a:solidFill>
                  <a:schemeClr val="bg1"/>
                </a:solidFill>
              </a:rPr>
              <a:t>Se habla de una </a:t>
            </a:r>
            <a:r>
              <a:rPr lang="es-EC" sz="2200" dirty="0" smtClean="0">
                <a:solidFill>
                  <a:schemeClr val="bg1"/>
                </a:solidFill>
              </a:rPr>
              <a:t>institución </a:t>
            </a:r>
            <a:r>
              <a:rPr lang="es-EC" sz="2200" dirty="0">
                <a:solidFill>
                  <a:schemeClr val="bg1"/>
                </a:solidFill>
              </a:rPr>
              <a:t>duradera de relaciones privilegiadas entre empresas, fundadas sobre la reciprocidad de ventajas, la </a:t>
            </a:r>
            <a:r>
              <a:rPr lang="es-EC" sz="2200" dirty="0" smtClean="0">
                <a:solidFill>
                  <a:schemeClr val="bg1"/>
                </a:solidFill>
              </a:rPr>
              <a:t>concertación sistemática, </a:t>
            </a:r>
            <a:r>
              <a:rPr lang="es-EC" sz="2200" dirty="0">
                <a:solidFill>
                  <a:schemeClr val="bg1"/>
                </a:solidFill>
              </a:rPr>
              <a:t>y la </a:t>
            </a:r>
            <a:r>
              <a:rPr lang="es-EC" sz="2200" dirty="0" smtClean="0">
                <a:solidFill>
                  <a:schemeClr val="bg1"/>
                </a:solidFill>
              </a:rPr>
              <a:t>búsqueda común </a:t>
            </a:r>
            <a:r>
              <a:rPr lang="es-EC" sz="2200" dirty="0">
                <a:solidFill>
                  <a:schemeClr val="bg1"/>
                </a:solidFill>
              </a:rPr>
              <a:t>en </a:t>
            </a:r>
            <a:r>
              <a:rPr lang="es-EC" sz="2200" dirty="0" smtClean="0">
                <a:solidFill>
                  <a:schemeClr val="bg1"/>
                </a:solidFill>
              </a:rPr>
              <a:t>común </a:t>
            </a:r>
            <a:r>
              <a:rPr lang="es-EC" sz="2200" dirty="0">
                <a:solidFill>
                  <a:schemeClr val="bg1"/>
                </a:solidFill>
              </a:rPr>
              <a:t>de todos los procesos</a:t>
            </a:r>
            <a:r>
              <a:rPr lang="es-EC" sz="2200" b="1" dirty="0">
                <a:solidFill>
                  <a:schemeClr val="bg1"/>
                </a:solidFill>
              </a:rPr>
              <a:t>.</a:t>
            </a:r>
            <a:r>
              <a:rPr lang="es-EC" sz="2200" b="1" dirty="0">
                <a:solidFill>
                  <a:prstClr val="black">
                    <a:tint val="75000"/>
                  </a:prstClr>
                </a:solidFill>
              </a:rPr>
              <a:t/>
            </a:r>
            <a:br>
              <a:rPr lang="es-EC" sz="2200" b="1" dirty="0">
                <a:solidFill>
                  <a:prstClr val="black">
                    <a:tint val="75000"/>
                  </a:prstClr>
                </a:solidFill>
              </a:rPr>
            </a:br>
            <a:endParaRPr lang="es-EC" sz="2200" b="1" dirty="0"/>
          </a:p>
        </p:txBody>
      </p:sp>
    </p:spTree>
    <p:extLst>
      <p:ext uri="{BB962C8B-B14F-4D97-AF65-F5344CB8AC3E}">
        <p14:creationId xmlns:p14="http://schemas.microsoft.com/office/powerpoint/2010/main" val="15665720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411659"/>
            <a:ext cx="8229600" cy="6034682"/>
          </a:xfrm>
        </p:spPr>
        <p:txBody>
          <a:bodyPr>
            <a:normAutofit fontScale="90000"/>
          </a:bodyPr>
          <a:lstStyle/>
          <a:p>
            <a:pPr algn="l"/>
            <a:r>
              <a:rPr lang="es-EC" sz="3100" b="1" dirty="0" smtClean="0">
                <a:solidFill>
                  <a:schemeClr val="bg1"/>
                </a:solidFill>
                <a:latin typeface="+mn-lt"/>
              </a:rPr>
              <a:t>TIPO DE COOPERACION ENTRE </a:t>
            </a:r>
            <a:r>
              <a:rPr lang="es-EC" sz="3100" b="1" dirty="0" smtClean="0">
                <a:solidFill>
                  <a:schemeClr val="bg1"/>
                </a:solidFill>
                <a:latin typeface="+mn-lt"/>
              </a:rPr>
              <a:t>EMPPRESAS</a:t>
            </a:r>
            <a:r>
              <a:rPr lang="es-EC" sz="2400" b="1" dirty="0" smtClean="0">
                <a:solidFill>
                  <a:schemeClr val="bg1"/>
                </a:solidFill>
                <a:latin typeface="+mn-lt"/>
              </a:rPr>
              <a:t/>
            </a:r>
            <a:br>
              <a:rPr lang="es-EC" sz="2400" b="1" dirty="0" smtClean="0">
                <a:solidFill>
                  <a:schemeClr val="bg1"/>
                </a:solidFill>
                <a:latin typeface="+mn-lt"/>
              </a:rPr>
            </a:br>
            <a:r>
              <a:rPr lang="es-EC" sz="1800" b="1" dirty="0" smtClean="0">
                <a:solidFill>
                  <a:schemeClr val="bg1"/>
                </a:solidFill>
                <a:latin typeface="+mn-lt"/>
              </a:rPr>
              <a:t/>
            </a:r>
            <a:br>
              <a:rPr lang="es-EC" sz="1800" b="1" dirty="0" smtClean="0">
                <a:solidFill>
                  <a:schemeClr val="bg1"/>
                </a:solidFill>
                <a:latin typeface="+mn-lt"/>
              </a:rPr>
            </a:br>
            <a:r>
              <a:rPr lang="es-EC" sz="1800" b="1" dirty="0" smtClean="0">
                <a:solidFill>
                  <a:schemeClr val="bg1"/>
                </a:solidFill>
                <a:latin typeface="+mn-lt"/>
              </a:rPr>
              <a:t>- </a:t>
            </a:r>
            <a:r>
              <a:rPr lang="es-EC" sz="3100" b="1" dirty="0" smtClean="0">
                <a:solidFill>
                  <a:schemeClr val="bg1"/>
                </a:solidFill>
                <a:latin typeface="+mn-lt"/>
              </a:rPr>
              <a:t>RAZONES INTERNAS  </a:t>
            </a:r>
            <a:r>
              <a:rPr lang="es-EC" sz="1800" b="1" dirty="0" smtClean="0">
                <a:solidFill>
                  <a:schemeClr val="bg1"/>
                </a:solidFill>
                <a:latin typeface="+mn-lt"/>
              </a:rPr>
              <a:t/>
            </a:r>
            <a:br>
              <a:rPr lang="es-EC" sz="1800" b="1" dirty="0" smtClean="0">
                <a:solidFill>
                  <a:schemeClr val="bg1"/>
                </a:solidFill>
                <a:latin typeface="+mn-lt"/>
              </a:rPr>
            </a:br>
            <a:r>
              <a:rPr lang="es-EC" sz="1800" b="1" dirty="0" smtClean="0">
                <a:solidFill>
                  <a:schemeClr val="bg1"/>
                </a:solidFill>
                <a:latin typeface="+mn-lt"/>
              </a:rPr>
              <a:t/>
            </a:r>
            <a:br>
              <a:rPr lang="es-EC" sz="1800" b="1" dirty="0" smtClean="0">
                <a:solidFill>
                  <a:schemeClr val="bg1"/>
                </a:solidFill>
                <a:latin typeface="+mn-lt"/>
              </a:rPr>
            </a:br>
            <a:r>
              <a:rPr lang="es-EC" sz="1800" dirty="0" smtClean="0">
                <a:solidFill>
                  <a:schemeClr val="bg1"/>
                </a:solidFill>
                <a:latin typeface="+mn-lt"/>
              </a:rPr>
              <a:t>  </a:t>
            </a:r>
            <a:r>
              <a:rPr lang="es-EC" sz="2400" dirty="0" smtClean="0">
                <a:solidFill>
                  <a:schemeClr val="bg1"/>
                </a:solidFill>
                <a:latin typeface="+mn-lt"/>
              </a:rPr>
              <a:t>Trata de reducir la incertidumbre y las debilidades asociadas a la realización de un </a:t>
            </a:r>
            <a:r>
              <a:rPr lang="es-EC" sz="2400" dirty="0" smtClean="0">
                <a:solidFill>
                  <a:schemeClr val="bg1"/>
                </a:solidFill>
                <a:latin typeface="+mn-lt"/>
              </a:rPr>
              <a:t> </a:t>
            </a:r>
            <a:r>
              <a:rPr lang="es-EC" sz="2400" dirty="0" smtClean="0">
                <a:solidFill>
                  <a:schemeClr val="bg1"/>
                </a:solidFill>
                <a:latin typeface="+mn-lt"/>
              </a:rPr>
              <a:t>proyecto</a:t>
            </a:r>
            <a:r>
              <a:rPr lang="es-EC" sz="1800" dirty="0" smtClean="0">
                <a:solidFill>
                  <a:schemeClr val="bg1"/>
                </a:solidFill>
                <a:latin typeface="+mn-lt"/>
              </a:rPr>
              <a:t>.</a:t>
            </a:r>
            <a:r>
              <a:rPr lang="es-EC" sz="1800" b="1" dirty="0" smtClean="0">
                <a:solidFill>
                  <a:schemeClr val="bg1"/>
                </a:solidFill>
                <a:latin typeface="+mn-lt"/>
              </a:rPr>
              <a:t/>
            </a:r>
            <a:br>
              <a:rPr lang="es-EC" sz="1800" b="1" dirty="0" smtClean="0">
                <a:solidFill>
                  <a:schemeClr val="bg1"/>
                </a:solidFill>
                <a:latin typeface="+mn-lt"/>
              </a:rPr>
            </a:br>
            <a:r>
              <a:rPr lang="es-EC" sz="1800" b="1" dirty="0" smtClean="0">
                <a:solidFill>
                  <a:schemeClr val="bg1"/>
                </a:solidFill>
                <a:latin typeface="+mn-lt"/>
              </a:rPr>
              <a:t/>
            </a:r>
            <a:br>
              <a:rPr lang="es-EC" sz="1800" b="1" dirty="0" smtClean="0">
                <a:solidFill>
                  <a:schemeClr val="bg1"/>
                </a:solidFill>
                <a:latin typeface="+mn-lt"/>
              </a:rPr>
            </a:br>
            <a:r>
              <a:rPr lang="es-EC" sz="1800" b="1" dirty="0" smtClean="0">
                <a:solidFill>
                  <a:schemeClr val="bg1"/>
                </a:solidFill>
                <a:latin typeface="+mn-lt"/>
              </a:rPr>
              <a:t>- </a:t>
            </a:r>
            <a:r>
              <a:rPr lang="es-EC" sz="3100" b="1" dirty="0" smtClean="0">
                <a:solidFill>
                  <a:schemeClr val="bg1"/>
                </a:solidFill>
                <a:latin typeface="+mn-lt"/>
              </a:rPr>
              <a:t>RAZONES COMPETITIVAS</a:t>
            </a:r>
            <a:r>
              <a:rPr lang="es-EC" sz="1800" b="1" dirty="0" smtClean="0">
                <a:solidFill>
                  <a:schemeClr val="bg1"/>
                </a:solidFill>
                <a:latin typeface="+mn-lt"/>
              </a:rPr>
              <a:t/>
            </a:r>
            <a:br>
              <a:rPr lang="es-EC" sz="1800" b="1" dirty="0" smtClean="0">
                <a:solidFill>
                  <a:schemeClr val="bg1"/>
                </a:solidFill>
                <a:latin typeface="+mn-lt"/>
              </a:rPr>
            </a:br>
            <a:r>
              <a:rPr lang="es-EC" sz="1800" b="1" dirty="0" smtClean="0">
                <a:solidFill>
                  <a:schemeClr val="bg1"/>
                </a:solidFill>
                <a:latin typeface="+mn-lt"/>
              </a:rPr>
              <a:t/>
            </a:r>
            <a:br>
              <a:rPr lang="es-EC" sz="1800" b="1" dirty="0" smtClean="0">
                <a:solidFill>
                  <a:schemeClr val="bg1"/>
                </a:solidFill>
                <a:latin typeface="+mn-lt"/>
              </a:rPr>
            </a:br>
            <a:r>
              <a:rPr lang="es-EC" sz="1800" b="1" dirty="0" smtClean="0">
                <a:solidFill>
                  <a:schemeClr val="bg1"/>
                </a:solidFill>
                <a:latin typeface="+mn-lt"/>
              </a:rPr>
              <a:t>  </a:t>
            </a:r>
            <a:r>
              <a:rPr lang="es-EC" sz="2400" dirty="0" smtClean="0">
                <a:solidFill>
                  <a:schemeClr val="bg1"/>
                </a:solidFill>
                <a:latin typeface="+mn-lt"/>
              </a:rPr>
              <a:t>Trata de reforzare incrementar las oportunidades competitivas  que tendrían los cooperantes si actuasen solos.</a:t>
            </a:r>
            <a:r>
              <a:rPr lang="es-EC" sz="1800" b="1" dirty="0" smtClean="0">
                <a:solidFill>
                  <a:schemeClr val="bg1"/>
                </a:solidFill>
                <a:latin typeface="+mn-lt"/>
              </a:rPr>
              <a:t/>
            </a:r>
            <a:br>
              <a:rPr lang="es-EC" sz="1800" b="1" dirty="0" smtClean="0">
                <a:solidFill>
                  <a:schemeClr val="bg1"/>
                </a:solidFill>
                <a:latin typeface="+mn-lt"/>
              </a:rPr>
            </a:br>
            <a:r>
              <a:rPr lang="es-EC" sz="3100" b="1" dirty="0" smtClean="0">
                <a:solidFill>
                  <a:schemeClr val="bg1"/>
                </a:solidFill>
                <a:latin typeface="+mn-lt"/>
              </a:rPr>
              <a:t/>
            </a:r>
            <a:br>
              <a:rPr lang="es-EC" sz="3100" b="1" dirty="0" smtClean="0">
                <a:solidFill>
                  <a:schemeClr val="bg1"/>
                </a:solidFill>
                <a:latin typeface="+mn-lt"/>
              </a:rPr>
            </a:br>
            <a:r>
              <a:rPr lang="es-EC" sz="3100" b="1" dirty="0" smtClean="0">
                <a:solidFill>
                  <a:schemeClr val="bg1"/>
                </a:solidFill>
                <a:latin typeface="+mn-lt"/>
              </a:rPr>
              <a:t>- RAZONES ESTRATEGICAS</a:t>
            </a:r>
            <a:r>
              <a:rPr lang="es-EC" sz="1800" b="1" dirty="0" smtClean="0">
                <a:solidFill>
                  <a:schemeClr val="bg1"/>
                </a:solidFill>
                <a:latin typeface="+mn-lt"/>
              </a:rPr>
              <a:t/>
            </a:r>
            <a:br>
              <a:rPr lang="es-EC" sz="1800" b="1" dirty="0" smtClean="0">
                <a:solidFill>
                  <a:schemeClr val="bg1"/>
                </a:solidFill>
                <a:latin typeface="+mn-lt"/>
              </a:rPr>
            </a:br>
            <a:r>
              <a:rPr lang="es-EC" sz="1800" b="1" dirty="0" smtClean="0">
                <a:solidFill>
                  <a:schemeClr val="bg1"/>
                </a:solidFill>
                <a:latin typeface="+mn-lt"/>
              </a:rPr>
              <a:t/>
            </a:r>
            <a:br>
              <a:rPr lang="es-EC" sz="1800" b="1" dirty="0" smtClean="0">
                <a:solidFill>
                  <a:schemeClr val="bg1"/>
                </a:solidFill>
                <a:latin typeface="+mn-lt"/>
              </a:rPr>
            </a:br>
            <a:r>
              <a:rPr lang="es-EC" sz="1800" dirty="0" smtClean="0">
                <a:solidFill>
                  <a:schemeClr val="bg1"/>
                </a:solidFill>
                <a:latin typeface="+mn-lt"/>
              </a:rPr>
              <a:t>  </a:t>
            </a:r>
            <a:r>
              <a:rPr lang="es-EC" sz="2400" dirty="0" smtClean="0">
                <a:solidFill>
                  <a:schemeClr val="bg1"/>
                </a:solidFill>
                <a:latin typeface="+mn-lt"/>
              </a:rPr>
              <a:t>Trata de encontrar nuevos mercados o de aportar nuevas posiciones estratégicas</a:t>
            </a:r>
            <a:r>
              <a:rPr lang="es-EC" sz="2400" dirty="0" smtClean="0">
                <a:solidFill>
                  <a:schemeClr val="bg1"/>
                </a:solidFill>
                <a:latin typeface="+mn-lt"/>
              </a:rPr>
              <a:t>.</a:t>
            </a:r>
            <a:r>
              <a:rPr lang="es-EC" sz="2400" dirty="0"/>
              <a:t/>
            </a:r>
            <a:br>
              <a:rPr lang="es-EC" sz="2400" dirty="0"/>
            </a:br>
            <a:endParaRPr lang="es-EC" sz="2400" dirty="0" smtClean="0"/>
          </a:p>
        </p:txBody>
      </p:sp>
    </p:spTree>
    <p:extLst>
      <p:ext uri="{BB962C8B-B14F-4D97-AF65-F5344CB8AC3E}">
        <p14:creationId xmlns:p14="http://schemas.microsoft.com/office/powerpoint/2010/main" val="281475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971600" y="476672"/>
            <a:ext cx="7499176" cy="5602634"/>
          </a:xfrm>
        </p:spPr>
        <p:txBody>
          <a:bodyPr>
            <a:normAutofit/>
          </a:bodyPr>
          <a:lstStyle/>
          <a:p>
            <a:pPr algn="l"/>
            <a:r>
              <a:rPr lang="es-EC" sz="2400" b="1" dirty="0">
                <a:solidFill>
                  <a:schemeClr val="bg1"/>
                </a:solidFill>
                <a:latin typeface="+mn-lt"/>
              </a:rPr>
              <a:t>LA COOPERACION CON LOS CLIENTES Y DEMAS </a:t>
            </a:r>
            <a:r>
              <a:rPr lang="es-EC" sz="2400" b="1" dirty="0" smtClean="0">
                <a:solidFill>
                  <a:schemeClr val="bg1"/>
                </a:solidFill>
                <a:latin typeface="+mn-lt"/>
              </a:rPr>
              <a:t>JUGADORES</a:t>
            </a:r>
            <a:br>
              <a:rPr lang="es-EC" sz="2400" b="1" dirty="0" smtClean="0">
                <a:solidFill>
                  <a:schemeClr val="bg1"/>
                </a:solidFill>
                <a:latin typeface="+mn-lt"/>
              </a:rPr>
            </a:br>
            <a:r>
              <a:rPr lang="es-EC" sz="2400" b="1" dirty="0">
                <a:solidFill>
                  <a:schemeClr val="bg1"/>
                </a:solidFill>
                <a:latin typeface="+mn-lt"/>
              </a:rPr>
              <a:t/>
            </a:r>
            <a:br>
              <a:rPr lang="es-EC" sz="2400" b="1" dirty="0">
                <a:solidFill>
                  <a:schemeClr val="bg1"/>
                </a:solidFill>
                <a:latin typeface="+mn-lt"/>
              </a:rPr>
            </a:br>
            <a:r>
              <a:rPr lang="es-EC" sz="2000" dirty="0">
                <a:solidFill>
                  <a:schemeClr val="bg1"/>
                </a:solidFill>
                <a:latin typeface="+mn-lt"/>
              </a:rPr>
              <a:t>La conveniencia de formar alianzas con los clientes, ya que ellos son fuente de nuevas actividades, y se les debe </a:t>
            </a:r>
            <a:r>
              <a:rPr lang="es-EC" sz="2000" dirty="0" smtClean="0">
                <a:solidFill>
                  <a:schemeClr val="bg1"/>
                </a:solidFill>
                <a:latin typeface="+mn-lt"/>
              </a:rPr>
              <a:t>escuchar.</a:t>
            </a:r>
            <a:br>
              <a:rPr lang="es-EC" sz="2000" dirty="0" smtClean="0">
                <a:solidFill>
                  <a:schemeClr val="bg1"/>
                </a:solidFill>
                <a:latin typeface="+mn-lt"/>
              </a:rPr>
            </a:br>
            <a:r>
              <a:rPr lang="es-EC" sz="2000" dirty="0" smtClean="0">
                <a:solidFill>
                  <a:schemeClr val="bg1"/>
                </a:solidFill>
                <a:latin typeface="+mn-lt"/>
              </a:rPr>
              <a:t/>
            </a:r>
            <a:br>
              <a:rPr lang="es-EC" sz="2000" dirty="0" smtClean="0">
                <a:solidFill>
                  <a:schemeClr val="bg1"/>
                </a:solidFill>
                <a:latin typeface="+mn-lt"/>
              </a:rPr>
            </a:br>
            <a:r>
              <a:rPr lang="es-EC" sz="2000" dirty="0">
                <a:solidFill>
                  <a:schemeClr val="bg1"/>
                </a:solidFill>
                <a:latin typeface="+mn-lt"/>
              </a:rPr>
              <a:t>P</a:t>
            </a:r>
            <a:r>
              <a:rPr lang="es-EC" sz="2000" dirty="0" smtClean="0">
                <a:solidFill>
                  <a:schemeClr val="bg1"/>
                </a:solidFill>
                <a:latin typeface="+mn-lt"/>
              </a:rPr>
              <a:t>ueden </a:t>
            </a:r>
            <a:r>
              <a:rPr lang="es-EC" sz="2000" dirty="0">
                <a:solidFill>
                  <a:schemeClr val="bg1"/>
                </a:solidFill>
                <a:latin typeface="+mn-lt"/>
              </a:rPr>
              <a:t>adecuar los productos y la </a:t>
            </a:r>
            <a:r>
              <a:rPr lang="es-EC" sz="2000" dirty="0" smtClean="0">
                <a:solidFill>
                  <a:schemeClr val="bg1"/>
                </a:solidFill>
                <a:latin typeface="+mn-lt"/>
              </a:rPr>
              <a:t>producción, </a:t>
            </a:r>
            <a:r>
              <a:rPr lang="es-EC" sz="2000" dirty="0">
                <a:solidFill>
                  <a:schemeClr val="bg1"/>
                </a:solidFill>
                <a:latin typeface="+mn-lt"/>
              </a:rPr>
              <a:t>también pueden ser fuente de ideas e </a:t>
            </a:r>
            <a:r>
              <a:rPr lang="es-EC" sz="2000" dirty="0" smtClean="0">
                <a:solidFill>
                  <a:schemeClr val="bg1"/>
                </a:solidFill>
                <a:latin typeface="+mn-lt"/>
              </a:rPr>
              <a:t>innovación.</a:t>
            </a:r>
            <a:br>
              <a:rPr lang="es-EC" sz="2000" dirty="0" smtClean="0">
                <a:solidFill>
                  <a:schemeClr val="bg1"/>
                </a:solidFill>
                <a:latin typeface="+mn-lt"/>
              </a:rPr>
            </a:br>
            <a:r>
              <a:rPr lang="es-EC" sz="2000" dirty="0" smtClean="0">
                <a:solidFill>
                  <a:schemeClr val="bg1"/>
                </a:solidFill>
                <a:latin typeface="+mn-lt"/>
              </a:rPr>
              <a:t/>
            </a:r>
            <a:br>
              <a:rPr lang="es-EC" sz="2000" dirty="0" smtClean="0">
                <a:solidFill>
                  <a:schemeClr val="bg1"/>
                </a:solidFill>
                <a:latin typeface="+mn-lt"/>
              </a:rPr>
            </a:br>
            <a:r>
              <a:rPr lang="es-EC" sz="2000" dirty="0">
                <a:solidFill>
                  <a:schemeClr val="bg1"/>
                </a:solidFill>
                <a:latin typeface="+mn-lt"/>
              </a:rPr>
              <a:t>L</a:t>
            </a:r>
            <a:r>
              <a:rPr lang="es-EC" sz="2000" dirty="0" smtClean="0">
                <a:solidFill>
                  <a:schemeClr val="bg1"/>
                </a:solidFill>
                <a:latin typeface="+mn-lt"/>
              </a:rPr>
              <a:t>os </a:t>
            </a:r>
            <a:r>
              <a:rPr lang="es-EC" sz="2000" dirty="0">
                <a:solidFill>
                  <a:schemeClr val="bg1"/>
                </a:solidFill>
                <a:latin typeface="+mn-lt"/>
              </a:rPr>
              <a:t>clientes son usuarios, factores de influencia, de decisión de aprobación</a:t>
            </a:r>
            <a:r>
              <a:rPr lang="es-EC" sz="2000" dirty="0" smtClean="0">
                <a:solidFill>
                  <a:schemeClr val="bg1"/>
                </a:solidFill>
                <a:latin typeface="+mn-lt"/>
              </a:rPr>
              <a:t>.</a:t>
            </a:r>
            <a:br>
              <a:rPr lang="es-EC" sz="2000" dirty="0" smtClean="0">
                <a:solidFill>
                  <a:schemeClr val="bg1"/>
                </a:solidFill>
                <a:latin typeface="+mn-lt"/>
              </a:rPr>
            </a:br>
            <a:r>
              <a:rPr lang="es-EC" sz="2000" dirty="0">
                <a:solidFill>
                  <a:schemeClr val="bg1"/>
                </a:solidFill>
                <a:latin typeface="+mn-lt"/>
              </a:rPr>
              <a:t/>
            </a:r>
            <a:br>
              <a:rPr lang="es-EC" sz="2000" dirty="0">
                <a:solidFill>
                  <a:schemeClr val="bg1"/>
                </a:solidFill>
                <a:latin typeface="+mn-lt"/>
              </a:rPr>
            </a:br>
            <a:r>
              <a:rPr lang="es-EC" sz="2000" dirty="0">
                <a:solidFill>
                  <a:schemeClr val="bg1"/>
                </a:solidFill>
                <a:latin typeface="+mn-lt"/>
              </a:rPr>
              <a:t>Todos los clientes de la economía emergente deben sr considerados como creadores de valor para las empresas</a:t>
            </a:r>
          </a:p>
        </p:txBody>
      </p:sp>
    </p:spTree>
    <p:extLst>
      <p:ext uri="{BB962C8B-B14F-4D97-AF65-F5344CB8AC3E}">
        <p14:creationId xmlns:p14="http://schemas.microsoft.com/office/powerpoint/2010/main" val="1477430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1268760"/>
            <a:ext cx="8229600" cy="4896544"/>
          </a:xfrm>
        </p:spPr>
        <p:txBody>
          <a:bodyPr>
            <a:normAutofit/>
          </a:bodyPr>
          <a:lstStyle/>
          <a:p>
            <a:pPr algn="l"/>
            <a:r>
              <a:rPr lang="es-EC" sz="2400" b="1" dirty="0" smtClean="0">
                <a:solidFill>
                  <a:schemeClr val="bg1"/>
                </a:solidFill>
                <a:latin typeface="+mn-lt"/>
              </a:rPr>
              <a:t>EL PESO DEL COMPONENTE COMUNICATIVO EN LAS ESTRATEGIAS COOPERATIVAS</a:t>
            </a:r>
            <a:br>
              <a:rPr lang="es-EC" sz="2400" b="1" dirty="0" smtClean="0">
                <a:solidFill>
                  <a:schemeClr val="bg1"/>
                </a:solidFill>
                <a:latin typeface="+mn-lt"/>
              </a:rPr>
            </a:br>
            <a:r>
              <a:rPr lang="es-EC" sz="2000" dirty="0" smtClean="0">
                <a:solidFill>
                  <a:schemeClr val="bg1"/>
                </a:solidFill>
                <a:latin typeface="+mn-lt"/>
              </a:rPr>
              <a:t/>
            </a:r>
            <a:br>
              <a:rPr lang="es-EC" sz="2000" dirty="0" smtClean="0">
                <a:solidFill>
                  <a:schemeClr val="bg1"/>
                </a:solidFill>
                <a:latin typeface="+mn-lt"/>
              </a:rPr>
            </a:br>
            <a:r>
              <a:rPr lang="es-EC" sz="2000" dirty="0">
                <a:solidFill>
                  <a:schemeClr val="bg1"/>
                </a:solidFill>
                <a:latin typeface="+mn-lt"/>
              </a:rPr>
              <a:t/>
            </a:r>
            <a:br>
              <a:rPr lang="es-EC" sz="2000" dirty="0">
                <a:solidFill>
                  <a:schemeClr val="bg1"/>
                </a:solidFill>
                <a:latin typeface="+mn-lt"/>
              </a:rPr>
            </a:br>
            <a:r>
              <a:rPr lang="es-EC" sz="2000" dirty="0" smtClean="0">
                <a:solidFill>
                  <a:schemeClr val="bg1"/>
                </a:solidFill>
                <a:latin typeface="+mn-lt"/>
              </a:rPr>
              <a:t>Los analistas concuerdan  que las alianzas suelen ser validas y efectivas si los socios parten de una misma </a:t>
            </a:r>
            <a:r>
              <a:rPr lang="es-EC" sz="2000" dirty="0" err="1" smtClean="0">
                <a:solidFill>
                  <a:schemeClr val="bg1"/>
                </a:solidFill>
                <a:latin typeface="+mn-lt"/>
              </a:rPr>
              <a:t>cosmocion</a:t>
            </a:r>
            <a:r>
              <a:rPr lang="es-EC" sz="2000" dirty="0" smtClean="0">
                <a:solidFill>
                  <a:schemeClr val="bg1"/>
                </a:solidFill>
                <a:latin typeface="+mn-lt"/>
              </a:rPr>
              <a:t>.</a:t>
            </a:r>
            <a:br>
              <a:rPr lang="es-EC" sz="2000" dirty="0" smtClean="0">
                <a:solidFill>
                  <a:schemeClr val="bg1"/>
                </a:solidFill>
                <a:latin typeface="+mn-lt"/>
              </a:rPr>
            </a:br>
            <a:r>
              <a:rPr lang="es-EC" sz="2000" dirty="0" smtClean="0">
                <a:solidFill>
                  <a:schemeClr val="bg1"/>
                </a:solidFill>
                <a:latin typeface="+mn-lt"/>
              </a:rPr>
              <a:t/>
            </a:r>
            <a:br>
              <a:rPr lang="es-EC" sz="2000" dirty="0" smtClean="0">
                <a:solidFill>
                  <a:schemeClr val="bg1"/>
                </a:solidFill>
                <a:latin typeface="+mn-lt"/>
              </a:rPr>
            </a:br>
            <a:r>
              <a:rPr lang="es-EC" sz="2000" dirty="0" smtClean="0">
                <a:solidFill>
                  <a:schemeClr val="bg1"/>
                </a:solidFill>
                <a:latin typeface="+mn-lt"/>
              </a:rPr>
              <a:t>El primer paso es conocer  los valores y la visión  de nuestro futuro socio, de ahí inicia un proceso de negociación  que exige comunicación, flexibilidad, y credibilidad.</a:t>
            </a:r>
            <a:br>
              <a:rPr lang="es-EC" sz="2000" dirty="0" smtClean="0">
                <a:solidFill>
                  <a:schemeClr val="bg1"/>
                </a:solidFill>
                <a:latin typeface="+mn-lt"/>
              </a:rPr>
            </a:br>
            <a:r>
              <a:rPr lang="es-EC" sz="2000" dirty="0" smtClean="0">
                <a:solidFill>
                  <a:schemeClr val="bg1"/>
                </a:solidFill>
                <a:latin typeface="+mn-lt"/>
              </a:rPr>
              <a:t/>
            </a:r>
            <a:br>
              <a:rPr lang="es-EC" sz="2000" dirty="0" smtClean="0">
                <a:solidFill>
                  <a:schemeClr val="bg1"/>
                </a:solidFill>
                <a:latin typeface="+mn-lt"/>
              </a:rPr>
            </a:br>
            <a:r>
              <a:rPr lang="es-EC" sz="2000" dirty="0" smtClean="0">
                <a:solidFill>
                  <a:schemeClr val="bg1"/>
                </a:solidFill>
                <a:latin typeface="+mn-lt"/>
              </a:rPr>
              <a:t>El manejar un mismo lenguaje tanto idiomático como conceptual , previo a las negociaciones.</a:t>
            </a:r>
            <a:r>
              <a:rPr lang="es-EC" sz="2000" dirty="0" smtClean="0"/>
              <a:t/>
            </a:r>
            <a:br>
              <a:rPr lang="es-EC" sz="2000" dirty="0" smtClean="0"/>
            </a:br>
            <a:r>
              <a:rPr lang="es-EC" sz="1800" dirty="0" smtClean="0"/>
              <a:t/>
            </a:r>
            <a:br>
              <a:rPr lang="es-EC" sz="1800" dirty="0" smtClean="0"/>
            </a:br>
            <a:endParaRPr lang="es-EC" sz="1800" dirty="0"/>
          </a:p>
        </p:txBody>
      </p:sp>
    </p:spTree>
    <p:extLst>
      <p:ext uri="{BB962C8B-B14F-4D97-AF65-F5344CB8AC3E}">
        <p14:creationId xmlns:p14="http://schemas.microsoft.com/office/powerpoint/2010/main" val="31420970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5890666"/>
          </a:xfrm>
        </p:spPr>
        <p:txBody>
          <a:bodyPr>
            <a:normAutofit/>
          </a:bodyPr>
          <a:lstStyle/>
          <a:p>
            <a:pPr algn="l"/>
            <a:r>
              <a:rPr lang="es-EC" sz="3200" b="1" dirty="0">
                <a:solidFill>
                  <a:schemeClr val="bg1"/>
                </a:solidFill>
              </a:rPr>
              <a:t>Se consideran  6 aspectos para el éxito de una alianza exitosa </a:t>
            </a:r>
            <a:r>
              <a:rPr lang="es-EC" sz="2400" b="1" dirty="0">
                <a:solidFill>
                  <a:schemeClr val="bg1"/>
                </a:solidFill>
              </a:rPr>
              <a:t/>
            </a:r>
            <a:br>
              <a:rPr lang="es-EC" sz="2400" b="1" dirty="0">
                <a:solidFill>
                  <a:schemeClr val="bg1"/>
                </a:solidFill>
              </a:rPr>
            </a:br>
            <a:r>
              <a:rPr lang="es-EC" sz="2400" b="1" dirty="0">
                <a:solidFill>
                  <a:schemeClr val="bg1"/>
                </a:solidFill>
              </a:rPr>
              <a:t/>
            </a:r>
            <a:br>
              <a:rPr lang="es-EC" sz="2400" b="1" dirty="0">
                <a:solidFill>
                  <a:schemeClr val="bg1"/>
                </a:solidFill>
              </a:rPr>
            </a:br>
            <a:r>
              <a:rPr lang="es-EC" sz="2400" b="1" dirty="0">
                <a:solidFill>
                  <a:schemeClr val="bg1"/>
                </a:solidFill>
              </a:rPr>
              <a:t> </a:t>
            </a:r>
            <a:r>
              <a:rPr lang="es-EC" sz="2000" dirty="0">
                <a:solidFill>
                  <a:schemeClr val="bg1"/>
                </a:solidFill>
              </a:rPr>
              <a:t>- La confianza de cada parte en el otro.</a:t>
            </a:r>
            <a:br>
              <a:rPr lang="es-EC" sz="2000" dirty="0">
                <a:solidFill>
                  <a:schemeClr val="bg1"/>
                </a:solidFill>
              </a:rPr>
            </a:br>
            <a:r>
              <a:rPr lang="es-EC" sz="2000" dirty="0">
                <a:solidFill>
                  <a:schemeClr val="bg1"/>
                </a:solidFill>
              </a:rPr>
              <a:t> - La igualdad-paridad  el respeto mutuo.</a:t>
            </a:r>
            <a:br>
              <a:rPr lang="es-EC" sz="2000" dirty="0">
                <a:solidFill>
                  <a:schemeClr val="bg1"/>
                </a:solidFill>
              </a:rPr>
            </a:br>
            <a:r>
              <a:rPr lang="es-EC" sz="2000" dirty="0">
                <a:solidFill>
                  <a:schemeClr val="bg1"/>
                </a:solidFill>
              </a:rPr>
              <a:t> - Adhesión  de todo el personal.</a:t>
            </a:r>
            <a:br>
              <a:rPr lang="es-EC" sz="2000" dirty="0">
                <a:solidFill>
                  <a:schemeClr val="bg1"/>
                </a:solidFill>
              </a:rPr>
            </a:br>
            <a:r>
              <a:rPr lang="es-EC" sz="2000" dirty="0">
                <a:solidFill>
                  <a:schemeClr val="bg1"/>
                </a:solidFill>
              </a:rPr>
              <a:t> - Calidad del dialogo.</a:t>
            </a:r>
            <a:br>
              <a:rPr lang="es-EC" sz="2000" dirty="0">
                <a:solidFill>
                  <a:schemeClr val="bg1"/>
                </a:solidFill>
              </a:rPr>
            </a:br>
            <a:r>
              <a:rPr lang="es-EC" sz="2000" dirty="0">
                <a:solidFill>
                  <a:schemeClr val="bg1"/>
                </a:solidFill>
              </a:rPr>
              <a:t> - La compatibilidad de las formas de gestión.</a:t>
            </a:r>
            <a:br>
              <a:rPr lang="es-EC" sz="2000" dirty="0">
                <a:solidFill>
                  <a:schemeClr val="bg1"/>
                </a:solidFill>
              </a:rPr>
            </a:br>
            <a:r>
              <a:rPr lang="es-EC" sz="2000" dirty="0">
                <a:solidFill>
                  <a:schemeClr val="bg1"/>
                </a:solidFill>
              </a:rPr>
              <a:t> - La capacidad de adaptación </a:t>
            </a:r>
            <a:r>
              <a:rPr lang="es-EC" sz="2400" dirty="0">
                <a:solidFill>
                  <a:prstClr val="black"/>
                </a:solidFill>
              </a:rPr>
              <a:t/>
            </a:r>
            <a:br>
              <a:rPr lang="es-EC" sz="2400" dirty="0">
                <a:solidFill>
                  <a:prstClr val="black"/>
                </a:solidFill>
              </a:rPr>
            </a:br>
            <a:r>
              <a:rPr lang="es-EC" sz="2400" dirty="0">
                <a:solidFill>
                  <a:prstClr val="black"/>
                </a:solidFill>
              </a:rPr>
              <a:t/>
            </a:r>
            <a:br>
              <a:rPr lang="es-EC" sz="2400" dirty="0">
                <a:solidFill>
                  <a:prstClr val="black"/>
                </a:solidFill>
              </a:rPr>
            </a:br>
            <a:endParaRPr lang="es-EC" sz="2400" dirty="0"/>
          </a:p>
        </p:txBody>
      </p:sp>
    </p:spTree>
    <p:extLst>
      <p:ext uri="{BB962C8B-B14F-4D97-AF65-F5344CB8AC3E}">
        <p14:creationId xmlns:p14="http://schemas.microsoft.com/office/powerpoint/2010/main" val="39009114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4638"/>
            <a:ext cx="8229600" cy="5962674"/>
          </a:xfrm>
        </p:spPr>
        <p:txBody>
          <a:bodyPr>
            <a:normAutofit/>
          </a:bodyPr>
          <a:lstStyle/>
          <a:p>
            <a:pPr algn="l"/>
            <a:r>
              <a:rPr lang="es-EC" b="1" dirty="0" smtClean="0">
                <a:solidFill>
                  <a:schemeClr val="bg1"/>
                </a:solidFill>
              </a:rPr>
              <a:t>LA  SEMIOSTRATEGSFERA </a:t>
            </a:r>
            <a:r>
              <a:rPr lang="es-EC" b="1" dirty="0" smtClean="0">
                <a:solidFill>
                  <a:schemeClr val="bg1"/>
                </a:solidFill>
              </a:rPr>
              <a:t>GLOBAL</a:t>
            </a:r>
            <a:r>
              <a:rPr lang="es-EC" b="1" dirty="0" smtClean="0">
                <a:solidFill>
                  <a:schemeClr val="bg1"/>
                </a:solidFill>
              </a:rPr>
              <a:t/>
            </a:r>
            <a:br>
              <a:rPr lang="es-EC" b="1" dirty="0" smtClean="0">
                <a:solidFill>
                  <a:schemeClr val="bg1"/>
                </a:solidFill>
              </a:rPr>
            </a:br>
            <a:r>
              <a:rPr lang="es-EC" sz="2000" dirty="0">
                <a:solidFill>
                  <a:schemeClr val="bg1"/>
                </a:solidFill>
              </a:rPr>
              <a:t>Q</a:t>
            </a:r>
            <a:r>
              <a:rPr lang="es-EC" sz="2000" dirty="0" smtClean="0">
                <a:solidFill>
                  <a:schemeClr val="bg1"/>
                </a:solidFill>
              </a:rPr>
              <a:t>uienes son estos actores estratégicos..</a:t>
            </a:r>
            <a:br>
              <a:rPr lang="es-EC" sz="2000" dirty="0" smtClean="0">
                <a:solidFill>
                  <a:schemeClr val="bg1"/>
                </a:solidFill>
              </a:rPr>
            </a:br>
            <a:r>
              <a:rPr lang="es-EC" sz="2000" dirty="0" smtClean="0">
                <a:solidFill>
                  <a:schemeClr val="bg1"/>
                </a:solidFill>
              </a:rPr>
              <a:t/>
            </a:r>
            <a:br>
              <a:rPr lang="es-EC" sz="2000" dirty="0" smtClean="0">
                <a:solidFill>
                  <a:schemeClr val="bg1"/>
                </a:solidFill>
              </a:rPr>
            </a:br>
            <a:r>
              <a:rPr lang="es-EC" sz="2000" dirty="0" smtClean="0">
                <a:solidFill>
                  <a:schemeClr val="bg1"/>
                </a:solidFill>
              </a:rPr>
              <a:t>Quien asignan los recursos y mueven los hilos de los programas y estrategias.</a:t>
            </a:r>
            <a:br>
              <a:rPr lang="es-EC" sz="2000" dirty="0" smtClean="0">
                <a:solidFill>
                  <a:schemeClr val="bg1"/>
                </a:solidFill>
              </a:rPr>
            </a:br>
            <a:r>
              <a:rPr lang="es-EC" sz="2000" dirty="0" smtClean="0">
                <a:solidFill>
                  <a:schemeClr val="bg1"/>
                </a:solidFill>
              </a:rPr>
              <a:t>Los  gobiernos occidentales han llegado a la convicción  para dirigir la convivencia social que se realice desde el poder centralizado, como pensamiento único .</a:t>
            </a:r>
            <a:br>
              <a:rPr lang="es-EC" sz="2000" dirty="0" smtClean="0">
                <a:solidFill>
                  <a:schemeClr val="bg1"/>
                </a:solidFill>
              </a:rPr>
            </a:br>
            <a:r>
              <a:rPr lang="es-EC" sz="2000" dirty="0" smtClean="0">
                <a:solidFill>
                  <a:schemeClr val="bg1"/>
                </a:solidFill>
              </a:rPr>
              <a:t/>
            </a:r>
            <a:br>
              <a:rPr lang="es-EC" sz="2000" dirty="0" smtClean="0">
                <a:solidFill>
                  <a:schemeClr val="bg1"/>
                </a:solidFill>
              </a:rPr>
            </a:br>
            <a:r>
              <a:rPr lang="es-EC" sz="2000" dirty="0" smtClean="0">
                <a:solidFill>
                  <a:schemeClr val="bg1"/>
                </a:solidFill>
              </a:rPr>
              <a:t>Seria un grave error pensar…</a:t>
            </a:r>
            <a:br>
              <a:rPr lang="es-EC" sz="2000" dirty="0" smtClean="0">
                <a:solidFill>
                  <a:schemeClr val="bg1"/>
                </a:solidFill>
              </a:rPr>
            </a:br>
            <a:r>
              <a:rPr lang="es-EC" sz="2000" dirty="0" smtClean="0">
                <a:solidFill>
                  <a:schemeClr val="bg1"/>
                </a:solidFill>
              </a:rPr>
              <a:t/>
            </a:r>
            <a:br>
              <a:rPr lang="es-EC" sz="2000" dirty="0" smtClean="0">
                <a:solidFill>
                  <a:schemeClr val="bg1"/>
                </a:solidFill>
              </a:rPr>
            </a:br>
            <a:r>
              <a:rPr lang="es-EC" sz="2000" dirty="0" smtClean="0">
                <a:solidFill>
                  <a:schemeClr val="bg1"/>
                </a:solidFill>
              </a:rPr>
              <a:t>A- Que están las organizaciones internacionales interpretando una danza coordinada de marionetas.</a:t>
            </a:r>
            <a:br>
              <a:rPr lang="es-EC" sz="2000" dirty="0" smtClean="0">
                <a:solidFill>
                  <a:schemeClr val="bg1"/>
                </a:solidFill>
              </a:rPr>
            </a:br>
            <a:r>
              <a:rPr lang="es-EC" sz="2000" dirty="0" smtClean="0">
                <a:solidFill>
                  <a:schemeClr val="bg1"/>
                </a:solidFill>
              </a:rPr>
              <a:t/>
            </a:r>
            <a:br>
              <a:rPr lang="es-EC" sz="2000" dirty="0" smtClean="0">
                <a:solidFill>
                  <a:schemeClr val="bg1"/>
                </a:solidFill>
              </a:rPr>
            </a:br>
            <a:r>
              <a:rPr lang="es-EC" sz="2000" dirty="0" smtClean="0">
                <a:solidFill>
                  <a:schemeClr val="bg1"/>
                </a:solidFill>
              </a:rPr>
              <a:t>B- Las organizaciones internacionales y los gobiernos o grupos están detrás, los únicos actores estratégicos que están interviniendo en los conflictos normativas</a:t>
            </a:r>
            <a:r>
              <a:rPr lang="es-EC" sz="2000" dirty="0" smtClean="0">
                <a:solidFill>
                  <a:schemeClr val="bg1"/>
                </a:solidFill>
              </a:rPr>
              <a:t>.</a:t>
            </a:r>
            <a:endParaRPr lang="es-VE" sz="1800" dirty="0"/>
          </a:p>
        </p:txBody>
      </p:sp>
    </p:spTree>
    <p:extLst>
      <p:ext uri="{BB962C8B-B14F-4D97-AF65-F5344CB8AC3E}">
        <p14:creationId xmlns:p14="http://schemas.microsoft.com/office/powerpoint/2010/main" val="34627200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26368" y="1077416"/>
            <a:ext cx="8291264" cy="4896544"/>
          </a:xfrm>
        </p:spPr>
        <p:txBody>
          <a:bodyPr/>
          <a:lstStyle/>
          <a:p>
            <a:pPr algn="l"/>
            <a:r>
              <a:rPr lang="es-EC" sz="2000" dirty="0" smtClean="0">
                <a:solidFill>
                  <a:schemeClr val="bg1"/>
                </a:solidFill>
              </a:rPr>
              <a:t>Vienen </a:t>
            </a:r>
            <a:r>
              <a:rPr lang="es-EC" sz="2000" dirty="0" smtClean="0">
                <a:solidFill>
                  <a:schemeClr val="bg1"/>
                </a:solidFill>
              </a:rPr>
              <a:t>a través del control de sus </a:t>
            </a:r>
            <a:r>
              <a:rPr lang="es-EC" sz="2000" dirty="0" smtClean="0">
                <a:solidFill>
                  <a:schemeClr val="bg1"/>
                </a:solidFill>
              </a:rPr>
              <a:t>inversiones los </a:t>
            </a:r>
            <a:r>
              <a:rPr lang="es-EC" sz="2000" dirty="0" smtClean="0">
                <a:solidFill>
                  <a:schemeClr val="bg1"/>
                </a:solidFill>
              </a:rPr>
              <a:t>grandes operadores </a:t>
            </a:r>
            <a:r>
              <a:rPr lang="es-EC" sz="2000" dirty="0" smtClean="0">
                <a:solidFill>
                  <a:schemeClr val="bg1"/>
                </a:solidFill>
              </a:rPr>
              <a:t>se pueden </a:t>
            </a:r>
            <a:r>
              <a:rPr lang="es-EC" sz="2000" dirty="0" smtClean="0">
                <a:solidFill>
                  <a:schemeClr val="bg1"/>
                </a:solidFill>
              </a:rPr>
              <a:t>reducir a 1002, están son las organizaciones que habían  hecho  una inversión superior a 100 millones.</a:t>
            </a:r>
            <a:br>
              <a:rPr lang="es-EC" sz="2000" dirty="0" smtClean="0">
                <a:solidFill>
                  <a:schemeClr val="bg1"/>
                </a:solidFill>
              </a:rPr>
            </a:br>
            <a:r>
              <a:rPr lang="es-EC" sz="2000" dirty="0" smtClean="0">
                <a:solidFill>
                  <a:schemeClr val="bg1"/>
                </a:solidFill>
              </a:rPr>
              <a:t/>
            </a:r>
            <a:br>
              <a:rPr lang="es-EC" sz="2000" dirty="0" smtClean="0">
                <a:solidFill>
                  <a:schemeClr val="bg1"/>
                </a:solidFill>
              </a:rPr>
            </a:br>
            <a:r>
              <a:rPr lang="es-EC" sz="2000" dirty="0" smtClean="0">
                <a:solidFill>
                  <a:schemeClr val="bg1"/>
                </a:solidFill>
              </a:rPr>
              <a:t>Podemos identificarlos como:</a:t>
            </a:r>
            <a:br>
              <a:rPr lang="es-EC" sz="2000" dirty="0" smtClean="0">
                <a:solidFill>
                  <a:schemeClr val="bg1"/>
                </a:solidFill>
              </a:rPr>
            </a:br>
            <a:r>
              <a:rPr lang="es-EC" sz="2000" dirty="0" smtClean="0">
                <a:solidFill>
                  <a:schemeClr val="bg1"/>
                </a:solidFill>
              </a:rPr>
              <a:t/>
            </a:r>
            <a:br>
              <a:rPr lang="es-EC" sz="2000" dirty="0" smtClean="0">
                <a:solidFill>
                  <a:schemeClr val="bg1"/>
                </a:solidFill>
              </a:rPr>
            </a:br>
            <a:r>
              <a:rPr lang="es-EC" sz="2000" dirty="0" smtClean="0">
                <a:solidFill>
                  <a:schemeClr val="bg1"/>
                </a:solidFill>
              </a:rPr>
              <a:t> Operadores Públicos / Jefatura del estado./Tribunal    constitucional.</a:t>
            </a:r>
            <a:br>
              <a:rPr lang="es-EC" sz="2000" dirty="0" smtClean="0">
                <a:solidFill>
                  <a:schemeClr val="bg1"/>
                </a:solidFill>
              </a:rPr>
            </a:br>
            <a:r>
              <a:rPr lang="es-EC" sz="2000" dirty="0" smtClean="0">
                <a:solidFill>
                  <a:schemeClr val="bg1"/>
                </a:solidFill>
              </a:rPr>
              <a:t> Operadores Institucionales / 420 fundaciones/ asociaciones y ONG.</a:t>
            </a:r>
            <a:br>
              <a:rPr lang="es-EC" sz="2000" dirty="0" smtClean="0">
                <a:solidFill>
                  <a:schemeClr val="bg1"/>
                </a:solidFill>
              </a:rPr>
            </a:br>
            <a:r>
              <a:rPr lang="es-EC" sz="2000" dirty="0" smtClean="0">
                <a:solidFill>
                  <a:schemeClr val="bg1"/>
                </a:solidFill>
              </a:rPr>
              <a:t> Operadores empresariales .</a:t>
            </a:r>
            <a:endParaRPr lang="es-VE" sz="2000" dirty="0">
              <a:solidFill>
                <a:schemeClr val="bg1"/>
              </a:solidFill>
            </a:endParaRPr>
          </a:p>
        </p:txBody>
      </p:sp>
      <p:sp>
        <p:nvSpPr>
          <p:cNvPr id="4" name="3 Rectángulo"/>
          <p:cNvSpPr/>
          <p:nvPr/>
        </p:nvSpPr>
        <p:spPr>
          <a:xfrm>
            <a:off x="2267744" y="692696"/>
            <a:ext cx="4396332" cy="769441"/>
          </a:xfrm>
          <a:prstGeom prst="rect">
            <a:avLst/>
          </a:prstGeom>
        </p:spPr>
        <p:txBody>
          <a:bodyPr wrap="none">
            <a:spAutoFit/>
          </a:bodyPr>
          <a:lstStyle/>
          <a:p>
            <a:pPr algn="ctr"/>
            <a:r>
              <a:rPr lang="es-EC" sz="4400" b="1" dirty="0">
                <a:solidFill>
                  <a:schemeClr val="bg1"/>
                </a:solidFill>
              </a:rPr>
              <a:t>LOS OPERADORES</a:t>
            </a:r>
            <a:endParaRPr lang="es-EC" sz="4400" dirty="0"/>
          </a:p>
        </p:txBody>
      </p:sp>
    </p:spTree>
    <p:extLst>
      <p:ext uri="{BB962C8B-B14F-4D97-AF65-F5344CB8AC3E}">
        <p14:creationId xmlns:p14="http://schemas.microsoft.com/office/powerpoint/2010/main" val="11090893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TotalTime>
  <Words>312</Words>
  <Application>Microsoft Office PowerPoint</Application>
  <PresentationFormat>Presentación en pantalla (4:3)</PresentationFormat>
  <Paragraphs>33</Paragraphs>
  <Slides>19</Slides>
  <Notes>1</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Tema de Office</vt:lpstr>
      <vt:lpstr>INGENIERIA DEL CONSENSO</vt:lpstr>
      <vt:lpstr>La tarea es cumplir … es el momento de saber como esa función esta siendo cumplida.  La idea es tener una mejor radiografía del momento que estamos viviendo que eso nos permitirá tener un mejor  diagnostica.  Tener una plataforma donde podremos realizar cambios que la teoría estratégica esta necesitando</vt:lpstr>
      <vt:lpstr>DONDE ESTAMOS El mundo se enfrenta a múltiples problemas, y se ha hecho poco esfuerzo para identificar, cuales son los problemas mas críticos, y menos aun par identificar las estrategias para una solución.  LOS GRANDES RETOS Se a logrado identificar los principales problemas a través de programas internacionales, 12003 a nivel mundial, los cuales, 170 problemas básicos universales, y el resto como  (derivados de los anteriores, resultado de cruce de dos o mas problemas básicos, problemas de carácter puntual.    CARACTERISTICAS Las  preocupaciones han impulsado diversas actuaciones estrategias internacionales de los operadores públicos y con este sentido, nos permiten  plantear un punto objetivo de análisis Reconocimiento  generalizado de la multiplicidad de gravedad de  los problemas.  </vt:lpstr>
      <vt:lpstr>CARACTERISTICAS  Las  preocupaciones han impulsado diversas actuaciones estrategias internacionales de los operadores públicos y con este sentido, nos permiten  plantear un punto objetivo de análisis        - Reconocimiento  generalizado de la multiplicidad de gravedad de  los problemas       - Fuertes interrelaciones entre problemas.       - Complejidad de la red de problemas interconectados.       - Falta de consenso de las prioridades.       - Presencia y relevancia creciente de las organizaciones no gubernamentales.       - Peso del componente axiológico  y comunicativo.        - Necesidades de una forma mas integrada de acercarse a la complejidad.  </vt:lpstr>
      <vt:lpstr>LAS RESPUESTAS ESTRATEGICAS   20.000 organizaciones inventariadas desarrollaron durante un año.  52.406 programas estratégicos como respuesta de los 12.003 problemas mundiales.   Realizada una depuración semántica se redujo a 29.542 estrategias realmente distintas, de las cuales 158  fueron catalogadas como  estrategias básicas.  </vt:lpstr>
      <vt:lpstr>CARACTERISTICAS DE LAS ESTRATGIAS  Las organizaciones que implementan intentan ocultar el carácter estratégico bajo características como acciones, soluciones, campañas, agendas.  La disparidad no surge solo por métodos mitológicos, sino también por diferentes puntos de vistas. Esta reflexión nos lleva a la idea de que la diversidad de estrategias se debe a la diversidad de los valores que las animan.  Hay que destacar  que ninguna de las 158 estrategias básicas son estrategias de comunicación, pero la comunicación esta presente y sus consecuencias forman parte del problema pero también forman parte de la solución.  Las agencias reconocen articular una visión común de los problemas como requisitos indispensables para la formulaciones de las acciones coordinadas. </vt:lpstr>
      <vt:lpstr>ESTRATEGIAS COMUNICATIVAS BASICAS    Pasar el mensaje dentro de los actores estratégicos (Políticos, burócratas)  Crear una visión  común y articulada del problema.  Creación de acuerdos  de cooperación entre grupos.  Sensibilidad a la opinión publica a través de campañas.  Educar a los jóvenes mediante programas y redes.  La transferencia de información entre profesionales, mediante banco de datos. </vt:lpstr>
      <vt:lpstr>LAS ESTRATEGIAS QUE SE UTILIZAN PARA EVITAR LA QUIEBRA SOCIAL  Estrategias básicas para reducir el conflicto normativo en las sociedades pluralistas contemporáneas.  - La maximización delas función mediadora de las leyes.  - formulas procedimentales relativas a la legalidad y constitucionalidad de las       decisiones.  - Mecanismos de mediación y arbitraje, en busca de soluciones consensuadas.  - La inducción positiva, mediante campañas de comunicación.  - programas educativos para promover a la juventud cambios culturales.  </vt:lpstr>
      <vt:lpstr>CONFLICTOS NORMATIVOS EN LAS MODERNAS SOCIEDADES PLURALISTAS   Se refiere a problemas que no tienen por que ser conflictivos, los grupos implicados tiene percepciones diferentes o enfrentan el origen o la naturaleza del problema y sobre la estrategia mas adecuada para solucionarlo.  Las causas principales de esta conflictividad es el choque de cultura o normas y por la competencia por la economía y el mercado.   Los conflictos normativos tienen en cuenta  que no son originales, sino viene derivados, aparecen  entre diferentes grupos sociales que han enfrentado problemas de interés común , en donde surge convicciones y criterios diferentes basados en valores diferentes. </vt:lpstr>
      <vt:lpstr>LAS RESPUESTAS ESTRATÉGICAS A LOS CONFLICTOS NORMATIVO  los tipos de conflictos  buscan  respuestas adecuadas, relativas a la vida social y política ya resueltas. Tiene sentido aplicar estrategias clásicas  TIPOS DE COMFLICTOS NORMATIVOS  - CIVILES E INCIVILES. - CONFLICTOSDE IDENTIDAD. - CONFLICTOS NACIONALISTAS. - CONFLICTOS RELIGIOSOS. - CONFLICTOS NORALES. - CONFLICTOS DERECGOS INDIVIDUALES Y DERECHOS GRUPALES. -  CONFLICTOS INTERNACIONALES.    </vt:lpstr>
      <vt:lpstr>LAS RESPUESTAS ESTRATÉGICAS A LOS CONFLICTOS NORMATIVO  los tipos de conflictos  buscan  respuestas adecuadas, relativas a la vida social y política ya resueltas. Tiene sentido aplicar estrategias clásicas.  LAS SIETE ESTRATGIAS CLASICAS DE LA INGENIERIA DEL CONSENSO  - El rito ( religiosos, social) - La prohibición (religiosa, legal, social) - La inducción positiva (Persuasiva) - La inducción negativa - La enseñanza - La justicia, el arbitraje y la negociación - La coacción </vt:lpstr>
      <vt:lpstr>CONFLICTOS DE MERCADO </vt:lpstr>
      <vt:lpstr>LOS CONFLICTOS DEL MERCADO  EN UN ESCENARIO GLOBALIZADO  La primera respuesta estratégica de las empresas a la globalización fue tratar de imponer un único enfoque global sobre los diferentes mercados  y la focalización globalizada de la acción empresarial en su conjunto.  LOS PROCESOS DE INTEGRACION DE ACUERDOS DE RELACIONES PREFERENCIALES  Los integrantes deciden eliminar barreras y aumentar las relaciones entre las respectivas economías y coordinar sus actividades productivas.  COOPERACION ENTRE EMPRESAS  Se habla de una institución duradera de relaciones privilegiadas entre empresas, fundadas sobre la reciprocidad de ventajas, la concertación sistemática, y la búsqueda común en común de todos los procesos. </vt:lpstr>
      <vt:lpstr>TIPO DE COOPERACION ENTRE EMPPRESAS  - RAZONES INTERNAS      Trata de reducir la incertidumbre y las debilidades asociadas a la realización de un  proyecto.  - RAZONES COMPETITIVAS    Trata de reforzare incrementar las oportunidades competitivas  que tendrían los cooperantes si actuasen solos.  - RAZONES ESTRATEGICAS    Trata de encontrar nuevos mercados o de aportar nuevas posiciones estratégicas. </vt:lpstr>
      <vt:lpstr>LA COOPERACION CON LOS CLIENTES Y DEMAS JUGADORES  La conveniencia de formar alianzas con los clientes, ya que ellos son fuente de nuevas actividades, y se les debe escuchar.  Pueden adecuar los productos y la producción, también pueden ser fuente de ideas e innovación.  Los clientes son usuarios, factores de influencia, de decisión de aprobación.  Todos los clientes de la economía emergente deben sr considerados como creadores de valor para las empresas</vt:lpstr>
      <vt:lpstr>EL PESO DEL COMPONENTE COMUNICATIVO EN LAS ESTRATEGIAS COOPERATIVAS   Los analistas concuerdan  que las alianzas suelen ser validas y efectivas si los socios parten de una misma cosmocion.  El primer paso es conocer  los valores y la visión  de nuestro futuro socio, de ahí inicia un proceso de negociación  que exige comunicación, flexibilidad, y credibilidad.  El manejar un mismo lenguaje tanto idiomático como conceptual , previo a las negociaciones.  </vt:lpstr>
      <vt:lpstr>Se consideran  6 aspectos para el éxito de una alianza exitosa    - La confianza de cada parte en el otro.  - La igualdad-paridad  el respeto mutuo.  - Adhesión  de todo el personal.  - Calidad del dialogo.  - La compatibilidad de las formas de gestión.  - La capacidad de adaptación   </vt:lpstr>
      <vt:lpstr>LA  SEMIOSTRATEGSFERA GLOBAL Quienes son estos actores estratégicos..  Quien asignan los recursos y mueven los hilos de los programas y estrategias. Los  gobiernos occidentales han llegado a la convicción  para dirigir la convivencia social que se realice desde el poder centralizado, como pensamiento único .  Seria un grave error pensar…  A- Que están las organizaciones internacionales interpretando una danza coordinada de marionetas.  B- Las organizaciones internacionales y los gobiernos o grupos están detrás, los únicos actores estratégicos que están interviniendo en los conflictos normativas.</vt:lpstr>
      <vt:lpstr>Vienen a través del control de sus inversiones los grandes operadores se pueden reducir a 1002, están son las organizaciones que habían  hecho  una inversión superior a 100 millones.  Podemos identificarlos como:   Operadores Públicos / Jefatura del estado./Tribunal    constitucional.  Operadores Institucionales / 420 fundaciones/ asociaciones y ONG.  Operadores empresariales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 TouchSmart</dc:creator>
  <cp:lastModifiedBy>HP ENVY</cp:lastModifiedBy>
  <cp:revision>33</cp:revision>
  <dcterms:created xsi:type="dcterms:W3CDTF">2019-07-15T00:05:02Z</dcterms:created>
  <dcterms:modified xsi:type="dcterms:W3CDTF">2019-07-15T18:20:04Z</dcterms:modified>
</cp:coreProperties>
</file>