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1.xml" ContentType="application/vnd.openxmlformats-officedocument.drawingml.chartshapes+xml"/>
  <Override PartName="/ppt/charts/chart26.xml" ContentType="application/vnd.openxmlformats-officedocument.drawingml.chart+xml"/>
  <Override PartName="/ppt/drawings/drawing2.xml" ContentType="application/vnd.openxmlformats-officedocument.drawingml.chartshape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7" r:id="rId2"/>
    <p:sldId id="258" r:id="rId3"/>
    <p:sldId id="282" r:id="rId4"/>
    <p:sldId id="283" r:id="rId5"/>
    <p:sldId id="284" r:id="rId6"/>
    <p:sldId id="285" r:id="rId7"/>
    <p:sldId id="286" r:id="rId8"/>
    <p:sldId id="314" r:id="rId9"/>
    <p:sldId id="287" r:id="rId10"/>
    <p:sldId id="288" r:id="rId11"/>
    <p:sldId id="289" r:id="rId12"/>
    <p:sldId id="290" r:id="rId13"/>
    <p:sldId id="315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16" r:id="rId24"/>
    <p:sldId id="300" r:id="rId25"/>
    <p:sldId id="301" r:id="rId26"/>
    <p:sldId id="302" r:id="rId27"/>
    <p:sldId id="303" r:id="rId28"/>
    <p:sldId id="319" r:id="rId29"/>
    <p:sldId id="304" r:id="rId30"/>
    <p:sldId id="305" r:id="rId31"/>
    <p:sldId id="306" r:id="rId32"/>
    <p:sldId id="320" r:id="rId33"/>
    <p:sldId id="307" r:id="rId34"/>
    <p:sldId id="308" r:id="rId35"/>
    <p:sldId id="309" r:id="rId36"/>
    <p:sldId id="310" r:id="rId37"/>
    <p:sldId id="321" r:id="rId38"/>
    <p:sldId id="311" r:id="rId39"/>
    <p:sldId id="312" r:id="rId40"/>
    <p:sldId id="322" r:id="rId41"/>
    <p:sldId id="318" r:id="rId42"/>
    <p:sldId id="280" r:id="rId43"/>
  </p:sldIdLst>
  <p:sldSz cx="9144000" cy="5143500" type="screen16x9"/>
  <p:notesSz cx="6858000" cy="9144000"/>
  <p:defaultTextStyle>
    <a:defPPr>
      <a:defRPr lang="es-ES_trad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8095"/>
    <a:srgbClr val="4A96D2"/>
    <a:srgbClr val="A37348"/>
    <a:srgbClr val="83D0F5"/>
    <a:srgbClr val="FFCE44"/>
    <a:srgbClr val="FFCF53"/>
    <a:srgbClr val="70C9E7"/>
    <a:srgbClr val="F29087"/>
    <a:srgbClr val="FBD79E"/>
    <a:srgbClr val="51A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8"/>
    <p:restoredTop sz="97145"/>
  </p:normalViewPr>
  <p:slideViewPr>
    <p:cSldViewPr snapToGrid="0" snapToObjects="1">
      <p:cViewPr varScale="1">
        <p:scale>
          <a:sx n="22" d="100"/>
          <a:sy n="22" d="100"/>
        </p:scale>
        <p:origin x="-120" y="-3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Relationship Id="rId2" Type="http://schemas.openxmlformats.org/officeDocument/2006/relationships/chartUserShapes" Target="../drawings/drawing1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6.xlsx"/><Relationship Id="rId2" Type="http://schemas.openxmlformats.org/officeDocument/2006/relationships/chartUserShapes" Target="../drawings/drawing2.xm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78431911749135"/>
          <c:y val="0.0843869395891397"/>
          <c:w val="0.964313617650173"/>
          <c:h val="0.6209050850800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Lbls>
            <c:dLbl>
              <c:idx val="4"/>
              <c:layout>
                <c:manualLayout>
                  <c:x val="0.00109025618916872"/>
                  <c:y val="-0.0009673127963307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085498517942195E-2"/>
                      <c:h val="4.248262749514539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Computadora de escritorio</c:v>
                  </c:pt>
                  <c:pt idx="6">
                    <c:v>Computadora portátil*</c:v>
                  </c:pt>
                  <c:pt idx="12">
                    <c:v>Computador de escritorio y portátil*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0.264127179421917</c:v>
                </c:pt>
                <c:pt idx="1">
                  <c:v>0.274984968509359</c:v>
                </c:pt>
                <c:pt idx="2">
                  <c:v>0.270631616130679</c:v>
                </c:pt>
                <c:pt idx="3">
                  <c:v>0.2766</c:v>
                </c:pt>
                <c:pt idx="4">
                  <c:v>0.267305682788802</c:v>
                </c:pt>
                <c:pt idx="5">
                  <c:v>0.258807298217582</c:v>
                </c:pt>
                <c:pt idx="6">
                  <c:v>0.138584026334344</c:v>
                </c:pt>
                <c:pt idx="7">
                  <c:v>0.18063235259404</c:v>
                </c:pt>
                <c:pt idx="8">
                  <c:v>0.205999177249337</c:v>
                </c:pt>
                <c:pt idx="9">
                  <c:v>0.2476</c:v>
                </c:pt>
                <c:pt idx="10">
                  <c:v>0.276034725861494</c:v>
                </c:pt>
                <c:pt idx="11">
                  <c:v>0.26003513644577</c:v>
                </c:pt>
                <c:pt idx="12">
                  <c:v>0.0805475937746537</c:v>
                </c:pt>
                <c:pt idx="13">
                  <c:v>0.0985821640223583</c:v>
                </c:pt>
                <c:pt idx="14">
                  <c:v>0.101618496052667</c:v>
                </c:pt>
                <c:pt idx="15">
                  <c:v>0.115808072205802</c:v>
                </c:pt>
                <c:pt idx="16">
                  <c:v>0.119845469136813</c:v>
                </c:pt>
                <c:pt idx="17">
                  <c:v>0.111559991476405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2088139640"/>
        <c:axId val="2088121416"/>
      </c:barChart>
      <c:catAx>
        <c:axId val="2088139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88121416"/>
        <c:crosses val="autoZero"/>
        <c:auto val="1"/>
        <c:lblAlgn val="ctr"/>
        <c:lblOffset val="100"/>
        <c:noMultiLvlLbl val="0"/>
      </c:catAx>
      <c:valAx>
        <c:axId val="2088121416"/>
        <c:scaling>
          <c:orientation val="minMax"/>
          <c:max val="0.5"/>
        </c:scaling>
        <c:delete val="1"/>
        <c:axPos val="l"/>
        <c:numFmt formatCode="0.0%" sourceLinked="1"/>
        <c:majorTickMark val="out"/>
        <c:minorTickMark val="none"/>
        <c:tickLblPos val="nextTo"/>
        <c:crossAx val="2088139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380231645233391"/>
          <c:y val="0.0436159135947241"/>
          <c:w val="0.974817939289062"/>
          <c:h val="0.7121117561683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Hoja1!$A$1:$B$12</c:f>
              <c:multiLvlStrCache>
                <c:ptCount val="1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</c:lvl>
                <c:lvl>
                  <c:pt idx="0">
                    <c:v>Telefonía fija </c:v>
                  </c:pt>
                  <c:pt idx="6">
                    <c:v>Telefonía celular</c:v>
                  </c:pt>
                </c:lvl>
              </c:multiLvlStrCache>
            </c:multiLvlStrRef>
          </c:cat>
          <c:val>
            <c:numRef>
              <c:f>Hoja1!$C$1:$C$12</c:f>
              <c:numCache>
                <c:formatCode>0.0%</c:formatCode>
                <c:ptCount val="12"/>
                <c:pt idx="0">
                  <c:v>0.42365257469719</c:v>
                </c:pt>
                <c:pt idx="1">
                  <c:v>0.395501785233029</c:v>
                </c:pt>
                <c:pt idx="2">
                  <c:v>0.382474113463116</c:v>
                </c:pt>
                <c:pt idx="3">
                  <c:v>0.3893</c:v>
                </c:pt>
                <c:pt idx="4">
                  <c:v>0.384030352307574</c:v>
                </c:pt>
                <c:pt idx="5">
                  <c:v>0.369495617024077</c:v>
                </c:pt>
                <c:pt idx="6">
                  <c:v>0.816690214981524</c:v>
                </c:pt>
                <c:pt idx="7">
                  <c:v>0.864189934607521</c:v>
                </c:pt>
                <c:pt idx="8">
                  <c:v>0.897048804174788</c:v>
                </c:pt>
                <c:pt idx="9">
                  <c:v>0.8954</c:v>
                </c:pt>
                <c:pt idx="10">
                  <c:v>0.901049374107582</c:v>
                </c:pt>
                <c:pt idx="11">
                  <c:v>0.906567820323708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2086308216"/>
        <c:axId val="2086305000"/>
      </c:barChart>
      <c:catAx>
        <c:axId val="2086308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86305000"/>
        <c:crosses val="autoZero"/>
        <c:auto val="1"/>
        <c:lblAlgn val="ctr"/>
        <c:lblOffset val="100"/>
        <c:noMultiLvlLbl val="0"/>
      </c:catAx>
      <c:valAx>
        <c:axId val="2086305000"/>
        <c:scaling>
          <c:orientation val="minMax"/>
          <c:max val="1.0"/>
        </c:scaling>
        <c:delete val="1"/>
        <c:axPos val="l"/>
        <c:numFmt formatCode="0.0%" sourceLinked="1"/>
        <c:majorTickMark val="out"/>
        <c:minorTickMark val="none"/>
        <c:tickLblPos val="none"/>
        <c:crossAx val="208630821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2591030355469"/>
          <c:y val="0.102647605083089"/>
          <c:w val="0.974817939289062"/>
          <c:h val="0.7417316937711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Nacional</c:v>
                  </c:pt>
                  <c:pt idx="6">
                    <c:v>Urbana</c:v>
                  </c:pt>
                  <c:pt idx="12">
                    <c:v>Rural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0.224936091620644</c:v>
                </c:pt>
                <c:pt idx="1">
                  <c:v>0.282688993720182</c:v>
                </c:pt>
                <c:pt idx="2">
                  <c:v>0.324360156439612</c:v>
                </c:pt>
                <c:pt idx="3">
                  <c:v>0.328</c:v>
                </c:pt>
                <c:pt idx="4">
                  <c:v>0.360269708440075</c:v>
                </c:pt>
                <c:pt idx="5">
                  <c:v>0.372008142087547</c:v>
                </c:pt>
                <c:pt idx="6">
                  <c:v>0.313740976492292</c:v>
                </c:pt>
                <c:pt idx="7">
                  <c:v>0.370345148032006</c:v>
                </c:pt>
                <c:pt idx="8">
                  <c:v>0.403910791165278</c:v>
                </c:pt>
                <c:pt idx="9">
                  <c:v>0.4099</c:v>
                </c:pt>
                <c:pt idx="10">
                  <c:v>0.445976529833306</c:v>
                </c:pt>
                <c:pt idx="11">
                  <c:v>0.460752081232556</c:v>
                </c:pt>
                <c:pt idx="12">
                  <c:v>0.0475274208672209</c:v>
                </c:pt>
                <c:pt idx="13">
                  <c:v>0.0913767047799227</c:v>
                </c:pt>
                <c:pt idx="14">
                  <c:v>0.145663811118381</c:v>
                </c:pt>
                <c:pt idx="15">
                  <c:v>0.1373</c:v>
                </c:pt>
                <c:pt idx="16">
                  <c:v>0.164058498147875</c:v>
                </c:pt>
                <c:pt idx="17">
                  <c:v>0.166227706776891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2086890536"/>
        <c:axId val="2087048280"/>
      </c:barChart>
      <c:catAx>
        <c:axId val="2086890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87048280"/>
        <c:crosses val="autoZero"/>
        <c:auto val="1"/>
        <c:lblAlgn val="ctr"/>
        <c:lblOffset val="100"/>
        <c:noMultiLvlLbl val="0"/>
      </c:catAx>
      <c:valAx>
        <c:axId val="2087048280"/>
        <c:scaling>
          <c:orientation val="minMax"/>
          <c:max val="0.47"/>
        </c:scaling>
        <c:delete val="1"/>
        <c:axPos val="l"/>
        <c:numFmt formatCode="0.0%" sourceLinked="1"/>
        <c:majorTickMark val="out"/>
        <c:minorTickMark val="none"/>
        <c:tickLblPos val="nextTo"/>
        <c:crossAx val="20868905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03674230486396"/>
          <c:y val="0.119465021803673"/>
          <c:w val="0.977083889829009"/>
          <c:h val="0.7621540042750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11"/>
              <c:layout>
                <c:manualLayout>
                  <c:x val="0.0"/>
                  <c:y val="0.0003900119486072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Nacional</c:v>
                  </c:pt>
                  <c:pt idx="6">
                    <c:v>Urbana</c:v>
                  </c:pt>
                  <c:pt idx="12">
                    <c:v>Rural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0.387421376495622</c:v>
                </c:pt>
                <c:pt idx="1">
                  <c:v>0.435560576777309</c:v>
                </c:pt>
                <c:pt idx="2" formatCode="###0.0%">
                  <c:v>0.475174822031946</c:v>
                </c:pt>
                <c:pt idx="3" formatCode="###0.0%">
                  <c:v>0.500614310919247</c:v>
                </c:pt>
                <c:pt idx="4">
                  <c:v>0.524312149625799</c:v>
                </c:pt>
                <c:pt idx="5">
                  <c:v>0.520269549364078</c:v>
                </c:pt>
                <c:pt idx="6">
                  <c:v>0.469798780200484</c:v>
                </c:pt>
                <c:pt idx="7">
                  <c:v>0.501080341819586</c:v>
                </c:pt>
                <c:pt idx="8" formatCode="###0.0%">
                  <c:v>0.540038259346124</c:v>
                </c:pt>
                <c:pt idx="9" formatCode="###0.0%">
                  <c:v>0.576162406466017</c:v>
                </c:pt>
                <c:pt idx="10" formatCode="###0.0%">
                  <c:v>0.595221195866643</c:v>
                </c:pt>
                <c:pt idx="11">
                  <c:v>0.5954386976038</c:v>
                </c:pt>
                <c:pt idx="12">
                  <c:v>0.22441891363955</c:v>
                </c:pt>
                <c:pt idx="13">
                  <c:v>0.299192722579599</c:v>
                </c:pt>
                <c:pt idx="14" formatCode="###0.0%">
                  <c:v>0.33846752890357</c:v>
                </c:pt>
                <c:pt idx="15" formatCode="###0.0%">
                  <c:v>0.342821845766076</c:v>
                </c:pt>
                <c:pt idx="16" formatCode="###0.0%">
                  <c:v>0.372654809892664</c:v>
                </c:pt>
                <c:pt idx="17" formatCode="###0.0%">
                  <c:v>0.356617953563504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2095968024"/>
        <c:axId val="2095971128"/>
      </c:barChart>
      <c:catAx>
        <c:axId val="2095968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095971128"/>
        <c:crosses val="autoZero"/>
        <c:auto val="1"/>
        <c:lblAlgn val="ctr"/>
        <c:lblOffset val="100"/>
        <c:noMultiLvlLbl val="0"/>
      </c:catAx>
      <c:valAx>
        <c:axId val="2095971128"/>
        <c:scaling>
          <c:orientation val="minMax"/>
          <c:max val="0.600000000000001"/>
        </c:scaling>
        <c:delete val="1"/>
        <c:axPos val="l"/>
        <c:numFmt formatCode="0.0%" sourceLinked="1"/>
        <c:majorTickMark val="out"/>
        <c:minorTickMark val="none"/>
        <c:tickLblPos val="nextTo"/>
        <c:crossAx val="209596802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665618448637317"/>
          <c:y val="0.0811699825297906"/>
          <c:w val="0.986687631027253"/>
          <c:h val="0.6873839665197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B577B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Lbls>
            <c:dLbl>
              <c:idx val="0"/>
              <c:layout>
                <c:manualLayout>
                  <c:x val="0.0"/>
                  <c:y val="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0.01092170598767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362700697766207"/>
                  <c:y val="-0.006794161101183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129785094069957"/>
                  <c:y val="-0.004677070093273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0927896006113616"/>
                  <c:y val="-0.0046768980979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01109419074921"/>
                  <c:y val="-0.002867850797456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0487293050886855"/>
                  <c:y val="-0.01341426288804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0131378574661697"/>
                  <c:y val="0.00617772969551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0221181792066158"/>
                  <c:y val="-0.007919870797078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849113434200283"/>
                  <c:y val="0.003685172795148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0374779949244857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0443745632424878"/>
                  <c:y val="0.003618233618233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0566075622800189"/>
                  <c:y val="-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00554682040531098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0383772528528317"/>
                  <c:y val="0.00542731389670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707594528500236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0.00141518905700047"/>
                  <c:y val="-0.006553023592604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0.00554687251018658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0.00566075622800189"/>
                  <c:y val="-0.01529038838274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0.00283037811400094"/>
                  <c:y val="-0.006553023592604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0.00998427672955975"/>
                  <c:y val="0.003618233618233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0.000995423924896474"/>
                  <c:y val="-0.01310604718520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0.0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0.00665618448637317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Hoja1!$A$1:$B$12</c:f>
              <c:multiLvlStrCache>
                <c:ptCount val="1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</c:lvl>
                <c:lvl>
                  <c:pt idx="0">
                    <c:v>Hombre</c:v>
                  </c:pt>
                  <c:pt idx="6">
                    <c:v>Mujer</c:v>
                  </c:pt>
                </c:lvl>
              </c:multiLvlStrCache>
            </c:multiLvlStrRef>
          </c:cat>
          <c:val>
            <c:numRef>
              <c:f>Hoja1!$C$1:$C$12</c:f>
              <c:numCache>
                <c:formatCode>0.0%</c:formatCode>
                <c:ptCount val="12"/>
                <c:pt idx="0">
                  <c:v>0.400027568158284</c:v>
                </c:pt>
                <c:pt idx="1">
                  <c:v>0.448370304493747</c:v>
                </c:pt>
                <c:pt idx="2">
                  <c:v>0.489911822156759</c:v>
                </c:pt>
                <c:pt idx="3">
                  <c:v>0.511575097112657</c:v>
                </c:pt>
                <c:pt idx="4">
                  <c:v>0.537734175871186</c:v>
                </c:pt>
                <c:pt idx="5">
                  <c:v>0.535545884176328</c:v>
                </c:pt>
                <c:pt idx="6">
                  <c:v>0.37532383135965</c:v>
                </c:pt>
                <c:pt idx="7">
                  <c:v>0.423003770443507</c:v>
                </c:pt>
                <c:pt idx="8">
                  <c:v>0.460987099959448</c:v>
                </c:pt>
                <c:pt idx="9">
                  <c:v>0.490236387490344</c:v>
                </c:pt>
                <c:pt idx="10">
                  <c:v>0.511628720999291</c:v>
                </c:pt>
                <c:pt idx="11">
                  <c:v>0.505645824824025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axId val="2086939960"/>
        <c:axId val="2086943224"/>
      </c:barChart>
      <c:catAx>
        <c:axId val="2086939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/>
            </a:pPr>
            <a:endParaRPr lang="es-ES"/>
          </a:p>
        </c:txPr>
        <c:crossAx val="2086943224"/>
        <c:crosses val="autoZero"/>
        <c:auto val="1"/>
        <c:lblAlgn val="ctr"/>
        <c:lblOffset val="100"/>
        <c:noMultiLvlLbl val="0"/>
      </c:catAx>
      <c:valAx>
        <c:axId val="208694322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086939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665618448637317"/>
          <c:y val="0.112884657721897"/>
          <c:w val="0.986687631027253"/>
          <c:h val="0.64522052078619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B577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003359"/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rgbClr val="003359"/>
              </a:solidFill>
              <a:ln>
                <a:noFill/>
              </a:ln>
              <a:effectLst/>
            </c:spPr>
          </c:dPt>
          <c:dPt>
            <c:idx val="14"/>
            <c:invertIfNegative val="0"/>
            <c:bubble3D val="0"/>
            <c:spPr>
              <a:solidFill>
                <a:srgbClr val="003359"/>
              </a:solidFill>
              <a:ln>
                <a:noFill/>
              </a:ln>
              <a:effectLst/>
            </c:spPr>
          </c:dPt>
          <c:dPt>
            <c:idx val="15"/>
            <c:invertIfNegative val="0"/>
            <c:bubble3D val="0"/>
            <c:spPr>
              <a:solidFill>
                <a:srgbClr val="003359"/>
              </a:solidFill>
              <a:ln>
                <a:noFill/>
              </a:ln>
              <a:effectLst/>
            </c:spPr>
          </c:dPt>
          <c:dPt>
            <c:idx val="16"/>
            <c:invertIfNegative val="0"/>
            <c:bubble3D val="0"/>
            <c:spPr>
              <a:solidFill>
                <a:srgbClr val="003359"/>
              </a:solidFill>
              <a:ln>
                <a:noFill/>
              </a:ln>
              <a:effectLst/>
            </c:spPr>
          </c:dPt>
          <c:dPt>
            <c:idx val="17"/>
            <c:invertIfNegative val="0"/>
            <c:bubble3D val="0"/>
            <c:spPr>
              <a:solidFill>
                <a:srgbClr val="003359"/>
              </a:solidFill>
              <a:ln>
                <a:noFill/>
              </a:ln>
              <a:effectLst/>
            </c:spPr>
          </c:dPt>
          <c:dPt>
            <c:idx val="1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9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4"/>
            <c:invertIfNegative val="0"/>
            <c:bubble3D val="0"/>
            <c:spPr>
              <a:solidFill>
                <a:srgbClr val="518095"/>
              </a:solidFill>
              <a:ln>
                <a:noFill/>
              </a:ln>
              <a:effectLst/>
            </c:spPr>
          </c:dPt>
          <c:dPt>
            <c:idx val="25"/>
            <c:invertIfNegative val="0"/>
            <c:bubble3D val="0"/>
            <c:spPr>
              <a:solidFill>
                <a:srgbClr val="518095"/>
              </a:solidFill>
              <a:ln>
                <a:noFill/>
              </a:ln>
              <a:effectLst/>
            </c:spPr>
          </c:dPt>
          <c:dPt>
            <c:idx val="26"/>
            <c:invertIfNegative val="0"/>
            <c:bubble3D val="0"/>
            <c:spPr>
              <a:solidFill>
                <a:srgbClr val="518095"/>
              </a:solidFill>
              <a:ln>
                <a:noFill/>
              </a:ln>
              <a:effectLst/>
            </c:spPr>
          </c:dPt>
          <c:dPt>
            <c:idx val="27"/>
            <c:invertIfNegative val="0"/>
            <c:bubble3D val="0"/>
            <c:spPr>
              <a:solidFill>
                <a:srgbClr val="518095"/>
              </a:solidFill>
              <a:ln>
                <a:noFill/>
              </a:ln>
              <a:effectLst/>
            </c:spPr>
          </c:dPt>
          <c:dPt>
            <c:idx val="28"/>
            <c:invertIfNegative val="0"/>
            <c:bubble3D val="0"/>
            <c:spPr>
              <a:solidFill>
                <a:srgbClr val="518095"/>
              </a:solidFill>
              <a:ln>
                <a:noFill/>
              </a:ln>
              <a:effectLst/>
            </c:spPr>
          </c:dPt>
          <c:dPt>
            <c:idx val="29"/>
            <c:invertIfNegative val="0"/>
            <c:bubble3D val="0"/>
            <c:spPr>
              <a:solidFill>
                <a:srgbClr val="518095"/>
              </a:solidFill>
              <a:ln>
                <a:noFill/>
              </a:ln>
              <a:effectLst/>
            </c:spPr>
          </c:dPt>
          <c:dPt>
            <c:idx val="30"/>
            <c:invertIfNegative val="0"/>
            <c:bubble3D val="0"/>
            <c:spPr>
              <a:solidFill>
                <a:srgbClr val="C54492"/>
              </a:solidFill>
              <a:ln>
                <a:noFill/>
              </a:ln>
              <a:effectLst/>
            </c:spPr>
          </c:dPt>
          <c:dPt>
            <c:idx val="31"/>
            <c:invertIfNegative val="0"/>
            <c:bubble3D val="0"/>
            <c:spPr>
              <a:solidFill>
                <a:srgbClr val="C54492"/>
              </a:solidFill>
              <a:ln>
                <a:noFill/>
              </a:ln>
              <a:effectLst/>
            </c:spPr>
          </c:dPt>
          <c:dPt>
            <c:idx val="32"/>
            <c:invertIfNegative val="0"/>
            <c:bubble3D val="0"/>
            <c:spPr>
              <a:solidFill>
                <a:srgbClr val="C54492"/>
              </a:solidFill>
              <a:ln>
                <a:noFill/>
              </a:ln>
              <a:effectLst/>
            </c:spPr>
          </c:dPt>
          <c:dPt>
            <c:idx val="33"/>
            <c:invertIfNegative val="0"/>
            <c:bubble3D val="0"/>
            <c:spPr>
              <a:solidFill>
                <a:srgbClr val="C54492"/>
              </a:solidFill>
              <a:ln>
                <a:noFill/>
              </a:ln>
              <a:effectLst/>
            </c:spPr>
          </c:dPt>
          <c:dPt>
            <c:idx val="34"/>
            <c:invertIfNegative val="0"/>
            <c:bubble3D val="0"/>
            <c:spPr>
              <a:solidFill>
                <a:srgbClr val="C54492"/>
              </a:solidFill>
              <a:ln>
                <a:noFill/>
              </a:ln>
              <a:effectLst/>
            </c:spPr>
          </c:dPt>
          <c:dPt>
            <c:idx val="35"/>
            <c:invertIfNegative val="0"/>
            <c:bubble3D val="0"/>
            <c:spPr>
              <a:solidFill>
                <a:srgbClr val="C54492"/>
              </a:solidFill>
              <a:ln>
                <a:noFill/>
              </a:ln>
              <a:effectLst/>
            </c:spPr>
          </c:dPt>
          <c:dPt>
            <c:idx val="3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4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4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 algn="ctr">
                  <a:defRPr lang="es-EC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charset="0"/>
                    <a:ea typeface="Century Gothic" charset="0"/>
                    <a:cs typeface="Century Gothic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Hoja1!$A$1:$B$42</c:f>
              <c:multiLvlStrCache>
                <c:ptCount val="4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  <c:pt idx="18">
                    <c:v>2012</c:v>
                  </c:pt>
                  <c:pt idx="19">
                    <c:v>2013</c:v>
                  </c:pt>
                  <c:pt idx="20">
                    <c:v>2014</c:v>
                  </c:pt>
                  <c:pt idx="21">
                    <c:v>2015</c:v>
                  </c:pt>
                  <c:pt idx="22">
                    <c:v>2016</c:v>
                  </c:pt>
                  <c:pt idx="23">
                    <c:v>2017</c:v>
                  </c:pt>
                  <c:pt idx="24">
                    <c:v>2012</c:v>
                  </c:pt>
                  <c:pt idx="25">
                    <c:v>2013</c:v>
                  </c:pt>
                  <c:pt idx="26">
                    <c:v>2014</c:v>
                  </c:pt>
                  <c:pt idx="27">
                    <c:v>2015</c:v>
                  </c:pt>
                  <c:pt idx="28">
                    <c:v>2016</c:v>
                  </c:pt>
                  <c:pt idx="29">
                    <c:v>2017</c:v>
                  </c:pt>
                  <c:pt idx="30">
                    <c:v>2012</c:v>
                  </c:pt>
                  <c:pt idx="31">
                    <c:v>2013</c:v>
                  </c:pt>
                  <c:pt idx="32">
                    <c:v>2014</c:v>
                  </c:pt>
                  <c:pt idx="33">
                    <c:v>2015</c:v>
                  </c:pt>
                  <c:pt idx="34">
                    <c:v>2016</c:v>
                  </c:pt>
                  <c:pt idx="35">
                    <c:v>2017</c:v>
                  </c:pt>
                  <c:pt idx="36">
                    <c:v>2012</c:v>
                  </c:pt>
                  <c:pt idx="37">
                    <c:v>2013</c:v>
                  </c:pt>
                  <c:pt idx="38">
                    <c:v>2014</c:v>
                  </c:pt>
                  <c:pt idx="39">
                    <c:v>2015</c:v>
                  </c:pt>
                  <c:pt idx="40">
                    <c:v>2016</c:v>
                  </c:pt>
                  <c:pt idx="41">
                    <c:v>2017</c:v>
                  </c:pt>
                </c:lvl>
                <c:lvl>
                  <c:pt idx="0">
                    <c:v>5 a 15 años</c:v>
                  </c:pt>
                  <c:pt idx="6">
                    <c:v>16 a 24 años</c:v>
                  </c:pt>
                  <c:pt idx="12">
                    <c:v>25 a 34 años</c:v>
                  </c:pt>
                  <c:pt idx="18">
                    <c:v>35 a 44 años</c:v>
                  </c:pt>
                  <c:pt idx="24">
                    <c:v>45 a 54 años</c:v>
                  </c:pt>
                  <c:pt idx="30">
                    <c:v>55 a 64 años</c:v>
                  </c:pt>
                  <c:pt idx="36">
                    <c:v>65 años y más</c:v>
                  </c:pt>
                </c:lvl>
              </c:multiLvlStrCache>
            </c:multiLvlStrRef>
          </c:cat>
          <c:val>
            <c:numRef>
              <c:f>Hoja1!$C$1:$C$42</c:f>
              <c:numCache>
                <c:formatCode>0.0%</c:formatCode>
                <c:ptCount val="42"/>
                <c:pt idx="0">
                  <c:v>0.540645511560854</c:v>
                </c:pt>
                <c:pt idx="1">
                  <c:v>0.583328630189696</c:v>
                </c:pt>
                <c:pt idx="2" formatCode="###0.0%">
                  <c:v>0.584168536604779</c:v>
                </c:pt>
                <c:pt idx="3" formatCode="###0.0%">
                  <c:v>0.599114574274934</c:v>
                </c:pt>
                <c:pt idx="4">
                  <c:v>0.633657411538637</c:v>
                </c:pt>
                <c:pt idx="5">
                  <c:v>0.607732041227159</c:v>
                </c:pt>
                <c:pt idx="6">
                  <c:v>0.66370344821616</c:v>
                </c:pt>
                <c:pt idx="7">
                  <c:v>0.678242181265448</c:v>
                </c:pt>
                <c:pt idx="8" formatCode="###0.0%">
                  <c:v>0.758494329795916</c:v>
                </c:pt>
                <c:pt idx="9" formatCode="###0.0%">
                  <c:v>0.761309292347613</c:v>
                </c:pt>
                <c:pt idx="10">
                  <c:v>0.789468580544472</c:v>
                </c:pt>
                <c:pt idx="11">
                  <c:v>0.785117736000489</c:v>
                </c:pt>
                <c:pt idx="12">
                  <c:v>0.476444938606796</c:v>
                </c:pt>
                <c:pt idx="13">
                  <c:v>0.473959579334</c:v>
                </c:pt>
                <c:pt idx="14" formatCode="###0.0%">
                  <c:v>0.540108234078587</c:v>
                </c:pt>
                <c:pt idx="15" formatCode="###0.0%">
                  <c:v>0.575708412219461</c:v>
                </c:pt>
                <c:pt idx="16">
                  <c:v>0.594596329255741</c:v>
                </c:pt>
                <c:pt idx="17">
                  <c:v>0.616657934702367</c:v>
                </c:pt>
                <c:pt idx="18">
                  <c:v>0.307376450562559</c:v>
                </c:pt>
                <c:pt idx="19">
                  <c:v>0.351311733471741</c:v>
                </c:pt>
                <c:pt idx="20" formatCode="###0.0%">
                  <c:v>0.38776153679417</c:v>
                </c:pt>
                <c:pt idx="21" formatCode="###0.0%">
                  <c:v>0.449530711939751</c:v>
                </c:pt>
                <c:pt idx="22">
                  <c:v>0.47574690553937</c:v>
                </c:pt>
                <c:pt idx="23">
                  <c:v>0.483197857338731</c:v>
                </c:pt>
                <c:pt idx="24">
                  <c:v>0.226077302936605</c:v>
                </c:pt>
                <c:pt idx="25">
                  <c:v>0.271307532981954</c:v>
                </c:pt>
                <c:pt idx="26" formatCode="###0.0%">
                  <c:v>0.290791794501322</c:v>
                </c:pt>
                <c:pt idx="27" formatCode="###0.0%">
                  <c:v>0.318712021570528</c:v>
                </c:pt>
                <c:pt idx="28">
                  <c:v>0.333661347934205</c:v>
                </c:pt>
                <c:pt idx="29">
                  <c:v>0.349047853140645</c:v>
                </c:pt>
                <c:pt idx="30">
                  <c:v>0.156</c:v>
                </c:pt>
                <c:pt idx="31">
                  <c:v>0.189</c:v>
                </c:pt>
                <c:pt idx="32" formatCode="###0.0%">
                  <c:v>0.171931589392791</c:v>
                </c:pt>
                <c:pt idx="33" formatCode="###0.0%">
                  <c:v>0.200763407753023</c:v>
                </c:pt>
                <c:pt idx="34">
                  <c:v>0.226230264570952</c:v>
                </c:pt>
                <c:pt idx="35">
                  <c:v>0.217937145826947</c:v>
                </c:pt>
                <c:pt idx="36">
                  <c:v>0.042</c:v>
                </c:pt>
                <c:pt idx="37">
                  <c:v>0.05</c:v>
                </c:pt>
                <c:pt idx="38" formatCode="###0.0%">
                  <c:v>0.0508909432082819</c:v>
                </c:pt>
                <c:pt idx="39" formatCode="###0.0%">
                  <c:v>0.0595688233426446</c:v>
                </c:pt>
                <c:pt idx="40" formatCode="###0.0%">
                  <c:v>0.0681320227426917</c:v>
                </c:pt>
                <c:pt idx="41" formatCode="###0.0%">
                  <c:v>0.0608877762802264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overlap val="-24"/>
        <c:axId val="2096001176"/>
        <c:axId val="2096060856"/>
      </c:barChart>
      <c:catAx>
        <c:axId val="2096001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s-EC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pPr>
            <a:endParaRPr lang="es-ES"/>
          </a:p>
        </c:txPr>
        <c:crossAx val="2096060856"/>
        <c:crosses val="autoZero"/>
        <c:auto val="1"/>
        <c:lblAlgn val="ctr"/>
        <c:lblOffset val="100"/>
        <c:noMultiLvlLbl val="0"/>
      </c:catAx>
      <c:valAx>
        <c:axId val="209606085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0960011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 algn="ctr">
        <a:defRPr lang="es-EC" sz="10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061283115225"/>
          <c:y val="0.0148956134177809"/>
          <c:w val="0.778938677656544"/>
          <c:h val="0.971219337251674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Hoja1!$A$2:$A$21</c:f>
              <c:strCache>
                <c:ptCount val="20"/>
                <c:pt idx="0">
                  <c:v>Galápagos</c:v>
                </c:pt>
                <c:pt idx="1">
                  <c:v>Pichincha</c:v>
                </c:pt>
                <c:pt idx="2">
                  <c:v>Azuay</c:v>
                </c:pt>
                <c:pt idx="3">
                  <c:v>Tungurahua</c:v>
                </c:pt>
                <c:pt idx="4">
                  <c:v>El Oro</c:v>
                </c:pt>
                <c:pt idx="5">
                  <c:v>Santo Domingo de los Tsáchilas</c:v>
                </c:pt>
                <c:pt idx="6">
                  <c:v>Guayas</c:v>
                </c:pt>
                <c:pt idx="7">
                  <c:v>Loja</c:v>
                </c:pt>
                <c:pt idx="8">
                  <c:v>Imbabura</c:v>
                </c:pt>
                <c:pt idx="9">
                  <c:v>Nacional</c:v>
                </c:pt>
                <c:pt idx="10">
                  <c:v>Cotopaxi</c:v>
                </c:pt>
                <c:pt idx="11">
                  <c:v>Amazonia*</c:v>
                </c:pt>
                <c:pt idx="12">
                  <c:v>Santa Elena</c:v>
                </c:pt>
                <c:pt idx="13">
                  <c:v>Carchi</c:v>
                </c:pt>
                <c:pt idx="14">
                  <c:v>Esmeraldas</c:v>
                </c:pt>
                <c:pt idx="15">
                  <c:v>Manabí</c:v>
                </c:pt>
                <c:pt idx="16">
                  <c:v>Bolívar</c:v>
                </c:pt>
                <c:pt idx="17">
                  <c:v>Cañar</c:v>
                </c:pt>
                <c:pt idx="18">
                  <c:v>Chimborazo</c:v>
                </c:pt>
                <c:pt idx="19">
                  <c:v>Los Ríos</c:v>
                </c:pt>
              </c:strCache>
            </c:strRef>
          </c:cat>
          <c:val>
            <c:numRef>
              <c:f>Hoja1!$B$2:$B$21</c:f>
              <c:numCache>
                <c:formatCode>###0.0%</c:formatCode>
                <c:ptCount val="20"/>
                <c:pt idx="0">
                  <c:v>0.680834398640819</c:v>
                </c:pt>
                <c:pt idx="1">
                  <c:v>0.655535948484987</c:v>
                </c:pt>
                <c:pt idx="2">
                  <c:v>0.584410823096906</c:v>
                </c:pt>
                <c:pt idx="3">
                  <c:v>0.570652011972887</c:v>
                </c:pt>
                <c:pt idx="4">
                  <c:v>0.540050902429346</c:v>
                </c:pt>
                <c:pt idx="5">
                  <c:v>0.537704672860213</c:v>
                </c:pt>
                <c:pt idx="6">
                  <c:v>0.534567001258721</c:v>
                </c:pt>
                <c:pt idx="7">
                  <c:v>0.53369088504671</c:v>
                </c:pt>
                <c:pt idx="8">
                  <c:v>0.528587561225382</c:v>
                </c:pt>
                <c:pt idx="9">
                  <c:v>0.520269549364078</c:v>
                </c:pt>
                <c:pt idx="10">
                  <c:v>0.482316966963959</c:v>
                </c:pt>
                <c:pt idx="11">
                  <c:v>0.478382527529889</c:v>
                </c:pt>
                <c:pt idx="12">
                  <c:v>0.466724885360567</c:v>
                </c:pt>
                <c:pt idx="13">
                  <c:v>0.463904806512347</c:v>
                </c:pt>
                <c:pt idx="14">
                  <c:v>0.438548516158345</c:v>
                </c:pt>
                <c:pt idx="15">
                  <c:v>0.425047464855956</c:v>
                </c:pt>
                <c:pt idx="16">
                  <c:v>0.421236446037503</c:v>
                </c:pt>
                <c:pt idx="17">
                  <c:v>0.420332849853743</c:v>
                </c:pt>
                <c:pt idx="18">
                  <c:v>0.412692651978817</c:v>
                </c:pt>
                <c:pt idx="19">
                  <c:v>0.393037833235021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3865048"/>
        <c:axId val="2093924520"/>
      </c:barChart>
      <c:catAx>
        <c:axId val="20938650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2093924520"/>
        <c:crosses val="autoZero"/>
        <c:auto val="1"/>
        <c:lblAlgn val="ctr"/>
        <c:lblOffset val="100"/>
        <c:noMultiLvlLbl val="0"/>
      </c:catAx>
      <c:valAx>
        <c:axId val="2093924520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one"/>
        <c:crossAx val="2093865048"/>
        <c:crosses val="autoZero"/>
        <c:crossBetween val="between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03674230486396"/>
          <c:y val="0.0503660015649453"/>
          <c:w val="0.977083889829009"/>
          <c:h val="0.79314664078953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Nacional</c:v>
                  </c:pt>
                  <c:pt idx="6">
                    <c:v>Urbana</c:v>
                  </c:pt>
                  <c:pt idx="12">
                    <c:v>Rural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0.351351448787466</c:v>
                </c:pt>
                <c:pt idx="1">
                  <c:v>0.40353672846143</c:v>
                </c:pt>
                <c:pt idx="2" formatCode="###0.0%">
                  <c:v>0.463517304519806</c:v>
                </c:pt>
                <c:pt idx="3" formatCode="###0.0%">
                  <c:v>0.504835836218382</c:v>
                </c:pt>
                <c:pt idx="4" formatCode="###0.0%">
                  <c:v>0.556268264001204</c:v>
                </c:pt>
                <c:pt idx="5" formatCode="###0.0%">
                  <c:v>0.582997843588037</c:v>
                </c:pt>
                <c:pt idx="6">
                  <c:v>0.439180590890812</c:v>
                </c:pt>
                <c:pt idx="7">
                  <c:v>0.475848278266714</c:v>
                </c:pt>
                <c:pt idx="8">
                  <c:v>0.533717414407092</c:v>
                </c:pt>
                <c:pt idx="9">
                  <c:v>0.584844596289687</c:v>
                </c:pt>
                <c:pt idx="10">
                  <c:v>0.638462964798692</c:v>
                </c:pt>
                <c:pt idx="11">
                  <c:v>0.668702052192285</c:v>
                </c:pt>
                <c:pt idx="12">
                  <c:v>0.17756147933572</c:v>
                </c:pt>
                <c:pt idx="13">
                  <c:v>0.253032970178775</c:v>
                </c:pt>
                <c:pt idx="14" formatCode="###0.0%">
                  <c:v>0.315562348732911</c:v>
                </c:pt>
                <c:pt idx="15" formatCode="###0.0%">
                  <c:v>0.337726666964954</c:v>
                </c:pt>
                <c:pt idx="16" formatCode="###0.0%">
                  <c:v>0.380473632371737</c:v>
                </c:pt>
                <c:pt idx="17" formatCode="###0.0%">
                  <c:v>0.396410249696674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2095507848"/>
        <c:axId val="2131451464"/>
      </c:barChart>
      <c:catAx>
        <c:axId val="2095507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1451464"/>
        <c:crosses val="autoZero"/>
        <c:auto val="1"/>
        <c:lblAlgn val="ctr"/>
        <c:lblOffset val="100"/>
        <c:noMultiLvlLbl val="0"/>
      </c:catAx>
      <c:valAx>
        <c:axId val="2131451464"/>
        <c:scaling>
          <c:orientation val="minMax"/>
          <c:max val="0.700000000000001"/>
          <c:min val="-0.099999999999999"/>
        </c:scaling>
        <c:delete val="1"/>
        <c:axPos val="l"/>
        <c:numFmt formatCode="0.0%" sourceLinked="1"/>
        <c:majorTickMark val="out"/>
        <c:minorTickMark val="none"/>
        <c:tickLblPos val="nextTo"/>
        <c:crossAx val="209550784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txPr>
    <a:bodyPr/>
    <a:lstStyle/>
    <a:p>
      <a:pPr algn="ctr">
        <a:defRPr lang="es-EC" sz="10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665618448637317"/>
          <c:y val="0.00580126627895706"/>
          <c:w val="0.986687631027253"/>
          <c:h val="0.7627526516860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3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4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5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Lbls>
            <c:dLbl>
              <c:idx val="0"/>
              <c:layout>
                <c:manualLayout>
                  <c:x val="0.0"/>
                  <c:y val="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0.01092170598767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362700697766207"/>
                  <c:y val="-0.006794161101183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129785094069957"/>
                  <c:y val="-0.004677070093273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0927896006113616"/>
                  <c:y val="-0.0046768980979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01109419074921"/>
                  <c:y val="-0.002867850797456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0487293050886855"/>
                  <c:y val="-0.01341426288804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0131378574661697"/>
                  <c:y val="0.00617772969551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0221181792066158"/>
                  <c:y val="-0.007919870797078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849113434200283"/>
                  <c:y val="0.003685172795148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0374779949244857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0443745632424878"/>
                  <c:y val="0.003618233618233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0566075622800189"/>
                  <c:y val="-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00554682040531098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0383772528528317"/>
                  <c:y val="0.00542731389670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707594528500236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0.00141518905700047"/>
                  <c:y val="-0.006553023592604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0.00554687251018658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0.00566075622800189"/>
                  <c:y val="-0.01529038838274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0.00283037811400094"/>
                  <c:y val="-0.006553023592604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0.00998427672955975"/>
                  <c:y val="0.003618233618233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0.000995423924896474"/>
                  <c:y val="-0.01310604718520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0.0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0.00665618448637317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Hoja1!$A$1:$B$12</c:f>
              <c:multiLvlStrCache>
                <c:ptCount val="1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</c:lvl>
                <c:lvl>
                  <c:pt idx="0">
                    <c:v>Hombre</c:v>
                  </c:pt>
                  <c:pt idx="6">
                    <c:v>Mujer</c:v>
                  </c:pt>
                </c:lvl>
              </c:multiLvlStrCache>
            </c:multiLvlStrRef>
          </c:cat>
          <c:val>
            <c:numRef>
              <c:f>Hoja1!$C$1:$C$12</c:f>
              <c:numCache>
                <c:formatCode>0.0%</c:formatCode>
                <c:ptCount val="12"/>
                <c:pt idx="0">
                  <c:v>0.361609644171485</c:v>
                </c:pt>
                <c:pt idx="1">
                  <c:v>0.414789133474106</c:v>
                </c:pt>
                <c:pt idx="2">
                  <c:v>0.475916748260872</c:v>
                </c:pt>
                <c:pt idx="3">
                  <c:v>0.513836223770351</c:v>
                </c:pt>
                <c:pt idx="4">
                  <c:v>0.567970079541918</c:v>
                </c:pt>
                <c:pt idx="5">
                  <c:v>0.593228765583654</c:v>
                </c:pt>
                <c:pt idx="6">
                  <c:v>0.341507160923098</c:v>
                </c:pt>
                <c:pt idx="7">
                  <c:v>0.392506496111919</c:v>
                </c:pt>
                <c:pt idx="8">
                  <c:v>0.451580013275172</c:v>
                </c:pt>
                <c:pt idx="9">
                  <c:v>0.496314063468259</c:v>
                </c:pt>
                <c:pt idx="10">
                  <c:v>0.545210384908564</c:v>
                </c:pt>
                <c:pt idx="11">
                  <c:v>0.573203990215947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axId val="2083718904"/>
        <c:axId val="2083715512"/>
      </c:barChart>
      <c:catAx>
        <c:axId val="2083718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/>
            </a:pPr>
            <a:endParaRPr lang="es-ES"/>
          </a:p>
        </c:txPr>
        <c:crossAx val="2083715512"/>
        <c:crosses val="autoZero"/>
        <c:auto val="1"/>
        <c:lblAlgn val="ctr"/>
        <c:lblOffset val="100"/>
        <c:noMultiLvlLbl val="0"/>
      </c:catAx>
      <c:valAx>
        <c:axId val="2083715512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0837189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36238461538462"/>
          <c:y val="0.138542472103873"/>
          <c:w val="0.971423076923079"/>
          <c:h val="0.6090021625716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B577B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6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7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8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9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4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4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Lbls>
            <c:dLbl>
              <c:idx val="5"/>
              <c:layout>
                <c:manualLayout>
                  <c:x val="-0.00155894090307941"/>
                  <c:y val="0.008988050682061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4654501153"/>
                  <c:y val="-0.005892199788767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12202454518455E-7"/>
                  <c:y val="0.009071150737091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00434189838250064"/>
                  <c:y val="-0.018059415043972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7"/>
              <c:layout>
                <c:manualLayout>
                  <c:x val="0.0"/>
                  <c:y val="0.008139105646873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0"/>
              <c:layout>
                <c:manualLayout>
                  <c:x val="-0.00142497117238437"/>
                  <c:y val="0.005426070431248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2"/>
              <c:layout>
                <c:manualLayout>
                  <c:x val="-0.00142508337483879"/>
                  <c:y val="-0.008139105646873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3"/>
              <c:layout>
                <c:manualLayout>
                  <c:x val="0.00569988468953749"/>
                  <c:y val="0.002713035215624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4"/>
              <c:layout>
                <c:manualLayout>
                  <c:x val="0.00712485586192186"/>
                  <c:y val="-0.002713035215624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Hoja1!$A$1:$B$42</c:f>
              <c:multiLvlStrCache>
                <c:ptCount val="4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  <c:pt idx="18">
                    <c:v>2012</c:v>
                  </c:pt>
                  <c:pt idx="19">
                    <c:v>2013</c:v>
                  </c:pt>
                  <c:pt idx="20">
                    <c:v>2014</c:v>
                  </c:pt>
                  <c:pt idx="21">
                    <c:v>2015</c:v>
                  </c:pt>
                  <c:pt idx="22">
                    <c:v>2016</c:v>
                  </c:pt>
                  <c:pt idx="23">
                    <c:v>2017</c:v>
                  </c:pt>
                  <c:pt idx="24">
                    <c:v>2012</c:v>
                  </c:pt>
                  <c:pt idx="25">
                    <c:v>2013</c:v>
                  </c:pt>
                  <c:pt idx="26">
                    <c:v>2014</c:v>
                  </c:pt>
                  <c:pt idx="27">
                    <c:v>2015</c:v>
                  </c:pt>
                  <c:pt idx="28">
                    <c:v>2016</c:v>
                  </c:pt>
                  <c:pt idx="29">
                    <c:v>2017</c:v>
                  </c:pt>
                  <c:pt idx="30">
                    <c:v>2012</c:v>
                  </c:pt>
                  <c:pt idx="31">
                    <c:v>2013</c:v>
                  </c:pt>
                  <c:pt idx="32">
                    <c:v>2014</c:v>
                  </c:pt>
                  <c:pt idx="33">
                    <c:v>2015</c:v>
                  </c:pt>
                  <c:pt idx="34">
                    <c:v>2016</c:v>
                  </c:pt>
                  <c:pt idx="35">
                    <c:v>2017</c:v>
                  </c:pt>
                  <c:pt idx="36">
                    <c:v>2012</c:v>
                  </c:pt>
                  <c:pt idx="37">
                    <c:v>2013</c:v>
                  </c:pt>
                  <c:pt idx="38">
                    <c:v>2014</c:v>
                  </c:pt>
                  <c:pt idx="39">
                    <c:v>2015</c:v>
                  </c:pt>
                  <c:pt idx="40">
                    <c:v>2016</c:v>
                  </c:pt>
                  <c:pt idx="41">
                    <c:v>2017</c:v>
                  </c:pt>
                </c:lvl>
                <c:lvl>
                  <c:pt idx="0">
                    <c:v>5 a 15 años</c:v>
                  </c:pt>
                  <c:pt idx="6">
                    <c:v>16 a 24 años</c:v>
                  </c:pt>
                  <c:pt idx="12">
                    <c:v>25 a 34 años</c:v>
                  </c:pt>
                  <c:pt idx="18">
                    <c:v>35 a 44 años</c:v>
                  </c:pt>
                  <c:pt idx="24">
                    <c:v>45 a 54 años</c:v>
                  </c:pt>
                  <c:pt idx="30">
                    <c:v>55 a 64 años</c:v>
                  </c:pt>
                  <c:pt idx="36">
                    <c:v>65 años y más </c:v>
                  </c:pt>
                </c:lvl>
              </c:multiLvlStrCache>
            </c:multiLvlStrRef>
          </c:cat>
          <c:val>
            <c:numRef>
              <c:f>Hoja1!$C$1:$C$42</c:f>
              <c:numCache>
                <c:formatCode>0.0%</c:formatCode>
                <c:ptCount val="42"/>
                <c:pt idx="0">
                  <c:v>0.430189231204517</c:v>
                </c:pt>
                <c:pt idx="1">
                  <c:v>0.4968103542305</c:v>
                </c:pt>
                <c:pt idx="2" formatCode="###0.0%">
                  <c:v>0.532331272520881</c:v>
                </c:pt>
                <c:pt idx="3" formatCode="###0.0%">
                  <c:v>0.565597954932673</c:v>
                </c:pt>
                <c:pt idx="4" formatCode="###0.0%">
                  <c:v>0.611652099721069</c:v>
                </c:pt>
                <c:pt idx="5" formatCode="###0.0%">
                  <c:v>0.603727814588799</c:v>
                </c:pt>
                <c:pt idx="6">
                  <c:v>0.649269672358069</c:v>
                </c:pt>
                <c:pt idx="7">
                  <c:v>0.669512662061282</c:v>
                </c:pt>
                <c:pt idx="8" formatCode="###0.0%">
                  <c:v>0.7653146009069</c:v>
                </c:pt>
                <c:pt idx="9" formatCode="###0.0%">
                  <c:v>0.784399181308077</c:v>
                </c:pt>
                <c:pt idx="10" formatCode="###0.0%">
                  <c:v>0.837734006421447</c:v>
                </c:pt>
                <c:pt idx="11" formatCode="###0.0%">
                  <c:v>0.852426447924614</c:v>
                </c:pt>
                <c:pt idx="12">
                  <c:v>0.461622530248977</c:v>
                </c:pt>
                <c:pt idx="13">
                  <c:v>0.457199820787871</c:v>
                </c:pt>
                <c:pt idx="14" formatCode="###0.0%">
                  <c:v>0.550180679082536</c:v>
                </c:pt>
                <c:pt idx="15" formatCode="###0.0%">
                  <c:v>0.60477724691704</c:v>
                </c:pt>
                <c:pt idx="16" formatCode="###0.0%">
                  <c:v>0.672897241646416</c:v>
                </c:pt>
                <c:pt idx="17" formatCode="###0.0%">
                  <c:v>0.738512396401288</c:v>
                </c:pt>
                <c:pt idx="18">
                  <c:v>0.285017850393571</c:v>
                </c:pt>
                <c:pt idx="19">
                  <c:v>0.334491544705329</c:v>
                </c:pt>
                <c:pt idx="20" formatCode="###0.0%">
                  <c:v>0.388290577907774</c:v>
                </c:pt>
                <c:pt idx="21" formatCode="###0.0%">
                  <c:v>0.47481186132356</c:v>
                </c:pt>
                <c:pt idx="22" formatCode="###0.0%">
                  <c:v>0.541407450093864</c:v>
                </c:pt>
                <c:pt idx="23" formatCode="###0.0%">
                  <c:v>0.596105337058062</c:v>
                </c:pt>
                <c:pt idx="24">
                  <c:v>0.209965973265091</c:v>
                </c:pt>
                <c:pt idx="25">
                  <c:v>0.251826575472981</c:v>
                </c:pt>
                <c:pt idx="26" formatCode="###0.0%">
                  <c:v>0.286110154785011</c:v>
                </c:pt>
                <c:pt idx="27" formatCode="###0.0%">
                  <c:v>0.324575880158708</c:v>
                </c:pt>
                <c:pt idx="28" formatCode="###0.0%">
                  <c:v>0.376051699887959</c:v>
                </c:pt>
                <c:pt idx="29" formatCode="###0.0%">
                  <c:v>0.440032845500687</c:v>
                </c:pt>
                <c:pt idx="30">
                  <c:v>0.142231357976361</c:v>
                </c:pt>
                <c:pt idx="31">
                  <c:v>0.175536647494537</c:v>
                </c:pt>
                <c:pt idx="32" formatCode="###0.0%">
                  <c:v>0.165610418711765</c:v>
                </c:pt>
                <c:pt idx="33" formatCode="###0.0%">
                  <c:v>0.200114165383218</c:v>
                </c:pt>
                <c:pt idx="34" formatCode="###0.0%">
                  <c:v>0.251334669083194</c:v>
                </c:pt>
                <c:pt idx="35" formatCode="###0.0%">
                  <c:v>0.272003410410125</c:v>
                </c:pt>
                <c:pt idx="36">
                  <c:v>0.0367732776750519</c:v>
                </c:pt>
                <c:pt idx="37">
                  <c:v>0.0440169992133553</c:v>
                </c:pt>
                <c:pt idx="38" formatCode="###0.0%">
                  <c:v>0.0494697963177061</c:v>
                </c:pt>
                <c:pt idx="39" formatCode="###0.0%">
                  <c:v>0.0568279735064846</c:v>
                </c:pt>
                <c:pt idx="40" formatCode="###0.0%">
                  <c:v>0.0736958001611263</c:v>
                </c:pt>
                <c:pt idx="41" formatCode="###0.0%">
                  <c:v>0.0780938904317169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overlap val="-24"/>
        <c:axId val="2086996344"/>
        <c:axId val="2086999352"/>
      </c:barChart>
      <c:catAx>
        <c:axId val="2086996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086999352"/>
        <c:crosses val="autoZero"/>
        <c:auto val="1"/>
        <c:lblAlgn val="ctr"/>
        <c:lblOffset val="100"/>
        <c:noMultiLvlLbl val="0"/>
      </c:catAx>
      <c:valAx>
        <c:axId val="2086999352"/>
        <c:scaling>
          <c:orientation val="minMax"/>
          <c:max val="0.9"/>
        </c:scaling>
        <c:delete val="1"/>
        <c:axPos val="l"/>
        <c:numFmt formatCode="0.0%" sourceLinked="1"/>
        <c:majorTickMark val="out"/>
        <c:minorTickMark val="none"/>
        <c:tickLblPos val="none"/>
        <c:crossAx val="208699634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9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597667185152"/>
          <c:y val="0.0148956134177809"/>
          <c:w val="0.717016349944365"/>
          <c:h val="0.9792968074051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Hoja1!$A$2:$A$21</c:f>
              <c:strCache>
                <c:ptCount val="20"/>
                <c:pt idx="0">
                  <c:v>Galápagos</c:v>
                </c:pt>
                <c:pt idx="1">
                  <c:v>Pichincha</c:v>
                </c:pt>
                <c:pt idx="2">
                  <c:v>Azuay</c:v>
                </c:pt>
                <c:pt idx="3">
                  <c:v>Guayas</c:v>
                </c:pt>
                <c:pt idx="4">
                  <c:v>El Oro</c:v>
                </c:pt>
                <c:pt idx="5">
                  <c:v>Santo Domingo de los Tsáchilas</c:v>
                </c:pt>
                <c:pt idx="6">
                  <c:v>Tungurahua</c:v>
                </c:pt>
                <c:pt idx="7">
                  <c:v>Nacional</c:v>
                </c:pt>
                <c:pt idx="8">
                  <c:v>Imbabura</c:v>
                </c:pt>
                <c:pt idx="9">
                  <c:v>Loja</c:v>
                </c:pt>
                <c:pt idx="10">
                  <c:v>Santa Elena</c:v>
                </c:pt>
                <c:pt idx="11">
                  <c:v>Manabí</c:v>
                </c:pt>
                <c:pt idx="12">
                  <c:v>Cotopaxi</c:v>
                </c:pt>
                <c:pt idx="13">
                  <c:v>Amazonia*</c:v>
                </c:pt>
                <c:pt idx="14">
                  <c:v>Cañar</c:v>
                </c:pt>
                <c:pt idx="15">
                  <c:v>Carchi</c:v>
                </c:pt>
                <c:pt idx="16">
                  <c:v>Los Ríos</c:v>
                </c:pt>
                <c:pt idx="17">
                  <c:v>Esmeraldas</c:v>
                </c:pt>
                <c:pt idx="18">
                  <c:v>Bolívar</c:v>
                </c:pt>
                <c:pt idx="19">
                  <c:v>Chimborazo</c:v>
                </c:pt>
              </c:strCache>
            </c:strRef>
          </c:cat>
          <c:val>
            <c:numRef>
              <c:f>Hoja1!$B$2:$B$21</c:f>
              <c:numCache>
                <c:formatCode>###0.0%</c:formatCode>
                <c:ptCount val="20"/>
                <c:pt idx="0">
                  <c:v>0.812965109346317</c:v>
                </c:pt>
                <c:pt idx="1">
                  <c:v>0.686791387025855</c:v>
                </c:pt>
                <c:pt idx="2">
                  <c:v>0.645365228032909</c:v>
                </c:pt>
                <c:pt idx="3">
                  <c:v>0.637039322624613</c:v>
                </c:pt>
                <c:pt idx="4">
                  <c:v>0.619377694312253</c:v>
                </c:pt>
                <c:pt idx="5">
                  <c:v>0.618072671016975</c:v>
                </c:pt>
                <c:pt idx="6">
                  <c:v>0.593734738691612</c:v>
                </c:pt>
                <c:pt idx="7">
                  <c:v>0.582997843588037</c:v>
                </c:pt>
                <c:pt idx="8">
                  <c:v>0.568342809920255</c:v>
                </c:pt>
                <c:pt idx="9">
                  <c:v>0.560611360599543</c:v>
                </c:pt>
                <c:pt idx="10">
                  <c:v>0.533228244041873</c:v>
                </c:pt>
                <c:pt idx="11">
                  <c:v>0.529519862822295</c:v>
                </c:pt>
                <c:pt idx="12">
                  <c:v>0.503442150096593</c:v>
                </c:pt>
                <c:pt idx="13">
                  <c:v>0.502169878858099</c:v>
                </c:pt>
                <c:pt idx="14">
                  <c:v>0.485746448735476</c:v>
                </c:pt>
                <c:pt idx="15">
                  <c:v>0.482392103993661</c:v>
                </c:pt>
                <c:pt idx="16">
                  <c:v>0.481112915294661</c:v>
                </c:pt>
                <c:pt idx="17">
                  <c:v>0.468577604781081</c:v>
                </c:pt>
                <c:pt idx="18">
                  <c:v>0.454577004613783</c:v>
                </c:pt>
                <c:pt idx="19">
                  <c:v>0.451022690731785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3734520"/>
        <c:axId val="2086091352"/>
      </c:barChart>
      <c:catAx>
        <c:axId val="20937345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2086091352"/>
        <c:crosses val="autoZero"/>
        <c:auto val="1"/>
        <c:lblAlgn val="ctr"/>
        <c:lblOffset val="100"/>
        <c:noMultiLvlLbl val="0"/>
      </c:catAx>
      <c:valAx>
        <c:axId val="2086091352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one"/>
        <c:crossAx val="2093734520"/>
        <c:crosses val="autoZero"/>
        <c:crossBetween val="between"/>
        <c:majorUnit val="1.0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chemeClr val="tx1">
              <a:lumMod val="65000"/>
              <a:lumOff val="35000"/>
            </a:schemeClr>
          </a:solidFill>
        </a:defRPr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228967142316142"/>
          <c:y val="0.0433742562203275"/>
          <c:w val="0.924138366437527"/>
          <c:h val="0.79277347773871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Hogar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Hoja1!$C$2:$C$21</c:f>
              <c:numCache>
                <c:formatCode>0.0%</c:formatCode>
                <c:ptCount val="20"/>
                <c:pt idx="0">
                  <c:v>0.41817202403868</c:v>
                </c:pt>
                <c:pt idx="1">
                  <c:v>0.451106013069584</c:v>
                </c:pt>
                <c:pt idx="2">
                  <c:v>0.467042503197615</c:v>
                </c:pt>
                <c:pt idx="3">
                  <c:v>0.517304640681428</c:v>
                </c:pt>
                <c:pt idx="4">
                  <c:v>0.541457034542304</c:v>
                </c:pt>
                <c:pt idx="5">
                  <c:v>0.571927364567689</c:v>
                </c:pt>
                <c:pt idx="7">
                  <c:v>0.47272825352933</c:v>
                </c:pt>
                <c:pt idx="8">
                  <c:v>0.50945824348671</c:v>
                </c:pt>
                <c:pt idx="9">
                  <c:v>0.516689643762236</c:v>
                </c:pt>
                <c:pt idx="10">
                  <c:v>0.573372053048271</c:v>
                </c:pt>
                <c:pt idx="11">
                  <c:v>0.59503073067007</c:v>
                </c:pt>
                <c:pt idx="12">
                  <c:v>0.623691970299441</c:v>
                </c:pt>
                <c:pt idx="14">
                  <c:v>0.151163701828221</c:v>
                </c:pt>
                <c:pt idx="15">
                  <c:v>0.222709996499592</c:v>
                </c:pt>
                <c:pt idx="16">
                  <c:v>0.290067406442037</c:v>
                </c:pt>
                <c:pt idx="17">
                  <c:v>0.314513778938051</c:v>
                </c:pt>
                <c:pt idx="18">
                  <c:v>0.349181270684173</c:v>
                </c:pt>
                <c:pt idx="19">
                  <c:v>0.381818964567038</c:v>
                </c:pt>
              </c:numCache>
            </c:numRef>
          </c:val>
        </c:ser>
        <c:ser>
          <c:idx val="1"/>
          <c:order val="1"/>
          <c:tx>
            <c:strRef>
              <c:f>Hoja1!$D$1</c:f>
              <c:strCache>
                <c:ptCount val="1"/>
                <c:pt idx="0">
                  <c:v>Trabajo</c:v>
                </c:pt>
              </c:strCache>
            </c:strRef>
          </c:tx>
          <c:spPr>
            <a:solidFill>
              <a:srgbClr val="EB577B"/>
            </a:solidFill>
          </c:spPr>
          <c:invertIfNegative val="0"/>
          <c:dLbls>
            <c:spPr>
              <a:noFill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Hoja1!$D$2:$D$21</c:f>
              <c:numCache>
                <c:formatCode>0.0%</c:formatCode>
                <c:ptCount val="20"/>
                <c:pt idx="0">
                  <c:v>0.106555620931827</c:v>
                </c:pt>
                <c:pt idx="1">
                  <c:v>0.0977294956284865</c:v>
                </c:pt>
                <c:pt idx="2">
                  <c:v>0.0860020770397817</c:v>
                </c:pt>
                <c:pt idx="3">
                  <c:v>0.08603845753702</c:v>
                </c:pt>
                <c:pt idx="4">
                  <c:v>0.0892572159411991</c:v>
                </c:pt>
                <c:pt idx="5">
                  <c:v>0.0923587741706833</c:v>
                </c:pt>
                <c:pt idx="7">
                  <c:v>0.116276031944483</c:v>
                </c:pt>
                <c:pt idx="8">
                  <c:v>0.109651909944929</c:v>
                </c:pt>
                <c:pt idx="9">
                  <c:v>0.0952027838207382</c:v>
                </c:pt>
                <c:pt idx="10">
                  <c:v>0.0939693271693539</c:v>
                </c:pt>
                <c:pt idx="11">
                  <c:v>0.0988502032424498</c:v>
                </c:pt>
                <c:pt idx="12">
                  <c:v>0.100693824339233</c:v>
                </c:pt>
                <c:pt idx="14">
                  <c:v>0.058982123644405</c:v>
                </c:pt>
                <c:pt idx="15">
                  <c:v>0.0510640653903046</c:v>
                </c:pt>
                <c:pt idx="16">
                  <c:v>0.0532047003074783</c:v>
                </c:pt>
                <c:pt idx="17">
                  <c:v>0.0573532049237508</c:v>
                </c:pt>
                <c:pt idx="18">
                  <c:v>0.0548280259777065</c:v>
                </c:pt>
                <c:pt idx="19">
                  <c:v>0.0617478378162302</c:v>
                </c:pt>
              </c:numCache>
            </c:numRef>
          </c:val>
        </c:ser>
        <c:ser>
          <c:idx val="2"/>
          <c:order val="2"/>
          <c:tx>
            <c:strRef>
              <c:f>Hoja1!$E$1</c:f>
              <c:strCache>
                <c:ptCount val="1"/>
                <c:pt idx="0">
                  <c:v>Institución Educativa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Hoja1!$E$2:$E$21</c:f>
              <c:numCache>
                <c:formatCode>0.0%</c:formatCode>
                <c:ptCount val="20"/>
                <c:pt idx="0">
                  <c:v>0.109556206398734</c:v>
                </c:pt>
                <c:pt idx="1">
                  <c:v>0.12236709831862</c:v>
                </c:pt>
                <c:pt idx="2">
                  <c:v>0.0883295748975553</c:v>
                </c:pt>
                <c:pt idx="3">
                  <c:v>0.0752129907131509</c:v>
                </c:pt>
                <c:pt idx="4">
                  <c:v>0.0773897625889943</c:v>
                </c:pt>
                <c:pt idx="5">
                  <c:v>0.0730540242990736</c:v>
                </c:pt>
                <c:pt idx="7">
                  <c:v>0.0797701869359982</c:v>
                </c:pt>
                <c:pt idx="8">
                  <c:v>0.0841200758890867</c:v>
                </c:pt>
                <c:pt idx="9">
                  <c:v>0.0670560771937266</c:v>
                </c:pt>
                <c:pt idx="10">
                  <c:v>0.0466745919200339</c:v>
                </c:pt>
                <c:pt idx="11">
                  <c:v>0.0539045407980118</c:v>
                </c:pt>
                <c:pt idx="12">
                  <c:v>0.0539111235492582</c:v>
                </c:pt>
                <c:pt idx="14">
                  <c:v>0.255334519092352</c:v>
                </c:pt>
                <c:pt idx="15">
                  <c:v>0.272069474836623</c:v>
                </c:pt>
                <c:pt idx="16">
                  <c:v>0.164162327230274</c:v>
                </c:pt>
                <c:pt idx="17">
                  <c:v>0.178433850027371</c:v>
                </c:pt>
                <c:pt idx="18">
                  <c:v>0.161678122094166</c:v>
                </c:pt>
                <c:pt idx="19">
                  <c:v>0.143357394361921</c:v>
                </c:pt>
              </c:numCache>
            </c:numRef>
          </c:val>
        </c:ser>
        <c:ser>
          <c:idx val="3"/>
          <c:order val="3"/>
          <c:tx>
            <c:strRef>
              <c:f>Hoja1!$F$1</c:f>
              <c:strCache>
                <c:ptCount val="1"/>
                <c:pt idx="0">
                  <c:v>Centros de acceso público</c:v>
                </c:pt>
              </c:strCache>
            </c:strRef>
          </c:tx>
          <c:spPr>
            <a:solidFill>
              <a:srgbClr val="00335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Hoja1!$F$2:$F$21</c:f>
              <c:numCache>
                <c:formatCode>0.0%</c:formatCode>
                <c:ptCount val="20"/>
                <c:pt idx="0">
                  <c:v>0.342271629327234</c:v>
                </c:pt>
                <c:pt idx="1">
                  <c:v>0.298082420472154</c:v>
                </c:pt>
                <c:pt idx="2">
                  <c:v>0.281852080824114</c:v>
                </c:pt>
                <c:pt idx="3">
                  <c:v>0.275487678953776</c:v>
                </c:pt>
                <c:pt idx="4">
                  <c:v>0.232159667886028</c:v>
                </c:pt>
                <c:pt idx="5">
                  <c:v>0.198952197794783</c:v>
                </c:pt>
                <c:pt idx="7">
                  <c:v>0.310422966726271</c:v>
                </c:pt>
                <c:pt idx="8">
                  <c:v>0.265630028229278</c:v>
                </c:pt>
                <c:pt idx="9">
                  <c:v>0.261933214374238</c:v>
                </c:pt>
                <c:pt idx="10">
                  <c:v>0.240633146216651</c:v>
                </c:pt>
                <c:pt idx="11">
                  <c:v>0.194420833797388</c:v>
                </c:pt>
                <c:pt idx="12">
                  <c:v>0.162892620489607</c:v>
                </c:pt>
                <c:pt idx="14">
                  <c:v>0.498144900723056</c:v>
                </c:pt>
                <c:pt idx="15">
                  <c:v>0.425104079515128</c:v>
                </c:pt>
                <c:pt idx="16">
                  <c:v>0.352856035475636</c:v>
                </c:pt>
                <c:pt idx="17">
                  <c:v>0.401553434997133</c:v>
                </c:pt>
                <c:pt idx="18">
                  <c:v>0.367604180323669</c:v>
                </c:pt>
                <c:pt idx="19">
                  <c:v>0.331383005472656</c:v>
                </c:pt>
              </c:numCache>
            </c:numRef>
          </c:val>
        </c:ser>
        <c:ser>
          <c:idx val="4"/>
          <c:order val="4"/>
          <c:tx>
            <c:strRef>
              <c:f>Hoja1!$G$1</c:f>
              <c:strCache>
                <c:ptCount val="1"/>
                <c:pt idx="0">
                  <c:v>Casa de otra persona</c:v>
                </c:pt>
              </c:strCache>
            </c:strRef>
          </c:tx>
          <c:spPr>
            <a:solidFill>
              <a:srgbClr val="C54492"/>
            </a:solidFill>
          </c:spPr>
          <c:invertIfNegative val="0"/>
          <c:dLbls>
            <c:dLbl>
              <c:idx val="0"/>
              <c:layout>
                <c:manualLayout>
                  <c:x val="-0.00155688292424294"/>
                  <c:y val="0.00314550849869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Hoja1!$G$2:$G$21</c:f>
              <c:numCache>
                <c:formatCode>0.0%</c:formatCode>
                <c:ptCount val="20"/>
                <c:pt idx="0">
                  <c:v>0.0156179667376086</c:v>
                </c:pt>
                <c:pt idx="1">
                  <c:v>0.0208414706687667</c:v>
                </c:pt>
                <c:pt idx="2">
                  <c:v>0.0315555506459846</c:v>
                </c:pt>
                <c:pt idx="3">
                  <c:v>0.0356909151511853</c:v>
                </c:pt>
                <c:pt idx="4">
                  <c:v>0.0441474192633782</c:v>
                </c:pt>
                <c:pt idx="5">
                  <c:v>0.0516490572144514</c:v>
                </c:pt>
                <c:pt idx="7">
                  <c:v>0.0139318901552051</c:v>
                </c:pt>
                <c:pt idx="8">
                  <c:v>0.0217207818020201</c:v>
                </c:pt>
                <c:pt idx="9">
                  <c:v>0.030051747545531</c:v>
                </c:pt>
                <c:pt idx="10">
                  <c:v>0.036231834964391</c:v>
                </c:pt>
                <c:pt idx="11">
                  <c:v>0.0434917311217631</c:v>
                </c:pt>
                <c:pt idx="12">
                  <c:v>0.0474982228244451</c:v>
                </c:pt>
                <c:pt idx="14">
                  <c:v>0.023869938759668</c:v>
                </c:pt>
                <c:pt idx="15">
                  <c:v>0.0173997657206425</c:v>
                </c:pt>
                <c:pt idx="16">
                  <c:v>0.0369160950031707</c:v>
                </c:pt>
                <c:pt idx="17">
                  <c:v>0.0337344561240332</c:v>
                </c:pt>
                <c:pt idx="18">
                  <c:v>0.0465006811697621</c:v>
                </c:pt>
                <c:pt idx="19">
                  <c:v>0.066893227886597</c:v>
                </c:pt>
              </c:numCache>
            </c:numRef>
          </c:val>
        </c:ser>
        <c:ser>
          <c:idx val="5"/>
          <c:order val="5"/>
          <c:tx>
            <c:strRef>
              <c:f>Hoja1!$H$1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bg2">
                <a:lumMod val="50000"/>
                <a:alpha val="9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13563097136228E-18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2712619427245E-17"/>
                  <c:y val="-0.0346005934856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311376584848587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155688292424294"/>
                  <c:y val="-0.02201855949085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155688292424294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155688292424294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155688292424288"/>
                  <c:y val="-0.0251640679895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0155688292424294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0311376584848587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0.0"/>
                  <c:y val="-0.04718262748040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.0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0.00311376584848587"/>
                  <c:y val="-0.01887305099216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Hoja1!$H$2:$H$21</c:f>
              <c:numCache>
                <c:formatCode>0.0%</c:formatCode>
                <c:ptCount val="20"/>
                <c:pt idx="0">
                  <c:v>0.00782655256592789</c:v>
                </c:pt>
                <c:pt idx="1">
                  <c:v>0.00987350184235886</c:v>
                </c:pt>
                <c:pt idx="2">
                  <c:v>0.0452182133949574</c:v>
                </c:pt>
                <c:pt idx="3">
                  <c:v>0.0102653169635077</c:v>
                </c:pt>
                <c:pt idx="4">
                  <c:v>0.0155888997780868</c:v>
                </c:pt>
                <c:pt idx="5">
                  <c:v>0.0120585819533429</c:v>
                </c:pt>
                <c:pt idx="7">
                  <c:v>0.00687067070872282</c:v>
                </c:pt>
                <c:pt idx="8">
                  <c:v>0.0094189606479522</c:v>
                </c:pt>
                <c:pt idx="9">
                  <c:v>0.0290665333035387</c:v>
                </c:pt>
                <c:pt idx="10">
                  <c:v>0.00911904668135282</c:v>
                </c:pt>
                <c:pt idx="11">
                  <c:v>0.0143019603702912</c:v>
                </c:pt>
                <c:pt idx="12">
                  <c:v>0.0113122384980145</c:v>
                </c:pt>
                <c:pt idx="14">
                  <c:v>0.0125048159522836</c:v>
                </c:pt>
                <c:pt idx="15">
                  <c:v>0.0116526180377016</c:v>
                </c:pt>
                <c:pt idx="16">
                  <c:v>0.102793435541404</c:v>
                </c:pt>
                <c:pt idx="17">
                  <c:v>0.0144112749896776</c:v>
                </c:pt>
                <c:pt idx="18">
                  <c:v>0.0202077197505379</c:v>
                </c:pt>
                <c:pt idx="19">
                  <c:v>0.0147995698955395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8"/>
        <c:overlap val="100"/>
        <c:axId val="2131563592"/>
        <c:axId val="2131566568"/>
      </c:barChart>
      <c:catAx>
        <c:axId val="2131563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1566568"/>
        <c:crosses val="autoZero"/>
        <c:auto val="1"/>
        <c:lblAlgn val="ctr"/>
        <c:lblOffset val="100"/>
        <c:noMultiLvlLbl val="0"/>
      </c:catAx>
      <c:valAx>
        <c:axId val="21315665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31563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55437383319849"/>
          <c:y val="0.94753196086454"/>
          <c:w val="0.833877159485493"/>
          <c:h val="0.0504840564888503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es-EC" sz="7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855819977594"/>
          <c:y val="0.0958028116921453"/>
          <c:w val="0.607741764946319"/>
          <c:h val="0.69263124337950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Hogar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Hoja1!$A$2:$B$7</c:f>
              <c:multiLvlStrCache>
                <c:ptCount val="6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</c:lvl>
                <c:lvl>
                  <c:pt idx="0">
                    <c:v>Nacional</c:v>
                  </c:pt>
                </c:lvl>
              </c:multiLvlStrCache>
            </c:multiLvlStrRef>
          </c:cat>
          <c:val>
            <c:numRef>
              <c:f>Hoja1!$C$2:$C$7</c:f>
              <c:numCache>
                <c:formatCode>0.0%</c:formatCode>
                <c:ptCount val="6"/>
                <c:pt idx="0">
                  <c:v>0.3157890114374</c:v>
                </c:pt>
                <c:pt idx="1">
                  <c:v>0.352753146985304</c:v>
                </c:pt>
                <c:pt idx="2">
                  <c:v>0.367023249064732</c:v>
                </c:pt>
                <c:pt idx="3">
                  <c:v>0.420435585806151</c:v>
                </c:pt>
                <c:pt idx="4">
                  <c:v>0.455812237983661</c:v>
                </c:pt>
                <c:pt idx="5">
                  <c:v>0.487960299418371</c:v>
                </c:pt>
              </c:numCache>
            </c:numRef>
          </c:val>
        </c:ser>
        <c:ser>
          <c:idx val="1"/>
          <c:order val="1"/>
          <c:tx>
            <c:strRef>
              <c:f>Hoja1!$D$1</c:f>
              <c:strCache>
                <c:ptCount val="1"/>
                <c:pt idx="0">
                  <c:v>Trabajo</c:v>
                </c:pt>
              </c:strCache>
            </c:strRef>
          </c:tx>
          <c:spPr>
            <a:solidFill>
              <a:srgbClr val="EB577B"/>
            </a:solidFill>
          </c:spPr>
          <c:invertIfNegative val="0"/>
          <c:dLbls>
            <c:spPr>
              <a:noFill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Hoja1!$A$2:$B$7</c:f>
              <c:multiLvlStrCache>
                <c:ptCount val="6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</c:lvl>
                <c:lvl>
                  <c:pt idx="0">
                    <c:v>Nacional</c:v>
                  </c:pt>
                </c:lvl>
              </c:multiLvlStrCache>
            </c:multiLvlStrRef>
          </c:cat>
          <c:val>
            <c:numRef>
              <c:f>Hoja1!$D$2:$D$7</c:f>
              <c:numCache>
                <c:formatCode>0.0%</c:formatCode>
                <c:ptCount val="6"/>
                <c:pt idx="0">
                  <c:v>0.00496908282980178</c:v>
                </c:pt>
                <c:pt idx="1">
                  <c:v>0.00331776880096749</c:v>
                </c:pt>
                <c:pt idx="2">
                  <c:v>0.00346235080747992</c:v>
                </c:pt>
                <c:pt idx="3">
                  <c:v>0.00183064881104352</c:v>
                </c:pt>
                <c:pt idx="4">
                  <c:v>0.00199742763481869</c:v>
                </c:pt>
                <c:pt idx="5">
                  <c:v>0.0020078434362259</c:v>
                </c:pt>
              </c:numCache>
            </c:numRef>
          </c:val>
        </c:ser>
        <c:ser>
          <c:idx val="2"/>
          <c:order val="2"/>
          <c:tx>
            <c:strRef>
              <c:f>Hoja1!$E$1</c:f>
              <c:strCache>
                <c:ptCount val="1"/>
                <c:pt idx="0">
                  <c:v>Institución Educativa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Hoja1!$A$2:$B$7</c:f>
              <c:multiLvlStrCache>
                <c:ptCount val="6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</c:lvl>
                <c:lvl>
                  <c:pt idx="0">
                    <c:v>Nacional</c:v>
                  </c:pt>
                </c:lvl>
              </c:multiLvlStrCache>
            </c:multiLvlStrRef>
          </c:cat>
          <c:val>
            <c:numRef>
              <c:f>Hoja1!$E$2:$E$7</c:f>
              <c:numCache>
                <c:formatCode>0.0%</c:formatCode>
                <c:ptCount val="6"/>
                <c:pt idx="0">
                  <c:v>0.223103021943105</c:v>
                </c:pt>
                <c:pt idx="1">
                  <c:v>0.251356264653958</c:v>
                </c:pt>
                <c:pt idx="2">
                  <c:v>0.194611995486976</c:v>
                </c:pt>
                <c:pt idx="3">
                  <c:v>0.171083811571976</c:v>
                </c:pt>
                <c:pt idx="4">
                  <c:v>0.176111296884715</c:v>
                </c:pt>
                <c:pt idx="5">
                  <c:v>0.178208596424332</c:v>
                </c:pt>
              </c:numCache>
            </c:numRef>
          </c:val>
        </c:ser>
        <c:ser>
          <c:idx val="3"/>
          <c:order val="3"/>
          <c:tx>
            <c:strRef>
              <c:f>Hoja1!$F$1</c:f>
              <c:strCache>
                <c:ptCount val="1"/>
                <c:pt idx="0">
                  <c:v>Centros de acceso público</c:v>
                </c:pt>
              </c:strCache>
            </c:strRef>
          </c:tx>
          <c:spPr>
            <a:solidFill>
              <a:srgbClr val="00335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Hoja1!$A$2:$B$7</c:f>
              <c:multiLvlStrCache>
                <c:ptCount val="6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</c:lvl>
                <c:lvl>
                  <c:pt idx="0">
                    <c:v>Nacional</c:v>
                  </c:pt>
                </c:lvl>
              </c:multiLvlStrCache>
            </c:multiLvlStrRef>
          </c:cat>
          <c:val>
            <c:numRef>
              <c:f>Hoja1!$F$2:$F$7</c:f>
              <c:numCache>
                <c:formatCode>0.0%</c:formatCode>
                <c:ptCount val="6"/>
                <c:pt idx="0">
                  <c:v>0.433072795699125</c:v>
                </c:pt>
                <c:pt idx="1">
                  <c:v>0.36452680300749</c:v>
                </c:pt>
                <c:pt idx="2">
                  <c:v>0.350254249698021</c:v>
                </c:pt>
                <c:pt idx="3">
                  <c:v>0.364086076216894</c:v>
                </c:pt>
                <c:pt idx="4">
                  <c:v>0.311384344831551</c:v>
                </c:pt>
                <c:pt idx="5">
                  <c:v>0.268486332746163</c:v>
                </c:pt>
              </c:numCache>
            </c:numRef>
          </c:val>
        </c:ser>
        <c:ser>
          <c:idx val="4"/>
          <c:order val="4"/>
          <c:tx>
            <c:strRef>
              <c:f>Hoja1!$G$1</c:f>
              <c:strCache>
                <c:ptCount val="1"/>
                <c:pt idx="0">
                  <c:v>Casa de otra persona</c:v>
                </c:pt>
              </c:strCache>
            </c:strRef>
          </c:tx>
          <c:spPr>
            <a:solidFill>
              <a:srgbClr val="C54492"/>
            </a:solidFill>
          </c:spPr>
          <c:invertIfNegative val="0"/>
          <c:dLbls>
            <c:dLbl>
              <c:idx val="0"/>
              <c:layout>
                <c:manualLayout>
                  <c:x val="-0.00155688292424294"/>
                  <c:y val="0.00314550849869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Hoja1!$A$2:$B$7</c:f>
              <c:multiLvlStrCache>
                <c:ptCount val="6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</c:lvl>
                <c:lvl>
                  <c:pt idx="0">
                    <c:v>Nacional</c:v>
                  </c:pt>
                </c:lvl>
              </c:multiLvlStrCache>
            </c:multiLvlStrRef>
          </c:cat>
          <c:val>
            <c:numRef>
              <c:f>Hoja1!$G$2:$G$7</c:f>
              <c:numCache>
                <c:formatCode>0.0%</c:formatCode>
                <c:ptCount val="6"/>
                <c:pt idx="0">
                  <c:v>0.01766533054572</c:v>
                </c:pt>
                <c:pt idx="1">
                  <c:v>0.0189407060993758</c:v>
                </c:pt>
                <c:pt idx="2">
                  <c:v>0.0295241021262395</c:v>
                </c:pt>
                <c:pt idx="3">
                  <c:v>0.0326476855863317</c:v>
                </c:pt>
                <c:pt idx="4">
                  <c:v>0.0443934726852705</c:v>
                </c:pt>
                <c:pt idx="5">
                  <c:v>0.0495763685588859</c:v>
                </c:pt>
              </c:numCache>
            </c:numRef>
          </c:val>
        </c:ser>
        <c:ser>
          <c:idx val="5"/>
          <c:order val="5"/>
          <c:tx>
            <c:strRef>
              <c:f>Hoja1!$H$1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bg2">
                <a:lumMod val="50000"/>
                <a:alpha val="9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90854775204183E-17"/>
                  <c:y val="-0.0581802383028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81709550408366E-17"/>
                  <c:y val="-0.04029436957448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81709550408366E-17"/>
                  <c:y val="-0.05425417579382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311378520153783"/>
                  <c:y val="-0.0385267129324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155689260076891"/>
                  <c:y val="-0.03675866940990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155689260076891"/>
                  <c:y val="-0.0385267129324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155688292424294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155688292424288"/>
                  <c:y val="-0.0251640679895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00155688292424294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.0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11376584848587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0.0"/>
                  <c:y val="-0.04718262748040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"/>
                  <c:y val="-0.0157275424934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0.0"/>
                  <c:y val="-0.0188730509921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311376584848587"/>
                  <c:y val="-0.01887305099216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Hoja1!$A$2:$B$7</c:f>
              <c:multiLvlStrCache>
                <c:ptCount val="6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</c:lvl>
                <c:lvl>
                  <c:pt idx="0">
                    <c:v>Nacional</c:v>
                  </c:pt>
                </c:lvl>
              </c:multiLvlStrCache>
            </c:multiLvlStrRef>
          </c:cat>
          <c:val>
            <c:numRef>
              <c:f>Hoja1!$H$2:$H$7</c:f>
              <c:numCache>
                <c:formatCode>0.0%</c:formatCode>
                <c:ptCount val="6"/>
                <c:pt idx="0">
                  <c:v>0.00540075754484815</c:v>
                </c:pt>
                <c:pt idx="1">
                  <c:v>0.00910531045290486</c:v>
                </c:pt>
                <c:pt idx="2">
                  <c:v>0.0551240528165511</c:v>
                </c:pt>
                <c:pt idx="3">
                  <c:v>0.00991619200760441</c:v>
                </c:pt>
                <c:pt idx="4">
                  <c:v>0.0103012199799834</c:v>
                </c:pt>
                <c:pt idx="5">
                  <c:v>0.0137605594160221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8"/>
        <c:overlap val="100"/>
        <c:axId val="2131688488"/>
        <c:axId val="2131691464"/>
      </c:barChart>
      <c:catAx>
        <c:axId val="2131688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1691464"/>
        <c:crosses val="autoZero"/>
        <c:auto val="1"/>
        <c:lblAlgn val="ctr"/>
        <c:lblOffset val="100"/>
        <c:noMultiLvlLbl val="0"/>
      </c:catAx>
      <c:valAx>
        <c:axId val="213169146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316884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703705961538269"/>
          <c:y val="0.937360393629248"/>
          <c:w val="0.84973968925608"/>
          <c:h val="0.0504840564888503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63486996429251"/>
          <c:y val="0.0585457929968605"/>
          <c:w val="0.980226281292234"/>
          <c:h val="0.67911107865397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Obtener información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Hoja1!$C$2:$C$21</c:f>
              <c:numCache>
                <c:formatCode>0.0%</c:formatCode>
                <c:ptCount val="20"/>
                <c:pt idx="0">
                  <c:v>0.359906944098227</c:v>
                </c:pt>
                <c:pt idx="1">
                  <c:v>0.32025268216731</c:v>
                </c:pt>
                <c:pt idx="2">
                  <c:v>0.352289598832268</c:v>
                </c:pt>
                <c:pt idx="3">
                  <c:v>0.369433332731872</c:v>
                </c:pt>
                <c:pt idx="4">
                  <c:v>0.380220014865596</c:v>
                </c:pt>
                <c:pt idx="5">
                  <c:v>0.406587317338161</c:v>
                </c:pt>
                <c:pt idx="7">
                  <c:v>0.387472492859749</c:v>
                </c:pt>
                <c:pt idx="8">
                  <c:v>0.341972225972633</c:v>
                </c:pt>
                <c:pt idx="9">
                  <c:v>0.375742021416631</c:v>
                </c:pt>
                <c:pt idx="10">
                  <c:v>0.380353447587886</c:v>
                </c:pt>
                <c:pt idx="11">
                  <c:v>0.397332662144173</c:v>
                </c:pt>
                <c:pt idx="12">
                  <c:v>0.42311261152336</c:v>
                </c:pt>
                <c:pt idx="14">
                  <c:v>0.224996027520172</c:v>
                </c:pt>
                <c:pt idx="15">
                  <c:v>0.235240382699195</c:v>
                </c:pt>
                <c:pt idx="16">
                  <c:v>0.268689723616551</c:v>
                </c:pt>
                <c:pt idx="17">
                  <c:v>0.329936245056371</c:v>
                </c:pt>
                <c:pt idx="18">
                  <c:v>0.318829026818869</c:v>
                </c:pt>
                <c:pt idx="19">
                  <c:v>0.345874481747067</c:v>
                </c:pt>
              </c:numCache>
            </c:numRef>
          </c:val>
        </c:ser>
        <c:ser>
          <c:idx val="1"/>
          <c:order val="1"/>
          <c:tx>
            <c:strRef>
              <c:f>Hoja1!$D$1</c:f>
              <c:strCache>
                <c:ptCount val="1"/>
                <c:pt idx="0">
                  <c:v>Comunicación en general</c:v>
                </c:pt>
              </c:strCache>
            </c:strRef>
          </c:tx>
          <c:spPr>
            <a:solidFill>
              <a:srgbClr val="EB577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Hoja1!$D$2:$D$21</c:f>
              <c:numCache>
                <c:formatCode>0.0%</c:formatCode>
                <c:ptCount val="20"/>
                <c:pt idx="0">
                  <c:v>0.282425265457423</c:v>
                </c:pt>
                <c:pt idx="1">
                  <c:v>0.254654234592215</c:v>
                </c:pt>
                <c:pt idx="2">
                  <c:v>0.308796751971057</c:v>
                </c:pt>
                <c:pt idx="3">
                  <c:v>0.293832282103773</c:v>
                </c:pt>
                <c:pt idx="4">
                  <c:v>0.314548994424474</c:v>
                </c:pt>
                <c:pt idx="5">
                  <c:v>0.310181187233494</c:v>
                </c:pt>
                <c:pt idx="7">
                  <c:v>0.302261553198636</c:v>
                </c:pt>
                <c:pt idx="8">
                  <c:v>0.267990238733418</c:v>
                </c:pt>
                <c:pt idx="9">
                  <c:v>0.318798382686369</c:v>
                </c:pt>
                <c:pt idx="10">
                  <c:v>0.301641774609756</c:v>
                </c:pt>
                <c:pt idx="11">
                  <c:v>0.316211446622</c:v>
                </c:pt>
                <c:pt idx="12">
                  <c:v>0.310911666507069</c:v>
                </c:pt>
                <c:pt idx="14">
                  <c:v>0.185342788202056</c:v>
                </c:pt>
                <c:pt idx="15">
                  <c:v>0.202455883286041</c:v>
                </c:pt>
                <c:pt idx="16">
                  <c:v>0.273144355006675</c:v>
                </c:pt>
                <c:pt idx="17">
                  <c:v>0.265586039799876</c:v>
                </c:pt>
                <c:pt idx="18">
                  <c:v>0.308585008763742</c:v>
                </c:pt>
                <c:pt idx="19">
                  <c:v>0.30749745479624</c:v>
                </c:pt>
              </c:numCache>
            </c:numRef>
          </c:val>
        </c:ser>
        <c:ser>
          <c:idx val="2"/>
          <c:order val="2"/>
          <c:tx>
            <c:strRef>
              <c:f>Hoja1!$E$1</c:f>
              <c:strCache>
                <c:ptCount val="1"/>
                <c:pt idx="0">
                  <c:v>Educación y aprendizaje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Hoja1!$E$2:$E$21</c:f>
              <c:numCache>
                <c:formatCode>0.0%</c:formatCode>
                <c:ptCount val="20"/>
                <c:pt idx="0">
                  <c:v>0.27530308224447</c:v>
                </c:pt>
                <c:pt idx="1">
                  <c:v>0.316548583344432</c:v>
                </c:pt>
                <c:pt idx="2">
                  <c:v>0.264828350460864</c:v>
                </c:pt>
                <c:pt idx="3">
                  <c:v>0.25379097218342</c:v>
                </c:pt>
                <c:pt idx="4">
                  <c:v>0.232134501335651</c:v>
                </c:pt>
                <c:pt idx="5">
                  <c:v>0.211229202807483</c:v>
                </c:pt>
                <c:pt idx="7">
                  <c:v>0.226839524458035</c:v>
                </c:pt>
                <c:pt idx="8">
                  <c:v>0.274198503521202</c:v>
                </c:pt>
                <c:pt idx="9">
                  <c:v>0.229887723768813</c:v>
                </c:pt>
                <c:pt idx="10">
                  <c:v>0.22741920583303</c:v>
                </c:pt>
                <c:pt idx="11">
                  <c:v>0.208241213677262</c:v>
                </c:pt>
                <c:pt idx="12">
                  <c:v>0.191917928932288</c:v>
                </c:pt>
                <c:pt idx="14">
                  <c:v>0.51249273727961</c:v>
                </c:pt>
                <c:pt idx="15">
                  <c:v>0.482310705270277</c:v>
                </c:pt>
                <c:pt idx="16">
                  <c:v>0.389379748974505</c:v>
                </c:pt>
                <c:pt idx="17">
                  <c:v>0.349175313962864</c:v>
                </c:pt>
                <c:pt idx="18">
                  <c:v>0.317850785505754</c:v>
                </c:pt>
                <c:pt idx="19">
                  <c:v>0.282177543133428</c:v>
                </c:pt>
              </c:numCache>
            </c:numRef>
          </c:val>
        </c:ser>
        <c:ser>
          <c:idx val="3"/>
          <c:order val="3"/>
          <c:tx>
            <c:strRef>
              <c:f>Hoja1!$F$1</c:f>
              <c:strCache>
                <c:ptCount val="1"/>
                <c:pt idx="0">
                  <c:v>Razones de trabajo</c:v>
                </c:pt>
              </c:strCache>
            </c:strRef>
          </c:tx>
          <c:spPr>
            <a:solidFill>
              <a:srgbClr val="00335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Hoja1!$F$2:$F$21</c:f>
              <c:numCache>
                <c:formatCode>0.0%</c:formatCode>
                <c:ptCount val="20"/>
                <c:pt idx="0">
                  <c:v>0.0383072804084358</c:v>
                </c:pt>
                <c:pt idx="1">
                  <c:v>0.0486725168029222</c:v>
                </c:pt>
                <c:pt idx="2">
                  <c:v>0.0293994670324336</c:v>
                </c:pt>
                <c:pt idx="3">
                  <c:v>0.0413294827636742</c:v>
                </c:pt>
                <c:pt idx="4">
                  <c:v>0.0363341796902277</c:v>
                </c:pt>
                <c:pt idx="5">
                  <c:v>0.0326560616119438</c:v>
                </c:pt>
                <c:pt idx="7">
                  <c:v>0.0407008269420355</c:v>
                </c:pt>
                <c:pt idx="8">
                  <c:v>0.0539746460807793</c:v>
                </c:pt>
                <c:pt idx="9">
                  <c:v>0.0318568339634202</c:v>
                </c:pt>
                <c:pt idx="10">
                  <c:v>0.0470624124984837</c:v>
                </c:pt>
                <c:pt idx="11">
                  <c:v>0.0416146340846761</c:v>
                </c:pt>
                <c:pt idx="12">
                  <c:v>0.0361562375602927</c:v>
                </c:pt>
                <c:pt idx="14">
                  <c:v>0.0265928190162926</c:v>
                </c:pt>
                <c:pt idx="15">
                  <c:v>0.0279194933495742</c:v>
                </c:pt>
                <c:pt idx="16">
                  <c:v>0.0206397933547672</c:v>
                </c:pt>
                <c:pt idx="17">
                  <c:v>0.0205939839746552</c:v>
                </c:pt>
                <c:pt idx="18">
                  <c:v>0.0173907452038107</c:v>
                </c:pt>
                <c:pt idx="19">
                  <c:v>0.0197966471585389</c:v>
                </c:pt>
              </c:numCache>
            </c:numRef>
          </c:val>
        </c:ser>
        <c:ser>
          <c:idx val="4"/>
          <c:order val="4"/>
          <c:tx>
            <c:strRef>
              <c:f>Hoja1!$G$1</c:f>
              <c:strCache>
                <c:ptCount val="1"/>
                <c:pt idx="0">
                  <c:v>Otro</c:v>
                </c:pt>
              </c:strCache>
            </c:strRef>
          </c:tx>
          <c:spPr>
            <a:solidFill>
              <a:srgbClr val="C54492"/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-0.0425875653251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-0.0425875653251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4753928733659E-17"/>
                  <c:y val="-0.0434225498736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"/>
                  <c:y val="-0.042379657525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89507857467318E-17"/>
                  <c:y val="-0.0407320441062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"/>
                  <c:y val="-0.04160950444170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"/>
                  <c:y val="-0.0427570958782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5.79015714934637E-17"/>
                  <c:y val="-0.0425875653251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79015714934637E-17"/>
                  <c:y val="-0.0425875653251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5.79015714934637E-17"/>
                  <c:y val="-0.03312366191956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"/>
                  <c:y val="-0.04067690010216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15803142986927E-16"/>
                  <c:y val="-0.04111879732417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"/>
                  <c:y val="-0.0454226378059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1.15803142986927E-16"/>
                  <c:y val="-0.0425875653251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0.0"/>
                  <c:y val="-0.0378556136223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15803142986927E-16"/>
                  <c:y val="-0.0400345469733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0.0"/>
                  <c:y val="-0.0378556136223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0.0"/>
                  <c:y val="-0.0378556136223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Hoja1!$A$2:$B$21</c:f>
              <c:multiLvlStrCache>
                <c:ptCount val="20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  <c:pt idx="14">
                    <c:v>2012</c:v>
                  </c:pt>
                  <c:pt idx="15">
                    <c:v>2013</c:v>
                  </c:pt>
                  <c:pt idx="16">
                    <c:v>2014</c:v>
                  </c:pt>
                  <c:pt idx="17">
                    <c:v>2015</c:v>
                  </c:pt>
                  <c:pt idx="18">
                    <c:v>2016</c:v>
                  </c:pt>
                  <c:pt idx="19">
                    <c:v>2017</c:v>
                  </c:pt>
                </c:lvl>
                <c:lvl>
                  <c:pt idx="0">
                    <c:v>Nacional</c:v>
                  </c:pt>
                  <c:pt idx="7">
                    <c:v>Urbana</c:v>
                  </c:pt>
                  <c:pt idx="14">
                    <c:v>Rural</c:v>
                  </c:pt>
                </c:lvl>
              </c:multiLvlStrCache>
            </c:multiLvlStrRef>
          </c:cat>
          <c:val>
            <c:numRef>
              <c:f>Hoja1!$G$2:$G$21</c:f>
              <c:numCache>
                <c:formatCode>0.0%</c:formatCode>
                <c:ptCount val="20"/>
                <c:pt idx="0">
                  <c:v>0.0440574277914549</c:v>
                </c:pt>
                <c:pt idx="1">
                  <c:v>0.0598719830930935</c:v>
                </c:pt>
                <c:pt idx="2">
                  <c:v>0.044685831703375</c:v>
                </c:pt>
                <c:pt idx="3">
                  <c:v>0.0416139302173177</c:v>
                </c:pt>
                <c:pt idx="4">
                  <c:v>0.0367623096840254</c:v>
                </c:pt>
                <c:pt idx="5">
                  <c:v>0.0393462310089401</c:v>
                </c:pt>
                <c:pt idx="7">
                  <c:v>0.0427256025415543</c:v>
                </c:pt>
                <c:pt idx="8">
                  <c:v>0.0618643856919421</c:v>
                </c:pt>
                <c:pt idx="9">
                  <c:v>0.0437150381647694</c:v>
                </c:pt>
                <c:pt idx="10">
                  <c:v>0.0435231594708805</c:v>
                </c:pt>
                <c:pt idx="11">
                  <c:v>0.0366000434718528</c:v>
                </c:pt>
                <c:pt idx="12">
                  <c:v>0.0379015554769883</c:v>
                </c:pt>
                <c:pt idx="14">
                  <c:v>0.0505756279818544</c:v>
                </c:pt>
                <c:pt idx="15">
                  <c:v>0.0520735353949037</c:v>
                </c:pt>
                <c:pt idx="16">
                  <c:v>0.0481463790475025</c:v>
                </c:pt>
                <c:pt idx="17">
                  <c:v>0.0347084172062571</c:v>
                </c:pt>
                <c:pt idx="18">
                  <c:v>0.0373444337078368</c:v>
                </c:pt>
                <c:pt idx="19">
                  <c:v>0.0446538731647015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8"/>
        <c:overlap val="100"/>
        <c:axId val="2091989720"/>
        <c:axId val="2091986328"/>
      </c:barChart>
      <c:catAx>
        <c:axId val="2091989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91986328"/>
        <c:crosses val="autoZero"/>
        <c:auto val="1"/>
        <c:lblAlgn val="ctr"/>
        <c:lblOffset val="100"/>
        <c:noMultiLvlLbl val="0"/>
      </c:catAx>
      <c:valAx>
        <c:axId val="209198632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091989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371800771695528"/>
          <c:y val="0.929338877018757"/>
          <c:w val="0.89999988809159"/>
          <c:h val="0.0521845815006462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557179540009182"/>
          <c:y val="0.0556019531210232"/>
          <c:w val="0.999176105415733"/>
          <c:h val="0.69239853414117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Obtener información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 algn="ctr"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Hoja1!$A$2:$B$14</c:f>
              <c:multiLvlStrCache>
                <c:ptCount val="13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</c:lvl>
                <c:lvl>
                  <c:pt idx="0">
                    <c:v>Hombre</c:v>
                  </c:pt>
                  <c:pt idx="7">
                    <c:v>Mujer</c:v>
                  </c:pt>
                </c:lvl>
              </c:multiLvlStrCache>
            </c:multiLvlStrRef>
          </c:cat>
          <c:val>
            <c:numRef>
              <c:f>Hoja1!$C$2:$C$14</c:f>
              <c:numCache>
                <c:formatCode>0.0%</c:formatCode>
                <c:ptCount val="13"/>
                <c:pt idx="0">
                  <c:v>0.366017535396113</c:v>
                </c:pt>
                <c:pt idx="1">
                  <c:v>0.316563448562134</c:v>
                </c:pt>
                <c:pt idx="2">
                  <c:v>0.359302542938125</c:v>
                </c:pt>
                <c:pt idx="3">
                  <c:v>0.378104796426477</c:v>
                </c:pt>
                <c:pt idx="4">
                  <c:v>0.385606828373842</c:v>
                </c:pt>
                <c:pt idx="5">
                  <c:v>0.406029028260198</c:v>
                </c:pt>
                <c:pt idx="7">
                  <c:v>0.353697728135064</c:v>
                </c:pt>
                <c:pt idx="8">
                  <c:v>0.324074376803473</c:v>
                </c:pt>
                <c:pt idx="9">
                  <c:v>0.345174183725437</c:v>
                </c:pt>
                <c:pt idx="10">
                  <c:v>0.360933129989533</c:v>
                </c:pt>
                <c:pt idx="11">
                  <c:v>0.374918664667023</c:v>
                </c:pt>
                <c:pt idx="12">
                  <c:v>0.407140370842049</c:v>
                </c:pt>
              </c:numCache>
            </c:numRef>
          </c:val>
        </c:ser>
        <c:ser>
          <c:idx val="1"/>
          <c:order val="1"/>
          <c:tx>
            <c:strRef>
              <c:f>Hoja1!$D$1</c:f>
              <c:strCache>
                <c:ptCount val="1"/>
                <c:pt idx="0">
                  <c:v>Comunicación en general</c:v>
                </c:pt>
              </c:strCache>
            </c:strRef>
          </c:tx>
          <c:spPr>
            <a:solidFill>
              <a:srgbClr val="EB577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Hoja1!$A$2:$B$14</c:f>
              <c:multiLvlStrCache>
                <c:ptCount val="13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</c:lvl>
                <c:lvl>
                  <c:pt idx="0">
                    <c:v>Hombre</c:v>
                  </c:pt>
                  <c:pt idx="7">
                    <c:v>Mujer</c:v>
                  </c:pt>
                </c:lvl>
              </c:multiLvlStrCache>
            </c:multiLvlStrRef>
          </c:cat>
          <c:val>
            <c:numRef>
              <c:f>Hoja1!$D$2:$D$14</c:f>
              <c:numCache>
                <c:formatCode>0.0%</c:formatCode>
                <c:ptCount val="13"/>
                <c:pt idx="0">
                  <c:v>0.280100712529606</c:v>
                </c:pt>
                <c:pt idx="1">
                  <c:v>0.253057990117067</c:v>
                </c:pt>
                <c:pt idx="2">
                  <c:v>0.299624665283365</c:v>
                </c:pt>
                <c:pt idx="3">
                  <c:v>0.292976372372979</c:v>
                </c:pt>
                <c:pt idx="4">
                  <c:v>0.307597485175892</c:v>
                </c:pt>
                <c:pt idx="5">
                  <c:v>0.313177373021431</c:v>
                </c:pt>
                <c:pt idx="7">
                  <c:v>0.284787336563621</c:v>
                </c:pt>
                <c:pt idx="8">
                  <c:v>0.256307791835146</c:v>
                </c:pt>
                <c:pt idx="9">
                  <c:v>0.31810285839279</c:v>
                </c:pt>
                <c:pt idx="10">
                  <c:v>0.29467128766231</c:v>
                </c:pt>
                <c:pt idx="11">
                  <c:v>0.32139021602591</c:v>
                </c:pt>
                <c:pt idx="12">
                  <c:v>0.307213099348848</c:v>
                </c:pt>
              </c:numCache>
            </c:numRef>
          </c:val>
        </c:ser>
        <c:ser>
          <c:idx val="2"/>
          <c:order val="2"/>
          <c:tx>
            <c:strRef>
              <c:f>Hoja1!$E$1</c:f>
              <c:strCache>
                <c:ptCount val="1"/>
                <c:pt idx="0">
                  <c:v>Educación y aprendizaje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11"/>
              <c:layout>
                <c:manualLayout>
                  <c:x val="0.00803415345204494"/>
                  <c:y val="-0.00262294678821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Hoja1!$A$2:$B$14</c:f>
              <c:multiLvlStrCache>
                <c:ptCount val="13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</c:lvl>
                <c:lvl>
                  <c:pt idx="0">
                    <c:v>Hombre</c:v>
                  </c:pt>
                  <c:pt idx="7">
                    <c:v>Mujer</c:v>
                  </c:pt>
                </c:lvl>
              </c:multiLvlStrCache>
            </c:multiLvlStrRef>
          </c:cat>
          <c:val>
            <c:numRef>
              <c:f>Hoja1!$E$2:$E$14</c:f>
              <c:numCache>
                <c:formatCode>0.0%</c:formatCode>
                <c:ptCount val="13"/>
                <c:pt idx="0">
                  <c:v>0.263627715708197</c:v>
                </c:pt>
                <c:pt idx="1">
                  <c:v>0.317651315462144</c:v>
                </c:pt>
                <c:pt idx="2">
                  <c:v>0.26504217718019</c:v>
                </c:pt>
                <c:pt idx="3">
                  <c:v>0.239582511691518</c:v>
                </c:pt>
                <c:pt idx="4">
                  <c:v>0.226031893569936</c:v>
                </c:pt>
                <c:pt idx="5">
                  <c:v>0.201271505117429</c:v>
                </c:pt>
                <c:pt idx="7">
                  <c:v>0.287166888664904</c:v>
                </c:pt>
                <c:pt idx="8">
                  <c:v>0.315406257899563</c:v>
                </c:pt>
                <c:pt idx="9">
                  <c:v>0.264611399370717</c:v>
                </c:pt>
                <c:pt idx="10">
                  <c:v>0.267718816327112</c:v>
                </c:pt>
                <c:pt idx="11">
                  <c:v>0.238140289514731</c:v>
                </c:pt>
                <c:pt idx="12">
                  <c:v>0.221093518295396</c:v>
                </c:pt>
              </c:numCache>
            </c:numRef>
          </c:val>
        </c:ser>
        <c:ser>
          <c:idx val="3"/>
          <c:order val="3"/>
          <c:tx>
            <c:strRef>
              <c:f>Hoja1!$F$1</c:f>
              <c:strCache>
                <c:ptCount val="1"/>
                <c:pt idx="0">
                  <c:v>Razones de trabajo</c:v>
                </c:pt>
              </c:strCache>
            </c:strRef>
          </c:tx>
          <c:spPr>
            <a:solidFill>
              <a:srgbClr val="003359"/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"/>
                  <c:y val="-0.007098108717315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multiLvlStrRef>
              <c:f>Hoja1!$A$2:$B$14</c:f>
              <c:multiLvlStrCache>
                <c:ptCount val="13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</c:lvl>
                <c:lvl>
                  <c:pt idx="0">
                    <c:v>Hombre</c:v>
                  </c:pt>
                  <c:pt idx="7">
                    <c:v>Mujer</c:v>
                  </c:pt>
                </c:lvl>
              </c:multiLvlStrCache>
            </c:multiLvlStrRef>
          </c:cat>
          <c:val>
            <c:numRef>
              <c:f>Hoja1!$F$2:$F$14</c:f>
              <c:numCache>
                <c:formatCode>0.0%</c:formatCode>
                <c:ptCount val="13"/>
                <c:pt idx="0">
                  <c:v>0.040512065712198</c:v>
                </c:pt>
                <c:pt idx="1">
                  <c:v>0.0499950700018065</c:v>
                </c:pt>
                <c:pt idx="2">
                  <c:v>0.0308263319071283</c:v>
                </c:pt>
                <c:pt idx="3">
                  <c:v>0.0434465641172253</c:v>
                </c:pt>
                <c:pt idx="4">
                  <c:v>0.0389361265460498</c:v>
                </c:pt>
                <c:pt idx="5">
                  <c:v>0.035593465542946</c:v>
                </c:pt>
                <c:pt idx="7">
                  <c:v>0.0360669099702824</c:v>
                </c:pt>
                <c:pt idx="8">
                  <c:v>0.047302477654664</c:v>
                </c:pt>
                <c:pt idx="9">
                  <c:v>0.0279517532432494</c:v>
                </c:pt>
                <c:pt idx="10">
                  <c:v>0.0392542136556109</c:v>
                </c:pt>
                <c:pt idx="11">
                  <c:v>0.0337735134522555</c:v>
                </c:pt>
                <c:pt idx="12">
                  <c:v>0.0297462043344092</c:v>
                </c:pt>
              </c:numCache>
            </c:numRef>
          </c:val>
        </c:ser>
        <c:ser>
          <c:idx val="4"/>
          <c:order val="4"/>
          <c:tx>
            <c:strRef>
              <c:f>Hoja1!$G$1</c:f>
              <c:strCache>
                <c:ptCount val="1"/>
                <c:pt idx="0">
                  <c:v>Otro</c:v>
                </c:pt>
              </c:strCache>
            </c:strRef>
          </c:tx>
          <c:spPr>
            <a:solidFill>
              <a:srgbClr val="C54492"/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-0.0401254103376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-0.04757125419816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"/>
                  <c:y val="-0.0401254103376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7737084604145E-17"/>
                  <c:y val="-0.0401254103376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"/>
                  <c:y val="-0.03982139804231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"/>
                  <c:y val="-0.04060038566732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35094833841658E-16"/>
                  <c:y val="-0.0385067028392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35094833841658E-16"/>
                  <c:y val="-0.04458378926401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"/>
                  <c:y val="-0.0356670314112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"/>
                  <c:y val="-0.0356670314112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047374156910739"/>
                  <c:y val="-0.0360956676843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35094833841658E-16"/>
                  <c:y val="-0.0356670314112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Hoja1!$A$2:$B$14</c:f>
              <c:multiLvlStrCache>
                <c:ptCount val="13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7">
                    <c:v>2012</c:v>
                  </c:pt>
                  <c:pt idx="8">
                    <c:v>2013</c:v>
                  </c:pt>
                  <c:pt idx="9">
                    <c:v>2014</c:v>
                  </c:pt>
                  <c:pt idx="10">
                    <c:v>2015</c:v>
                  </c:pt>
                  <c:pt idx="11">
                    <c:v>2016</c:v>
                  </c:pt>
                  <c:pt idx="12">
                    <c:v>2017</c:v>
                  </c:pt>
                </c:lvl>
                <c:lvl>
                  <c:pt idx="0">
                    <c:v>Hombre</c:v>
                  </c:pt>
                  <c:pt idx="7">
                    <c:v>Mujer</c:v>
                  </c:pt>
                </c:lvl>
              </c:multiLvlStrCache>
            </c:multiLvlStrRef>
          </c:cat>
          <c:val>
            <c:numRef>
              <c:f>Hoja1!$G$2:$G$14</c:f>
              <c:numCache>
                <c:formatCode>0.0%</c:formatCode>
                <c:ptCount val="13"/>
                <c:pt idx="0">
                  <c:v>0.049741970653875</c:v>
                </c:pt>
                <c:pt idx="1">
                  <c:v>0.0627321758568617</c:v>
                </c:pt>
                <c:pt idx="2">
                  <c:v>0.0452042826911884</c:v>
                </c:pt>
                <c:pt idx="3">
                  <c:v>0.0458897553917537</c:v>
                </c:pt>
                <c:pt idx="4">
                  <c:v>0.0418276663342825</c:v>
                </c:pt>
                <c:pt idx="5">
                  <c:v>0.043928628057981</c:v>
                </c:pt>
                <c:pt idx="7">
                  <c:v>0.0382811366661259</c:v>
                </c:pt>
                <c:pt idx="8">
                  <c:v>0.0569090958071697</c:v>
                </c:pt>
                <c:pt idx="9">
                  <c:v>0.0441598052678061</c:v>
                </c:pt>
                <c:pt idx="10">
                  <c:v>0.0374225523654058</c:v>
                </c:pt>
                <c:pt idx="11">
                  <c:v>0.0317773163400685</c:v>
                </c:pt>
                <c:pt idx="12">
                  <c:v>0.0348068071792893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132087400"/>
        <c:axId val="2132083928"/>
      </c:barChart>
      <c:catAx>
        <c:axId val="2132087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2083928"/>
        <c:crosses val="autoZero"/>
        <c:auto val="1"/>
        <c:lblAlgn val="ctr"/>
        <c:lblOffset val="100"/>
        <c:noMultiLvlLbl val="0"/>
      </c:catAx>
      <c:valAx>
        <c:axId val="213208392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320874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26920978618167"/>
          <c:y val="0.951082058848869"/>
          <c:w val="0.914737686947614"/>
          <c:h val="0.0484558443614342"/>
        </c:manualLayout>
      </c:layout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 algn="ctr">
        <a:defRPr lang="es-EC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465902553038475"/>
          <c:y val="0.0470653894239006"/>
          <c:w val="0.989632596188422"/>
          <c:h val="0.8692579092017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  <a:ln>
                <a:noFill/>
              </a:ln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Al menos una vez al día</c:v>
                  </c:pt>
                  <c:pt idx="6">
                    <c:v>Al menos una vez a la semana</c:v>
                  </c:pt>
                  <c:pt idx="12">
                    <c:v>Al menos una vez al mes o al año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0.598441028010479</c:v>
                </c:pt>
                <c:pt idx="1">
                  <c:v>0.639545448182562</c:v>
                </c:pt>
                <c:pt idx="2">
                  <c:v>0.602252129475835</c:v>
                </c:pt>
                <c:pt idx="3">
                  <c:v>0.656405259374281</c:v>
                </c:pt>
                <c:pt idx="4">
                  <c:v>0.705146446725806</c:v>
                </c:pt>
                <c:pt idx="5" formatCode="###0.0%">
                  <c:v>0.746838274858178</c:v>
                </c:pt>
                <c:pt idx="6">
                  <c:v>0.353062965769917</c:v>
                </c:pt>
                <c:pt idx="7">
                  <c:v>0.326692591259026</c:v>
                </c:pt>
                <c:pt idx="8" formatCode="###0.0%">
                  <c:v>0.355076050908488</c:v>
                </c:pt>
                <c:pt idx="9" formatCode="###0.0%">
                  <c:v>0.304416949614131</c:v>
                </c:pt>
                <c:pt idx="10" formatCode="###0.0%">
                  <c:v>0.260467153057455</c:v>
                </c:pt>
                <c:pt idx="11" formatCode="###0.0%">
                  <c:v>0.224176333403602</c:v>
                </c:pt>
                <c:pt idx="12">
                  <c:v>0.0472560114141708</c:v>
                </c:pt>
                <c:pt idx="13">
                  <c:v>0.0332032480856306</c:v>
                </c:pt>
                <c:pt idx="14" formatCode="###0.0%">
                  <c:v>0.0426718196156852</c:v>
                </c:pt>
                <c:pt idx="15" formatCode="###0.0%">
                  <c:v>0.0389566497376558</c:v>
                </c:pt>
                <c:pt idx="16" formatCode="###0.0%">
                  <c:v>0.0338697940172946</c:v>
                </c:pt>
                <c:pt idx="17" formatCode="###0.0%">
                  <c:v>0.0287561174060334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axId val="2131001144"/>
        <c:axId val="2130950008"/>
      </c:barChart>
      <c:catAx>
        <c:axId val="2131001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0950008"/>
        <c:crosses val="autoZero"/>
        <c:auto val="1"/>
        <c:lblAlgn val="ctr"/>
        <c:lblOffset val="100"/>
        <c:noMultiLvlLbl val="0"/>
      </c:catAx>
      <c:valAx>
        <c:axId val="2130950008"/>
        <c:scaling>
          <c:orientation val="minMax"/>
          <c:max val="0.800000000000001"/>
        </c:scaling>
        <c:delete val="1"/>
        <c:axPos val="l"/>
        <c:numFmt formatCode="0.0%" sourceLinked="1"/>
        <c:majorTickMark val="out"/>
        <c:minorTickMark val="none"/>
        <c:tickLblPos val="nextTo"/>
        <c:crossAx val="213100114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03674230486396"/>
          <c:y val="0.0425887643074048"/>
          <c:w val="0.974679473245663"/>
          <c:h val="0.7707560538814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Nacional</c:v>
                  </c:pt>
                  <c:pt idx="6">
                    <c:v>Urbana</c:v>
                  </c:pt>
                  <c:pt idx="12">
                    <c:v>Rural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0.504047073072977</c:v>
                </c:pt>
                <c:pt idx="1">
                  <c:v>0.512886496963158</c:v>
                </c:pt>
                <c:pt idx="2">
                  <c:v>0.539401600240699</c:v>
                </c:pt>
                <c:pt idx="3">
                  <c:v>0.554321858042182</c:v>
                </c:pt>
                <c:pt idx="4">
                  <c:v>0.561187875825856</c:v>
                </c:pt>
                <c:pt idx="5">
                  <c:v>0.585120672576997</c:v>
                </c:pt>
                <c:pt idx="6">
                  <c:v>0.575767655123218</c:v>
                </c:pt>
                <c:pt idx="7">
                  <c:v>0.571046385479237</c:v>
                </c:pt>
                <c:pt idx="8">
                  <c:v>0.586362163660873</c:v>
                </c:pt>
                <c:pt idx="9">
                  <c:v>0.605168217969154</c:v>
                </c:pt>
                <c:pt idx="10">
                  <c:v>0.615193636309756</c:v>
                </c:pt>
                <c:pt idx="11">
                  <c:v>0.640212340847842</c:v>
                </c:pt>
                <c:pt idx="12">
                  <c:v>0.362131560008921</c:v>
                </c:pt>
                <c:pt idx="13">
                  <c:v>0.391539112329457</c:v>
                </c:pt>
                <c:pt idx="14">
                  <c:v>0.439364759594762</c:v>
                </c:pt>
                <c:pt idx="15">
                  <c:v>0.445178965600706</c:v>
                </c:pt>
                <c:pt idx="16">
                  <c:v>0.444860548874846</c:v>
                </c:pt>
                <c:pt idx="17">
                  <c:v>0.464580731966684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overlap val="-24"/>
        <c:axId val="2130920584"/>
        <c:axId val="2130780520"/>
      </c:barChart>
      <c:catAx>
        <c:axId val="2130920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0780520"/>
        <c:crosses val="autoZero"/>
        <c:auto val="1"/>
        <c:lblAlgn val="ctr"/>
        <c:lblOffset val="100"/>
        <c:noMultiLvlLbl val="0"/>
      </c:catAx>
      <c:valAx>
        <c:axId val="2130780520"/>
        <c:scaling>
          <c:orientation val="minMax"/>
          <c:max val="0.700000000000001"/>
        </c:scaling>
        <c:delete val="1"/>
        <c:axPos val="l"/>
        <c:numFmt formatCode="0.0%" sourceLinked="1"/>
        <c:majorTickMark val="out"/>
        <c:minorTickMark val="none"/>
        <c:tickLblPos val="none"/>
        <c:crossAx val="213092058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665618448637317"/>
          <c:y val="0.000388478986312468"/>
          <c:w val="0.986687631027253"/>
          <c:h val="0.818915986638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3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4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5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Lbls>
            <c:dLbl>
              <c:idx val="0"/>
              <c:layout>
                <c:manualLayout>
                  <c:x val="0.0"/>
                  <c:y val="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0.01092170598767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362700697766207"/>
                  <c:y val="-0.006794161101183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129785094069957"/>
                  <c:y val="-0.004677070093273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0927896006113616"/>
                  <c:y val="-0.0046768980979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01109419074921"/>
                  <c:y val="-0.002867850797456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0487293050886855"/>
                  <c:y val="-0.01341426288804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0131378574661697"/>
                  <c:y val="0.00617772969551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0221181792066158"/>
                  <c:y val="-0.007919870797078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849113434200283"/>
                  <c:y val="0.003685172795148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0374779949244857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0443745632424878"/>
                  <c:y val="0.003618233618233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0566075622800189"/>
                  <c:y val="-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00554682040531098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0383772528528317"/>
                  <c:y val="0.00542731389670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707594528500236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0.00141518905700047"/>
                  <c:y val="-0.006553023592604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0.00554687251018658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0.00566075622800189"/>
                  <c:y val="-0.01529038838274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0.00283037811400094"/>
                  <c:y val="-0.006553023592604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0.00998427672955975"/>
                  <c:y val="0.003618233618233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0.000995423924896474"/>
                  <c:y val="-0.01310604718520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0.0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0.00665618448637317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Hoja1!$A$1:$B$12</c:f>
              <c:multiLvlStrCache>
                <c:ptCount val="1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</c:lvl>
                <c:lvl>
                  <c:pt idx="0">
                    <c:v>Hombre</c:v>
                  </c:pt>
                  <c:pt idx="6">
                    <c:v>Mujer</c:v>
                  </c:pt>
                </c:lvl>
              </c:multiLvlStrCache>
            </c:multiLvlStrRef>
          </c:cat>
          <c:val>
            <c:numRef>
              <c:f>Hoja1!$C$1:$C$12</c:f>
              <c:numCache>
                <c:formatCode>0.0%</c:formatCode>
                <c:ptCount val="12"/>
                <c:pt idx="0">
                  <c:v>0.525819818401961</c:v>
                </c:pt>
                <c:pt idx="1">
                  <c:v>0.524117272142463</c:v>
                </c:pt>
                <c:pt idx="2">
                  <c:v>0.549159571310682</c:v>
                </c:pt>
                <c:pt idx="3">
                  <c:v>0.564955328105439</c:v>
                </c:pt>
                <c:pt idx="4">
                  <c:v>0.569545780720055</c:v>
                </c:pt>
                <c:pt idx="5">
                  <c:v>0.59078267442116</c:v>
                </c:pt>
                <c:pt idx="6">
                  <c:v>0.483152835606043</c:v>
                </c:pt>
                <c:pt idx="7">
                  <c:v>0.501871738027292</c:v>
                </c:pt>
                <c:pt idx="8">
                  <c:v>0.529920542408658</c:v>
                </c:pt>
                <c:pt idx="9">
                  <c:v>0.544093836339719</c:v>
                </c:pt>
                <c:pt idx="10">
                  <c:v>0.553120523666396</c:v>
                </c:pt>
                <c:pt idx="11">
                  <c:v>0.579636930542956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axId val="2135307656"/>
        <c:axId val="2135306120"/>
      </c:barChart>
      <c:catAx>
        <c:axId val="2135307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/>
            </a:pPr>
            <a:endParaRPr lang="es-ES"/>
          </a:p>
        </c:txPr>
        <c:crossAx val="2135306120"/>
        <c:crosses val="autoZero"/>
        <c:auto val="1"/>
        <c:lblAlgn val="ctr"/>
        <c:lblOffset val="100"/>
        <c:noMultiLvlLbl val="0"/>
      </c:catAx>
      <c:valAx>
        <c:axId val="213530612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1353076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36238461538462"/>
          <c:y val="0.0897756546355272"/>
          <c:w val="0.971423076923079"/>
          <c:h val="0.65167980050552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B577B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3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4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5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6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7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6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7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8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9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0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1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2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3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4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5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4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4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Hoja1!$A$1:$B$42</c:f>
              <c:multiLvlStrCache>
                <c:ptCount val="4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  <c:pt idx="18">
                    <c:v>2012</c:v>
                  </c:pt>
                  <c:pt idx="19">
                    <c:v>2013</c:v>
                  </c:pt>
                  <c:pt idx="20">
                    <c:v>2014</c:v>
                  </c:pt>
                  <c:pt idx="21">
                    <c:v>2015</c:v>
                  </c:pt>
                  <c:pt idx="22">
                    <c:v>2016</c:v>
                  </c:pt>
                  <c:pt idx="23">
                    <c:v>2017</c:v>
                  </c:pt>
                  <c:pt idx="24">
                    <c:v>2012</c:v>
                  </c:pt>
                  <c:pt idx="25">
                    <c:v>2013</c:v>
                  </c:pt>
                  <c:pt idx="26">
                    <c:v>2014</c:v>
                  </c:pt>
                  <c:pt idx="27">
                    <c:v>2015</c:v>
                  </c:pt>
                  <c:pt idx="28">
                    <c:v>2016</c:v>
                  </c:pt>
                  <c:pt idx="29">
                    <c:v>2017</c:v>
                  </c:pt>
                  <c:pt idx="30">
                    <c:v>2012</c:v>
                  </c:pt>
                  <c:pt idx="31">
                    <c:v>2013</c:v>
                  </c:pt>
                  <c:pt idx="32">
                    <c:v>2014</c:v>
                  </c:pt>
                  <c:pt idx="33">
                    <c:v>2015</c:v>
                  </c:pt>
                  <c:pt idx="34">
                    <c:v>2016</c:v>
                  </c:pt>
                  <c:pt idx="35">
                    <c:v>2017</c:v>
                  </c:pt>
                  <c:pt idx="36">
                    <c:v>2012</c:v>
                  </c:pt>
                  <c:pt idx="37">
                    <c:v>2013</c:v>
                  </c:pt>
                  <c:pt idx="38">
                    <c:v>2014</c:v>
                  </c:pt>
                  <c:pt idx="39">
                    <c:v>2015</c:v>
                  </c:pt>
                  <c:pt idx="40">
                    <c:v>2016</c:v>
                  </c:pt>
                  <c:pt idx="41">
                    <c:v>2017</c:v>
                  </c:pt>
                </c:lvl>
                <c:lvl>
                  <c:pt idx="0">
                    <c:v>5 a 15 años</c:v>
                  </c:pt>
                  <c:pt idx="6">
                    <c:v>16 a 24 años</c:v>
                  </c:pt>
                  <c:pt idx="12">
                    <c:v>25 a 34 años</c:v>
                  </c:pt>
                  <c:pt idx="18">
                    <c:v>35 a 44 años</c:v>
                  </c:pt>
                  <c:pt idx="24">
                    <c:v>45 a 54 años</c:v>
                  </c:pt>
                  <c:pt idx="30">
                    <c:v>55 a 64 años</c:v>
                  </c:pt>
                  <c:pt idx="36">
                    <c:v>65 años y más</c:v>
                  </c:pt>
                </c:lvl>
              </c:multiLvlStrCache>
            </c:multiLvlStrRef>
          </c:cat>
          <c:val>
            <c:numRef>
              <c:f>Hoja1!$C$1:$C$42</c:f>
              <c:numCache>
                <c:formatCode>0.0%</c:formatCode>
                <c:ptCount val="42"/>
                <c:pt idx="0">
                  <c:v>0.0884759912702023</c:v>
                </c:pt>
                <c:pt idx="1">
                  <c:v>0.085083305130647</c:v>
                </c:pt>
                <c:pt idx="2" formatCode="###0.0%">
                  <c:v>0.0911100692336457</c:v>
                </c:pt>
                <c:pt idx="3" formatCode="###0.0%">
                  <c:v>0.097887699604618</c:v>
                </c:pt>
                <c:pt idx="4" formatCode="###0.0%">
                  <c:v>0.112337356123118</c:v>
                </c:pt>
                <c:pt idx="5" formatCode="###0.0%">
                  <c:v>0.114197550513635</c:v>
                </c:pt>
                <c:pt idx="6">
                  <c:v>0.637318461101793</c:v>
                </c:pt>
                <c:pt idx="7">
                  <c:v>0.627595897360797</c:v>
                </c:pt>
                <c:pt idx="8" formatCode="###0.0%">
                  <c:v>0.63608250486977</c:v>
                </c:pt>
                <c:pt idx="9" formatCode="###0.0%">
                  <c:v>0.649194932510882</c:v>
                </c:pt>
                <c:pt idx="10" formatCode="###0.0%">
                  <c:v>0.653441595568332</c:v>
                </c:pt>
                <c:pt idx="11" formatCode="###0.0%">
                  <c:v>0.692779685460698</c:v>
                </c:pt>
                <c:pt idx="12">
                  <c:v>0.776015425589731</c:v>
                </c:pt>
                <c:pt idx="13">
                  <c:v>0.764822656034504</c:v>
                </c:pt>
                <c:pt idx="14" formatCode="###0.0%">
                  <c:v>0.804094504435477</c:v>
                </c:pt>
                <c:pt idx="15" formatCode="###0.0%">
                  <c:v>0.800733484914939</c:v>
                </c:pt>
                <c:pt idx="16" formatCode="###0.0%">
                  <c:v>0.794720257380018</c:v>
                </c:pt>
                <c:pt idx="17" formatCode="###0.0%">
                  <c:v>0.829409537395315</c:v>
                </c:pt>
                <c:pt idx="18">
                  <c:v>0.727745960209653</c:v>
                </c:pt>
                <c:pt idx="19">
                  <c:v>0.760241939693295</c:v>
                </c:pt>
                <c:pt idx="20" formatCode="###0.0%">
                  <c:v>0.78866657611497</c:v>
                </c:pt>
                <c:pt idx="21" formatCode="###0.0%">
                  <c:v>0.803943283097878</c:v>
                </c:pt>
                <c:pt idx="22" formatCode="###0.0%">
                  <c:v>0.808298897098879</c:v>
                </c:pt>
                <c:pt idx="23" formatCode="###0.0%">
                  <c:v>0.82894620478289</c:v>
                </c:pt>
                <c:pt idx="24">
                  <c:v>0.687262897792564</c:v>
                </c:pt>
                <c:pt idx="25">
                  <c:v>0.723719434241253</c:v>
                </c:pt>
                <c:pt idx="26" formatCode="###0.0%">
                  <c:v>0.752365657503522</c:v>
                </c:pt>
                <c:pt idx="27" formatCode="###0.0%">
                  <c:v>0.777022786923508</c:v>
                </c:pt>
                <c:pt idx="28" formatCode="###0.0%">
                  <c:v>0.77549754958159</c:v>
                </c:pt>
                <c:pt idx="29" formatCode="###0.0%">
                  <c:v>0.789897867666827</c:v>
                </c:pt>
                <c:pt idx="30">
                  <c:v>0.579758748271261</c:v>
                </c:pt>
                <c:pt idx="31">
                  <c:v>0.612306787434572</c:v>
                </c:pt>
                <c:pt idx="32" formatCode="###0.0%">
                  <c:v>0.64964251869637</c:v>
                </c:pt>
                <c:pt idx="33" formatCode="###0.0%">
                  <c:v>0.668330703782344</c:v>
                </c:pt>
                <c:pt idx="34" formatCode="###0.0%">
                  <c:v>0.689116359944087</c:v>
                </c:pt>
                <c:pt idx="35" formatCode="###0.0%">
                  <c:v>0.725749595282162</c:v>
                </c:pt>
                <c:pt idx="36">
                  <c:v>0.292222127063488</c:v>
                </c:pt>
                <c:pt idx="37">
                  <c:v>0.337815236141847</c:v>
                </c:pt>
                <c:pt idx="38" formatCode="###0.0%">
                  <c:v>0.36570059307672</c:v>
                </c:pt>
                <c:pt idx="39" formatCode="###0.0%">
                  <c:v>0.39498295167826</c:v>
                </c:pt>
                <c:pt idx="40" formatCode="###0.0%">
                  <c:v>0.414049219008326</c:v>
                </c:pt>
                <c:pt idx="41" formatCode="###0.0%">
                  <c:v>0.422034708770704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6"/>
        <c:overlap val="-24"/>
        <c:axId val="2138970872"/>
        <c:axId val="2137232520"/>
      </c:barChart>
      <c:catAx>
        <c:axId val="2138970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7232520"/>
        <c:crosses val="autoZero"/>
        <c:auto val="1"/>
        <c:lblAlgn val="ctr"/>
        <c:lblOffset val="100"/>
        <c:noMultiLvlLbl val="0"/>
      </c:catAx>
      <c:valAx>
        <c:axId val="2137232520"/>
        <c:scaling>
          <c:orientation val="minMax"/>
          <c:max val="0.9"/>
        </c:scaling>
        <c:delete val="1"/>
        <c:axPos val="l"/>
        <c:numFmt formatCode="0.0%" sourceLinked="1"/>
        <c:majorTickMark val="out"/>
        <c:minorTickMark val="none"/>
        <c:tickLblPos val="none"/>
        <c:crossAx val="21389708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061283115226"/>
          <c:y val="0.0148956134177809"/>
          <c:w val="0.766552647444764"/>
          <c:h val="0.985104279188964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Hoja1!$A$2:$A$21</c:f>
              <c:strCache>
                <c:ptCount val="20"/>
                <c:pt idx="0">
                  <c:v>Galápagos</c:v>
                </c:pt>
                <c:pt idx="1">
                  <c:v>Pichincha</c:v>
                </c:pt>
                <c:pt idx="2">
                  <c:v>Imbabura</c:v>
                </c:pt>
                <c:pt idx="3">
                  <c:v>Azuay</c:v>
                </c:pt>
                <c:pt idx="4">
                  <c:v>El Oro</c:v>
                </c:pt>
                <c:pt idx="5">
                  <c:v>Santo Domingo de los Tsáchilas</c:v>
                </c:pt>
                <c:pt idx="6">
                  <c:v>Guayas</c:v>
                </c:pt>
                <c:pt idx="7">
                  <c:v>Tungurahua</c:v>
                </c:pt>
                <c:pt idx="8">
                  <c:v>Manabí</c:v>
                </c:pt>
                <c:pt idx="9">
                  <c:v>Nacional</c:v>
                </c:pt>
                <c:pt idx="10">
                  <c:v>Loja</c:v>
                </c:pt>
                <c:pt idx="11">
                  <c:v>Los Ríos</c:v>
                </c:pt>
                <c:pt idx="12">
                  <c:v>Cañar</c:v>
                </c:pt>
                <c:pt idx="13">
                  <c:v>Carchi</c:v>
                </c:pt>
                <c:pt idx="14">
                  <c:v>Cotopaxi</c:v>
                </c:pt>
                <c:pt idx="15">
                  <c:v>Santa Elena</c:v>
                </c:pt>
                <c:pt idx="16">
                  <c:v>Chimborazo</c:v>
                </c:pt>
                <c:pt idx="17">
                  <c:v>Bolívar</c:v>
                </c:pt>
                <c:pt idx="18">
                  <c:v>Esmeraldas</c:v>
                </c:pt>
                <c:pt idx="19">
                  <c:v>Amazonia*</c:v>
                </c:pt>
              </c:strCache>
            </c:strRef>
          </c:cat>
          <c:val>
            <c:numRef>
              <c:f>Hoja1!$B$2:$B$21</c:f>
              <c:numCache>
                <c:formatCode>###0.0%</c:formatCode>
                <c:ptCount val="20"/>
                <c:pt idx="0">
                  <c:v>0.712785680936075</c:v>
                </c:pt>
                <c:pt idx="1">
                  <c:v>0.695288906160296</c:v>
                </c:pt>
                <c:pt idx="2">
                  <c:v>0.618442992053504</c:v>
                </c:pt>
                <c:pt idx="3">
                  <c:v>0.616700979284391</c:v>
                </c:pt>
                <c:pt idx="4">
                  <c:v>0.611901679479139</c:v>
                </c:pt>
                <c:pt idx="5">
                  <c:v>0.600368534317635</c:v>
                </c:pt>
                <c:pt idx="6">
                  <c:v>0.59592206592889</c:v>
                </c:pt>
                <c:pt idx="7">
                  <c:v>0.59461286812688</c:v>
                </c:pt>
                <c:pt idx="8">
                  <c:v>0.592475162316436</c:v>
                </c:pt>
                <c:pt idx="9">
                  <c:v>0.585120672576997</c:v>
                </c:pt>
                <c:pt idx="10">
                  <c:v>0.584579987361853</c:v>
                </c:pt>
                <c:pt idx="11">
                  <c:v>0.554632733415495</c:v>
                </c:pt>
                <c:pt idx="12">
                  <c:v>0.549273129326504</c:v>
                </c:pt>
                <c:pt idx="13">
                  <c:v>0.544381160050582</c:v>
                </c:pt>
                <c:pt idx="14">
                  <c:v>0.539789732859171</c:v>
                </c:pt>
                <c:pt idx="15">
                  <c:v>0.534227320740937</c:v>
                </c:pt>
                <c:pt idx="16">
                  <c:v>0.487226222586885</c:v>
                </c:pt>
                <c:pt idx="17">
                  <c:v>0.472028265598927</c:v>
                </c:pt>
                <c:pt idx="18">
                  <c:v>0.45910893193359</c:v>
                </c:pt>
                <c:pt idx="19">
                  <c:v>0.428382420212714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35341992"/>
        <c:axId val="2135359000"/>
      </c:barChart>
      <c:catAx>
        <c:axId val="21353419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2135359000"/>
        <c:crosses val="autoZero"/>
        <c:auto val="1"/>
        <c:lblAlgn val="ctr"/>
        <c:lblOffset val="100"/>
        <c:noMultiLvlLbl val="0"/>
      </c:catAx>
      <c:valAx>
        <c:axId val="2135359000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one"/>
        <c:crossAx val="2135341992"/>
        <c:crosses val="autoZero"/>
        <c:crossBetween val="between"/>
        <c:majorUnit val="1.0"/>
      </c:valAx>
    </c:plotArea>
    <c:plotVisOnly val="1"/>
    <c:dispBlanksAs val="gap"/>
    <c:showDLblsOverMax val="0"/>
  </c:chart>
  <c:txPr>
    <a:bodyPr/>
    <a:lstStyle/>
    <a:p>
      <a:pPr>
        <a:defRPr sz="900">
          <a:solidFill>
            <a:schemeClr val="tx1">
              <a:lumMod val="65000"/>
              <a:lumOff val="35000"/>
            </a:schemeClr>
          </a:solidFill>
        </a:defRPr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03674230486396"/>
          <c:y val="0.0425887643074048"/>
          <c:w val="0.974679473245663"/>
          <c:h val="0.720935314085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Nacional</c:v>
                  </c:pt>
                  <c:pt idx="6">
                    <c:v>Urbana</c:v>
                  </c:pt>
                  <c:pt idx="12">
                    <c:v>Rural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0.0616977899569434</c:v>
                </c:pt>
                <c:pt idx="1">
                  <c:v>0.0868329487471392</c:v>
                </c:pt>
                <c:pt idx="2">
                  <c:v>0.132985344666034</c:v>
                </c:pt>
                <c:pt idx="3">
                  <c:v>0.209189020892096</c:v>
                </c:pt>
                <c:pt idx="4">
                  <c:v>0.296668821002848</c:v>
                </c:pt>
                <c:pt idx="5">
                  <c:v>0.372173235267256</c:v>
                </c:pt>
                <c:pt idx="6">
                  <c:v>0.0864344501236267</c:v>
                </c:pt>
                <c:pt idx="7">
                  <c:v>0.114472035457946</c:v>
                </c:pt>
                <c:pt idx="8">
                  <c:v>0.165370557030169</c:v>
                </c:pt>
                <c:pt idx="9">
                  <c:v>0.261640525971227</c:v>
                </c:pt>
                <c:pt idx="10">
                  <c:v>0.363628717917503</c:v>
                </c:pt>
                <c:pt idx="11">
                  <c:v>0.447347302542721</c:v>
                </c:pt>
                <c:pt idx="12">
                  <c:v>0.0127533339714678</c:v>
                </c:pt>
                <c:pt idx="13">
                  <c:v>0.029165525961013</c:v>
                </c:pt>
                <c:pt idx="14">
                  <c:v>0.0639973663348467</c:v>
                </c:pt>
                <c:pt idx="15">
                  <c:v>0.0966006473157868</c:v>
                </c:pt>
                <c:pt idx="16">
                  <c:v>0.152438543431616</c:v>
                </c:pt>
                <c:pt idx="17">
                  <c:v>0.207693234969294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overlap val="-24"/>
        <c:axId val="2135688968"/>
        <c:axId val="2135666456"/>
      </c:barChart>
      <c:catAx>
        <c:axId val="2135688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5666456"/>
        <c:crosses val="autoZero"/>
        <c:auto val="1"/>
        <c:lblAlgn val="ctr"/>
        <c:lblOffset val="100"/>
        <c:noMultiLvlLbl val="0"/>
      </c:catAx>
      <c:valAx>
        <c:axId val="2135666456"/>
        <c:scaling>
          <c:orientation val="minMax"/>
          <c:max val="0.5"/>
        </c:scaling>
        <c:delete val="1"/>
        <c:axPos val="l"/>
        <c:numFmt formatCode="0.0%" sourceLinked="1"/>
        <c:majorTickMark val="out"/>
        <c:minorTickMark val="none"/>
        <c:tickLblPos val="nextTo"/>
        <c:crossAx val="21356889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03674230486396"/>
          <c:y val="0.0425887643074048"/>
          <c:w val="0.974679473245663"/>
          <c:h val="0.7707560538814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Hoja1!$A$1:$B$12</c:f>
              <c:multiLvlStrCache>
                <c:ptCount val="1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</c:lvl>
                <c:lvl>
                  <c:pt idx="0">
                    <c:v>Hombre</c:v>
                  </c:pt>
                  <c:pt idx="6">
                    <c:v>Mujer</c:v>
                  </c:pt>
                </c:lvl>
              </c:multiLvlStrCache>
            </c:multiLvlStrRef>
          </c:cat>
          <c:val>
            <c:numRef>
              <c:f>Hoja1!$C$1:$C$12</c:f>
              <c:numCache>
                <c:formatCode>0.0%</c:formatCode>
                <c:ptCount val="12"/>
                <c:pt idx="0">
                  <c:v>0.0664485975975505</c:v>
                </c:pt>
                <c:pt idx="1">
                  <c:v>0.0908382310705221</c:v>
                </c:pt>
                <c:pt idx="2">
                  <c:v>0.136904094146757</c:v>
                </c:pt>
                <c:pt idx="3">
                  <c:v>0.217394073566359</c:v>
                </c:pt>
                <c:pt idx="4">
                  <c:v>0.298557110629805</c:v>
                </c:pt>
                <c:pt idx="5">
                  <c:v>0.374731564695287</c:v>
                </c:pt>
                <c:pt idx="6">
                  <c:v>0.0571385024504478</c:v>
                </c:pt>
                <c:pt idx="7">
                  <c:v>0.0829047052981806</c:v>
                </c:pt>
                <c:pt idx="8">
                  <c:v>0.129177802086491</c:v>
                </c:pt>
                <c:pt idx="9">
                  <c:v>0.201296822234019</c:v>
                </c:pt>
                <c:pt idx="10">
                  <c:v>0.294846175532687</c:v>
                </c:pt>
                <c:pt idx="11">
                  <c:v>0.369695451076678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overlap val="-24"/>
        <c:axId val="2135320504"/>
        <c:axId val="2135231192"/>
      </c:barChart>
      <c:catAx>
        <c:axId val="2135320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5231192"/>
        <c:crosses val="autoZero"/>
        <c:auto val="1"/>
        <c:lblAlgn val="ctr"/>
        <c:lblOffset val="100"/>
        <c:noMultiLvlLbl val="0"/>
      </c:catAx>
      <c:valAx>
        <c:axId val="2135231192"/>
        <c:scaling>
          <c:orientation val="minMax"/>
          <c:max val="0.5"/>
        </c:scaling>
        <c:delete val="1"/>
        <c:axPos val="l"/>
        <c:numFmt formatCode="0.0%" sourceLinked="1"/>
        <c:majorTickMark val="out"/>
        <c:minorTickMark val="none"/>
        <c:tickLblPos val="nextTo"/>
        <c:crossAx val="21353205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36238461538462"/>
          <c:y val="0.0734720776094351"/>
          <c:w val="0.971423076923079"/>
          <c:h val="0.6582292980352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B577B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3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4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5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6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7"/>
            <c:invertIfNegative val="0"/>
            <c:bubble3D val="0"/>
            <c:spPr>
              <a:solidFill>
                <a:srgbClr val="003359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6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7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8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9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0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1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2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3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4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5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3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3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4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4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Lbls>
            <c:dLbl>
              <c:idx val="17"/>
              <c:layout>
                <c:manualLayout>
                  <c:x val="0.0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Hoja1!$A$1:$B$42</c:f>
              <c:multiLvlStrCache>
                <c:ptCount val="4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  <c:pt idx="18">
                    <c:v>2012</c:v>
                  </c:pt>
                  <c:pt idx="19">
                    <c:v>2013</c:v>
                  </c:pt>
                  <c:pt idx="20">
                    <c:v>2014</c:v>
                  </c:pt>
                  <c:pt idx="21">
                    <c:v>2015</c:v>
                  </c:pt>
                  <c:pt idx="22">
                    <c:v>2016</c:v>
                  </c:pt>
                  <c:pt idx="23">
                    <c:v>2017</c:v>
                  </c:pt>
                  <c:pt idx="24">
                    <c:v>2012</c:v>
                  </c:pt>
                  <c:pt idx="25">
                    <c:v>2013</c:v>
                  </c:pt>
                  <c:pt idx="26">
                    <c:v>2014</c:v>
                  </c:pt>
                  <c:pt idx="27">
                    <c:v>2015</c:v>
                  </c:pt>
                  <c:pt idx="28">
                    <c:v>2016</c:v>
                  </c:pt>
                  <c:pt idx="29">
                    <c:v>2017</c:v>
                  </c:pt>
                  <c:pt idx="30">
                    <c:v>2012</c:v>
                  </c:pt>
                  <c:pt idx="31">
                    <c:v>2013</c:v>
                  </c:pt>
                  <c:pt idx="32">
                    <c:v>2014</c:v>
                  </c:pt>
                  <c:pt idx="33">
                    <c:v>2015</c:v>
                  </c:pt>
                  <c:pt idx="34">
                    <c:v>2016</c:v>
                  </c:pt>
                  <c:pt idx="35">
                    <c:v>2017</c:v>
                  </c:pt>
                  <c:pt idx="36">
                    <c:v>2012</c:v>
                  </c:pt>
                  <c:pt idx="37">
                    <c:v>2013</c:v>
                  </c:pt>
                  <c:pt idx="38">
                    <c:v>2014</c:v>
                  </c:pt>
                  <c:pt idx="39">
                    <c:v>2015</c:v>
                  </c:pt>
                  <c:pt idx="40">
                    <c:v>2016</c:v>
                  </c:pt>
                  <c:pt idx="41">
                    <c:v>2017</c:v>
                  </c:pt>
                </c:lvl>
                <c:lvl>
                  <c:pt idx="0">
                    <c:v>5 a 15 años</c:v>
                  </c:pt>
                  <c:pt idx="6">
                    <c:v>16 a 24 años</c:v>
                  </c:pt>
                  <c:pt idx="12">
                    <c:v>25 a 34 años</c:v>
                  </c:pt>
                  <c:pt idx="18">
                    <c:v>35 a 44 años</c:v>
                  </c:pt>
                  <c:pt idx="24">
                    <c:v>45 a 54 años</c:v>
                  </c:pt>
                  <c:pt idx="30">
                    <c:v>55 a 64 años</c:v>
                  </c:pt>
                  <c:pt idx="36">
                    <c:v>65 años y más</c:v>
                  </c:pt>
                </c:lvl>
              </c:multiLvlStrCache>
            </c:multiLvlStrRef>
          </c:cat>
          <c:val>
            <c:numRef>
              <c:f>Hoja1!$C$1:$C$42</c:f>
              <c:numCache>
                <c:formatCode>0.0%</c:formatCode>
                <c:ptCount val="42"/>
                <c:pt idx="0">
                  <c:v>0.0115229848336652</c:v>
                </c:pt>
                <c:pt idx="1">
                  <c:v>0.0182621899980158</c:v>
                </c:pt>
                <c:pt idx="2" formatCode="###0.0%">
                  <c:v>0.0314965082438092</c:v>
                </c:pt>
                <c:pt idx="3" formatCode="###0.0%">
                  <c:v>0.0461005096356984</c:v>
                </c:pt>
                <c:pt idx="4" formatCode="###0.0%">
                  <c:v>0.0773699438674049</c:v>
                </c:pt>
                <c:pt idx="5" formatCode="###0.0%">
                  <c:v>0.0922479937065469</c:v>
                </c:pt>
                <c:pt idx="6">
                  <c:v>0.113700728713009</c:v>
                </c:pt>
                <c:pt idx="7">
                  <c:v>0.161507887591738</c:v>
                </c:pt>
                <c:pt idx="8" formatCode="###0.0%">
                  <c:v>0.238123881079958</c:v>
                </c:pt>
                <c:pt idx="9" formatCode="###0.0%">
                  <c:v>0.353240824229407</c:v>
                </c:pt>
                <c:pt idx="10" formatCode="###0.0%">
                  <c:v>0.48122432466482</c:v>
                </c:pt>
                <c:pt idx="11" formatCode="###0.0%">
                  <c:v>0.57393215793467</c:v>
                </c:pt>
                <c:pt idx="12">
                  <c:v>0.133214978742055</c:v>
                </c:pt>
                <c:pt idx="13">
                  <c:v>0.168568508321936</c:v>
                </c:pt>
                <c:pt idx="14" formatCode="###0.0%">
                  <c:v>0.262352989354186</c:v>
                </c:pt>
                <c:pt idx="15" formatCode="###0.0%">
                  <c:v>0.373884419233067</c:v>
                </c:pt>
                <c:pt idx="16" formatCode="###0.0%">
                  <c:v>0.51006115545443</c:v>
                </c:pt>
                <c:pt idx="17" formatCode="###0.0%">
                  <c:v>0.627465303191546</c:v>
                </c:pt>
                <c:pt idx="18">
                  <c:v>0.0778638129342895</c:v>
                </c:pt>
                <c:pt idx="19">
                  <c:v>0.1034291112043</c:v>
                </c:pt>
                <c:pt idx="20" formatCode="###0.0%">
                  <c:v>0.162019879938422</c:v>
                </c:pt>
                <c:pt idx="21" formatCode="###0.0%">
                  <c:v>0.288424713511785</c:v>
                </c:pt>
                <c:pt idx="22" formatCode="###0.0%">
                  <c:v>0.407225881562579</c:v>
                </c:pt>
                <c:pt idx="23" formatCode="###0.0%">
                  <c:v>0.519859283715919</c:v>
                </c:pt>
                <c:pt idx="24">
                  <c:v>0.057532071843131</c:v>
                </c:pt>
                <c:pt idx="25">
                  <c:v>0.0829628765236493</c:v>
                </c:pt>
                <c:pt idx="26" formatCode="###0.0%">
                  <c:v>0.111683563532318</c:v>
                </c:pt>
                <c:pt idx="27" formatCode="###0.0%">
                  <c:v>0.188662016240137</c:v>
                </c:pt>
                <c:pt idx="28" formatCode="###0.0%">
                  <c:v>0.279610881052499</c:v>
                </c:pt>
                <c:pt idx="29" formatCode="###0.0%">
                  <c:v>0.392585986076421</c:v>
                </c:pt>
                <c:pt idx="30">
                  <c:v>0.0396463799823794</c:v>
                </c:pt>
                <c:pt idx="31">
                  <c:v>0.050769752960697</c:v>
                </c:pt>
                <c:pt idx="32" formatCode="###0.0%">
                  <c:v>0.0517144042934706</c:v>
                </c:pt>
                <c:pt idx="33" formatCode="###0.0%">
                  <c:v>0.110561501817333</c:v>
                </c:pt>
                <c:pt idx="34" formatCode="###0.0%">
                  <c:v>0.190068068661485</c:v>
                </c:pt>
                <c:pt idx="35" formatCode="###0.0%">
                  <c:v>0.25523220987771</c:v>
                </c:pt>
                <c:pt idx="36">
                  <c:v>0.00451298482797647</c:v>
                </c:pt>
                <c:pt idx="37">
                  <c:v>0.0116915039092512</c:v>
                </c:pt>
                <c:pt idx="38" formatCode="###0.0%">
                  <c:v>0.013554625980064</c:v>
                </c:pt>
                <c:pt idx="39" formatCode="###0.0%">
                  <c:v>0.0307293490028319</c:v>
                </c:pt>
                <c:pt idx="40" formatCode="###0.0%">
                  <c:v>0.0550971770530032</c:v>
                </c:pt>
                <c:pt idx="41" formatCode="###0.0%">
                  <c:v>0.075197413145257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6"/>
        <c:overlap val="-24"/>
        <c:axId val="2138769560"/>
        <c:axId val="2138772216"/>
      </c:barChart>
      <c:catAx>
        <c:axId val="2138769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8772216"/>
        <c:crosses val="autoZero"/>
        <c:auto val="1"/>
        <c:lblAlgn val="ctr"/>
        <c:lblOffset val="100"/>
        <c:noMultiLvlLbl val="0"/>
      </c:catAx>
      <c:valAx>
        <c:axId val="2138772216"/>
        <c:scaling>
          <c:orientation val="minMax"/>
          <c:max val="0.7"/>
        </c:scaling>
        <c:delete val="1"/>
        <c:axPos val="l"/>
        <c:numFmt formatCode="0.0%" sourceLinked="1"/>
        <c:majorTickMark val="out"/>
        <c:minorTickMark val="none"/>
        <c:tickLblPos val="nextTo"/>
        <c:crossAx val="21387695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02203353260115"/>
          <c:y val="0.0351420505295466"/>
          <c:w val="0.971423076923079"/>
          <c:h val="0.723569179051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0"/>
              <c:layout>
                <c:manualLayout>
                  <c:x val="0.00334059174067186"/>
                  <c:y val="0.00898796886058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0.504047073072977</c:v>
                </c:pt>
                <c:pt idx="1">
                  <c:v>0.512886496963158</c:v>
                </c:pt>
                <c:pt idx="2">
                  <c:v>0.539401600240699</c:v>
                </c:pt>
                <c:pt idx="3">
                  <c:v>0.554321858042182</c:v>
                </c:pt>
                <c:pt idx="4">
                  <c:v>0.561187875825854</c:v>
                </c:pt>
                <c:pt idx="5">
                  <c:v>0.585120672576997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7742072"/>
        <c:axId val="2137194248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0.122407052659868</c:v>
                </c:pt>
                <c:pt idx="1">
                  <c:v>0.169302466026801</c:v>
                </c:pt>
                <c:pt idx="2">
                  <c:v>0.246542362052175</c:v>
                </c:pt>
                <c:pt idx="3">
                  <c:v>0.377378264850717</c:v>
                </c:pt>
                <c:pt idx="4">
                  <c:v>0.528644387645282</c:v>
                </c:pt>
                <c:pt idx="5">
                  <c:v>0.636062359046781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7762728"/>
        <c:axId val="2137773240"/>
      </c:lineChart>
      <c:catAx>
        <c:axId val="2137742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7194248"/>
        <c:crosses val="autoZero"/>
        <c:auto val="1"/>
        <c:lblAlgn val="ctr"/>
        <c:lblOffset val="100"/>
        <c:noMultiLvlLbl val="0"/>
      </c:catAx>
      <c:valAx>
        <c:axId val="2137194248"/>
        <c:scaling>
          <c:orientation val="minMax"/>
          <c:max val="0.64"/>
          <c:min val="0.0"/>
        </c:scaling>
        <c:delete val="0"/>
        <c:axPos val="l"/>
        <c:numFmt formatCode="0.0%" sourceLinked="1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7742072"/>
        <c:crosses val="autoZero"/>
        <c:crossBetween val="between"/>
      </c:valAx>
      <c:valAx>
        <c:axId val="2137773240"/>
        <c:scaling>
          <c:orientation val="minMax"/>
          <c:max val="1.4"/>
        </c:scaling>
        <c:delete val="0"/>
        <c:axPos val="r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7762728"/>
        <c:crosses val="max"/>
        <c:crossBetween val="between"/>
      </c:valAx>
      <c:catAx>
        <c:axId val="21377627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7773240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252352857420638"/>
          <c:y val="0.858087808938025"/>
          <c:w val="0.479977864699773"/>
          <c:h val="0.0514987615003539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215678717148"/>
          <c:y val="0.0351420505295466"/>
          <c:w val="0.780566885926857"/>
          <c:h val="0.681430402650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0"/>
              <c:layout>
                <c:manualLayout>
                  <c:x val="0.00334059174067186"/>
                  <c:y val="0.00898796886058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0.525819818401961</c:v>
                </c:pt>
                <c:pt idx="1">
                  <c:v>0.524117272142463</c:v>
                </c:pt>
                <c:pt idx="2">
                  <c:v>0.549159571310682</c:v>
                </c:pt>
                <c:pt idx="3">
                  <c:v>0.564955328105439</c:v>
                </c:pt>
                <c:pt idx="4">
                  <c:v>0.569545780720055</c:v>
                </c:pt>
                <c:pt idx="5">
                  <c:v>0.59078267442116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5759128"/>
        <c:axId val="2135762216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0.126376133448971</c:v>
                </c:pt>
                <c:pt idx="1">
                  <c:v>0.173316614236348</c:v>
                </c:pt>
                <c:pt idx="2">
                  <c:v>0.249297474357056</c:v>
                </c:pt>
                <c:pt idx="3">
                  <c:v>0.384798696023248</c:v>
                </c:pt>
                <c:pt idx="4">
                  <c:v>0.524202128672343</c:v>
                </c:pt>
                <c:pt idx="5">
                  <c:v>0.634296808149366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769064"/>
        <c:axId val="2135765688"/>
      </c:lineChart>
      <c:catAx>
        <c:axId val="2135759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5762216"/>
        <c:crosses val="autoZero"/>
        <c:auto val="1"/>
        <c:lblAlgn val="ctr"/>
        <c:lblOffset val="100"/>
        <c:noMultiLvlLbl val="0"/>
      </c:catAx>
      <c:valAx>
        <c:axId val="2135762216"/>
        <c:scaling>
          <c:orientation val="minMax"/>
          <c:max val="0.64"/>
          <c:min val="0.0"/>
        </c:scaling>
        <c:delete val="0"/>
        <c:axPos val="l"/>
        <c:numFmt formatCode="0.0%" sourceLinked="1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5759128"/>
        <c:crosses val="autoZero"/>
        <c:crossBetween val="between"/>
      </c:valAx>
      <c:valAx>
        <c:axId val="2135765688"/>
        <c:scaling>
          <c:orientation val="minMax"/>
          <c:max val="1.4"/>
        </c:scaling>
        <c:delete val="0"/>
        <c:axPos val="r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5769064"/>
        <c:crosses val="max"/>
        <c:crossBetween val="between"/>
      </c:valAx>
      <c:catAx>
        <c:axId val="2135769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576568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47270474115409"/>
          <c:y val="0.897374340896996"/>
          <c:w val="0.705459051769182"/>
          <c:h val="0.102625659103004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215678717148"/>
          <c:y val="0.0351420505295466"/>
          <c:w val="0.780566885926857"/>
          <c:h val="0.6779189373099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EB577B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0"/>
              <c:layout>
                <c:manualLayout>
                  <c:x val="0.00334059174067186"/>
                  <c:y val="0.00898796886058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0.483152835606043</c:v>
                </c:pt>
                <c:pt idx="1">
                  <c:v>0.501871738027292</c:v>
                </c:pt>
                <c:pt idx="2">
                  <c:v>0.529920542408658</c:v>
                </c:pt>
                <c:pt idx="3">
                  <c:v>0.544093836339719</c:v>
                </c:pt>
                <c:pt idx="4">
                  <c:v>0.553120523666396</c:v>
                </c:pt>
                <c:pt idx="5">
                  <c:v>0.579636930542956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4518072"/>
        <c:axId val="2134521160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0.118261755369346</c:v>
                </c:pt>
                <c:pt idx="1">
                  <c:v>0.165191021961217</c:v>
                </c:pt>
                <c:pt idx="2">
                  <c:v>0.243768247781709</c:v>
                </c:pt>
                <c:pt idx="3">
                  <c:v>0.369967106387756</c:v>
                </c:pt>
                <c:pt idx="4">
                  <c:v>0.533059546549239</c:v>
                </c:pt>
                <c:pt idx="5">
                  <c:v>0.63780520459657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4426520"/>
        <c:axId val="2134423304"/>
      </c:lineChart>
      <c:catAx>
        <c:axId val="2134518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4521160"/>
        <c:crosses val="autoZero"/>
        <c:auto val="1"/>
        <c:lblAlgn val="ctr"/>
        <c:lblOffset val="100"/>
        <c:noMultiLvlLbl val="0"/>
      </c:catAx>
      <c:valAx>
        <c:axId val="2134521160"/>
        <c:scaling>
          <c:orientation val="minMax"/>
          <c:max val="0.64"/>
          <c:min val="0.0"/>
        </c:scaling>
        <c:delete val="0"/>
        <c:axPos val="l"/>
        <c:numFmt formatCode="0.0%" sourceLinked="1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4518072"/>
        <c:crosses val="autoZero"/>
        <c:crossBetween val="between"/>
      </c:valAx>
      <c:valAx>
        <c:axId val="2134423304"/>
        <c:scaling>
          <c:orientation val="minMax"/>
          <c:max val="1.4"/>
        </c:scaling>
        <c:delete val="0"/>
        <c:axPos val="r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4426520"/>
        <c:crosses val="max"/>
        <c:crossBetween val="between"/>
      </c:valAx>
      <c:catAx>
        <c:axId val="2134426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4423304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0.147270474115409"/>
          <c:y val="0.897374380879767"/>
          <c:w val="0.705459051769182"/>
          <c:h val="0.102625619120233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5 a 15 años</a:t>
            </a:r>
          </a:p>
        </c:rich>
      </c:tx>
      <c:layout>
        <c:manualLayout>
          <c:xMode val="edge"/>
          <c:yMode val="edge"/>
          <c:x val="0.399498458290173"/>
          <c:y val="0.842036986527395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13623827450107"/>
          <c:y val="0.0339539140094624"/>
          <c:w val="0.971423076923079"/>
          <c:h val="0.694645152483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EB577B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0"/>
              <c:layout>
                <c:manualLayout>
                  <c:x val="0.00334059174067186"/>
                  <c:y val="0.00898796886058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0.0884759912861173</c:v>
                </c:pt>
                <c:pt idx="1">
                  <c:v>0.0850833051433664</c:v>
                </c:pt>
                <c:pt idx="2">
                  <c:v>0.0911100691145567</c:v>
                </c:pt>
                <c:pt idx="3">
                  <c:v>0.097887699638556</c:v>
                </c:pt>
                <c:pt idx="4">
                  <c:v>0.112337356056198</c:v>
                </c:pt>
                <c:pt idx="5">
                  <c:v>0.114197550513635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7776280"/>
        <c:axId val="2137779176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0.130238550211907</c:v>
                </c:pt>
                <c:pt idx="1">
                  <c:v>0.214638934950209</c:v>
                </c:pt>
                <c:pt idx="2">
                  <c:v>0.345697336747789</c:v>
                </c:pt>
                <c:pt idx="3">
                  <c:v>0.470953039104214</c:v>
                </c:pt>
                <c:pt idx="4">
                  <c:v>0.688728545727033</c:v>
                </c:pt>
                <c:pt idx="5">
                  <c:v>0.807793101519085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7983768"/>
        <c:axId val="2137197336"/>
      </c:lineChart>
      <c:catAx>
        <c:axId val="2137776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7779176"/>
        <c:crosses val="autoZero"/>
        <c:auto val="1"/>
        <c:lblAlgn val="ctr"/>
        <c:lblOffset val="100"/>
        <c:noMultiLvlLbl val="0"/>
      </c:catAx>
      <c:valAx>
        <c:axId val="2137779176"/>
        <c:scaling>
          <c:orientation val="minMax"/>
          <c:max val="0.13"/>
        </c:scaling>
        <c:delete val="0"/>
        <c:axPos val="l"/>
        <c:numFmt formatCode="0.0%" sourceLinked="1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7776280"/>
        <c:crosses val="autoZero"/>
        <c:crossBetween val="between"/>
      </c:valAx>
      <c:valAx>
        <c:axId val="2137197336"/>
        <c:scaling>
          <c:orientation val="minMax"/>
          <c:max val="1.4"/>
        </c:scaling>
        <c:delete val="0"/>
        <c:axPos val="r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7983768"/>
        <c:crosses val="max"/>
        <c:crossBetween val="between"/>
      </c:valAx>
      <c:catAx>
        <c:axId val="2137983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7197336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16 a 24 años</a:t>
            </a:r>
          </a:p>
        </c:rich>
      </c:tx>
      <c:layout>
        <c:manualLayout>
          <c:xMode val="edge"/>
          <c:yMode val="edge"/>
          <c:x val="0.380702277645175"/>
          <c:y val="0.86769359128224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13623827450107"/>
          <c:y val="0.0351538973174122"/>
          <c:w val="0.971423076923079"/>
          <c:h val="0.7052699944149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0.637318461100461</c:v>
                </c:pt>
                <c:pt idx="1">
                  <c:v>0.627595897366568</c:v>
                </c:pt>
                <c:pt idx="2">
                  <c:v>0.63608250489355</c:v>
                </c:pt>
                <c:pt idx="3">
                  <c:v>0.649194932429817</c:v>
                </c:pt>
                <c:pt idx="4">
                  <c:v>0.653441595781712</c:v>
                </c:pt>
                <c:pt idx="5">
                  <c:v>0.692779685460698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4499176"/>
        <c:axId val="2134256520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0.178404888062839</c:v>
                </c:pt>
                <c:pt idx="1">
                  <c:v>0.257343759367191</c:v>
                </c:pt>
                <c:pt idx="2">
                  <c:v>0.374360054313723</c:v>
                </c:pt>
                <c:pt idx="3">
                  <c:v>0.544121351821542</c:v>
                </c:pt>
                <c:pt idx="4">
                  <c:v>0.736445809038422</c:v>
                </c:pt>
                <c:pt idx="5">
                  <c:v>0.828448307854748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4263320"/>
        <c:axId val="2134259960"/>
      </c:lineChart>
      <c:catAx>
        <c:axId val="2134499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4256520"/>
        <c:crosses val="autoZero"/>
        <c:auto val="1"/>
        <c:lblAlgn val="ctr"/>
        <c:lblOffset val="100"/>
        <c:noMultiLvlLbl val="0"/>
      </c:catAx>
      <c:valAx>
        <c:axId val="2134256520"/>
        <c:scaling>
          <c:orientation val="minMax"/>
          <c:max val="0.8"/>
        </c:scaling>
        <c:delete val="0"/>
        <c:axPos val="l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4499176"/>
        <c:crosses val="autoZero"/>
        <c:crossBetween val="between"/>
      </c:valAx>
      <c:valAx>
        <c:axId val="2134259960"/>
        <c:scaling>
          <c:orientation val="minMax"/>
          <c:max val="1.4"/>
        </c:scaling>
        <c:delete val="0"/>
        <c:axPos val="r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4263320"/>
        <c:crosses val="max"/>
        <c:crossBetween val="between"/>
      </c:valAx>
      <c:catAx>
        <c:axId val="21342633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4259960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25 a 34 años</a:t>
            </a:r>
          </a:p>
        </c:rich>
      </c:tx>
      <c:layout>
        <c:manualLayout>
          <c:xMode val="edge"/>
          <c:yMode val="edge"/>
          <c:x val="0.347550431767252"/>
          <c:y val="0.889356996254671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13623827450107"/>
          <c:y val="0.0897756546355272"/>
          <c:w val="0.971423076923079"/>
          <c:h val="0.6643226714844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0.776015425678402</c:v>
                </c:pt>
                <c:pt idx="1">
                  <c:v>0.764822656207984</c:v>
                </c:pt>
                <c:pt idx="2">
                  <c:v>0.804094504372536</c:v>
                </c:pt>
                <c:pt idx="3">
                  <c:v>0.800733485063906</c:v>
                </c:pt>
                <c:pt idx="4">
                  <c:v>0.79472025716555</c:v>
                </c:pt>
                <c:pt idx="5">
                  <c:v>0.829409537395315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7255784"/>
        <c:axId val="2137258872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0.171665374596899</c:v>
                </c:pt>
                <c:pt idx="1">
                  <c:v>0.220402085311782</c:v>
                </c:pt>
                <c:pt idx="2">
                  <c:v>0.326271337420605</c:v>
                </c:pt>
                <c:pt idx="3">
                  <c:v>0.466927418681919</c:v>
                </c:pt>
                <c:pt idx="4">
                  <c:v>0.641812198513241</c:v>
                </c:pt>
                <c:pt idx="5">
                  <c:v>0.756520482436815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8573384"/>
        <c:axId val="2137262312"/>
      </c:lineChart>
      <c:catAx>
        <c:axId val="2137255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7258872"/>
        <c:crosses val="autoZero"/>
        <c:auto val="1"/>
        <c:lblAlgn val="ctr"/>
        <c:lblOffset val="100"/>
        <c:noMultiLvlLbl val="0"/>
      </c:catAx>
      <c:valAx>
        <c:axId val="2137258872"/>
        <c:scaling>
          <c:orientation val="minMax"/>
          <c:max val="0.85"/>
          <c:min val="0.0"/>
        </c:scaling>
        <c:delete val="0"/>
        <c:axPos val="l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7255784"/>
        <c:crosses val="autoZero"/>
        <c:crossBetween val="between"/>
        <c:majorUnit val="1.0"/>
        <c:minorUnit val="0.02"/>
      </c:valAx>
      <c:valAx>
        <c:axId val="2137262312"/>
        <c:scaling>
          <c:orientation val="minMax"/>
          <c:max val="1.4"/>
        </c:scaling>
        <c:delete val="0"/>
        <c:axPos val="r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2138573384"/>
        <c:crosses val="max"/>
        <c:crossBetween val="between"/>
      </c:valAx>
      <c:catAx>
        <c:axId val="21385733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7262312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35 a 44 años</a:t>
            </a:r>
          </a:p>
        </c:rich>
      </c:tx>
      <c:layout>
        <c:manualLayout>
          <c:xMode val="edge"/>
          <c:yMode val="edge"/>
          <c:x val="0.330799177488594"/>
          <c:y val="0.899471572643918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13623827450107"/>
          <c:y val="0.0897756546355272"/>
          <c:w val="0.971423076923079"/>
          <c:h val="0.675094786126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Hoja1!$B$2:$B$7</c:f>
              <c:numCache>
                <c:formatCode>0.0%</c:formatCode>
                <c:ptCount val="6"/>
                <c:pt idx="0">
                  <c:v>0.727745960382955</c:v>
                </c:pt>
                <c:pt idx="1">
                  <c:v>0.760241939585217</c:v>
                </c:pt>
                <c:pt idx="2">
                  <c:v>0.788666576196826</c:v>
                </c:pt>
                <c:pt idx="3">
                  <c:v>0.803943283315472</c:v>
                </c:pt>
                <c:pt idx="4">
                  <c:v>0.808298897200553</c:v>
                </c:pt>
                <c:pt idx="5">
                  <c:v>0.82894620478289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5865720"/>
        <c:axId val="2135868872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0.106993122838244</c:v>
                </c:pt>
                <c:pt idx="1">
                  <c:v>0.136047626181647</c:v>
                </c:pt>
                <c:pt idx="2">
                  <c:v>0.205435205229221</c:v>
                </c:pt>
                <c:pt idx="3">
                  <c:v>0.358762514094673</c:v>
                </c:pt>
                <c:pt idx="4">
                  <c:v>0.503806058591639</c:v>
                </c:pt>
                <c:pt idx="5">
                  <c:v>0.627132714753034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875064"/>
        <c:axId val="2135872120"/>
      </c:lineChart>
      <c:catAx>
        <c:axId val="2135865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5868872"/>
        <c:crosses val="autoZero"/>
        <c:auto val="1"/>
        <c:lblAlgn val="ctr"/>
        <c:lblOffset val="100"/>
        <c:noMultiLvlLbl val="0"/>
      </c:catAx>
      <c:valAx>
        <c:axId val="2135868872"/>
        <c:scaling>
          <c:orientation val="minMax"/>
          <c:max val="0.9"/>
        </c:scaling>
        <c:delete val="1"/>
        <c:axPos val="l"/>
        <c:numFmt formatCode="0.0%" sourceLinked="1"/>
        <c:majorTickMark val="out"/>
        <c:minorTickMark val="none"/>
        <c:tickLblPos val="none"/>
        <c:crossAx val="2135865720"/>
        <c:crosses val="autoZero"/>
        <c:crossBetween val="between"/>
      </c:valAx>
      <c:valAx>
        <c:axId val="2135872120"/>
        <c:scaling>
          <c:orientation val="minMax"/>
          <c:max val="0.9"/>
        </c:scaling>
        <c:delete val="1"/>
        <c:axPos val="r"/>
        <c:numFmt formatCode="0.0%" sourceLinked="1"/>
        <c:majorTickMark val="out"/>
        <c:minorTickMark val="none"/>
        <c:tickLblPos val="nextTo"/>
        <c:crossAx val="2135875064"/>
        <c:crosses val="max"/>
        <c:crossBetween val="between"/>
      </c:valAx>
      <c:catAx>
        <c:axId val="2135875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5872120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45 a 54 años</a:t>
            </a:r>
          </a:p>
        </c:rich>
      </c:tx>
      <c:layout>
        <c:manualLayout>
          <c:xMode val="edge"/>
          <c:yMode val="edge"/>
          <c:x val="0.35737509629112"/>
          <c:y val="0.88256516107664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535230392593022"/>
          <c:y val="0.0897756546355272"/>
          <c:w val="0.931523851829478"/>
          <c:h val="0.652381600305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5180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Hoja1!$B$2:$B$7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0.687160925893849</c:v>
                </c:pt>
                <c:pt idx="1">
                  <c:v>0.723719434029586</c:v>
                </c:pt>
                <c:pt idx="2">
                  <c:v>0.752365657466927</c:v>
                </c:pt>
                <c:pt idx="3">
                  <c:v>0.777022787165466</c:v>
                </c:pt>
                <c:pt idx="4">
                  <c:v>0.775497549702131</c:v>
                </c:pt>
                <c:pt idx="5">
                  <c:v>0.789897867666827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5100040"/>
        <c:axId val="2135103192"/>
      </c:barChart>
      <c:lineChart>
        <c:grouping val="standard"/>
        <c:varyColors val="0"/>
        <c:ser>
          <c:idx val="1"/>
          <c:order val="1"/>
          <c:tx>
            <c:strRef>
              <c:f>Hoja1!$D$1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Hoja1!$B$2:$B$7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Hoja1!$D$2:$D$7</c:f>
              <c:numCache>
                <c:formatCode>0.0%</c:formatCode>
                <c:ptCount val="6"/>
                <c:pt idx="0">
                  <c:v>0.0837243063090267</c:v>
                </c:pt>
                <c:pt idx="1">
                  <c:v>0.114634031674017</c:v>
                </c:pt>
                <c:pt idx="2">
                  <c:v>0.148443197033122</c:v>
                </c:pt>
                <c:pt idx="3">
                  <c:v>0.242801137053348</c:v>
                </c:pt>
                <c:pt idx="4">
                  <c:v>0.360556756317151</c:v>
                </c:pt>
                <c:pt idx="5">
                  <c:v>0.497008540245625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109384"/>
        <c:axId val="2135106440"/>
      </c:lineChart>
      <c:catAx>
        <c:axId val="2135100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5103192"/>
        <c:crosses val="autoZero"/>
        <c:auto val="1"/>
        <c:lblAlgn val="ctr"/>
        <c:lblOffset val="100"/>
        <c:noMultiLvlLbl val="0"/>
      </c:catAx>
      <c:valAx>
        <c:axId val="2135103192"/>
        <c:scaling>
          <c:orientation val="minMax"/>
          <c:max val="0.9"/>
        </c:scaling>
        <c:delete val="1"/>
        <c:axPos val="l"/>
        <c:numFmt formatCode="0.0%" sourceLinked="1"/>
        <c:majorTickMark val="out"/>
        <c:minorTickMark val="none"/>
        <c:tickLblPos val="nextTo"/>
        <c:crossAx val="2135100040"/>
        <c:crosses val="autoZero"/>
        <c:crossBetween val="between"/>
      </c:valAx>
      <c:valAx>
        <c:axId val="2135106440"/>
        <c:scaling>
          <c:orientation val="minMax"/>
        </c:scaling>
        <c:delete val="1"/>
        <c:axPos val="r"/>
        <c:numFmt formatCode="0.0%" sourceLinked="1"/>
        <c:majorTickMark val="out"/>
        <c:minorTickMark val="none"/>
        <c:tickLblPos val="nextTo"/>
        <c:crossAx val="2135109384"/>
        <c:crosses val="max"/>
        <c:crossBetween val="between"/>
      </c:valAx>
      <c:catAx>
        <c:axId val="21351093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5106440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55 a 64 años</a:t>
            </a:r>
          </a:p>
        </c:rich>
      </c:tx>
      <c:layout>
        <c:manualLayout>
          <c:xMode val="edge"/>
          <c:yMode val="edge"/>
          <c:x val="0.348449756052246"/>
          <c:y val="0.88857893972813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13623827450107"/>
          <c:y val="0.0897756546355272"/>
          <c:w val="0.971423076923079"/>
          <c:h val="0.648438015502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rgbClr val="C5449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54492"/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Hoja1!$B$2:$B$7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0.579758748555954</c:v>
                </c:pt>
                <c:pt idx="1">
                  <c:v>0.612306787037639</c:v>
                </c:pt>
                <c:pt idx="2">
                  <c:v>0.649642518578107</c:v>
                </c:pt>
                <c:pt idx="3">
                  <c:v>0.668330704049667</c:v>
                </c:pt>
                <c:pt idx="4">
                  <c:v>0.689116359764927</c:v>
                </c:pt>
                <c:pt idx="5">
                  <c:v>0.725749595282162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5202008"/>
        <c:axId val="2135205160"/>
      </c:barChart>
      <c:lineChart>
        <c:grouping val="standard"/>
        <c:varyColors val="0"/>
        <c:ser>
          <c:idx val="1"/>
          <c:order val="1"/>
          <c:tx>
            <c:strRef>
              <c:f>Hoja1!$D$1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Hoja1!$B$2:$B$7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Hoja1!$D$2:$D$7</c:f>
              <c:numCache>
                <c:formatCode>0.0%</c:formatCode>
                <c:ptCount val="6"/>
                <c:pt idx="0">
                  <c:v>0.0683842720461388</c:v>
                </c:pt>
                <c:pt idx="1">
                  <c:v>0.0829155482765802</c:v>
                </c:pt>
                <c:pt idx="2">
                  <c:v>0.0796044021359001</c:v>
                </c:pt>
                <c:pt idx="3">
                  <c:v>0.165429331837367</c:v>
                </c:pt>
                <c:pt idx="4">
                  <c:v>0.275814187209721</c:v>
                </c:pt>
                <c:pt idx="5">
                  <c:v>0.351680816038699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177416"/>
        <c:axId val="2135208408"/>
      </c:lineChart>
      <c:catAx>
        <c:axId val="2135202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5205160"/>
        <c:crosses val="autoZero"/>
        <c:auto val="1"/>
        <c:lblAlgn val="ctr"/>
        <c:lblOffset val="100"/>
        <c:noMultiLvlLbl val="0"/>
      </c:catAx>
      <c:valAx>
        <c:axId val="2135205160"/>
        <c:scaling>
          <c:orientation val="minMax"/>
          <c:max val="0.9"/>
        </c:scaling>
        <c:delete val="1"/>
        <c:axPos val="l"/>
        <c:numFmt formatCode="0.0%" sourceLinked="1"/>
        <c:majorTickMark val="out"/>
        <c:minorTickMark val="none"/>
        <c:tickLblPos val="none"/>
        <c:crossAx val="2135202008"/>
        <c:crosses val="autoZero"/>
        <c:crossBetween val="between"/>
      </c:valAx>
      <c:valAx>
        <c:axId val="2135208408"/>
        <c:scaling>
          <c:orientation val="minMax"/>
        </c:scaling>
        <c:delete val="1"/>
        <c:axPos val="r"/>
        <c:numFmt formatCode="0.0%" sourceLinked="1"/>
        <c:majorTickMark val="out"/>
        <c:minorTickMark val="none"/>
        <c:tickLblPos val="nextTo"/>
        <c:crossAx val="2135177416"/>
        <c:crosses val="max"/>
        <c:crossBetween val="between"/>
      </c:valAx>
      <c:catAx>
        <c:axId val="2135177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5208408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s-EC" b="1"/>
              <a:t>65 años y más</a:t>
            </a:r>
          </a:p>
        </c:rich>
      </c:tx>
      <c:layout>
        <c:manualLayout>
          <c:xMode val="edge"/>
          <c:yMode val="edge"/>
          <c:x val="0.402045431098553"/>
          <c:y val="0.839348065989951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136238464325398"/>
          <c:y val="0.00369837604858352"/>
          <c:w val="0.971423076923079"/>
          <c:h val="0.7465809067847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Celular Activado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35"/>
            <c:invertIfNegative val="0"/>
            <c:bubble3D val="0"/>
          </c:dPt>
          <c:dPt>
            <c:idx val="36"/>
            <c:invertIfNegative val="0"/>
            <c:bubble3D val="0"/>
          </c:dPt>
          <c:dPt>
            <c:idx val="37"/>
            <c:invertIfNegative val="0"/>
            <c:bubble3D val="0"/>
          </c:dPt>
          <c:dPt>
            <c:idx val="38"/>
            <c:invertIfNegative val="0"/>
            <c:bubble3D val="0"/>
          </c:dPt>
          <c:dPt>
            <c:idx val="39"/>
            <c:invertIfNegative val="0"/>
            <c:bubble3D val="0"/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Lbls>
            <c:dLbl>
              <c:idx val="5"/>
              <c:layout>
                <c:manualLayout>
                  <c:x val="-0.00868376068376069"/>
                  <c:y val="0.00898796886058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108547008547009"/>
                  <c:y val="0.002246992215145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"/>
                  <c:y val="-0.004493984430290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217094017094017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434188034188034"/>
                  <c:y val="-0.0134819532908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00434188034188034"/>
                  <c:y val="-0.00449398443029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0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001085470085470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00325641025641026"/>
                  <c:y val="0.00898796886058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434188034188034"/>
                  <c:y val="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542735042735043"/>
                  <c:y val="-0.00674097664543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0217094017094017"/>
                  <c:y val="-0.0157289455060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Hoja1!$B$2:$B$7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Hoja1!$C$2:$C$7</c:f>
              <c:numCache>
                <c:formatCode>0.0%</c:formatCode>
                <c:ptCount val="6"/>
                <c:pt idx="0">
                  <c:v>0.292222127063488</c:v>
                </c:pt>
                <c:pt idx="1">
                  <c:v>0.337815236141847</c:v>
                </c:pt>
                <c:pt idx="2">
                  <c:v>0.36570059307672</c:v>
                </c:pt>
                <c:pt idx="3">
                  <c:v>0.39498295167826</c:v>
                </c:pt>
                <c:pt idx="4">
                  <c:v>0.414049219008326</c:v>
                </c:pt>
                <c:pt idx="5">
                  <c:v>0.422034708770704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axId val="2134152408"/>
        <c:axId val="2134155560"/>
      </c:barChart>
      <c:lineChart>
        <c:grouping val="standard"/>
        <c:varyColors val="0"/>
        <c:ser>
          <c:idx val="1"/>
          <c:order val="1"/>
          <c:tx>
            <c:strRef>
              <c:f>Hoja1!$D$1</c:f>
              <c:strCache>
                <c:ptCount val="1"/>
                <c:pt idx="0">
                  <c:v>Smartphone</c:v>
                </c:pt>
              </c:strCache>
            </c:strRef>
          </c:tx>
          <c:spPr>
            <a:ln>
              <a:solidFill>
                <a:srgbClr val="1D242E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Hoja1!$B$2:$B$7</c:f>
              <c:numCache>
                <c:formatCode>General</c:formatCode>
                <c:ptCount val="6"/>
                <c:pt idx="0">
                  <c:v>2012.0</c:v>
                </c:pt>
                <c:pt idx="1">
                  <c:v>2013.0</c:v>
                </c:pt>
                <c:pt idx="2">
                  <c:v>2014.0</c:v>
                </c:pt>
                <c:pt idx="3">
                  <c:v>2015.0</c:v>
                </c:pt>
                <c:pt idx="4">
                  <c:v>2016.0</c:v>
                </c:pt>
                <c:pt idx="5">
                  <c:v>2017.0</c:v>
                </c:pt>
              </c:numCache>
            </c:numRef>
          </c:cat>
          <c:val>
            <c:numRef>
              <c:f>Hoja1!$D$2:$D$7</c:f>
              <c:numCache>
                <c:formatCode>0.0%</c:formatCode>
                <c:ptCount val="6"/>
                <c:pt idx="0">
                  <c:v>0.0154436793453221</c:v>
                </c:pt>
                <c:pt idx="1">
                  <c:v>0.0346091669599591</c:v>
                </c:pt>
                <c:pt idx="2">
                  <c:v>0.0370648181508977</c:v>
                </c:pt>
                <c:pt idx="3">
                  <c:v>0.0777991780968384</c:v>
                </c:pt>
                <c:pt idx="4">
                  <c:v>0.133069148602585</c:v>
                </c:pt>
                <c:pt idx="5">
                  <c:v>0.1781782672906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4161752"/>
        <c:axId val="2134158808"/>
      </c:lineChart>
      <c:catAx>
        <c:axId val="2134152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>
            <a:outerShdw blurRad="50800" dist="50800" dir="5400000" algn="ctr" rotWithShape="0">
              <a:schemeClr val="bg1"/>
            </a:outerShdw>
          </a:effectLst>
        </c:spPr>
        <c:crossAx val="2134155560"/>
        <c:crosses val="autoZero"/>
        <c:auto val="1"/>
        <c:lblAlgn val="ctr"/>
        <c:lblOffset val="100"/>
        <c:noMultiLvlLbl val="0"/>
      </c:catAx>
      <c:valAx>
        <c:axId val="2134155560"/>
        <c:scaling>
          <c:orientation val="minMax"/>
          <c:max val="0.9"/>
        </c:scaling>
        <c:delete val="1"/>
        <c:axPos val="l"/>
        <c:numFmt formatCode="0.0%" sourceLinked="1"/>
        <c:majorTickMark val="out"/>
        <c:minorTickMark val="none"/>
        <c:tickLblPos val="none"/>
        <c:crossAx val="2134152408"/>
        <c:crosses val="autoZero"/>
        <c:crossBetween val="between"/>
      </c:valAx>
      <c:valAx>
        <c:axId val="2134158808"/>
        <c:scaling>
          <c:orientation val="minMax"/>
        </c:scaling>
        <c:delete val="1"/>
        <c:axPos val="r"/>
        <c:numFmt formatCode="0.0%" sourceLinked="1"/>
        <c:majorTickMark val="out"/>
        <c:minorTickMark val="none"/>
        <c:tickLblPos val="nextTo"/>
        <c:crossAx val="2134161752"/>
        <c:crosses val="max"/>
        <c:crossBetween val="between"/>
      </c:valAx>
      <c:catAx>
        <c:axId val="2134161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4158808"/>
        <c:crosses val="autoZero"/>
        <c:auto val="1"/>
        <c:lblAlgn val="ctr"/>
        <c:lblOffset val="100"/>
        <c:noMultiLvlLbl val="0"/>
      </c:cat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s-EC" sz="8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144535490422664"/>
          <c:y val="4.82499331339585E-5"/>
          <c:w val="0.969981090450679"/>
          <c:h val="0.7044864522214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77A9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Hoja1!$A$1:$B$18</c:f>
              <c:multiLvlStrCache>
                <c:ptCount val="18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</c:lvl>
                <c:lvl>
                  <c:pt idx="0">
                    <c:v>Nacional</c:v>
                  </c:pt>
                  <c:pt idx="6">
                    <c:v>Urbano</c:v>
                  </c:pt>
                  <c:pt idx="12">
                    <c:v>Rural</c:v>
                  </c:pt>
                </c:lvl>
              </c:multiLvlStrCache>
            </c:multiLvlStrRef>
          </c:cat>
          <c:val>
            <c:numRef>
              <c:f>Hoja1!$C$1:$C$18</c:f>
              <c:numCache>
                <c:formatCode>0.0%</c:formatCode>
                <c:ptCount val="18"/>
                <c:pt idx="0">
                  <c:v>0.213795635503824</c:v>
                </c:pt>
                <c:pt idx="1">
                  <c:v>0.200442106519692</c:v>
                </c:pt>
                <c:pt idx="2">
                  <c:v>0.144316362838247</c:v>
                </c:pt>
                <c:pt idx="3">
                  <c:v>0.122166770256626</c:v>
                </c:pt>
                <c:pt idx="4">
                  <c:v>0.114507339252364</c:v>
                </c:pt>
                <c:pt idx="5">
                  <c:v>0.104803044893055</c:v>
                </c:pt>
                <c:pt idx="6">
                  <c:v>0.150696883771159</c:v>
                </c:pt>
                <c:pt idx="7">
                  <c:v>0.154704123327254</c:v>
                </c:pt>
                <c:pt idx="8">
                  <c:v>0.0980411171339794</c:v>
                </c:pt>
                <c:pt idx="9">
                  <c:v>0.0738945694539601</c:v>
                </c:pt>
                <c:pt idx="10">
                  <c:v>0.0685451946862141</c:v>
                </c:pt>
                <c:pt idx="11">
                  <c:v>0.0599473675131416</c:v>
                </c:pt>
                <c:pt idx="12">
                  <c:v>0.356164508345364</c:v>
                </c:pt>
                <c:pt idx="13">
                  <c:v>0.305703712742006</c:v>
                </c:pt>
                <c:pt idx="14">
                  <c:v>0.250113220589693</c:v>
                </c:pt>
                <c:pt idx="15">
                  <c:v>0.234779309273329</c:v>
                </c:pt>
                <c:pt idx="16">
                  <c:v>0.219906826829514</c:v>
                </c:pt>
                <c:pt idx="17">
                  <c:v>0.212361934007157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overlap val="-24"/>
        <c:axId val="2138539096"/>
        <c:axId val="2137250568"/>
      </c:barChart>
      <c:catAx>
        <c:axId val="2138539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effectLst/>
        </c:spPr>
        <c:crossAx val="2137250568"/>
        <c:crosses val="autoZero"/>
        <c:auto val="1"/>
        <c:lblAlgn val="ctr"/>
        <c:lblOffset val="100"/>
        <c:noMultiLvlLbl val="0"/>
      </c:catAx>
      <c:valAx>
        <c:axId val="2137250568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138539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665618448637317"/>
          <c:y val="0.0313622179923798"/>
          <c:w val="0.986687631027253"/>
          <c:h val="0.77785879853717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1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2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3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4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5"/>
            <c:invertIfNegative val="0"/>
            <c:bubble3D val="0"/>
            <c:spPr>
              <a:solidFill>
                <a:srgbClr val="518095"/>
              </a:solidFill>
            </c:spPr>
          </c:dPt>
          <c:dPt>
            <c:idx val="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2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3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4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5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6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7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8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19"/>
            <c:invertIfNegative val="0"/>
            <c:bubble3D val="0"/>
            <c:spPr>
              <a:solidFill>
                <a:srgbClr val="EB577B"/>
              </a:solidFill>
            </c:spPr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Lbls>
            <c:dLbl>
              <c:idx val="0"/>
              <c:layout>
                <c:manualLayout>
                  <c:x val="0.0"/>
                  <c:y val="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0.01092170598767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362700697766207"/>
                  <c:y val="-0.006794161101183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129785094069957"/>
                  <c:y val="-0.004677070093273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0927896006113616"/>
                  <c:y val="-0.00467689809790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01109419074921"/>
                  <c:y val="-0.002867850797456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0487293050886855"/>
                  <c:y val="-0.01341426288804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0131378574661697"/>
                  <c:y val="0.00617772969551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0221181792066158"/>
                  <c:y val="-0.007919870797078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0849113434200283"/>
                  <c:y val="0.003685172795148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.00374779949244857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00443745632424878"/>
                  <c:y val="0.003618233618233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00566075622800189"/>
                  <c:y val="-0.008737364790139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00554682040531098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0.000383772528528317"/>
                  <c:y val="0.00542731389670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0.00707594528500236"/>
                  <c:y val="0.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0.00141518905700047"/>
                  <c:y val="-0.006553023592604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0.00554687251018658"/>
                  <c:y val="-0.007303439391411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0.00566075622800189"/>
                  <c:y val="-0.01529038838274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0.00283037811400094"/>
                  <c:y val="-0.006553023592604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0.00998427672955975"/>
                  <c:y val="0.003618233618233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0.000995423924896474"/>
                  <c:y val="-0.01310604718520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0.0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0.00665618448637317"/>
                  <c:y val="0.007236467236467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Hoja1!$A$1:$B$12</c:f>
              <c:multiLvlStrCache>
                <c:ptCount val="12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2012</c:v>
                  </c:pt>
                  <c:pt idx="7">
                    <c:v>2013</c:v>
                  </c:pt>
                  <c:pt idx="8">
                    <c:v>2014</c:v>
                  </c:pt>
                  <c:pt idx="9">
                    <c:v>2015</c:v>
                  </c:pt>
                  <c:pt idx="10">
                    <c:v>2016</c:v>
                  </c:pt>
                  <c:pt idx="11">
                    <c:v>2017</c:v>
                  </c:pt>
                </c:lvl>
                <c:lvl>
                  <c:pt idx="0">
                    <c:v>Hombre</c:v>
                  </c:pt>
                  <c:pt idx="6">
                    <c:v>Mujer</c:v>
                  </c:pt>
                </c:lvl>
              </c:multiLvlStrCache>
            </c:multiLvlStrRef>
          </c:cat>
          <c:val>
            <c:numRef>
              <c:f>Hoja1!$C$1:$C$12</c:f>
              <c:numCache>
                <c:formatCode>0.0%</c:formatCode>
                <c:ptCount val="12"/>
                <c:pt idx="0">
                  <c:v>0.189673941548918</c:v>
                </c:pt>
                <c:pt idx="1">
                  <c:v>0.181338306808045</c:v>
                </c:pt>
                <c:pt idx="2">
                  <c:v>0.120181926954748</c:v>
                </c:pt>
                <c:pt idx="3">
                  <c:v>0.100934371944544</c:v>
                </c:pt>
                <c:pt idx="4">
                  <c:v>0.0936770224243408</c:v>
                </c:pt>
                <c:pt idx="5">
                  <c:v>0.0892241224627737</c:v>
                </c:pt>
                <c:pt idx="6">
                  <c:v>0.236958498295147</c:v>
                </c:pt>
                <c:pt idx="7">
                  <c:v>0.218897883010294</c:v>
                </c:pt>
                <c:pt idx="8">
                  <c:v>0.167036685795485</c:v>
                </c:pt>
                <c:pt idx="9" formatCode="###0.0%">
                  <c:v>0.142449056619561</c:v>
                </c:pt>
                <c:pt idx="10" formatCode="###0.0%">
                  <c:v>0.134485230017745</c:v>
                </c:pt>
                <c:pt idx="11" formatCode="###0.0%">
                  <c:v>0.119628056176805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8"/>
        <c:axId val="2135171016"/>
        <c:axId val="2133834536"/>
      </c:barChart>
      <c:catAx>
        <c:axId val="2135171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/>
            </a:pPr>
            <a:endParaRPr lang="es-ES"/>
          </a:p>
        </c:txPr>
        <c:crossAx val="2133834536"/>
        <c:crosses val="autoZero"/>
        <c:auto val="1"/>
        <c:lblAlgn val="ctr"/>
        <c:lblOffset val="100"/>
        <c:noMultiLvlLbl val="0"/>
      </c:catAx>
      <c:valAx>
        <c:axId val="213383453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135171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 algn="ctr">
        <a:defRPr lang="es-EC" sz="105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charset="0"/>
          <a:ea typeface="Century Gothic" charset="0"/>
          <a:cs typeface="Century Gothic" charset="0"/>
        </a:defRPr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F0C575-E338-4913-8EDC-7D9CE798D2E6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B01C3F1-1E39-4E86-AE41-1AF65B7ADBAA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 w="19050">
          <a:solidFill>
            <a:srgbClr val="518095"/>
          </a:solidFill>
        </a:ln>
      </dgm:spPr>
      <dgm:t>
        <a:bodyPr/>
        <a:lstStyle/>
        <a:p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Fuente: </a:t>
          </a:r>
          <a:r>
            <a:rPr lang="es-EC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Encuesta Nacional de Empleo, Desempleo y Subempleo-ENEMDU</a:t>
          </a:r>
          <a:endParaRPr lang="es-ES" sz="1200" b="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FC0E59A-B415-4C93-8006-6FED6B7A79CA}" type="parTrans" cxnId="{BBEC1E0D-4EC1-49F3-8879-7E6C15E043D1}">
      <dgm:prSet/>
      <dgm:spPr/>
      <dgm:t>
        <a:bodyPr/>
        <a:lstStyle/>
        <a:p>
          <a:endParaRPr lang="es-ES" sz="140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BD9281D-5E9C-42A0-8CC6-64F9C9649ADD}" type="sibTrans" cxnId="{BBEC1E0D-4EC1-49F3-8879-7E6C15E043D1}">
      <dgm:prSet/>
      <dgm:spPr/>
      <dgm:t>
        <a:bodyPr/>
        <a:lstStyle/>
        <a:p>
          <a:endParaRPr lang="es-ES" sz="140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886EAAFE-C8DE-6043-A441-3870CB572ACC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 w="19050">
          <a:solidFill>
            <a:srgbClr val="518095"/>
          </a:solidFill>
        </a:ln>
      </dgm:spPr>
      <dgm:t>
        <a:bodyPr/>
        <a:lstStyle/>
        <a:p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Cobertura: </a:t>
          </a:r>
          <a:r>
            <a:rPr lang="es-EC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Nacional, área y provincial</a:t>
          </a:r>
          <a:endParaRPr lang="es-ES" sz="1200" b="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A034ED34-9CCE-7543-9D23-F3285A8676F4}" type="parTrans" cxnId="{A11018AC-3D27-2340-A7E1-40DFB3047E8D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190C5221-E68E-BE49-AA79-0C2B9D5FE28A}" type="sibTrans" cxnId="{A11018AC-3D27-2340-A7E1-40DFB3047E8D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6EAE18D-E501-3E43-A6C9-014453CE47E9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 w="19050">
          <a:solidFill>
            <a:srgbClr val="518095"/>
          </a:solidFill>
        </a:ln>
      </dgm:spPr>
      <dgm:t>
        <a:bodyPr/>
        <a:lstStyle/>
        <a:p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Número de viviendas: </a:t>
          </a:r>
          <a:r>
            <a:rPr lang="es-EC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31.092</a:t>
          </a:r>
          <a:endParaRPr lang="es-ES" sz="1200" b="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45B5FEC2-700E-B042-9D94-C93506067807}" type="parTrans" cxnId="{9AFE0617-705F-2C4D-8A81-E1C16B1FD389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3B56C1D-64A4-BA44-B689-0413D095C2CF}" type="sibTrans" cxnId="{9AFE0617-705F-2C4D-8A81-E1C16B1FD389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E8C8B85-A0A6-3342-85C9-BFE79FBC6ABE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 w="19050">
          <a:solidFill>
            <a:srgbClr val="518095"/>
          </a:solidFill>
        </a:ln>
      </dgm:spPr>
      <dgm:t>
        <a:bodyPr/>
        <a:lstStyle/>
        <a:p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Informante para el hogar: </a:t>
          </a:r>
          <a:r>
            <a:rPr lang="es-EC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Jefe del hogar o cónyuge para personas de 5  a  14 años  de edad, e informante directo para 15 años y más.</a:t>
          </a:r>
          <a:endParaRPr lang="es-ES" sz="1200" b="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81BE813B-D094-124E-8CA6-AC54F3806DCF}" type="parTrans" cxnId="{555323FF-2BDD-5E47-A8FD-AC40FA257F3B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CF23054-F748-8D48-9981-840257190C6E}" type="sibTrans" cxnId="{555323FF-2BDD-5E47-A8FD-AC40FA257F3B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0B1C0E0B-7D9E-5740-BDDC-741EDFCCE446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 w="19050">
          <a:solidFill>
            <a:srgbClr val="518095"/>
          </a:solidFill>
        </a:ln>
      </dgm:spPr>
      <dgm:t>
        <a:bodyPr/>
        <a:lstStyle/>
        <a:p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Población objetivo: </a:t>
          </a:r>
          <a:r>
            <a:rPr lang="es-EC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Personas de 5 años y más.</a:t>
          </a:r>
          <a:endParaRPr lang="es-ES" sz="1200" b="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C8855FEE-E413-3D4C-B3AF-95EB05067DF7}" type="parTrans" cxnId="{615CD2B6-D8D0-5A42-9551-4B99B6F2E9FD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E83B820-9E35-BF43-8ADF-C16474093BDD}" type="sibTrans" cxnId="{615CD2B6-D8D0-5A42-9551-4B99B6F2E9FD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4924BFC-CEE6-8F4F-8B5F-820CABE3D6DB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 w="19050">
          <a:solidFill>
            <a:srgbClr val="518095"/>
          </a:solidFill>
        </a:ln>
      </dgm:spPr>
      <dgm:t>
        <a:bodyPr/>
        <a:lstStyle/>
        <a:p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</a:rPr>
            <a:t>Mes de levantamiento</a:t>
          </a:r>
          <a:r>
            <a:rPr lang="es-EC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: </a:t>
          </a:r>
          <a:r>
            <a:rPr lang="es-EC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Diciembre 2017</a:t>
          </a:r>
          <a:endParaRPr lang="es-ES" sz="1200" b="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B0E5298-F98A-8740-9EE2-DCBB4D1FD148}" type="parTrans" cxnId="{7B8953D6-7977-D048-BF83-F74C4201C93E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6FF8DAE-F4A8-E14F-9627-84BEB98FBD02}" type="sibTrans" cxnId="{7B8953D6-7977-D048-BF83-F74C4201C93E}">
      <dgm:prSet/>
      <dgm:spPr/>
      <dgm:t>
        <a:bodyPr/>
        <a:lstStyle/>
        <a:p>
          <a:endParaRPr lang="es-ES_tradnl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F548BDF-F60A-4820-BBA4-8621566A8BAD}" type="pres">
      <dgm:prSet presAssocID="{41F0C575-E338-4913-8EDC-7D9CE798D2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0BEBD70-9E39-48ED-B20A-DCF91A541932}" type="pres">
      <dgm:prSet presAssocID="{2B01C3F1-1E39-4E86-AE41-1AF65B7ADBAA}" presName="parentLin" presStyleCnt="0"/>
      <dgm:spPr/>
      <dgm:t>
        <a:bodyPr/>
        <a:lstStyle/>
        <a:p>
          <a:endParaRPr lang="es-ES"/>
        </a:p>
      </dgm:t>
    </dgm:pt>
    <dgm:pt modelId="{AFB11EC1-CACD-4305-9B0D-4B29AC56096B}" type="pres">
      <dgm:prSet presAssocID="{2B01C3F1-1E39-4E86-AE41-1AF65B7ADBAA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243120E7-41D9-4029-8621-1B5E812E786D}" type="pres">
      <dgm:prSet presAssocID="{2B01C3F1-1E39-4E86-AE41-1AF65B7ADBAA}" presName="parentText" presStyleLbl="node1" presStyleIdx="0" presStyleCnt="6" custScaleX="121506" custLinFactNeighborX="3651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9DB68C-441C-4F3F-8601-A0AE6420FC3C}" type="pres">
      <dgm:prSet presAssocID="{2B01C3F1-1E39-4E86-AE41-1AF65B7ADBAA}" presName="negativeSpace" presStyleCnt="0"/>
      <dgm:spPr/>
      <dgm:t>
        <a:bodyPr/>
        <a:lstStyle/>
        <a:p>
          <a:endParaRPr lang="es-ES"/>
        </a:p>
      </dgm:t>
    </dgm:pt>
    <dgm:pt modelId="{31C7776A-00C9-4F8B-BF84-241D2065ADFE}" type="pres">
      <dgm:prSet presAssocID="{2B01C3F1-1E39-4E86-AE41-1AF65B7ADBAA}" presName="childText" presStyleLbl="conFgAcc1" presStyleIdx="0" presStyleCnt="6" custLinFactNeighborY="18091">
        <dgm:presLayoutVars>
          <dgm:bulletEnabled val="1"/>
        </dgm:presLayoutVars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s-ES"/>
        </a:p>
      </dgm:t>
    </dgm:pt>
    <dgm:pt modelId="{2B8513F0-3AAC-455A-AD65-35C12956E1CA}" type="pres">
      <dgm:prSet presAssocID="{0BD9281D-5E9C-42A0-8CC6-64F9C9649ADD}" presName="spaceBetweenRectangles" presStyleCnt="0"/>
      <dgm:spPr/>
      <dgm:t>
        <a:bodyPr/>
        <a:lstStyle/>
        <a:p>
          <a:endParaRPr lang="es-ES"/>
        </a:p>
      </dgm:t>
    </dgm:pt>
    <dgm:pt modelId="{DD3A3E1C-5AA9-1744-9386-DCE793263FCA}" type="pres">
      <dgm:prSet presAssocID="{886EAAFE-C8DE-6043-A441-3870CB572ACC}" presName="parentLin" presStyleCnt="0"/>
      <dgm:spPr/>
    </dgm:pt>
    <dgm:pt modelId="{C6647DF8-1984-2441-B906-5A9D90D4FB18}" type="pres">
      <dgm:prSet presAssocID="{886EAAFE-C8DE-6043-A441-3870CB572ACC}" presName="parentLeftMargin" presStyleLbl="node1" presStyleIdx="0" presStyleCnt="6"/>
      <dgm:spPr/>
      <dgm:t>
        <a:bodyPr/>
        <a:lstStyle/>
        <a:p>
          <a:endParaRPr lang="es-ES_tradnl"/>
        </a:p>
      </dgm:t>
    </dgm:pt>
    <dgm:pt modelId="{DD6CDEEE-1255-514F-AB6F-AD6866C4E48E}" type="pres">
      <dgm:prSet presAssocID="{886EAAFE-C8DE-6043-A441-3870CB572ACC}" presName="parentText" presStyleLbl="node1" presStyleIdx="1" presStyleCnt="6" custScaleX="121506" custLinFactNeighborX="3651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99F97D5-5192-4549-85CE-EDA13E73E506}" type="pres">
      <dgm:prSet presAssocID="{886EAAFE-C8DE-6043-A441-3870CB572ACC}" presName="negativeSpace" presStyleCnt="0"/>
      <dgm:spPr/>
    </dgm:pt>
    <dgm:pt modelId="{6EA4926D-7CE1-E349-8105-6306B62142B8}" type="pres">
      <dgm:prSet presAssocID="{886EAAFE-C8DE-6043-A441-3870CB572ACC}" presName="childText" presStyleLbl="conFgAcc1" presStyleIdx="1" presStyleCnt="6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rgbClr val="518095"/>
          </a:solidFill>
        </a:ln>
      </dgm:spPr>
      <dgm:t>
        <a:bodyPr/>
        <a:lstStyle/>
        <a:p>
          <a:endParaRPr lang="es-ES_tradnl"/>
        </a:p>
      </dgm:t>
    </dgm:pt>
    <dgm:pt modelId="{1E6E4346-0DA7-E145-BDFD-20D95129AD97}" type="pres">
      <dgm:prSet presAssocID="{190C5221-E68E-BE49-AA79-0C2B9D5FE28A}" presName="spaceBetweenRectangles" presStyleCnt="0"/>
      <dgm:spPr/>
    </dgm:pt>
    <dgm:pt modelId="{F8C08100-7D8B-9F4F-AF45-3CC39CCB225F}" type="pres">
      <dgm:prSet presAssocID="{D6EAE18D-E501-3E43-A6C9-014453CE47E9}" presName="parentLin" presStyleCnt="0"/>
      <dgm:spPr/>
    </dgm:pt>
    <dgm:pt modelId="{94257BF9-DEA6-BF46-BB31-7AF13B8227A9}" type="pres">
      <dgm:prSet presAssocID="{D6EAE18D-E501-3E43-A6C9-014453CE47E9}" presName="parentLeftMargin" presStyleLbl="node1" presStyleIdx="1" presStyleCnt="6"/>
      <dgm:spPr/>
      <dgm:t>
        <a:bodyPr/>
        <a:lstStyle/>
        <a:p>
          <a:endParaRPr lang="es-ES_tradnl"/>
        </a:p>
      </dgm:t>
    </dgm:pt>
    <dgm:pt modelId="{7F8918C5-F90F-3D42-899F-333477252FA6}" type="pres">
      <dgm:prSet presAssocID="{D6EAE18D-E501-3E43-A6C9-014453CE47E9}" presName="parentText" presStyleLbl="node1" presStyleIdx="2" presStyleCnt="6" custScaleX="121506" custLinFactNeighborX="3651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350958C-1EB4-2041-AB6D-D5FBE3B56433}" type="pres">
      <dgm:prSet presAssocID="{D6EAE18D-E501-3E43-A6C9-014453CE47E9}" presName="negativeSpace" presStyleCnt="0"/>
      <dgm:spPr/>
    </dgm:pt>
    <dgm:pt modelId="{35E806B4-0902-F846-BC58-F687D7C4BF6C}" type="pres">
      <dgm:prSet presAssocID="{D6EAE18D-E501-3E43-A6C9-014453CE47E9}" presName="childText" presStyleLbl="conFgAcc1" presStyleIdx="2" presStyleCnt="6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s-ES_tradnl"/>
        </a:p>
      </dgm:t>
    </dgm:pt>
    <dgm:pt modelId="{85433A71-4D88-7943-AF55-D1AA8154B6F5}" type="pres">
      <dgm:prSet presAssocID="{F3B56C1D-64A4-BA44-B689-0413D095C2CF}" presName="spaceBetweenRectangles" presStyleCnt="0"/>
      <dgm:spPr/>
    </dgm:pt>
    <dgm:pt modelId="{E4755FDE-09AF-CE45-8B8D-A82C8A2F22C8}" type="pres">
      <dgm:prSet presAssocID="{2E8C8B85-A0A6-3342-85C9-BFE79FBC6ABE}" presName="parentLin" presStyleCnt="0"/>
      <dgm:spPr/>
    </dgm:pt>
    <dgm:pt modelId="{87C409B5-85D2-FF41-B70A-EF3C151FD344}" type="pres">
      <dgm:prSet presAssocID="{2E8C8B85-A0A6-3342-85C9-BFE79FBC6ABE}" presName="parentLeftMargin" presStyleLbl="node1" presStyleIdx="2" presStyleCnt="6"/>
      <dgm:spPr/>
      <dgm:t>
        <a:bodyPr/>
        <a:lstStyle/>
        <a:p>
          <a:endParaRPr lang="es-ES_tradnl"/>
        </a:p>
      </dgm:t>
    </dgm:pt>
    <dgm:pt modelId="{5C723072-4850-D649-A56A-E14533D7504F}" type="pres">
      <dgm:prSet presAssocID="{2E8C8B85-A0A6-3342-85C9-BFE79FBC6ABE}" presName="parentText" presStyleLbl="node1" presStyleIdx="3" presStyleCnt="6" custScaleX="121506" custLinFactNeighborX="3651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EB0343F-3119-0346-8FF6-54D33CFCFA3F}" type="pres">
      <dgm:prSet presAssocID="{2E8C8B85-A0A6-3342-85C9-BFE79FBC6ABE}" presName="negativeSpace" presStyleCnt="0"/>
      <dgm:spPr/>
    </dgm:pt>
    <dgm:pt modelId="{CCDA24FE-B56D-EE4C-86C3-ECB12030A9B5}" type="pres">
      <dgm:prSet presAssocID="{2E8C8B85-A0A6-3342-85C9-BFE79FBC6ABE}" presName="childText" presStyleLbl="conFgAcc1" presStyleIdx="3" presStyleCnt="6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s-ES_tradnl"/>
        </a:p>
      </dgm:t>
    </dgm:pt>
    <dgm:pt modelId="{19E862E5-4E22-CA4E-91DF-D05703B215D9}" type="pres">
      <dgm:prSet presAssocID="{9CF23054-F748-8D48-9981-840257190C6E}" presName="spaceBetweenRectangles" presStyleCnt="0"/>
      <dgm:spPr/>
    </dgm:pt>
    <dgm:pt modelId="{30733D73-7370-2844-8615-9C852B516E69}" type="pres">
      <dgm:prSet presAssocID="{0B1C0E0B-7D9E-5740-BDDC-741EDFCCE446}" presName="parentLin" presStyleCnt="0"/>
      <dgm:spPr/>
    </dgm:pt>
    <dgm:pt modelId="{371DBD97-B5BA-6549-A0F4-70624CE12BBE}" type="pres">
      <dgm:prSet presAssocID="{0B1C0E0B-7D9E-5740-BDDC-741EDFCCE446}" presName="parentLeftMargin" presStyleLbl="node1" presStyleIdx="3" presStyleCnt="6"/>
      <dgm:spPr/>
      <dgm:t>
        <a:bodyPr/>
        <a:lstStyle/>
        <a:p>
          <a:endParaRPr lang="es-ES_tradnl"/>
        </a:p>
      </dgm:t>
    </dgm:pt>
    <dgm:pt modelId="{ED9595A3-CAEF-0942-98C6-50DBF97C48F2}" type="pres">
      <dgm:prSet presAssocID="{0B1C0E0B-7D9E-5740-BDDC-741EDFCCE446}" presName="parentText" presStyleLbl="node1" presStyleIdx="4" presStyleCnt="6" custScaleX="121506" custLinFactNeighborX="3651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7EE91D7-9F37-2C46-A07D-E26282614E49}" type="pres">
      <dgm:prSet presAssocID="{0B1C0E0B-7D9E-5740-BDDC-741EDFCCE446}" presName="negativeSpace" presStyleCnt="0"/>
      <dgm:spPr/>
    </dgm:pt>
    <dgm:pt modelId="{4F0F4FDA-4A9D-3543-9CF2-A5AB4B83C426}" type="pres">
      <dgm:prSet presAssocID="{0B1C0E0B-7D9E-5740-BDDC-741EDFCCE446}" presName="childText" presStyleLbl="conFgAcc1" presStyleIdx="4" presStyleCnt="6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s-ES_tradnl"/>
        </a:p>
      </dgm:t>
    </dgm:pt>
    <dgm:pt modelId="{731ACB5C-F7F9-6146-917F-02FB874DAB4E}" type="pres">
      <dgm:prSet presAssocID="{8E83B820-9E35-BF43-8ADF-C16474093BDD}" presName="spaceBetweenRectangles" presStyleCnt="0"/>
      <dgm:spPr/>
    </dgm:pt>
    <dgm:pt modelId="{D2E9C87A-0F8E-BF44-B33E-E3357A978848}" type="pres">
      <dgm:prSet presAssocID="{84924BFC-CEE6-8F4F-8B5F-820CABE3D6DB}" presName="parentLin" presStyleCnt="0"/>
      <dgm:spPr/>
    </dgm:pt>
    <dgm:pt modelId="{C5403E19-81C1-674F-ADED-9E8B501EBB4E}" type="pres">
      <dgm:prSet presAssocID="{84924BFC-CEE6-8F4F-8B5F-820CABE3D6DB}" presName="parentLeftMargin" presStyleLbl="node1" presStyleIdx="4" presStyleCnt="6"/>
      <dgm:spPr/>
      <dgm:t>
        <a:bodyPr/>
        <a:lstStyle/>
        <a:p>
          <a:endParaRPr lang="es-ES_tradnl"/>
        </a:p>
      </dgm:t>
    </dgm:pt>
    <dgm:pt modelId="{0220F4DB-E269-1240-9259-8D48A4A595BA}" type="pres">
      <dgm:prSet presAssocID="{84924BFC-CEE6-8F4F-8B5F-820CABE3D6DB}" presName="parentText" presStyleLbl="node1" presStyleIdx="5" presStyleCnt="6" custScaleX="121506" custLinFactNeighborX="3651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08600B1-EF95-D244-BE3B-CFE587668469}" type="pres">
      <dgm:prSet presAssocID="{84924BFC-CEE6-8F4F-8B5F-820CABE3D6DB}" presName="negativeSpace" presStyleCnt="0"/>
      <dgm:spPr/>
    </dgm:pt>
    <dgm:pt modelId="{C4FF0C25-6EE0-E646-B96F-A180D90FC0DF}" type="pres">
      <dgm:prSet presAssocID="{84924BFC-CEE6-8F4F-8B5F-820CABE3D6DB}" presName="childText" presStyleLbl="conFgAcc1" presStyleIdx="5" presStyleCnt="6">
        <dgm:presLayoutVars>
          <dgm:bulletEnabled val="1"/>
        </dgm:presLayoutVars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s-ES_tradnl"/>
        </a:p>
      </dgm:t>
    </dgm:pt>
  </dgm:ptLst>
  <dgm:cxnLst>
    <dgm:cxn modelId="{BBEC1E0D-4EC1-49F3-8879-7E6C15E043D1}" srcId="{41F0C575-E338-4913-8EDC-7D9CE798D2E6}" destId="{2B01C3F1-1E39-4E86-AE41-1AF65B7ADBAA}" srcOrd="0" destOrd="0" parTransId="{5FC0E59A-B415-4C93-8006-6FED6B7A79CA}" sibTransId="{0BD9281D-5E9C-42A0-8CC6-64F9C9649ADD}"/>
    <dgm:cxn modelId="{66F3B589-486F-D348-8F84-19558AA7B65D}" type="presOf" srcId="{84924BFC-CEE6-8F4F-8B5F-820CABE3D6DB}" destId="{C5403E19-81C1-674F-ADED-9E8B501EBB4E}" srcOrd="0" destOrd="0" presId="urn:microsoft.com/office/officeart/2005/8/layout/list1"/>
    <dgm:cxn modelId="{A11018AC-3D27-2340-A7E1-40DFB3047E8D}" srcId="{41F0C575-E338-4913-8EDC-7D9CE798D2E6}" destId="{886EAAFE-C8DE-6043-A441-3870CB572ACC}" srcOrd="1" destOrd="0" parTransId="{A034ED34-9CCE-7543-9D23-F3285A8676F4}" sibTransId="{190C5221-E68E-BE49-AA79-0C2B9D5FE28A}"/>
    <dgm:cxn modelId="{BACD0957-F2DD-4240-86C3-8604EA53222F}" type="presOf" srcId="{886EAAFE-C8DE-6043-A441-3870CB572ACC}" destId="{C6647DF8-1984-2441-B906-5A9D90D4FB18}" srcOrd="0" destOrd="0" presId="urn:microsoft.com/office/officeart/2005/8/layout/list1"/>
    <dgm:cxn modelId="{6EE332FC-61C3-E947-BB88-462780499449}" type="presOf" srcId="{0B1C0E0B-7D9E-5740-BDDC-741EDFCCE446}" destId="{ED9595A3-CAEF-0942-98C6-50DBF97C48F2}" srcOrd="1" destOrd="0" presId="urn:microsoft.com/office/officeart/2005/8/layout/list1"/>
    <dgm:cxn modelId="{69315EB4-5529-694E-BF34-86A45D72D033}" type="presOf" srcId="{2B01C3F1-1E39-4E86-AE41-1AF65B7ADBAA}" destId="{AFB11EC1-CACD-4305-9B0D-4B29AC56096B}" srcOrd="0" destOrd="0" presId="urn:microsoft.com/office/officeart/2005/8/layout/list1"/>
    <dgm:cxn modelId="{6CC34976-B7DA-3341-91BF-021FCCDBF5FE}" type="presOf" srcId="{2E8C8B85-A0A6-3342-85C9-BFE79FBC6ABE}" destId="{5C723072-4850-D649-A56A-E14533D7504F}" srcOrd="1" destOrd="0" presId="urn:microsoft.com/office/officeart/2005/8/layout/list1"/>
    <dgm:cxn modelId="{2A0134FC-9231-5241-BFBC-395E7120F0E8}" type="presOf" srcId="{2B01C3F1-1E39-4E86-AE41-1AF65B7ADBAA}" destId="{243120E7-41D9-4029-8621-1B5E812E786D}" srcOrd="1" destOrd="0" presId="urn:microsoft.com/office/officeart/2005/8/layout/list1"/>
    <dgm:cxn modelId="{9AFE0617-705F-2C4D-8A81-E1C16B1FD389}" srcId="{41F0C575-E338-4913-8EDC-7D9CE798D2E6}" destId="{D6EAE18D-E501-3E43-A6C9-014453CE47E9}" srcOrd="2" destOrd="0" parTransId="{45B5FEC2-700E-B042-9D94-C93506067807}" sibTransId="{F3B56C1D-64A4-BA44-B689-0413D095C2CF}"/>
    <dgm:cxn modelId="{1608564F-F0A5-4648-8556-79009B4E293E}" type="presOf" srcId="{41F0C575-E338-4913-8EDC-7D9CE798D2E6}" destId="{7F548BDF-F60A-4820-BBA4-8621566A8BAD}" srcOrd="0" destOrd="0" presId="urn:microsoft.com/office/officeart/2005/8/layout/list1"/>
    <dgm:cxn modelId="{7B8953D6-7977-D048-BF83-F74C4201C93E}" srcId="{41F0C575-E338-4913-8EDC-7D9CE798D2E6}" destId="{84924BFC-CEE6-8F4F-8B5F-820CABE3D6DB}" srcOrd="5" destOrd="0" parTransId="{0B0E5298-F98A-8740-9EE2-DCBB4D1FD148}" sibTransId="{46FF8DAE-F4A8-E14F-9627-84BEB98FBD02}"/>
    <dgm:cxn modelId="{250E7F3F-97D9-2643-8BD1-10E7A6CA9EFF}" type="presOf" srcId="{2E8C8B85-A0A6-3342-85C9-BFE79FBC6ABE}" destId="{87C409B5-85D2-FF41-B70A-EF3C151FD344}" srcOrd="0" destOrd="0" presId="urn:microsoft.com/office/officeart/2005/8/layout/list1"/>
    <dgm:cxn modelId="{EF8F3792-3502-6743-BA58-FA73C46C387B}" type="presOf" srcId="{886EAAFE-C8DE-6043-A441-3870CB572ACC}" destId="{DD6CDEEE-1255-514F-AB6F-AD6866C4E48E}" srcOrd="1" destOrd="0" presId="urn:microsoft.com/office/officeart/2005/8/layout/list1"/>
    <dgm:cxn modelId="{C9DEE0AC-BD09-CB44-84C5-CCEDC53CCC42}" type="presOf" srcId="{0B1C0E0B-7D9E-5740-BDDC-741EDFCCE446}" destId="{371DBD97-B5BA-6549-A0F4-70624CE12BBE}" srcOrd="0" destOrd="0" presId="urn:microsoft.com/office/officeart/2005/8/layout/list1"/>
    <dgm:cxn modelId="{555323FF-2BDD-5E47-A8FD-AC40FA257F3B}" srcId="{41F0C575-E338-4913-8EDC-7D9CE798D2E6}" destId="{2E8C8B85-A0A6-3342-85C9-BFE79FBC6ABE}" srcOrd="3" destOrd="0" parTransId="{81BE813B-D094-124E-8CA6-AC54F3806DCF}" sibTransId="{9CF23054-F748-8D48-9981-840257190C6E}"/>
    <dgm:cxn modelId="{6C1FCCC0-0462-114B-9BFF-4FD1EDF8879A}" type="presOf" srcId="{D6EAE18D-E501-3E43-A6C9-014453CE47E9}" destId="{94257BF9-DEA6-BF46-BB31-7AF13B8227A9}" srcOrd="0" destOrd="0" presId="urn:microsoft.com/office/officeart/2005/8/layout/list1"/>
    <dgm:cxn modelId="{4E5A8961-15B4-C74A-8D5C-E0A116DDC545}" type="presOf" srcId="{84924BFC-CEE6-8F4F-8B5F-820CABE3D6DB}" destId="{0220F4DB-E269-1240-9259-8D48A4A595BA}" srcOrd="1" destOrd="0" presId="urn:microsoft.com/office/officeart/2005/8/layout/list1"/>
    <dgm:cxn modelId="{615CD2B6-D8D0-5A42-9551-4B99B6F2E9FD}" srcId="{41F0C575-E338-4913-8EDC-7D9CE798D2E6}" destId="{0B1C0E0B-7D9E-5740-BDDC-741EDFCCE446}" srcOrd="4" destOrd="0" parTransId="{C8855FEE-E413-3D4C-B3AF-95EB05067DF7}" sibTransId="{8E83B820-9E35-BF43-8ADF-C16474093BDD}"/>
    <dgm:cxn modelId="{F443022A-0933-9342-A692-B4CD5AC05C70}" type="presOf" srcId="{D6EAE18D-E501-3E43-A6C9-014453CE47E9}" destId="{7F8918C5-F90F-3D42-899F-333477252FA6}" srcOrd="1" destOrd="0" presId="urn:microsoft.com/office/officeart/2005/8/layout/list1"/>
    <dgm:cxn modelId="{AA7457B0-E104-694B-8906-D3D37ED840F6}" type="presParOf" srcId="{7F548BDF-F60A-4820-BBA4-8621566A8BAD}" destId="{30BEBD70-9E39-48ED-B20A-DCF91A541932}" srcOrd="0" destOrd="0" presId="urn:microsoft.com/office/officeart/2005/8/layout/list1"/>
    <dgm:cxn modelId="{6EF448C1-7337-AA42-9B8F-A7CAC93F497B}" type="presParOf" srcId="{30BEBD70-9E39-48ED-B20A-DCF91A541932}" destId="{AFB11EC1-CACD-4305-9B0D-4B29AC56096B}" srcOrd="0" destOrd="0" presId="urn:microsoft.com/office/officeart/2005/8/layout/list1"/>
    <dgm:cxn modelId="{3B5813F9-1ABD-8B4D-BA56-C2BAC673D7F6}" type="presParOf" srcId="{30BEBD70-9E39-48ED-B20A-DCF91A541932}" destId="{243120E7-41D9-4029-8621-1B5E812E786D}" srcOrd="1" destOrd="0" presId="urn:microsoft.com/office/officeart/2005/8/layout/list1"/>
    <dgm:cxn modelId="{EA4A038C-5456-8544-9186-122D7B06AAB4}" type="presParOf" srcId="{7F548BDF-F60A-4820-BBA4-8621566A8BAD}" destId="{679DB68C-441C-4F3F-8601-A0AE6420FC3C}" srcOrd="1" destOrd="0" presId="urn:microsoft.com/office/officeart/2005/8/layout/list1"/>
    <dgm:cxn modelId="{163B74AB-C3EB-CD48-98B6-43BEB64F7425}" type="presParOf" srcId="{7F548BDF-F60A-4820-BBA4-8621566A8BAD}" destId="{31C7776A-00C9-4F8B-BF84-241D2065ADFE}" srcOrd="2" destOrd="0" presId="urn:microsoft.com/office/officeart/2005/8/layout/list1"/>
    <dgm:cxn modelId="{EC935451-9C22-2543-BA7B-2C4EBD059049}" type="presParOf" srcId="{7F548BDF-F60A-4820-BBA4-8621566A8BAD}" destId="{2B8513F0-3AAC-455A-AD65-35C12956E1CA}" srcOrd="3" destOrd="0" presId="urn:microsoft.com/office/officeart/2005/8/layout/list1"/>
    <dgm:cxn modelId="{EC7E4695-1466-BD4E-A98B-7838A37E44E6}" type="presParOf" srcId="{7F548BDF-F60A-4820-BBA4-8621566A8BAD}" destId="{DD3A3E1C-5AA9-1744-9386-DCE793263FCA}" srcOrd="4" destOrd="0" presId="urn:microsoft.com/office/officeart/2005/8/layout/list1"/>
    <dgm:cxn modelId="{399F5468-DA88-8B48-9985-C95C0339EC20}" type="presParOf" srcId="{DD3A3E1C-5AA9-1744-9386-DCE793263FCA}" destId="{C6647DF8-1984-2441-B906-5A9D90D4FB18}" srcOrd="0" destOrd="0" presId="urn:microsoft.com/office/officeart/2005/8/layout/list1"/>
    <dgm:cxn modelId="{0ED011DC-0C47-CF4B-BE64-D5B1013365AE}" type="presParOf" srcId="{DD3A3E1C-5AA9-1744-9386-DCE793263FCA}" destId="{DD6CDEEE-1255-514F-AB6F-AD6866C4E48E}" srcOrd="1" destOrd="0" presId="urn:microsoft.com/office/officeart/2005/8/layout/list1"/>
    <dgm:cxn modelId="{7D0A7013-C171-5B48-9EFE-7B0788A63D70}" type="presParOf" srcId="{7F548BDF-F60A-4820-BBA4-8621566A8BAD}" destId="{399F97D5-5192-4549-85CE-EDA13E73E506}" srcOrd="5" destOrd="0" presId="urn:microsoft.com/office/officeart/2005/8/layout/list1"/>
    <dgm:cxn modelId="{7861968A-CD00-E842-B06B-87491935FE27}" type="presParOf" srcId="{7F548BDF-F60A-4820-BBA4-8621566A8BAD}" destId="{6EA4926D-7CE1-E349-8105-6306B62142B8}" srcOrd="6" destOrd="0" presId="urn:microsoft.com/office/officeart/2005/8/layout/list1"/>
    <dgm:cxn modelId="{7CAB5BD8-65F3-C040-9CDE-104CB746488B}" type="presParOf" srcId="{7F548BDF-F60A-4820-BBA4-8621566A8BAD}" destId="{1E6E4346-0DA7-E145-BDFD-20D95129AD97}" srcOrd="7" destOrd="0" presId="urn:microsoft.com/office/officeart/2005/8/layout/list1"/>
    <dgm:cxn modelId="{E83479B1-775D-8640-9B27-4FCE54BF19A9}" type="presParOf" srcId="{7F548BDF-F60A-4820-BBA4-8621566A8BAD}" destId="{F8C08100-7D8B-9F4F-AF45-3CC39CCB225F}" srcOrd="8" destOrd="0" presId="urn:microsoft.com/office/officeart/2005/8/layout/list1"/>
    <dgm:cxn modelId="{F6A06206-71AA-CA46-8196-C83BE5EB362A}" type="presParOf" srcId="{F8C08100-7D8B-9F4F-AF45-3CC39CCB225F}" destId="{94257BF9-DEA6-BF46-BB31-7AF13B8227A9}" srcOrd="0" destOrd="0" presId="urn:microsoft.com/office/officeart/2005/8/layout/list1"/>
    <dgm:cxn modelId="{85B25EB7-DC5F-6649-A163-FB8D6C65E4C8}" type="presParOf" srcId="{F8C08100-7D8B-9F4F-AF45-3CC39CCB225F}" destId="{7F8918C5-F90F-3D42-899F-333477252FA6}" srcOrd="1" destOrd="0" presId="urn:microsoft.com/office/officeart/2005/8/layout/list1"/>
    <dgm:cxn modelId="{989A14E1-A7A5-4D4F-AC39-FC89D73186A6}" type="presParOf" srcId="{7F548BDF-F60A-4820-BBA4-8621566A8BAD}" destId="{7350958C-1EB4-2041-AB6D-D5FBE3B56433}" srcOrd="9" destOrd="0" presId="urn:microsoft.com/office/officeart/2005/8/layout/list1"/>
    <dgm:cxn modelId="{1A6DA5E3-F988-E449-BE4F-9EE5DEF6B36C}" type="presParOf" srcId="{7F548BDF-F60A-4820-BBA4-8621566A8BAD}" destId="{35E806B4-0902-F846-BC58-F687D7C4BF6C}" srcOrd="10" destOrd="0" presId="urn:microsoft.com/office/officeart/2005/8/layout/list1"/>
    <dgm:cxn modelId="{86D1AD13-4104-904D-9883-87C39584F106}" type="presParOf" srcId="{7F548BDF-F60A-4820-BBA4-8621566A8BAD}" destId="{85433A71-4D88-7943-AF55-D1AA8154B6F5}" srcOrd="11" destOrd="0" presId="urn:microsoft.com/office/officeart/2005/8/layout/list1"/>
    <dgm:cxn modelId="{E454B288-F3B5-3B41-97A7-3A3209D3F9AA}" type="presParOf" srcId="{7F548BDF-F60A-4820-BBA4-8621566A8BAD}" destId="{E4755FDE-09AF-CE45-8B8D-A82C8A2F22C8}" srcOrd="12" destOrd="0" presId="urn:microsoft.com/office/officeart/2005/8/layout/list1"/>
    <dgm:cxn modelId="{BD983B08-A6EB-1748-A4D3-13F2867A9984}" type="presParOf" srcId="{E4755FDE-09AF-CE45-8B8D-A82C8A2F22C8}" destId="{87C409B5-85D2-FF41-B70A-EF3C151FD344}" srcOrd="0" destOrd="0" presId="urn:microsoft.com/office/officeart/2005/8/layout/list1"/>
    <dgm:cxn modelId="{9E3952AD-4421-7C47-B196-28274D9A41FF}" type="presParOf" srcId="{E4755FDE-09AF-CE45-8B8D-A82C8A2F22C8}" destId="{5C723072-4850-D649-A56A-E14533D7504F}" srcOrd="1" destOrd="0" presId="urn:microsoft.com/office/officeart/2005/8/layout/list1"/>
    <dgm:cxn modelId="{40B3FC6D-84BA-A44C-9F26-FCEC714FC23B}" type="presParOf" srcId="{7F548BDF-F60A-4820-BBA4-8621566A8BAD}" destId="{9EB0343F-3119-0346-8FF6-54D33CFCFA3F}" srcOrd="13" destOrd="0" presId="urn:microsoft.com/office/officeart/2005/8/layout/list1"/>
    <dgm:cxn modelId="{BEE6B5E4-1A3C-B64A-8A68-481B6E4C8C12}" type="presParOf" srcId="{7F548BDF-F60A-4820-BBA4-8621566A8BAD}" destId="{CCDA24FE-B56D-EE4C-86C3-ECB12030A9B5}" srcOrd="14" destOrd="0" presId="urn:microsoft.com/office/officeart/2005/8/layout/list1"/>
    <dgm:cxn modelId="{C10EE112-9F69-2441-8166-79CF673A7F83}" type="presParOf" srcId="{7F548BDF-F60A-4820-BBA4-8621566A8BAD}" destId="{19E862E5-4E22-CA4E-91DF-D05703B215D9}" srcOrd="15" destOrd="0" presId="urn:microsoft.com/office/officeart/2005/8/layout/list1"/>
    <dgm:cxn modelId="{E08D6917-3ABF-604E-95F6-65C7EF6968A3}" type="presParOf" srcId="{7F548BDF-F60A-4820-BBA4-8621566A8BAD}" destId="{30733D73-7370-2844-8615-9C852B516E69}" srcOrd="16" destOrd="0" presId="urn:microsoft.com/office/officeart/2005/8/layout/list1"/>
    <dgm:cxn modelId="{359EC803-F63F-124B-B113-12A7EA30F1E6}" type="presParOf" srcId="{30733D73-7370-2844-8615-9C852B516E69}" destId="{371DBD97-B5BA-6549-A0F4-70624CE12BBE}" srcOrd="0" destOrd="0" presId="urn:microsoft.com/office/officeart/2005/8/layout/list1"/>
    <dgm:cxn modelId="{9B770088-7F6F-284F-8B6A-11E606733317}" type="presParOf" srcId="{30733D73-7370-2844-8615-9C852B516E69}" destId="{ED9595A3-CAEF-0942-98C6-50DBF97C48F2}" srcOrd="1" destOrd="0" presId="urn:microsoft.com/office/officeart/2005/8/layout/list1"/>
    <dgm:cxn modelId="{37876BE9-BE6B-3B40-AA71-F7C292D86E5E}" type="presParOf" srcId="{7F548BDF-F60A-4820-BBA4-8621566A8BAD}" destId="{27EE91D7-9F37-2C46-A07D-E26282614E49}" srcOrd="17" destOrd="0" presId="urn:microsoft.com/office/officeart/2005/8/layout/list1"/>
    <dgm:cxn modelId="{DDA38A52-514A-3D4E-B8C7-B2E53867A8B4}" type="presParOf" srcId="{7F548BDF-F60A-4820-BBA4-8621566A8BAD}" destId="{4F0F4FDA-4A9D-3543-9CF2-A5AB4B83C426}" srcOrd="18" destOrd="0" presId="urn:microsoft.com/office/officeart/2005/8/layout/list1"/>
    <dgm:cxn modelId="{C3065DBC-A68F-614E-B60A-DCBCDD4F5994}" type="presParOf" srcId="{7F548BDF-F60A-4820-BBA4-8621566A8BAD}" destId="{731ACB5C-F7F9-6146-917F-02FB874DAB4E}" srcOrd="19" destOrd="0" presId="urn:microsoft.com/office/officeart/2005/8/layout/list1"/>
    <dgm:cxn modelId="{3FA0ECD9-FEB8-3046-9237-302F179C3953}" type="presParOf" srcId="{7F548BDF-F60A-4820-BBA4-8621566A8BAD}" destId="{D2E9C87A-0F8E-BF44-B33E-E3357A978848}" srcOrd="20" destOrd="0" presId="urn:microsoft.com/office/officeart/2005/8/layout/list1"/>
    <dgm:cxn modelId="{5028042B-E9B0-1043-AD0B-5585C53657DA}" type="presParOf" srcId="{D2E9C87A-0F8E-BF44-B33E-E3357A978848}" destId="{C5403E19-81C1-674F-ADED-9E8B501EBB4E}" srcOrd="0" destOrd="0" presId="urn:microsoft.com/office/officeart/2005/8/layout/list1"/>
    <dgm:cxn modelId="{19EB02BC-0EAD-1642-878E-9967303B7E56}" type="presParOf" srcId="{D2E9C87A-0F8E-BF44-B33E-E3357A978848}" destId="{0220F4DB-E269-1240-9259-8D48A4A595BA}" srcOrd="1" destOrd="0" presId="urn:microsoft.com/office/officeart/2005/8/layout/list1"/>
    <dgm:cxn modelId="{D239F44F-D290-BF45-8294-A992119597C4}" type="presParOf" srcId="{7F548BDF-F60A-4820-BBA4-8621566A8BAD}" destId="{108600B1-EF95-D244-BE3B-CFE587668469}" srcOrd="21" destOrd="0" presId="urn:microsoft.com/office/officeart/2005/8/layout/list1"/>
    <dgm:cxn modelId="{24C64707-1CBC-3F4C-8077-28ADFEF5C6FF}" type="presParOf" srcId="{7F548BDF-F60A-4820-BBA4-8621566A8BAD}" destId="{C4FF0C25-6EE0-E646-B96F-A180D90FC0DF}" srcOrd="22" destOrd="0" presId="urn:microsoft.com/office/officeart/2005/8/layout/lis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7776A-00C9-4F8B-BF84-241D2065ADFE}">
      <dsp:nvSpPr>
        <dsp:cNvPr id="0" name=""/>
        <dsp:cNvSpPr/>
      </dsp:nvSpPr>
      <dsp:spPr>
        <a:xfrm>
          <a:off x="0" y="243530"/>
          <a:ext cx="7383292" cy="302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243120E7-41D9-4029-8621-1B5E812E786D}">
      <dsp:nvSpPr>
        <dsp:cNvPr id="0" name=""/>
        <dsp:cNvSpPr/>
      </dsp:nvSpPr>
      <dsp:spPr>
        <a:xfrm>
          <a:off x="503972" y="54687"/>
          <a:ext cx="6279799" cy="35424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5350" tIns="0" rIns="19535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Fuente: </a:t>
          </a:r>
          <a:r>
            <a:rPr lang="es-EC" sz="1200" b="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Encuesta Nacional de Empleo, Desempleo y Subempleo-ENEMDU</a:t>
          </a:r>
          <a:endParaRPr lang="es-ES" sz="12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521265" y="71980"/>
        <a:ext cx="6245213" cy="319654"/>
      </dsp:txXfrm>
    </dsp:sp>
    <dsp:sp modelId="{6EA4926D-7CE1-E349-8105-6306B62142B8}">
      <dsp:nvSpPr>
        <dsp:cNvPr id="0" name=""/>
        <dsp:cNvSpPr/>
      </dsp:nvSpPr>
      <dsp:spPr>
        <a:xfrm>
          <a:off x="0" y="776127"/>
          <a:ext cx="7383292" cy="302400"/>
        </a:xfrm>
        <a:prstGeom prst="rect">
          <a:avLst/>
        </a:prstGeom>
        <a:solidFill>
          <a:schemeClr val="lt1"/>
        </a:solidFill>
        <a:ln w="1270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DD6CDEEE-1255-514F-AB6F-AD6866C4E48E}">
      <dsp:nvSpPr>
        <dsp:cNvPr id="0" name=""/>
        <dsp:cNvSpPr/>
      </dsp:nvSpPr>
      <dsp:spPr>
        <a:xfrm>
          <a:off x="503972" y="599007"/>
          <a:ext cx="6279799" cy="35424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5350" tIns="0" rIns="19535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Cobertura: </a:t>
          </a:r>
          <a:r>
            <a:rPr lang="es-EC" sz="1200" b="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Nacional, área y provincial</a:t>
          </a:r>
          <a:endParaRPr lang="es-ES" sz="12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521265" y="616300"/>
        <a:ext cx="6245213" cy="319654"/>
      </dsp:txXfrm>
    </dsp:sp>
    <dsp:sp modelId="{35E806B4-0902-F846-BC58-F687D7C4BF6C}">
      <dsp:nvSpPr>
        <dsp:cNvPr id="0" name=""/>
        <dsp:cNvSpPr/>
      </dsp:nvSpPr>
      <dsp:spPr>
        <a:xfrm>
          <a:off x="0" y="1320447"/>
          <a:ext cx="7383292" cy="302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7F8918C5-F90F-3D42-899F-333477252FA6}">
      <dsp:nvSpPr>
        <dsp:cNvPr id="0" name=""/>
        <dsp:cNvSpPr/>
      </dsp:nvSpPr>
      <dsp:spPr>
        <a:xfrm>
          <a:off x="503972" y="1143327"/>
          <a:ext cx="6279799" cy="35424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5350" tIns="0" rIns="19535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Número de viviendas: </a:t>
          </a:r>
          <a:r>
            <a:rPr lang="es-EC" sz="1200" b="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31.092</a:t>
          </a:r>
          <a:endParaRPr lang="es-ES" sz="12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521265" y="1160620"/>
        <a:ext cx="6245213" cy="319654"/>
      </dsp:txXfrm>
    </dsp:sp>
    <dsp:sp modelId="{CCDA24FE-B56D-EE4C-86C3-ECB12030A9B5}">
      <dsp:nvSpPr>
        <dsp:cNvPr id="0" name=""/>
        <dsp:cNvSpPr/>
      </dsp:nvSpPr>
      <dsp:spPr>
        <a:xfrm>
          <a:off x="0" y="1864767"/>
          <a:ext cx="7383292" cy="302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5C723072-4850-D649-A56A-E14533D7504F}">
      <dsp:nvSpPr>
        <dsp:cNvPr id="0" name=""/>
        <dsp:cNvSpPr/>
      </dsp:nvSpPr>
      <dsp:spPr>
        <a:xfrm>
          <a:off x="503972" y="1687647"/>
          <a:ext cx="6279799" cy="35424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5350" tIns="0" rIns="19535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Informante para el hogar: </a:t>
          </a:r>
          <a:r>
            <a:rPr lang="es-EC" sz="1200" b="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Jefe del hogar o cónyuge para personas de 5  a  14 años  de edad, e informante directo para 15 años y más.</a:t>
          </a:r>
          <a:endParaRPr lang="es-ES" sz="12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521265" y="1704940"/>
        <a:ext cx="6245213" cy="319654"/>
      </dsp:txXfrm>
    </dsp:sp>
    <dsp:sp modelId="{4F0F4FDA-4A9D-3543-9CF2-A5AB4B83C426}">
      <dsp:nvSpPr>
        <dsp:cNvPr id="0" name=""/>
        <dsp:cNvSpPr/>
      </dsp:nvSpPr>
      <dsp:spPr>
        <a:xfrm>
          <a:off x="0" y="2409087"/>
          <a:ext cx="7383292" cy="302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ED9595A3-CAEF-0942-98C6-50DBF97C48F2}">
      <dsp:nvSpPr>
        <dsp:cNvPr id="0" name=""/>
        <dsp:cNvSpPr/>
      </dsp:nvSpPr>
      <dsp:spPr>
        <a:xfrm>
          <a:off x="503972" y="2231967"/>
          <a:ext cx="6279799" cy="35424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5350" tIns="0" rIns="19535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Población objetivo: </a:t>
          </a:r>
          <a:r>
            <a:rPr lang="es-EC" sz="1200" b="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Personas de 5 años y más.</a:t>
          </a:r>
          <a:endParaRPr lang="es-ES" sz="12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521265" y="2249260"/>
        <a:ext cx="6245213" cy="319654"/>
      </dsp:txXfrm>
    </dsp:sp>
    <dsp:sp modelId="{C4FF0C25-6EE0-E646-B96F-A180D90FC0DF}">
      <dsp:nvSpPr>
        <dsp:cNvPr id="0" name=""/>
        <dsp:cNvSpPr/>
      </dsp:nvSpPr>
      <dsp:spPr>
        <a:xfrm>
          <a:off x="0" y="2953407"/>
          <a:ext cx="7383292" cy="302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0220F4DB-E269-1240-9259-8D48A4A595BA}">
      <dsp:nvSpPr>
        <dsp:cNvPr id="0" name=""/>
        <dsp:cNvSpPr/>
      </dsp:nvSpPr>
      <dsp:spPr>
        <a:xfrm>
          <a:off x="503972" y="2776287"/>
          <a:ext cx="6279799" cy="35424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rgbClr val="51809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5350" tIns="0" rIns="19535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</a:rPr>
            <a:t>Mes de levantamiento</a:t>
          </a:r>
          <a:r>
            <a:rPr lang="es-EC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: </a:t>
          </a:r>
          <a:r>
            <a:rPr lang="es-EC" sz="1200" b="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rPr>
            <a:t>Diciembre 2017</a:t>
          </a:r>
          <a:endParaRPr lang="es-ES" sz="12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521265" y="2793580"/>
        <a:ext cx="6245213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0.37961</cdr:x>
      <cdr:y>0.8228</cdr:y>
    </cdr:from>
    <cdr:to>
      <cdr:x>0.58931</cdr:x>
      <cdr:y>0.90267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616492" y="2111907"/>
          <a:ext cx="892952" cy="205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EC" sz="1100" dirty="0" smtClean="0"/>
            <a:t>Hombre</a:t>
          </a:r>
          <a:endParaRPr lang="es-EC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0.38324</cdr:x>
      <cdr:y>0.81152</cdr:y>
    </cdr:from>
    <cdr:to>
      <cdr:x>0.59152</cdr:x>
      <cdr:y>0.88928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631947" y="2082966"/>
          <a:ext cx="886898" cy="199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C" sz="1100" dirty="0" smtClean="0"/>
            <a:t>Mujer</a:t>
          </a:r>
          <a:endParaRPr lang="es-EC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E6040-A1DD-E64A-9BBB-22508C16987F}" type="datetimeFigureOut">
              <a:rPr lang="es-ES_tradnl" smtClean="0"/>
              <a:t>11/28/18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96268-D695-0547-B487-2B853A242F9A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471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96268-D695-0547-B487-2B853A242F9A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314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284" cy="5143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3986" y="1413753"/>
            <a:ext cx="2456235" cy="1756983"/>
          </a:xfrm>
        </p:spPr>
        <p:txBody>
          <a:bodyPr anchor="ctr">
            <a:normAutofit/>
          </a:bodyPr>
          <a:lstStyle>
            <a:lvl1pPr algn="l">
              <a:defRPr sz="2700" b="1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83987" y="3493699"/>
            <a:ext cx="2456234" cy="313058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 smtClean="0"/>
              <a:t>Mes, año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159" y="4521192"/>
            <a:ext cx="2920455" cy="62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284" cy="51434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176" y="1085660"/>
            <a:ext cx="4156930" cy="243369"/>
          </a:xfrm>
        </p:spPr>
        <p:txBody>
          <a:bodyPr>
            <a:noAutofit/>
          </a:bodyPr>
          <a:lstStyle>
            <a:lvl1pPr>
              <a:defRPr sz="3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dirty="0" smtClean="0"/>
              <a:t>Título índice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1182" y="1738009"/>
            <a:ext cx="3677055" cy="2894714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71500" indent="-228600">
              <a:lnSpc>
                <a:spcPct val="100000"/>
              </a:lnSpc>
              <a:buFont typeface="+mj-lt"/>
              <a:buAutoNum type="arabicPeriod"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-228600">
              <a:lnSpc>
                <a:spcPct val="100000"/>
              </a:lnSpc>
              <a:buFont typeface="+mj-lt"/>
              <a:buAutoNum type="arabicPeriod"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257300" indent="-228600">
              <a:lnSpc>
                <a:spcPct val="100000"/>
              </a:lnSpc>
              <a:buFont typeface="+mj-lt"/>
              <a:buAutoNum type="arabicPeriod"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600200" indent="-228600">
              <a:lnSpc>
                <a:spcPct val="100000"/>
              </a:lnSpc>
              <a:buFont typeface="+mj-lt"/>
              <a:buAutoNum type="arabicPeriod"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índice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8560341" y="4689002"/>
            <a:ext cx="401638" cy="292100"/>
          </a:xfrm>
        </p:spPr>
        <p:txBody>
          <a:bodyPr>
            <a:noAutofit/>
          </a:bodyPr>
          <a:lstStyle>
            <a:lvl1pPr marL="0" indent="0" algn="ctr"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defRPr sz="1100">
                <a:latin typeface="+mn-lt"/>
              </a:defRPr>
            </a:lvl2pPr>
            <a:lvl3pPr>
              <a:defRPr sz="105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s-ES" dirty="0" smtClean="0"/>
              <a:t>00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1"/>
          </p:nvPr>
        </p:nvSpPr>
        <p:spPr>
          <a:xfrm>
            <a:off x="4961106" y="4767364"/>
            <a:ext cx="3562595" cy="213738"/>
          </a:xfrm>
        </p:spPr>
        <p:txBody>
          <a:bodyPr>
            <a:normAutofit/>
          </a:bodyPr>
          <a:lstStyle>
            <a:lvl1pPr marL="0" indent="0" algn="r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8437119" y="4767364"/>
            <a:ext cx="131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>
                <a:solidFill>
                  <a:schemeClr val="bg1"/>
                </a:solidFill>
              </a:rPr>
              <a:t>·</a:t>
            </a:r>
            <a:endParaRPr lang="es-ES_tradnl" sz="900" dirty="0">
              <a:solidFill>
                <a:schemeClr val="bg1"/>
              </a:solidFill>
            </a:endParaRPr>
          </a:p>
        </p:txBody>
      </p:sp>
      <p:sp>
        <p:nvSpPr>
          <p:cNvPr id="13" name="object 4"/>
          <p:cNvSpPr/>
          <p:nvPr userDrawn="1"/>
        </p:nvSpPr>
        <p:spPr>
          <a:xfrm>
            <a:off x="0" y="5064760"/>
            <a:ext cx="8436610" cy="78740"/>
          </a:xfrm>
          <a:custGeom>
            <a:avLst/>
            <a:gdLst/>
            <a:ahLst/>
            <a:cxnLst/>
            <a:rect l="l" t="t" r="r" b="b"/>
            <a:pathLst>
              <a:path w="8436610" h="78739">
                <a:moveTo>
                  <a:pt x="8436216" y="0"/>
                </a:moveTo>
                <a:lnTo>
                  <a:pt x="0" y="0"/>
                </a:lnTo>
                <a:lnTo>
                  <a:pt x="0" y="78409"/>
                </a:lnTo>
                <a:lnTo>
                  <a:pt x="8370506" y="78409"/>
                </a:lnTo>
                <a:lnTo>
                  <a:pt x="8436216" y="0"/>
                </a:lnTo>
                <a:close/>
              </a:path>
            </a:pathLst>
          </a:custGeom>
          <a:solidFill>
            <a:srgbClr val="6F6E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/>
          <p:cNvSpPr/>
          <p:nvPr userDrawn="1"/>
        </p:nvSpPr>
        <p:spPr>
          <a:xfrm>
            <a:off x="8370510" y="5064760"/>
            <a:ext cx="774065" cy="78740"/>
          </a:xfrm>
          <a:custGeom>
            <a:avLst/>
            <a:gdLst/>
            <a:ahLst/>
            <a:cxnLst/>
            <a:rect l="l" t="t" r="r" b="b"/>
            <a:pathLst>
              <a:path w="774065" h="78739">
                <a:moveTo>
                  <a:pt x="773493" y="0"/>
                </a:moveTo>
                <a:lnTo>
                  <a:pt x="65709" y="0"/>
                </a:lnTo>
                <a:lnTo>
                  <a:pt x="0" y="78409"/>
                </a:lnTo>
                <a:lnTo>
                  <a:pt x="773493" y="78409"/>
                </a:lnTo>
                <a:lnTo>
                  <a:pt x="773493" y="0"/>
                </a:lnTo>
                <a:close/>
              </a:path>
            </a:pathLst>
          </a:custGeom>
          <a:solidFill>
            <a:srgbClr val="518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94" y="40051"/>
            <a:ext cx="2654949" cy="56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33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770" y="389803"/>
            <a:ext cx="6597380" cy="310587"/>
          </a:xfrm>
        </p:spPr>
        <p:txBody>
          <a:bodyPr anchor="ctr">
            <a:noAutofit/>
          </a:bodyPr>
          <a:lstStyle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 dirty="0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257465"/>
            <a:ext cx="7886700" cy="310808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7" name="object 3"/>
          <p:cNvSpPr/>
          <p:nvPr userDrawn="1"/>
        </p:nvSpPr>
        <p:spPr>
          <a:xfrm>
            <a:off x="266700" y="266700"/>
            <a:ext cx="546100" cy="736600"/>
          </a:xfrm>
          <a:custGeom>
            <a:avLst/>
            <a:gdLst/>
            <a:ahLst/>
            <a:cxnLst/>
            <a:rect l="l" t="t" r="r" b="b"/>
            <a:pathLst>
              <a:path w="546100" h="736600">
                <a:moveTo>
                  <a:pt x="546100" y="88900"/>
                </a:moveTo>
                <a:lnTo>
                  <a:pt x="546100" y="0"/>
                </a:lnTo>
                <a:lnTo>
                  <a:pt x="0" y="0"/>
                </a:lnTo>
                <a:lnTo>
                  <a:pt x="0" y="736600"/>
                </a:lnTo>
                <a:lnTo>
                  <a:pt x="355600" y="736600"/>
                </a:lnTo>
              </a:path>
            </a:pathLst>
          </a:custGeom>
          <a:ln w="9004">
            <a:solidFill>
              <a:srgbClr val="7B7B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8560341" y="4689002"/>
            <a:ext cx="401638" cy="292100"/>
          </a:xfrm>
        </p:spPr>
        <p:txBody>
          <a:bodyPr>
            <a:noAutofit/>
          </a:bodyPr>
          <a:lstStyle>
            <a:lvl1pPr marL="0" indent="0" algn="ctr"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1100">
                <a:latin typeface="+mn-lt"/>
              </a:defRPr>
            </a:lvl2pPr>
            <a:lvl3pPr>
              <a:defRPr sz="105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s-ES" dirty="0" smtClean="0"/>
              <a:t>00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1"/>
          </p:nvPr>
        </p:nvSpPr>
        <p:spPr>
          <a:xfrm>
            <a:off x="4961106" y="4767364"/>
            <a:ext cx="3562595" cy="213738"/>
          </a:xfrm>
        </p:spPr>
        <p:txBody>
          <a:bodyPr>
            <a:normAutofit/>
          </a:bodyPr>
          <a:lstStyle>
            <a:lvl1pPr marL="0" indent="0" algn="r">
              <a:buNone/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8437119" y="4767364"/>
            <a:ext cx="131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endParaRPr lang="es-ES_tradnl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arcador de contenido 17"/>
          <p:cNvSpPr>
            <a:spLocks noGrp="1"/>
          </p:cNvSpPr>
          <p:nvPr>
            <p:ph sz="quarter" idx="12"/>
          </p:nvPr>
        </p:nvSpPr>
        <p:spPr>
          <a:xfrm>
            <a:off x="317770" y="719845"/>
            <a:ext cx="6597380" cy="216229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21" name="object 4"/>
          <p:cNvSpPr/>
          <p:nvPr userDrawn="1"/>
        </p:nvSpPr>
        <p:spPr>
          <a:xfrm>
            <a:off x="0" y="5064760"/>
            <a:ext cx="8436610" cy="78740"/>
          </a:xfrm>
          <a:custGeom>
            <a:avLst/>
            <a:gdLst/>
            <a:ahLst/>
            <a:cxnLst/>
            <a:rect l="l" t="t" r="r" b="b"/>
            <a:pathLst>
              <a:path w="8436610" h="78739">
                <a:moveTo>
                  <a:pt x="8436216" y="0"/>
                </a:moveTo>
                <a:lnTo>
                  <a:pt x="0" y="0"/>
                </a:lnTo>
                <a:lnTo>
                  <a:pt x="0" y="78409"/>
                </a:lnTo>
                <a:lnTo>
                  <a:pt x="8370506" y="78409"/>
                </a:lnTo>
                <a:lnTo>
                  <a:pt x="8436216" y="0"/>
                </a:lnTo>
                <a:close/>
              </a:path>
            </a:pathLst>
          </a:custGeom>
          <a:solidFill>
            <a:srgbClr val="6F6E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/>
          <p:cNvSpPr/>
          <p:nvPr userDrawn="1"/>
        </p:nvSpPr>
        <p:spPr>
          <a:xfrm>
            <a:off x="8370510" y="5064760"/>
            <a:ext cx="774065" cy="78740"/>
          </a:xfrm>
          <a:custGeom>
            <a:avLst/>
            <a:gdLst/>
            <a:ahLst/>
            <a:cxnLst/>
            <a:rect l="l" t="t" r="r" b="b"/>
            <a:pathLst>
              <a:path w="774065" h="78739">
                <a:moveTo>
                  <a:pt x="773493" y="0"/>
                </a:moveTo>
                <a:lnTo>
                  <a:pt x="65709" y="0"/>
                </a:lnTo>
                <a:lnTo>
                  <a:pt x="0" y="78409"/>
                </a:lnTo>
                <a:lnTo>
                  <a:pt x="773493" y="78409"/>
                </a:lnTo>
                <a:lnTo>
                  <a:pt x="773493" y="0"/>
                </a:lnTo>
                <a:close/>
              </a:path>
            </a:pathLst>
          </a:custGeom>
          <a:solidFill>
            <a:srgbClr val="518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96" y="40051"/>
            <a:ext cx="2654944" cy="56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86" cy="5143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09089"/>
            <a:ext cx="4325971" cy="797668"/>
          </a:xfrm>
        </p:spPr>
        <p:txBody>
          <a:bodyPr>
            <a:normAutofit/>
          </a:bodyPr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Clic para editar título</a:t>
            </a:r>
            <a:endParaRPr lang="en-US" dirty="0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10"/>
          </p:nvPr>
        </p:nvSpPr>
        <p:spPr>
          <a:xfrm>
            <a:off x="628650" y="3943350"/>
            <a:ext cx="3567113" cy="7778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Haga clic para modificar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8560341" y="4689002"/>
            <a:ext cx="401638" cy="292100"/>
          </a:xfrm>
        </p:spPr>
        <p:txBody>
          <a:bodyPr>
            <a:noAutofit/>
          </a:bodyPr>
          <a:lstStyle>
            <a:lvl1pPr marL="0" indent="0" algn="ctr"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defRPr sz="1100">
                <a:latin typeface="+mn-lt"/>
              </a:defRPr>
            </a:lvl2pPr>
            <a:lvl3pPr>
              <a:defRPr sz="105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s-ES" dirty="0" smtClean="0"/>
              <a:t>00</a:t>
            </a:r>
          </a:p>
        </p:txBody>
      </p:sp>
      <p:sp>
        <p:nvSpPr>
          <p:cNvPr id="15" name="Marcador de texto 10"/>
          <p:cNvSpPr>
            <a:spLocks noGrp="1"/>
          </p:cNvSpPr>
          <p:nvPr>
            <p:ph type="body" sz="quarter" idx="12"/>
          </p:nvPr>
        </p:nvSpPr>
        <p:spPr>
          <a:xfrm>
            <a:off x="4961106" y="4767364"/>
            <a:ext cx="3562595" cy="213738"/>
          </a:xfrm>
        </p:spPr>
        <p:txBody>
          <a:bodyPr>
            <a:normAutofit/>
          </a:bodyPr>
          <a:lstStyle>
            <a:lvl1pPr marL="0" indent="0" algn="r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6" name="object 4"/>
          <p:cNvSpPr/>
          <p:nvPr userDrawn="1"/>
        </p:nvSpPr>
        <p:spPr>
          <a:xfrm>
            <a:off x="0" y="5064760"/>
            <a:ext cx="8436610" cy="78740"/>
          </a:xfrm>
          <a:custGeom>
            <a:avLst/>
            <a:gdLst/>
            <a:ahLst/>
            <a:cxnLst/>
            <a:rect l="l" t="t" r="r" b="b"/>
            <a:pathLst>
              <a:path w="8436610" h="78739">
                <a:moveTo>
                  <a:pt x="8436216" y="0"/>
                </a:moveTo>
                <a:lnTo>
                  <a:pt x="0" y="0"/>
                </a:lnTo>
                <a:lnTo>
                  <a:pt x="0" y="78409"/>
                </a:lnTo>
                <a:lnTo>
                  <a:pt x="8370506" y="78409"/>
                </a:lnTo>
                <a:lnTo>
                  <a:pt x="8436216" y="0"/>
                </a:lnTo>
                <a:close/>
              </a:path>
            </a:pathLst>
          </a:custGeom>
          <a:solidFill>
            <a:srgbClr val="6F6E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8437119" y="4767364"/>
            <a:ext cx="131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>
                <a:solidFill>
                  <a:schemeClr val="bg1"/>
                </a:solidFill>
              </a:rPr>
              <a:t>·</a:t>
            </a:r>
            <a:endParaRPr lang="es-ES_tradnl" sz="900" dirty="0">
              <a:solidFill>
                <a:schemeClr val="bg1"/>
              </a:solidFill>
            </a:endParaRPr>
          </a:p>
        </p:txBody>
      </p:sp>
      <p:sp>
        <p:nvSpPr>
          <p:cNvPr id="13" name="object 5"/>
          <p:cNvSpPr/>
          <p:nvPr userDrawn="1"/>
        </p:nvSpPr>
        <p:spPr>
          <a:xfrm>
            <a:off x="8370510" y="5064760"/>
            <a:ext cx="774065" cy="78740"/>
          </a:xfrm>
          <a:custGeom>
            <a:avLst/>
            <a:gdLst/>
            <a:ahLst/>
            <a:cxnLst/>
            <a:rect l="l" t="t" r="r" b="b"/>
            <a:pathLst>
              <a:path w="774065" h="78739">
                <a:moveTo>
                  <a:pt x="773493" y="0"/>
                </a:moveTo>
                <a:lnTo>
                  <a:pt x="65709" y="0"/>
                </a:lnTo>
                <a:lnTo>
                  <a:pt x="0" y="78409"/>
                </a:lnTo>
                <a:lnTo>
                  <a:pt x="773493" y="78409"/>
                </a:lnTo>
                <a:lnTo>
                  <a:pt x="773493" y="0"/>
                </a:lnTo>
                <a:close/>
              </a:path>
            </a:pathLst>
          </a:custGeom>
          <a:solidFill>
            <a:srgbClr val="518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94" y="40051"/>
            <a:ext cx="2654949" cy="56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6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cí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10" name="Marcador de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8560341" y="4689002"/>
            <a:ext cx="401638" cy="292100"/>
          </a:xfrm>
        </p:spPr>
        <p:txBody>
          <a:bodyPr>
            <a:noAutofit/>
          </a:bodyPr>
          <a:lstStyle>
            <a:lvl1pPr marL="0" indent="0" algn="ctr">
              <a:buNone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1100">
                <a:latin typeface="+mn-lt"/>
              </a:defRPr>
            </a:lvl2pPr>
            <a:lvl3pPr>
              <a:defRPr sz="105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s-ES" dirty="0" smtClean="0"/>
              <a:t>00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1"/>
          </p:nvPr>
        </p:nvSpPr>
        <p:spPr>
          <a:xfrm>
            <a:off x="4961106" y="4767364"/>
            <a:ext cx="3562595" cy="213738"/>
          </a:xfrm>
        </p:spPr>
        <p:txBody>
          <a:bodyPr>
            <a:normAutofit/>
          </a:bodyPr>
          <a:lstStyle>
            <a:lvl1pPr marL="0" indent="0" algn="r">
              <a:buNone/>
              <a:defRPr sz="8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8437119" y="4767364"/>
            <a:ext cx="131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·</a:t>
            </a:r>
            <a:endParaRPr lang="es-ES_tradnl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object 4"/>
          <p:cNvSpPr/>
          <p:nvPr userDrawn="1"/>
        </p:nvSpPr>
        <p:spPr>
          <a:xfrm>
            <a:off x="0" y="5064760"/>
            <a:ext cx="8436610" cy="78740"/>
          </a:xfrm>
          <a:custGeom>
            <a:avLst/>
            <a:gdLst/>
            <a:ahLst/>
            <a:cxnLst/>
            <a:rect l="l" t="t" r="r" b="b"/>
            <a:pathLst>
              <a:path w="8436610" h="78739">
                <a:moveTo>
                  <a:pt x="8436216" y="0"/>
                </a:moveTo>
                <a:lnTo>
                  <a:pt x="0" y="0"/>
                </a:lnTo>
                <a:lnTo>
                  <a:pt x="0" y="78409"/>
                </a:lnTo>
                <a:lnTo>
                  <a:pt x="8370506" y="78409"/>
                </a:lnTo>
                <a:lnTo>
                  <a:pt x="8436216" y="0"/>
                </a:lnTo>
                <a:close/>
              </a:path>
            </a:pathLst>
          </a:custGeom>
          <a:solidFill>
            <a:srgbClr val="6F6E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 userDrawn="1"/>
        </p:nvSpPr>
        <p:spPr>
          <a:xfrm>
            <a:off x="8370510" y="5064760"/>
            <a:ext cx="774065" cy="78740"/>
          </a:xfrm>
          <a:custGeom>
            <a:avLst/>
            <a:gdLst/>
            <a:ahLst/>
            <a:cxnLst/>
            <a:rect l="l" t="t" r="r" b="b"/>
            <a:pathLst>
              <a:path w="774065" h="78739">
                <a:moveTo>
                  <a:pt x="773493" y="0"/>
                </a:moveTo>
                <a:lnTo>
                  <a:pt x="65709" y="0"/>
                </a:lnTo>
                <a:lnTo>
                  <a:pt x="0" y="78409"/>
                </a:lnTo>
                <a:lnTo>
                  <a:pt x="773493" y="78409"/>
                </a:lnTo>
                <a:lnTo>
                  <a:pt x="773493" y="0"/>
                </a:lnTo>
                <a:close/>
              </a:path>
            </a:pathLst>
          </a:custGeom>
          <a:solidFill>
            <a:srgbClr val="518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96" y="40051"/>
            <a:ext cx="2654944" cy="56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l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284" cy="514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8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358A8-2908-694C-9CFF-45EA9A53681F}" type="datetimeFigureOut">
              <a:rPr lang="es-ES_tradnl" smtClean="0"/>
              <a:t>11/28/18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0CD1-0B76-5844-A816-1152C03F2F2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98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8" r:id="rId5"/>
    <p:sldLayoutId id="2147483667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5.xml"/><Relationship Id="rId3" Type="http://schemas.openxmlformats.org/officeDocument/2006/relationships/chart" Target="../charts/char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4" Type="http://schemas.openxmlformats.org/officeDocument/2006/relationships/chart" Target="../charts/chart29.xml"/><Relationship Id="rId5" Type="http://schemas.openxmlformats.org/officeDocument/2006/relationships/chart" Target="../charts/chart30.xml"/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4" Type="http://schemas.openxmlformats.org/officeDocument/2006/relationships/chart" Target="../charts/chart33.xml"/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3986" y="1435464"/>
            <a:ext cx="2580820" cy="1763468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es-EC" sz="2600" dirty="0">
                <a:latin typeface="Century Gothic" charset="0"/>
                <a:ea typeface="Century Gothic" charset="0"/>
                <a:cs typeface="Century Gothic" charset="0"/>
              </a:rPr>
              <a:t>Tecnologías de la</a:t>
            </a:r>
            <a:br>
              <a:rPr lang="es-EC" sz="2600" dirty="0"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s-ES" sz="2600" dirty="0">
                <a:latin typeface="Century Gothic" charset="0"/>
                <a:ea typeface="Century Gothic" charset="0"/>
                <a:cs typeface="Century Gothic" charset="0"/>
              </a:rPr>
              <a:t>Información </a:t>
            </a:r>
            <a:r>
              <a:rPr lang="es-EC" sz="2600" dirty="0">
                <a:latin typeface="Century Gothic" charset="0"/>
                <a:ea typeface="Century Gothic" charset="0"/>
                <a:cs typeface="Century Gothic" charset="0"/>
              </a:rPr>
              <a:t>y Comunicación</a:t>
            </a:r>
            <a:endParaRPr lang="es-ES_tradnl" sz="2600" dirty="0">
              <a:effectLst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1600" dirty="0" smtClean="0">
                <a:latin typeface="Century Gothic" charset="0"/>
                <a:ea typeface="Century Gothic" charset="0"/>
                <a:cs typeface="Century Gothic" charset="0"/>
              </a:rPr>
              <a:t>ENEMDU - TIC </a:t>
            </a:r>
            <a:r>
              <a:rPr lang="it-IT" sz="1600" dirty="0"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S_tradnl" sz="16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1660187" y="3346315"/>
            <a:ext cx="5771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8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Contenido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Ficha </a:t>
            </a:r>
            <a:r>
              <a:rPr lang="es-EC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técnica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Equipamiento del hogar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Uso de computadora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Uso del Internet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Tenencia de celular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Teléfono celular inteligente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Analfabetismo digital</a:t>
            </a:r>
          </a:p>
          <a:p>
            <a:pPr>
              <a:lnSpc>
                <a:spcPct val="150000"/>
              </a:lnSpc>
            </a:pPr>
            <a:r>
              <a:rPr lang="es-EC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Perfil de usuario de redes </a:t>
            </a:r>
            <a:r>
              <a:rPr lang="es-EC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sociales</a:t>
            </a:r>
            <a:endParaRPr lang="es-EC" sz="11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01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9872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7770" y="537924"/>
            <a:ext cx="6597380" cy="310587"/>
          </a:xfrm>
        </p:spPr>
        <p:txBody>
          <a:bodyPr/>
          <a:lstStyle/>
          <a:p>
            <a:r>
              <a:rPr lang="es-EC" dirty="0" smtClean="0">
                <a:latin typeface="Century Gothic" charset="0"/>
                <a:ea typeface="Century Gothic" charset="0"/>
                <a:cs typeface="Century Gothic" charset="0"/>
              </a:rPr>
              <a:t>Ficha Técnica: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02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graphicFrame>
        <p:nvGraphicFramePr>
          <p:cNvPr id="8" name="4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09746"/>
              </p:ext>
            </p:extLst>
          </p:nvPr>
        </p:nvGraphicFramePr>
        <p:xfrm>
          <a:off x="878682" y="1188408"/>
          <a:ext cx="7383292" cy="3310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7192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Equipamiento del </a:t>
            </a:r>
            <a:r>
              <a:rPr lang="es-EC" sz="2400" dirty="0" smtClean="0">
                <a:latin typeface="Century Gothic" charset="0"/>
                <a:ea typeface="Century Gothic" charset="0"/>
                <a:cs typeface="Century Gothic" charset="0"/>
              </a:rPr>
              <a:t>hogar</a:t>
            </a:r>
            <a:endParaRPr lang="es-ES_tradn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 smtClean="0"/>
              <a:t>03</a:t>
            </a:r>
            <a:endParaRPr lang="es-ES_tradn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50280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Equipamiento </a:t>
            </a:r>
            <a:r>
              <a:rPr lang="es-EC" dirty="0" smtClean="0"/>
              <a:t>tecnológico del hogar: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Nacional</a:t>
            </a:r>
            <a:endParaRPr lang="es-ES_tradnl" sz="1600" dirty="0"/>
          </a:p>
        </p:txBody>
      </p:sp>
      <p:sp>
        <p:nvSpPr>
          <p:cNvPr id="10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el 2017 se incrementó en 12,1 puntos el equipamiento de computadoras portátiles  en los hogares, con respecto al 2012 .</a:t>
            </a:r>
          </a:p>
        </p:txBody>
      </p:sp>
      <p:graphicFrame>
        <p:nvGraphicFramePr>
          <p:cNvPr id="11" name="8 Gráfico"/>
          <p:cNvGraphicFramePr/>
          <p:nvPr>
            <p:extLst>
              <p:ext uri="{D42A27DB-BD31-4B8C-83A1-F6EECF244321}">
                <p14:modId xmlns:p14="http://schemas.microsoft.com/office/powerpoint/2010/main" val="308787932"/>
              </p:ext>
            </p:extLst>
          </p:nvPr>
        </p:nvGraphicFramePr>
        <p:xfrm>
          <a:off x="657439" y="1557338"/>
          <a:ext cx="7829317" cy="2636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ángulo 15"/>
          <p:cNvSpPr/>
          <p:nvPr/>
        </p:nvSpPr>
        <p:spPr>
          <a:xfrm>
            <a:off x="166680" y="4719636"/>
            <a:ext cx="29033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Computadora portátil incluye: </a:t>
            </a:r>
            <a:r>
              <a:rPr lang="es-EC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laptop y tablet.</a:t>
            </a:r>
          </a:p>
        </p:txBody>
      </p:sp>
    </p:spTree>
    <p:extLst>
      <p:ext uri="{BB962C8B-B14F-4D97-AF65-F5344CB8AC3E}">
        <p14:creationId xmlns:p14="http://schemas.microsoft.com/office/powerpoint/2010/main" val="957039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Hogares que tienen </a:t>
            </a:r>
            <a:r>
              <a:rPr lang="es-EC" dirty="0" smtClean="0"/>
              <a:t>teléfono </a:t>
            </a:r>
            <a:r>
              <a:rPr lang="es-EC" dirty="0"/>
              <a:t>fijo y celular: 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Nacional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9 de cada 10 hogares en el país poseen al menos un teléfono celular, 9 puntos más que lo registrado en el 2012.</a:t>
            </a:r>
          </a:p>
        </p:txBody>
      </p:sp>
      <p:graphicFrame>
        <p:nvGraphicFramePr>
          <p:cNvPr id="11" name="3 Gráfico"/>
          <p:cNvGraphicFramePr/>
          <p:nvPr>
            <p:extLst>
              <p:ext uri="{D42A27DB-BD31-4B8C-83A1-F6EECF244321}">
                <p14:modId xmlns:p14="http://schemas.microsoft.com/office/powerpoint/2010/main" val="2102479488"/>
              </p:ext>
            </p:extLst>
          </p:nvPr>
        </p:nvGraphicFramePr>
        <p:xfrm>
          <a:off x="638604" y="1902162"/>
          <a:ext cx="7682787" cy="2457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18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Hogares con acceso a </a:t>
            </a:r>
            <a:r>
              <a:rPr lang="es-EC" dirty="0" smtClean="0"/>
              <a:t>Internet: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Nacional y 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Para el año 2017, el acceso a Internet a nivel nacional se incrementó en 14,7 puntos más que en </a:t>
            </a:r>
            <a:r>
              <a:rPr lang="es-EC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2012; al igual que en área urbana, </a:t>
            </a: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mientras que en la </a:t>
            </a:r>
            <a:r>
              <a:rPr lang="es-EC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rural crece 11,8 </a:t>
            </a: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puntos.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740491222"/>
              </p:ext>
            </p:extLst>
          </p:nvPr>
        </p:nvGraphicFramePr>
        <p:xfrm>
          <a:off x="770597" y="2221919"/>
          <a:ext cx="7692760" cy="217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58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Uso de </a:t>
            </a:r>
            <a:r>
              <a:rPr lang="es-EC" sz="2400" dirty="0" smtClean="0">
                <a:latin typeface="Century Gothic" charset="0"/>
                <a:ea typeface="Century Gothic" charset="0"/>
                <a:cs typeface="Century Gothic" charset="0"/>
              </a:rPr>
              <a:t>Computadora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(personas de 5 años y más</a:t>
            </a:r>
            <a:r>
              <a:rPr lang="es-EC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)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2190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</a:t>
            </a:r>
            <a:r>
              <a:rPr lang="es-EC" sz="2000" dirty="0"/>
              <a:t>computadora*: </a:t>
            </a:r>
            <a:endParaRPr lang="es-ES_tradnl" sz="20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Nacional </a:t>
            </a:r>
            <a:r>
              <a:rPr lang="es-EC" sz="1600" dirty="0"/>
              <a:t>y 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el año 2017, el 52,0% de la población de 5 años y más utilizó computadora, esto equivale a 13,3 puntos más que en el 2012.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650627682"/>
              </p:ext>
            </p:extLst>
          </p:nvPr>
        </p:nvGraphicFramePr>
        <p:xfrm>
          <a:off x="731241" y="1799654"/>
          <a:ext cx="7805453" cy="2648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3 Rectángulo"/>
          <p:cNvSpPr>
            <a:spLocks noChangeArrowheads="1"/>
          </p:cNvSpPr>
          <p:nvPr/>
        </p:nvSpPr>
        <p:spPr bwMode="auto">
          <a:xfrm>
            <a:off x="169387" y="4604762"/>
            <a:ext cx="4916963" cy="376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8385" tIns="49190" rIns="98385" bIns="49190">
            <a:spAutoFit/>
          </a:bodyPr>
          <a:lstStyle/>
          <a:p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Personas que utilizan computadora, </a:t>
            </a:r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se refiere a la población de 5 años y más que ha usado la computadora en los últimos 12 meses, desde cualquier lugar.</a:t>
            </a:r>
            <a:endParaRPr lang="es-EC" sz="9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9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Sexo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Para el 2017, existe una diferencia de 3 puntos en el uso de computadoras entre hombres y mujeres.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389428686"/>
              </p:ext>
            </p:extLst>
          </p:nvPr>
        </p:nvGraphicFramePr>
        <p:xfrm>
          <a:off x="706668" y="1952553"/>
          <a:ext cx="7707360" cy="2561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computadora</a:t>
            </a:r>
            <a:r>
              <a:rPr lang="es-EC" sz="2000" dirty="0"/>
              <a:t>:</a:t>
            </a:r>
            <a:r>
              <a:rPr lang="es-EC" sz="2000" dirty="0" smtClean="0"/>
              <a:t>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24727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Grupos </a:t>
            </a:r>
            <a:r>
              <a:rPr lang="es-EC" sz="1600" dirty="0"/>
              <a:t>de edad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50732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2017, el 78,5% de los jóvenes entre 16 a 24 años afirmaron haber usado una computadora en el último año.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576085887"/>
              </p:ext>
            </p:extLst>
          </p:nvPr>
        </p:nvGraphicFramePr>
        <p:xfrm>
          <a:off x="533507" y="1902162"/>
          <a:ext cx="8026834" cy="2616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computadora</a:t>
            </a:r>
            <a:r>
              <a:rPr lang="es-EC" sz="2000" dirty="0"/>
              <a:t>:</a:t>
            </a:r>
            <a:r>
              <a:rPr lang="es-EC" sz="2000" dirty="0" smtClean="0"/>
              <a:t>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283919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Provincias-diciembre </a:t>
            </a:r>
            <a:r>
              <a:rPr lang="es-EC" sz="1600" dirty="0"/>
              <a:t>2017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18541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Galápagos es la provincia con mayor número de personas que utilizó computadora con el 68,1%, seguida por Pichincha con el 65,6%; mientras que, la provincia que registra menor uso es Los Ríos con el 39,3%.</a:t>
            </a: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1157176656"/>
              </p:ext>
            </p:extLst>
          </p:nvPr>
        </p:nvGraphicFramePr>
        <p:xfrm>
          <a:off x="960606" y="1902162"/>
          <a:ext cx="8515350" cy="2633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144858" y="4626525"/>
            <a:ext cx="4920062" cy="38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Amazonía</a:t>
            </a:r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incluye las provincias de: </a:t>
            </a:r>
            <a:r>
              <a:rPr lang="es-EC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Napo, Pastaza, Sucumbíos, Orellana, Zamora Chinchipe y Morona </a:t>
            </a:r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Santiago</a:t>
            </a:r>
            <a:endParaRPr lang="es-EC" sz="9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computadora</a:t>
            </a:r>
            <a:r>
              <a:rPr lang="es-EC" sz="2000" dirty="0"/>
              <a:t>:</a:t>
            </a:r>
            <a:r>
              <a:rPr lang="es-EC" sz="2000" dirty="0" smtClean="0"/>
              <a:t>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91560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869139">
              <a:defRPr/>
            </a:pPr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Uso de Internet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(personas de 5 años y más</a:t>
            </a:r>
            <a:r>
              <a:rPr lang="es-EC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)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61649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Nacional </a:t>
            </a:r>
            <a:r>
              <a:rPr lang="es-EC" sz="1600" dirty="0"/>
              <a:t>y 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El 58,3% de la población de 5 años y más ha utilizado Internet en los últimos 12 meses. El 66,9%  en el área urbana frente al 39,6%  del área rural 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643202297"/>
              </p:ext>
            </p:extLst>
          </p:nvPr>
        </p:nvGraphicFramePr>
        <p:xfrm>
          <a:off x="770596" y="2041931"/>
          <a:ext cx="7418805" cy="2187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/>
          <p:cNvSpPr/>
          <p:nvPr/>
        </p:nvSpPr>
        <p:spPr>
          <a:xfrm>
            <a:off x="132032" y="46117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C" sz="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900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Personas que utilizan Internet, </a:t>
            </a:r>
            <a:r>
              <a:rPr lang="es-EC" sz="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se refiere a la población de 5 años y más que ha usado Internet en los últimos 12 meses, desde cualquier lugar.</a:t>
            </a:r>
            <a:endParaRPr lang="es-EC" sz="9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Internet*: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827408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Sexo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 porcentaje de personas que usan Internet ha incrementado en </a:t>
            </a:r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aproximadamente el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50% entre 2012 y 2017. Ellos representan el 59,3% mientras que ellas el 57,3%.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921118059"/>
              </p:ext>
            </p:extLst>
          </p:nvPr>
        </p:nvGraphicFramePr>
        <p:xfrm>
          <a:off x="744271" y="2121408"/>
          <a:ext cx="7445130" cy="2150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Internet: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208305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Grupos </a:t>
            </a:r>
            <a:r>
              <a:rPr lang="es-EC" sz="1600" dirty="0"/>
              <a:t>de edad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Para el año 2017, el 85,2 % de la población entre 16 a 24 años usaron Internet, le sigue el grupo de entre 25 y 34 años con el 73,9% de su población.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609660422"/>
              </p:ext>
            </p:extLst>
          </p:nvPr>
        </p:nvGraphicFramePr>
        <p:xfrm>
          <a:off x="497775" y="1824079"/>
          <a:ext cx="8378783" cy="2864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Internet: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1664535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 smtClean="0"/>
              <a:t>Provincia-diciembre </a:t>
            </a:r>
            <a:r>
              <a:rPr lang="es-EC" sz="1600" dirty="0"/>
              <a:t>2017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2017, el 81,3% de la población de Galápagos usó Internet, mientras que, Chimborazo es la provincia que menos lo hizo con el 45,1%.</a:t>
            </a: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1031712617"/>
              </p:ext>
            </p:extLst>
          </p:nvPr>
        </p:nvGraphicFramePr>
        <p:xfrm>
          <a:off x="144857" y="1902162"/>
          <a:ext cx="9191694" cy="2763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144857" y="4685508"/>
            <a:ext cx="4305699" cy="37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Amazonía</a:t>
            </a:r>
            <a:r>
              <a:rPr lang="es-EC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incluye las provincias de: </a:t>
            </a:r>
            <a:r>
              <a:rPr lang="es-EC" sz="8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Napo, Pastaza, Sucumbíos, Orellana, Zamora Chinchipe y Morona </a:t>
            </a:r>
            <a:r>
              <a:rPr lang="es-EC" sz="8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Santiago</a:t>
            </a:r>
            <a:endParaRPr lang="es-EC" sz="85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2000" dirty="0"/>
              <a:t>Porcentaje de personas que </a:t>
            </a:r>
            <a:r>
              <a:rPr lang="es-EC" sz="2000" dirty="0" smtClean="0"/>
              <a:t>utilizan Internet: 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574494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Lugar de uso de Internet*: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Nacional y 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627722" y="1484431"/>
            <a:ext cx="203689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las personas que usan Internet a nivel nacional, el 57,2% accede desde su hogar. Tanto para el área urbana como rural, el “Hogar” es el lugar principal en donde utilizan Internet.</a:t>
            </a:r>
          </a:p>
        </p:txBody>
      </p:sp>
      <p:graphicFrame>
        <p:nvGraphicFramePr>
          <p:cNvPr id="10" name="6 Gráfico"/>
          <p:cNvGraphicFramePr/>
          <p:nvPr>
            <p:extLst>
              <p:ext uri="{D42A27DB-BD31-4B8C-83A1-F6EECF244321}">
                <p14:modId xmlns:p14="http://schemas.microsoft.com/office/powerpoint/2010/main" val="301524636"/>
              </p:ext>
            </p:extLst>
          </p:nvPr>
        </p:nvGraphicFramePr>
        <p:xfrm>
          <a:off x="2664620" y="1105360"/>
          <a:ext cx="6371585" cy="3343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81295" y="4625604"/>
            <a:ext cx="4204956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Lugar de uso de Internet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al lugar donde usó Internet con mayor frecuencia, en los últimos 12 meses.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60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Lugar de uso de Internet*: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5 a 17 años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039419"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las personas que usan Internet de la población de 5 a 17 años, el 48,8% accede desde su hogar. </a:t>
            </a:r>
          </a:p>
        </p:txBody>
      </p:sp>
      <p:graphicFrame>
        <p:nvGraphicFramePr>
          <p:cNvPr id="10" name="6 Gráfico"/>
          <p:cNvGraphicFramePr/>
          <p:nvPr>
            <p:extLst>
              <p:ext uri="{D42A27DB-BD31-4B8C-83A1-F6EECF244321}">
                <p14:modId xmlns:p14="http://schemas.microsoft.com/office/powerpoint/2010/main" val="716035271"/>
              </p:ext>
            </p:extLst>
          </p:nvPr>
        </p:nvGraphicFramePr>
        <p:xfrm>
          <a:off x="664697" y="1902162"/>
          <a:ext cx="8005048" cy="2584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31899" y="4651626"/>
            <a:ext cx="7322750" cy="34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7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Lugar de uso de Internet</a:t>
            </a:r>
            <a:r>
              <a:rPr lang="es-EC" sz="7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al lugar donde usó Internet con mayor frecuencia, en los últimos 12 meses.</a:t>
            </a:r>
          </a:p>
          <a:p>
            <a:r>
              <a:rPr lang="es-EC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 categoría “Trabajo” y “Otro” se debe manejar con </a:t>
            </a:r>
            <a:r>
              <a:rPr lang="es-EC" sz="7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precaución, coeficiente </a:t>
            </a:r>
            <a:r>
              <a:rPr lang="es-EC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variación superior al 15</a:t>
            </a:r>
            <a:r>
              <a:rPr lang="es-EC" sz="7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136761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Razones de uso de Internet*: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Nacional y 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5" y="1169567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/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 a nivel nacional, el 40,7% de las personas usó Internet para obtener información, mientras el 31,0% lo utilizó como medio de comunicación en general. Se observa tendencia parecida tanto el área urbana y rural.</a:t>
            </a: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2057275663"/>
              </p:ext>
            </p:extLst>
          </p:nvPr>
        </p:nvGraphicFramePr>
        <p:xfrm>
          <a:off x="458852" y="1909384"/>
          <a:ext cx="8042291" cy="268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67805" y="4673199"/>
            <a:ext cx="5110253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Razón </a:t>
            </a:r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uso de Internet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 los servicios o actividades por las cuales las personas acceden a Internet, en los últimos 12 meses. 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957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Razones de uso de Internet: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Sexo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>
              <a:lnSpc>
                <a:spcPct val="150000"/>
              </a:lnSpc>
            </a:pPr>
            <a:r>
              <a:rPr lang="es-EC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2017, la razón principal de uso de Internet tanto para hombres como para mujeres es “Obtener información”.</a:t>
            </a: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3725918444"/>
              </p:ext>
            </p:extLst>
          </p:nvPr>
        </p:nvGraphicFramePr>
        <p:xfrm>
          <a:off x="1119038" y="1918795"/>
          <a:ext cx="6893843" cy="2848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7819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Frecuencia de uso de Internet*: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Nacional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004959">
              <a:lnSpc>
                <a:spcPct val="150000"/>
              </a:lnSpc>
            </a:pPr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2017, el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74,7% de las personas que usan Internet lo hacen por lo menos una vez al día.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630391380"/>
              </p:ext>
            </p:extLst>
          </p:nvPr>
        </p:nvGraphicFramePr>
        <p:xfrm>
          <a:off x="598476" y="1625163"/>
          <a:ext cx="8036272" cy="277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5 CuadroTexto"/>
          <p:cNvSpPr txBox="1">
            <a:spLocks noChangeArrowheads="1"/>
          </p:cNvSpPr>
          <p:nvPr/>
        </p:nvSpPr>
        <p:spPr bwMode="auto">
          <a:xfrm>
            <a:off x="107536" y="4594826"/>
            <a:ext cx="4287184" cy="38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s-EC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Frecuencia de </a:t>
            </a:r>
            <a:r>
              <a:rPr lang="es-EC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uso de Internet</a:t>
            </a:r>
            <a:r>
              <a:rPr lang="es-EC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 la regularidad con que utiliza Internet, en los últimos 12 meses.</a:t>
            </a:r>
            <a:endParaRPr lang="es-EC" sz="9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8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869139">
              <a:defRPr/>
            </a:pPr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Tenencia de Celular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(personas de 5 años y más</a:t>
            </a:r>
            <a:r>
              <a:rPr lang="es-EC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)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90680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</a:t>
            </a:r>
            <a:r>
              <a:rPr lang="es-EC" dirty="0" smtClean="0"/>
              <a:t>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teléfono celular activado: </a:t>
            </a:r>
            <a:r>
              <a:rPr lang="es-EC" sz="1600" dirty="0"/>
              <a:t>Nacional y</a:t>
            </a:r>
            <a:r>
              <a:rPr lang="es-EC" sz="1600" b="1" dirty="0"/>
              <a:t> </a:t>
            </a:r>
            <a:r>
              <a:rPr lang="es-EC" sz="1600" dirty="0"/>
              <a:t>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 2017, el 58,5% de la población de 5 años y más tiene al menos un celular activado, 8,1 puntos más que lo registrado en el 2012. Existe una diferencia de 17,5 a favor del área urbana frente a la rural.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063829125"/>
              </p:ext>
            </p:extLst>
          </p:nvPr>
        </p:nvGraphicFramePr>
        <p:xfrm>
          <a:off x="597586" y="1876832"/>
          <a:ext cx="8091055" cy="2958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225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teléfono celular activado: </a:t>
            </a:r>
            <a:r>
              <a:rPr lang="es-EC" sz="1600" dirty="0"/>
              <a:t>Sexo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 tenencia de teléfono celular activado entre 2012 y 2017 creció 6,5 puntos en los hombres, mientras que en las mujeres 9,7 puntos porcentuales.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852153165"/>
              </p:ext>
            </p:extLst>
          </p:nvPr>
        </p:nvGraphicFramePr>
        <p:xfrm>
          <a:off x="501584" y="1952553"/>
          <a:ext cx="7956828" cy="262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578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b="1" dirty="0"/>
              <a:t>teléfono celular activado: </a:t>
            </a:r>
            <a:r>
              <a:rPr lang="es-EC" dirty="0"/>
              <a:t>Grupos de edad</a:t>
            </a:r>
            <a:endParaRPr lang="es-ES_tradnl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Los grupos etarios con mayor tenencia de teléfono celular activado pertenecen a la  población de  entre 25 a 34  y de 35 a 44 años con el 82,9%, seguido de los de 45 a 54 años con el 79,0%.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857764329"/>
              </p:ext>
            </p:extLst>
          </p:nvPr>
        </p:nvGraphicFramePr>
        <p:xfrm>
          <a:off x="426075" y="1973179"/>
          <a:ext cx="8328210" cy="2537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3194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b="1" dirty="0"/>
              <a:t>teléfono celular activado: </a:t>
            </a:r>
            <a:r>
              <a:rPr lang="es-EC" dirty="0"/>
              <a:t>Provincia-diciembre 2017</a:t>
            </a:r>
            <a:endParaRPr lang="es-ES_tradnl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19999"/>
            <a:ext cx="7418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/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7 de cada 10 personas en Galápagos tienen al menos un celular activado, mientras que en la Amazonía* 4 de cada 10. </a:t>
            </a: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1187425365"/>
              </p:ext>
            </p:extLst>
          </p:nvPr>
        </p:nvGraphicFramePr>
        <p:xfrm>
          <a:off x="23089" y="1666557"/>
          <a:ext cx="9876034" cy="2959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117358" y="4675877"/>
            <a:ext cx="4385892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Amazonía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incluye las provincias de: 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Napo, Pastaza, Sucumbíos, Orellana, Zamora Chinchipe y Morona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Santiago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9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869139">
              <a:defRPr/>
            </a:pPr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Teléfono celular inteligente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(personas de 5 años y más</a:t>
            </a:r>
            <a:r>
              <a:rPr lang="es-EC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)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217760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teléfono inteligente*: </a:t>
            </a:r>
            <a:r>
              <a:rPr lang="es-EC" sz="1600" dirty="0"/>
              <a:t>Nacional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 a nivel nacional, la tenencia del teléfono  inteligente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creció 7,5 puntos en relación al 2016. </a:t>
            </a: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Existe una diferencia de 23,9 puntos a favor del área urbana frente a la rural.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2602029367"/>
              </p:ext>
            </p:extLst>
          </p:nvPr>
        </p:nvGraphicFramePr>
        <p:xfrm>
          <a:off x="515256" y="1902162"/>
          <a:ext cx="8091055" cy="2418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68197" y="4502493"/>
            <a:ext cx="4991941" cy="47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Porcentaje de personas que tienen teléfono inteligente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.- se refiere a la población de 5 años y más con celular activado </a:t>
            </a:r>
            <a:r>
              <a:rPr lang="es-EC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con respecto a la población de 5 años y más.</a:t>
            </a:r>
            <a:endParaRPr lang="es-EC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Teléfono inteligente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 celular </a:t>
            </a:r>
            <a:r>
              <a:rPr lang="es-EC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720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b="1" dirty="0"/>
              <a:t>teléfono inteligente: </a:t>
            </a:r>
            <a:r>
              <a:rPr lang="es-EC" dirty="0"/>
              <a:t>Sexo</a:t>
            </a:r>
            <a:endParaRPr lang="es-ES_tradnl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 tenencia del teléfono inteligente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creció entre 2016 y 2017, en 7,5 puntos aproximadamente tanto en la población de hombres como en la de mujeres.</a:t>
            </a:r>
            <a:endParaRPr lang="es-MX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532794289"/>
              </p:ext>
            </p:extLst>
          </p:nvPr>
        </p:nvGraphicFramePr>
        <p:xfrm>
          <a:off x="770596" y="1684420"/>
          <a:ext cx="7547183" cy="2746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102572" y="4657303"/>
            <a:ext cx="5225699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Porcentaje de personas que tienen teléfono inteligente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.- se refiere a la población de 5 años y más con celular activado </a:t>
            </a:r>
            <a:r>
              <a:rPr lang="es-EC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con respecto a la población de 5 años y más.</a:t>
            </a:r>
            <a:endParaRPr lang="es-EC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69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b="1" dirty="0"/>
              <a:t>teléfono inteligente: </a:t>
            </a:r>
            <a:r>
              <a:rPr lang="es-EC" dirty="0"/>
              <a:t>Grupos de edad</a:t>
            </a:r>
            <a:endParaRPr lang="es-ES_tradnl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39419">
              <a:lnSpc>
                <a:spcPct val="150000"/>
              </a:lnSpc>
            </a:pPr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el año 2017, los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grupos etarios con mayor tenencia de teléfono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pertenecen a la  población de  entre 25 a 34 con el 62,7% , seguido de la población de 16 a 24 años con el 57,4%.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1934433073"/>
              </p:ext>
            </p:extLst>
          </p:nvPr>
        </p:nvGraphicFramePr>
        <p:xfrm>
          <a:off x="506046" y="1785668"/>
          <a:ext cx="7947904" cy="2619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79167" y="4625604"/>
            <a:ext cx="4881939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Porcentaje de personas que tienen teléfono inteligente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.- se refiere a la población de 5 años y más con celular activado </a:t>
            </a:r>
            <a:r>
              <a:rPr lang="es-EC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con respecto a la población de 5 años y más.</a:t>
            </a:r>
            <a:endParaRPr lang="es-EC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989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869139">
              <a:defRPr/>
            </a:pPr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Teléfono celular inteligente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defTabSz="869139">
              <a:lnSpc>
                <a:spcPct val="100000"/>
              </a:lnSpc>
              <a:defRPr/>
            </a:pPr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(personas de 5 años y más que tienen celular activado)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66067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celular activado y teléfono inteligente*: </a:t>
            </a:r>
            <a:r>
              <a:rPr lang="es-EC" sz="1600" dirty="0"/>
              <a:t>Nacional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29344" y="1255831"/>
            <a:ext cx="7589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 a nivel nacional, la tenencia del teléfono  inteligente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creció 10,7 puntos en relación al 2016.</a:t>
            </a:r>
            <a:endParaRPr lang="es-MX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284080243"/>
              </p:ext>
            </p:extLst>
          </p:nvPr>
        </p:nvGraphicFramePr>
        <p:xfrm>
          <a:off x="816886" y="1660120"/>
          <a:ext cx="7414548" cy="2754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5 CuadroTexto"/>
          <p:cNvSpPr txBox="1">
            <a:spLocks noChangeArrowheads="1"/>
          </p:cNvSpPr>
          <p:nvPr/>
        </p:nvSpPr>
        <p:spPr bwMode="auto">
          <a:xfrm>
            <a:off x="139975" y="4449697"/>
            <a:ext cx="4988916" cy="47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Porcentaje de teléfono inteligente.- 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se refiere a la población de 5 años y más con celular activado </a:t>
            </a:r>
            <a:r>
              <a:rPr lang="es-EC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con respecto a la población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5 años y más que tiene teléfono celular.</a:t>
            </a:r>
            <a:endParaRPr lang="es-EC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Teléfono inteligente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 celular </a:t>
            </a:r>
            <a:r>
              <a:rPr lang="es-EC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22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celular activado y teléfono inteligente: </a:t>
            </a:r>
            <a:r>
              <a:rPr lang="es-EC" sz="1600" dirty="0"/>
              <a:t>Sexo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 tenencia del teléfono inteligente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creció entre 2016 y 2017, en 11 puntos en la población de hombres, y 10,5 puntos en la de mujeres.</a:t>
            </a:r>
            <a:endParaRPr lang="es-MX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10" name="1 Grupo"/>
          <p:cNvGrpSpPr/>
          <p:nvPr/>
        </p:nvGrpSpPr>
        <p:grpSpPr>
          <a:xfrm>
            <a:off x="523327" y="1902162"/>
            <a:ext cx="7913341" cy="2516356"/>
            <a:chOff x="83126" y="2229985"/>
            <a:chExt cx="9156123" cy="3616633"/>
          </a:xfrm>
        </p:grpSpPr>
        <p:graphicFrame>
          <p:nvGraphicFramePr>
            <p:cNvPr id="11" name="7 Gráfico"/>
            <p:cNvGraphicFramePr/>
            <p:nvPr>
              <p:extLst>
                <p:ext uri="{D42A27DB-BD31-4B8C-83A1-F6EECF244321}">
                  <p14:modId xmlns:p14="http://schemas.microsoft.com/office/powerpoint/2010/main" val="572278028"/>
                </p:ext>
              </p:extLst>
            </p:nvPr>
          </p:nvGraphicFramePr>
          <p:xfrm>
            <a:off x="83126" y="2229986"/>
            <a:ext cx="4927023" cy="36166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12 Gráfico"/>
            <p:cNvGraphicFramePr/>
            <p:nvPr>
              <p:extLst>
                <p:ext uri="{D42A27DB-BD31-4B8C-83A1-F6EECF244321}">
                  <p14:modId xmlns:p14="http://schemas.microsoft.com/office/powerpoint/2010/main" val="551483528"/>
                </p:ext>
              </p:extLst>
            </p:nvPr>
          </p:nvGraphicFramePr>
          <p:xfrm>
            <a:off x="4312226" y="2229985"/>
            <a:ext cx="4927023" cy="36166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3" name="5 CuadroTexto"/>
          <p:cNvSpPr txBox="1">
            <a:spLocks noChangeArrowheads="1"/>
          </p:cNvSpPr>
          <p:nvPr/>
        </p:nvSpPr>
        <p:spPr bwMode="auto">
          <a:xfrm>
            <a:off x="56731" y="4528059"/>
            <a:ext cx="5058410" cy="47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Porcentaje de teléfono inteligente.- 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se refiere a la población de 5 años y más con celular activado </a:t>
            </a:r>
            <a:r>
              <a:rPr lang="es-EC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con respecto a la población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5 años y más que tiene teléfono celular.</a:t>
            </a:r>
            <a:endParaRPr lang="es-EC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(*)</a:t>
            </a:r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Teléfono inteligente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, se refiere a celular </a:t>
            </a:r>
            <a:r>
              <a:rPr lang="es-EC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03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celular activado y teléfono inteligente: </a:t>
            </a:r>
            <a:r>
              <a:rPr lang="es-EC" sz="1600" dirty="0"/>
              <a:t>Grupos de Edad</a:t>
            </a:r>
            <a:endParaRPr lang="es-ES_tradnl" sz="1600" dirty="0"/>
          </a:p>
        </p:txBody>
      </p:sp>
      <p:cxnSp>
        <p:nvCxnSpPr>
          <p:cNvPr id="16" name="2 Conector recto"/>
          <p:cNvCxnSpPr/>
          <p:nvPr/>
        </p:nvCxnSpPr>
        <p:spPr>
          <a:xfrm>
            <a:off x="771864" y="2811447"/>
            <a:ext cx="7654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4 Conector recto"/>
          <p:cNvCxnSpPr/>
          <p:nvPr/>
        </p:nvCxnSpPr>
        <p:spPr>
          <a:xfrm>
            <a:off x="4557727" y="1086928"/>
            <a:ext cx="0" cy="3570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3 Gráfico"/>
          <p:cNvGraphicFramePr/>
          <p:nvPr>
            <p:extLst>
              <p:ext uri="{D42A27DB-BD31-4B8C-83A1-F6EECF244321}">
                <p14:modId xmlns:p14="http://schemas.microsoft.com/office/powerpoint/2010/main" val="1314375483"/>
              </p:ext>
            </p:extLst>
          </p:nvPr>
        </p:nvGraphicFramePr>
        <p:xfrm>
          <a:off x="770596" y="1544127"/>
          <a:ext cx="3729301" cy="1267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3 Gráfico"/>
          <p:cNvGraphicFramePr/>
          <p:nvPr>
            <p:extLst>
              <p:ext uri="{D42A27DB-BD31-4B8C-83A1-F6EECF244321}">
                <p14:modId xmlns:p14="http://schemas.microsoft.com/office/powerpoint/2010/main" val="3194599247"/>
              </p:ext>
            </p:extLst>
          </p:nvPr>
        </p:nvGraphicFramePr>
        <p:xfrm>
          <a:off x="4640080" y="851387"/>
          <a:ext cx="3812139" cy="2044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5 Gráfico"/>
          <p:cNvGraphicFramePr/>
          <p:nvPr>
            <p:extLst>
              <p:ext uri="{D42A27DB-BD31-4B8C-83A1-F6EECF244321}">
                <p14:modId xmlns:p14="http://schemas.microsoft.com/office/powerpoint/2010/main" val="312712440"/>
              </p:ext>
            </p:extLst>
          </p:nvPr>
        </p:nvGraphicFramePr>
        <p:xfrm>
          <a:off x="741681" y="2834713"/>
          <a:ext cx="3758216" cy="1683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3 Gráfico"/>
          <p:cNvGraphicFramePr/>
          <p:nvPr>
            <p:extLst>
              <p:ext uri="{D42A27DB-BD31-4B8C-83A1-F6EECF244321}">
                <p14:modId xmlns:p14="http://schemas.microsoft.com/office/powerpoint/2010/main" val="1676409319"/>
              </p:ext>
            </p:extLst>
          </p:nvPr>
        </p:nvGraphicFramePr>
        <p:xfrm>
          <a:off x="4881383" y="3094895"/>
          <a:ext cx="3341341" cy="1423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5 CuadroTexto"/>
          <p:cNvSpPr txBox="1">
            <a:spLocks noChangeArrowheads="1"/>
          </p:cNvSpPr>
          <p:nvPr/>
        </p:nvSpPr>
        <p:spPr bwMode="auto">
          <a:xfrm>
            <a:off x="97540" y="4657303"/>
            <a:ext cx="4213204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El gráfico de barras pertenece a la información de 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Celular Activado,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mientras que la línea a 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Celular 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.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29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Porcentaje de personas que tienen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b="1" dirty="0"/>
              <a:t>celular activado y teléfono inteligente: </a:t>
            </a:r>
            <a:r>
              <a:rPr lang="es-EC" sz="1600" dirty="0"/>
              <a:t>Grupos de Edad</a:t>
            </a:r>
            <a:endParaRPr lang="es-ES_tradnl" sz="1600" dirty="0"/>
          </a:p>
        </p:txBody>
      </p:sp>
      <p:cxnSp>
        <p:nvCxnSpPr>
          <p:cNvPr id="17" name="2 Conector recto"/>
          <p:cNvCxnSpPr/>
          <p:nvPr/>
        </p:nvCxnSpPr>
        <p:spPr>
          <a:xfrm>
            <a:off x="737488" y="2949738"/>
            <a:ext cx="7654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4 Conector recto"/>
          <p:cNvCxnSpPr/>
          <p:nvPr/>
        </p:nvCxnSpPr>
        <p:spPr>
          <a:xfrm>
            <a:off x="4523351" y="1306284"/>
            <a:ext cx="0" cy="16434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3 Gráfico"/>
          <p:cNvGraphicFramePr/>
          <p:nvPr>
            <p:extLst>
              <p:ext uri="{D42A27DB-BD31-4B8C-83A1-F6EECF244321}">
                <p14:modId xmlns:p14="http://schemas.microsoft.com/office/powerpoint/2010/main" val="2723693673"/>
              </p:ext>
            </p:extLst>
          </p:nvPr>
        </p:nvGraphicFramePr>
        <p:xfrm>
          <a:off x="737488" y="1095555"/>
          <a:ext cx="3761337" cy="1854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3 Gráfico"/>
          <p:cNvGraphicFramePr/>
          <p:nvPr>
            <p:extLst>
              <p:ext uri="{D42A27DB-BD31-4B8C-83A1-F6EECF244321}">
                <p14:modId xmlns:p14="http://schemas.microsoft.com/office/powerpoint/2010/main" val="2713278931"/>
              </p:ext>
            </p:extLst>
          </p:nvPr>
        </p:nvGraphicFramePr>
        <p:xfrm>
          <a:off x="4611520" y="1095555"/>
          <a:ext cx="3692364" cy="1854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3 Gráfico"/>
          <p:cNvGraphicFramePr/>
          <p:nvPr>
            <p:extLst>
              <p:ext uri="{D42A27DB-BD31-4B8C-83A1-F6EECF244321}">
                <p14:modId xmlns:p14="http://schemas.microsoft.com/office/powerpoint/2010/main" val="1325931958"/>
              </p:ext>
            </p:extLst>
          </p:nvPr>
        </p:nvGraphicFramePr>
        <p:xfrm>
          <a:off x="2755490" y="3002314"/>
          <a:ext cx="3712060" cy="1530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5 CuadroTexto"/>
          <p:cNvSpPr txBox="1">
            <a:spLocks noChangeArrowheads="1"/>
          </p:cNvSpPr>
          <p:nvPr/>
        </p:nvSpPr>
        <p:spPr bwMode="auto">
          <a:xfrm>
            <a:off x="77139" y="4502493"/>
            <a:ext cx="4343309" cy="35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221" tIns="54110" rIns="108221" bIns="54110">
            <a:spAutoFit/>
          </a:bodyPr>
          <a:lstStyle/>
          <a:p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El gráfico de barras pertenece a la información de 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Celular Activado,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mientras que la línea a </a:t>
            </a:r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Celular Smartphone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832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869139">
              <a:defRPr/>
            </a:pPr>
            <a:r>
              <a:rPr lang="es-EC" sz="2400" dirty="0">
                <a:latin typeface="Century Gothic" charset="0"/>
                <a:ea typeface="Century Gothic" charset="0"/>
                <a:cs typeface="Century Gothic" charset="0"/>
              </a:rPr>
              <a:t>Analfabetismo Digital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defTabSz="869139">
              <a:defRPr/>
            </a:pPr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(personas de 15 a 49 años)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8462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Analfabetismo digital: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Nacional y área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2017, el 10,5% de las personas de 15 a 49 años en el Ecuador son analfabetas digitales, 10,9 puntos menos que en 2012. </a:t>
            </a:r>
          </a:p>
        </p:txBody>
      </p:sp>
      <p:graphicFrame>
        <p:nvGraphicFramePr>
          <p:cNvPr id="10" name="7 Gráfico"/>
          <p:cNvGraphicFramePr/>
          <p:nvPr>
            <p:extLst>
              <p:ext uri="{D42A27DB-BD31-4B8C-83A1-F6EECF244321}">
                <p14:modId xmlns:p14="http://schemas.microsoft.com/office/powerpoint/2010/main" val="1578982867"/>
              </p:ext>
            </p:extLst>
          </p:nvPr>
        </p:nvGraphicFramePr>
        <p:xfrm>
          <a:off x="611179" y="1935164"/>
          <a:ext cx="7785405" cy="2033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3 Rectángulo"/>
          <p:cNvSpPr>
            <a:spLocks noChangeArrowheads="1"/>
          </p:cNvSpPr>
          <p:nvPr/>
        </p:nvSpPr>
        <p:spPr bwMode="auto">
          <a:xfrm>
            <a:off x="169619" y="4480912"/>
            <a:ext cx="4763987" cy="46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8385" tIns="49190" rIns="98385" bIns="49190">
            <a:spAutoFit/>
          </a:bodyPr>
          <a:lstStyle/>
          <a:p>
            <a:pPr algn="just"/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Nota: 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Se considera </a:t>
            </a:r>
            <a:r>
              <a:rPr lang="es-EC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Analfabeta Digital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 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una persona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 15 a 49 años cuando </a:t>
            </a:r>
            <a:r>
              <a:rPr lang="es-EC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cumple simultáneamente tres características: 1) No tiene celular activado 2) En los últimos 12 meses no ha utilizado computadora 3) En los últimos 12 meses no ha utilizado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Internet.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21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Analfabetismo digital: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sz="1600" dirty="0"/>
              <a:t>Sexo</a:t>
            </a:r>
            <a:endParaRPr lang="es-ES_tradnl" sz="1600" dirty="0"/>
          </a:p>
        </p:txBody>
      </p:sp>
      <p:sp>
        <p:nvSpPr>
          <p:cNvPr id="9" name="3 CuadroTexto"/>
          <p:cNvSpPr txBox="1"/>
          <p:nvPr/>
        </p:nvSpPr>
        <p:spPr>
          <a:xfrm>
            <a:off x="770596" y="1255831"/>
            <a:ext cx="7418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 2017, el 8,9% de los hombres de 15 a 49 años son analfabetos digitales frente al 12% de las mujeres del mismo grupo etario. </a:t>
            </a:r>
          </a:p>
        </p:txBody>
      </p:sp>
      <p:graphicFrame>
        <p:nvGraphicFramePr>
          <p:cNvPr id="10" name="3 Gráfico"/>
          <p:cNvGraphicFramePr/>
          <p:nvPr>
            <p:extLst>
              <p:ext uri="{D42A27DB-BD31-4B8C-83A1-F6EECF244321}">
                <p14:modId xmlns:p14="http://schemas.microsoft.com/office/powerpoint/2010/main" val="2013944294"/>
              </p:ext>
            </p:extLst>
          </p:nvPr>
        </p:nvGraphicFramePr>
        <p:xfrm>
          <a:off x="770596" y="1904428"/>
          <a:ext cx="7707360" cy="261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2860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869139">
              <a:defRPr/>
            </a:pPr>
            <a:r>
              <a:rPr lang="es-EC" sz="1800" dirty="0">
                <a:latin typeface="Century Gothic" charset="0"/>
                <a:ea typeface="Century Gothic" charset="0"/>
                <a:cs typeface="Century Gothic" charset="0"/>
              </a:rPr>
              <a:t>Perfil de usuarios de redes sociales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C" dirty="0"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2017</a:t>
            </a:r>
            <a:endParaRPr lang="es-EC" dirty="0"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080105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Porcentaje de población</a:t>
            </a:r>
            <a:endParaRPr lang="es-ES_tradnl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 smtClean="0"/>
              <a:t>04</a:t>
            </a:r>
            <a:endParaRPr lang="es-ES_tradnl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C" dirty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Tecnologías de la Información y Comunicaciones · TIC </a:t>
            </a:r>
            <a:r>
              <a:rPr lang="es-EC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es-EC" dirty="0">
              <a:solidFill>
                <a:schemeClr val="bg1">
                  <a:lumMod val="65000"/>
                </a:schemeClr>
              </a:solidFill>
              <a:cs typeface="Century Gothic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s-EC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con celular y redes sociales</a:t>
            </a:r>
            <a:endParaRPr lang="es-ES_tradn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dondear rectángulo de esquina del mismo lado 9"/>
          <p:cNvSpPr/>
          <p:nvPr/>
        </p:nvSpPr>
        <p:spPr>
          <a:xfrm rot="10800000">
            <a:off x="548142" y="1563514"/>
            <a:ext cx="4505916" cy="540654"/>
          </a:xfrm>
          <a:prstGeom prst="round2SameRect">
            <a:avLst>
              <a:gd name="adj1" fmla="val 11972"/>
              <a:gd name="adj2" fmla="val 13380"/>
            </a:avLst>
          </a:prstGeom>
          <a:solidFill>
            <a:schemeClr val="bg1"/>
          </a:solidFill>
          <a:ln w="19050">
            <a:solidFill>
              <a:srgbClr val="5180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1" name="Redondear rectángulo de esquina del mismo lado 10"/>
          <p:cNvSpPr/>
          <p:nvPr/>
        </p:nvSpPr>
        <p:spPr>
          <a:xfrm rot="10800000">
            <a:off x="548142" y="2298106"/>
            <a:ext cx="4505916" cy="542135"/>
          </a:xfrm>
          <a:prstGeom prst="round2SameRect">
            <a:avLst>
              <a:gd name="adj1" fmla="val 11972"/>
              <a:gd name="adj2" fmla="val 13380"/>
            </a:avLst>
          </a:prstGeom>
          <a:solidFill>
            <a:schemeClr val="bg1"/>
          </a:solidFill>
          <a:ln w="19050">
            <a:solidFill>
              <a:srgbClr val="5180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dondear rectángulo de esquina del mismo lado 11"/>
          <p:cNvSpPr/>
          <p:nvPr/>
        </p:nvSpPr>
        <p:spPr>
          <a:xfrm rot="10800000">
            <a:off x="548143" y="3037173"/>
            <a:ext cx="4505915" cy="518186"/>
          </a:xfrm>
          <a:prstGeom prst="round2SameRect">
            <a:avLst>
              <a:gd name="adj1" fmla="val 11972"/>
              <a:gd name="adj2" fmla="val 13380"/>
            </a:avLst>
          </a:prstGeom>
          <a:solidFill>
            <a:schemeClr val="bg1"/>
          </a:solidFill>
          <a:ln w="19050">
            <a:solidFill>
              <a:srgbClr val="5180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3" name="Conector recto 12"/>
          <p:cNvCxnSpPr/>
          <p:nvPr/>
        </p:nvCxnSpPr>
        <p:spPr>
          <a:xfrm>
            <a:off x="5090125" y="2110367"/>
            <a:ext cx="3667427" cy="0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090125" y="3555360"/>
            <a:ext cx="3667427" cy="0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5090125" y="2840242"/>
            <a:ext cx="3667427" cy="0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5090123" y="4272694"/>
            <a:ext cx="3667429" cy="0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602846" y="3780963"/>
            <a:ext cx="43965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31,9%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lvl="0" algn="ctr"/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Utiliza </a:t>
            </a:r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redes sociales desde su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SMARTPHONE</a:t>
            </a:r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490328" y="3064527"/>
            <a:ext cx="2621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33,7%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ctr"/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 celular es SMARTPHONE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1490328" y="2336338"/>
            <a:ext cx="2621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53,0%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ctr"/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Sí tiene celular activado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1035061" y="1609688"/>
            <a:ext cx="3532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90,6%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ctr"/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Porcentaje de la población 5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años y más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167716" y="3889444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5.412.575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96291" y="3177469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5.716.770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5224866" y="2452746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8.987.750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48666" y="1711909"/>
            <a:ext cx="1079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15.360.507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5028497" y="988723"/>
            <a:ext cx="13724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Población total 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16.961.926</a:t>
            </a:r>
            <a:endParaRPr lang="es-E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89773" y="608999"/>
            <a:ext cx="203122" cy="38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6859778" y="606995"/>
            <a:ext cx="174105" cy="38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Conector recto 27"/>
          <p:cNvCxnSpPr/>
          <p:nvPr/>
        </p:nvCxnSpPr>
        <p:spPr>
          <a:xfrm>
            <a:off x="7557100" y="1416468"/>
            <a:ext cx="0" cy="2856226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19"/>
          <p:cNvCxnSpPr/>
          <p:nvPr/>
        </p:nvCxnSpPr>
        <p:spPr>
          <a:xfrm>
            <a:off x="6423625" y="1416468"/>
            <a:ext cx="0" cy="2856226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19"/>
          <p:cNvCxnSpPr/>
          <p:nvPr/>
        </p:nvCxnSpPr>
        <p:spPr>
          <a:xfrm>
            <a:off x="8652475" y="1416468"/>
            <a:ext cx="0" cy="2856226"/>
          </a:xfrm>
          <a:prstGeom prst="line">
            <a:avLst/>
          </a:prstGeom>
          <a:ln w="12700">
            <a:solidFill>
              <a:srgbClr val="5180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3"/>
          <p:cNvSpPr/>
          <p:nvPr/>
        </p:nvSpPr>
        <p:spPr>
          <a:xfrm>
            <a:off x="6395903" y="977232"/>
            <a:ext cx="11652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Hombre</a:t>
            </a:r>
          </a:p>
          <a:p>
            <a:pPr algn="ctr"/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8.393.133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ectángulo 33"/>
          <p:cNvSpPr/>
          <p:nvPr/>
        </p:nvSpPr>
        <p:spPr>
          <a:xfrm>
            <a:off x="7492672" y="982977"/>
            <a:ext cx="12260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Mujer</a:t>
            </a:r>
          </a:p>
          <a:p>
            <a:pPr algn="ctr"/>
            <a:r>
              <a:rPr lang="es-E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8.568.793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6494888" y="1711909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7.557.419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ángulo 32"/>
          <p:cNvSpPr/>
          <p:nvPr/>
        </p:nvSpPr>
        <p:spPr>
          <a:xfrm>
            <a:off x="7601458" y="1711909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7.803.088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Rectángulo 32"/>
          <p:cNvSpPr/>
          <p:nvPr/>
        </p:nvSpPr>
        <p:spPr>
          <a:xfrm>
            <a:off x="6494888" y="2453661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4.464.792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Rectángulo 32"/>
          <p:cNvSpPr/>
          <p:nvPr/>
        </p:nvSpPr>
        <p:spPr>
          <a:xfrm>
            <a:off x="7601458" y="2453661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4.522.958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Rectángulo 32"/>
          <p:cNvSpPr/>
          <p:nvPr/>
        </p:nvSpPr>
        <p:spPr>
          <a:xfrm>
            <a:off x="6494888" y="3174331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2.832.004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tángulo 32"/>
          <p:cNvSpPr/>
          <p:nvPr/>
        </p:nvSpPr>
        <p:spPr>
          <a:xfrm>
            <a:off x="7601458" y="3175248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2.884.766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Rectángulo 32"/>
          <p:cNvSpPr/>
          <p:nvPr/>
        </p:nvSpPr>
        <p:spPr>
          <a:xfrm>
            <a:off x="6494888" y="3890740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2.683.369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Rectángulo 32"/>
          <p:cNvSpPr/>
          <p:nvPr/>
        </p:nvSpPr>
        <p:spPr>
          <a:xfrm>
            <a:off x="7601458" y="3890740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2.729.206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Redondear rectángulo de esquina del mismo lado 16"/>
          <p:cNvSpPr/>
          <p:nvPr/>
        </p:nvSpPr>
        <p:spPr>
          <a:xfrm rot="10800000">
            <a:off x="548143" y="3754508"/>
            <a:ext cx="4505915" cy="518186"/>
          </a:xfrm>
          <a:prstGeom prst="round2SameRect">
            <a:avLst>
              <a:gd name="adj1" fmla="val 11972"/>
              <a:gd name="adj2" fmla="val 13380"/>
            </a:avLst>
          </a:prstGeom>
          <a:noFill/>
          <a:ln w="19050">
            <a:solidFill>
              <a:srgbClr val="5180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2" name="3 Rectángulo"/>
          <p:cNvSpPr>
            <a:spLocks noChangeArrowheads="1"/>
          </p:cNvSpPr>
          <p:nvPr/>
        </p:nvSpPr>
        <p:spPr bwMode="auto">
          <a:xfrm>
            <a:off x="169619" y="4480912"/>
            <a:ext cx="4763987" cy="22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8385" tIns="49190" rIns="98385" bIns="49190">
            <a:spAutoFit/>
          </a:bodyPr>
          <a:lstStyle/>
          <a:p>
            <a:pPr algn="just"/>
            <a:r>
              <a:rPr lang="es-EC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Población de referencia: </a:t>
            </a:r>
            <a:r>
              <a:rPr lang="es-EC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población total.</a:t>
            </a:r>
            <a:endParaRPr lang="es-EC" sz="800" dirty="0">
              <a:solidFill>
                <a:schemeClr val="tx1">
                  <a:lumMod val="65000"/>
                  <a:lumOff val="3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23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12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1784</TotalTime>
  <Words>2502</Words>
  <Application>Microsoft Macintosh PowerPoint</Application>
  <PresentationFormat>Presentación en pantalla (16:9)</PresentationFormat>
  <Paragraphs>320</Paragraphs>
  <Slides>42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Tema de Office</vt:lpstr>
      <vt:lpstr>Tecnologías de la Información y Comunicación</vt:lpstr>
      <vt:lpstr>Contenido</vt:lpstr>
      <vt:lpstr>Ficha Técnica:</vt:lpstr>
      <vt:lpstr>Equipamiento del hogar</vt:lpstr>
      <vt:lpstr>Equipamiento tecnológico del hogar:</vt:lpstr>
      <vt:lpstr>Hogares que tienen teléfono fijo y celular: </vt:lpstr>
      <vt:lpstr>Hogares con acceso a Internet:</vt:lpstr>
      <vt:lpstr>Uso de Computadora</vt:lpstr>
      <vt:lpstr>Porcentaje de personas que utilizan computadora*: </vt:lpstr>
      <vt:lpstr>Porcentaje de personas que utilizan computadora: </vt:lpstr>
      <vt:lpstr>Porcentaje de personas que utilizan computadora: </vt:lpstr>
      <vt:lpstr>Porcentaje de personas que utilizan computadora: </vt:lpstr>
      <vt:lpstr>Uso de Internet</vt:lpstr>
      <vt:lpstr>Porcentaje de personas que utilizan Internet*: </vt:lpstr>
      <vt:lpstr>Porcentaje de personas que utilizan Internet: </vt:lpstr>
      <vt:lpstr>Porcentaje de personas que utilizan Internet: </vt:lpstr>
      <vt:lpstr>Porcentaje de personas que utilizan Internet: </vt:lpstr>
      <vt:lpstr>Lugar de uso de Internet*:</vt:lpstr>
      <vt:lpstr>Lugar de uso de Internet*:</vt:lpstr>
      <vt:lpstr>Razones de uso de Internet*:</vt:lpstr>
      <vt:lpstr>Razones de uso de Internet:</vt:lpstr>
      <vt:lpstr>Frecuencia de uso de Internet*:</vt:lpstr>
      <vt:lpstr>Tenencia de Celular</vt:lpstr>
      <vt:lpstr>Porcentaje de personas que tienen</vt:lpstr>
      <vt:lpstr>Porcentaje de personas que tienen</vt:lpstr>
      <vt:lpstr>Porcentaje de personas que tienen</vt:lpstr>
      <vt:lpstr>Porcentaje de personas que tienen</vt:lpstr>
      <vt:lpstr>Teléfono celular inteligente</vt:lpstr>
      <vt:lpstr>Porcentaje de personas que tienen</vt:lpstr>
      <vt:lpstr>Porcentaje de personas que tienen</vt:lpstr>
      <vt:lpstr>Porcentaje de personas que tienen</vt:lpstr>
      <vt:lpstr>Teléfono celular inteligente</vt:lpstr>
      <vt:lpstr>Porcentaje de personas que tienen</vt:lpstr>
      <vt:lpstr>Porcentaje de personas que tienen</vt:lpstr>
      <vt:lpstr>Porcentaje de personas que tienen</vt:lpstr>
      <vt:lpstr>Porcentaje de personas que tienen</vt:lpstr>
      <vt:lpstr>Analfabetismo Digital</vt:lpstr>
      <vt:lpstr>Analfabetismo digital:</vt:lpstr>
      <vt:lpstr>Analfabetismo digital:</vt:lpstr>
      <vt:lpstr>Perfil de usuarios de redes sociales</vt:lpstr>
      <vt:lpstr>Porcentaje de población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Maria Pessina</cp:lastModifiedBy>
  <cp:revision>140</cp:revision>
  <dcterms:created xsi:type="dcterms:W3CDTF">2018-05-15T13:54:18Z</dcterms:created>
  <dcterms:modified xsi:type="dcterms:W3CDTF">2018-11-28T14:41:48Z</dcterms:modified>
</cp:coreProperties>
</file>