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479" r:id="rId3"/>
    <p:sldId id="484" r:id="rId4"/>
    <p:sldId id="480" r:id="rId5"/>
    <p:sldId id="269" r:id="rId6"/>
    <p:sldId id="452" r:id="rId7"/>
    <p:sldId id="264" r:id="rId8"/>
    <p:sldId id="481" r:id="rId9"/>
    <p:sldId id="265" r:id="rId10"/>
    <p:sldId id="453" r:id="rId11"/>
    <p:sldId id="266" r:id="rId12"/>
    <p:sldId id="482" r:id="rId13"/>
    <p:sldId id="274" r:id="rId14"/>
    <p:sldId id="289" r:id="rId15"/>
    <p:sldId id="279" r:id="rId16"/>
    <p:sldId id="280" r:id="rId17"/>
    <p:sldId id="281" r:id="rId18"/>
    <p:sldId id="282" r:id="rId19"/>
    <p:sldId id="283" r:id="rId20"/>
    <p:sldId id="284" r:id="rId21"/>
    <p:sldId id="285" r:id="rId22"/>
    <p:sldId id="286" r:id="rId23"/>
    <p:sldId id="276" r:id="rId24"/>
    <p:sldId id="483" r:id="rId25"/>
    <p:sldId id="278" r:id="rId26"/>
    <p:sldId id="287" r:id="rId27"/>
    <p:sldId id="455" r:id="rId28"/>
    <p:sldId id="290" r:id="rId29"/>
    <p:sldId id="486" r:id="rId30"/>
    <p:sldId id="437" r:id="rId31"/>
    <p:sldId id="438" r:id="rId32"/>
    <p:sldId id="440" r:id="rId33"/>
    <p:sldId id="441" r:id="rId34"/>
    <p:sldId id="442" r:id="rId35"/>
    <p:sldId id="485" r:id="rId36"/>
    <p:sldId id="291" r:id="rId37"/>
    <p:sldId id="292" r:id="rId38"/>
    <p:sldId id="456" r:id="rId39"/>
    <p:sldId id="295" r:id="rId40"/>
    <p:sldId id="457" r:id="rId41"/>
    <p:sldId id="458" r:id="rId42"/>
    <p:sldId id="459" r:id="rId43"/>
    <p:sldId id="463" r:id="rId44"/>
    <p:sldId id="488" r:id="rId45"/>
    <p:sldId id="466" r:id="rId46"/>
    <p:sldId id="465" r:id="rId47"/>
    <p:sldId id="468" r:id="rId48"/>
    <p:sldId id="469" r:id="rId49"/>
    <p:sldId id="470" r:id="rId50"/>
    <p:sldId id="471" r:id="rId51"/>
    <p:sldId id="472" r:id="rId52"/>
    <p:sldId id="473" r:id="rId53"/>
    <p:sldId id="474" r:id="rId54"/>
    <p:sldId id="475" r:id="rId55"/>
    <p:sldId id="476" r:id="rId56"/>
    <p:sldId id="477" r:id="rId57"/>
    <p:sldId id="478"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9"/>
    <p:restoredTop sz="93140"/>
  </p:normalViewPr>
  <p:slideViewPr>
    <p:cSldViewPr snapToGrid="0" snapToObjects="1">
      <p:cViewPr varScale="1">
        <p:scale>
          <a:sx n="105" d="100"/>
          <a:sy n="105" d="100"/>
        </p:scale>
        <p:origin x="88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28/11/18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Agradecimiento a Jorge y Maricarmen Cevallos</a:t>
            </a:r>
            <a:br>
              <a:rPr lang="es-ES" dirty="0"/>
            </a:br>
            <a:r>
              <a:rPr lang="es-ES" dirty="0"/>
              <a:t>Destacar colegas, alumnos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1999252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Agradecimiento a Jorge y Maricarmen Cevallos</a:t>
            </a:r>
            <a:br>
              <a:rPr lang="es-ES" dirty="0"/>
            </a:br>
            <a:r>
              <a:rPr lang="es-ES" dirty="0"/>
              <a:t>Destacar colegas, alumnos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2598162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a:t>
            </a:fld>
            <a:endParaRPr lang="es-ES" dirty="0"/>
          </a:p>
        </p:txBody>
      </p:sp>
    </p:spTree>
    <p:extLst>
      <p:ext uri="{BB962C8B-B14F-4D97-AF65-F5344CB8AC3E}">
        <p14:creationId xmlns:p14="http://schemas.microsoft.com/office/powerpoint/2010/main" val="442222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Arthur Clarke</a:t>
            </a:r>
            <a:br>
              <a:rPr lang="es-ES" sz="1200" b="0" dirty="0"/>
            </a:br>
            <a:r>
              <a:rPr lang="es-ES" sz="1200" b="0" dirty="0"/>
              <a:t>2001 Odisea del espacio</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Asistencia médica personalizada, el desarrollo de armas no letales, dinero programable, el estudio de la materia oscura y la antimateria, clonación, fabricación de computadoras portátiles, gestión de riesgo, la hiperagricultura, Internet, la investigación con células madre, mercados instantáneos, los nanocéuticos, la neuroestimulación, nuevas formas de educación, nuevas fuentes de energía, sensores de privacidad que nos indican cuando estamos siendo observados, Big Data, Internet de las cosas (IOT), sistemas de pagos clasificados, sistemas de transporte inteligente, sistemas de posicionamiento global, </a:t>
            </a:r>
            <a:r>
              <a:rPr lang="es-ES" sz="1200" kern="1200" dirty="0">
                <a:solidFill>
                  <a:schemeClr val="tx1"/>
                </a:solidFill>
                <a:effectLst/>
                <a:latin typeface="+mn-lt"/>
                <a:ea typeface="+mn-ea"/>
                <a:cs typeface="+mn-cs"/>
              </a:rPr>
              <a:t>búsqueda en línea y las plataformas de redes sociales; los rápidos aumentos en el poder de la computación permiten grandes avances en materia de genética, nanotecnología, cadenas de bloques,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y, más importante aún, tecnologías de frontera.</a:t>
            </a:r>
            <a:endParaRPr lang="es-EC"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5"/>
          </p:nvPr>
        </p:nvSpPr>
        <p:spPr/>
        <p:txBody>
          <a:bodyPr/>
          <a:lstStyle/>
          <a:p>
            <a:fld id="{6E3A9147-517A-DA41-A3A2-BCBE5B4966EC}" type="slidenum">
              <a:rPr lang="es-EC" smtClean="0"/>
              <a:t>7</a:t>
            </a:fld>
            <a:endParaRPr lang="es-EC"/>
          </a:p>
        </p:txBody>
      </p:sp>
    </p:spTree>
    <p:extLst>
      <p:ext uri="{BB962C8B-B14F-4D97-AF65-F5344CB8AC3E}">
        <p14:creationId xmlns:p14="http://schemas.microsoft.com/office/powerpoint/2010/main" val="100920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8</a:t>
            </a:fld>
            <a:endParaRPr lang="es-ES" dirty="0"/>
          </a:p>
        </p:txBody>
      </p:sp>
    </p:spTree>
    <p:extLst>
      <p:ext uri="{BB962C8B-B14F-4D97-AF65-F5344CB8AC3E}">
        <p14:creationId xmlns:p14="http://schemas.microsoft.com/office/powerpoint/2010/main" val="4041373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 Hace 21 años, cuando no existía Alphabeth, los principales estudios especializados en determinar el valor de las principales marcas en el mundo, ubicaban a Coca Cola en primer lugar. </a:t>
            </a:r>
          </a:p>
          <a:p>
            <a:r>
              <a:rPr lang="es-EC" sz="1200" kern="1200" dirty="0">
                <a:solidFill>
                  <a:schemeClr val="tx1"/>
                </a:solidFill>
                <a:effectLst/>
                <a:latin typeface="+mn-lt"/>
                <a:ea typeface="+mn-ea"/>
                <a:cs typeface="+mn-cs"/>
              </a:rPr>
              <a:t> En la relación de las diez marcas más valiosas entonces figuraban firmas del sector automotriz y de la industria del petroleo.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9</a:t>
            </a:fld>
            <a:endParaRPr lang="es-EC"/>
          </a:p>
        </p:txBody>
      </p:sp>
    </p:spTree>
    <p:extLst>
      <p:ext uri="{BB962C8B-B14F-4D97-AF65-F5344CB8AC3E}">
        <p14:creationId xmlns:p14="http://schemas.microsoft.com/office/powerpoint/2010/main" val="988250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el </a:t>
            </a:r>
            <a:r>
              <a:rPr lang="es-EC" sz="1200" i="1" kern="1200" dirty="0">
                <a:solidFill>
                  <a:schemeClr val="tx1"/>
                </a:solidFill>
                <a:effectLst/>
                <a:latin typeface="+mn-lt"/>
                <a:ea typeface="+mn-ea"/>
                <a:cs typeface="+mn-cs"/>
              </a:rPr>
              <a:t>top ten</a:t>
            </a:r>
            <a:r>
              <a:rPr lang="es-EC" sz="1200" kern="1200" dirty="0">
                <a:solidFill>
                  <a:schemeClr val="tx1"/>
                </a:solidFill>
                <a:effectLst/>
                <a:latin typeface="+mn-lt"/>
                <a:ea typeface="+mn-ea"/>
                <a:cs typeface="+mn-cs"/>
              </a:rPr>
              <a:t> de los estudios más importantes sobre las marcas más valiosas  (Forbes, Kantar Millward Brown e Interbrand) fundamentalmente aparecen marcas asociadas con el desarrollo de la Economía del Conocimiento, como Apple, Google, Amazon, IBM, Microsoft, Facebook. Particulamente dos </a:t>
            </a:r>
            <a:r>
              <a:rPr lang="es-ES" sz="1200" kern="1200" dirty="0">
                <a:solidFill>
                  <a:schemeClr val="tx1"/>
                </a:solidFill>
                <a:effectLst/>
                <a:latin typeface="+mn-lt"/>
                <a:ea typeface="+mn-ea"/>
                <a:cs typeface="+mn-cs"/>
              </a:rPr>
              <a:t>de las marcas emblemáticas de Internet -Apple y Amazon- hoy son reconocidas como las más valiosas en la bolsa de valores.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10</a:t>
            </a:fld>
            <a:endParaRPr lang="es-EC"/>
          </a:p>
        </p:txBody>
      </p:sp>
    </p:spTree>
    <p:extLst>
      <p:ext uri="{BB962C8B-B14F-4D97-AF65-F5344CB8AC3E}">
        <p14:creationId xmlns:p14="http://schemas.microsoft.com/office/powerpoint/2010/main" val="4220007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E</a:t>
            </a:r>
            <a:r>
              <a:rPr lang="es-ES" sz="1200" kern="1200" dirty="0" err="1">
                <a:solidFill>
                  <a:schemeClr val="tx1"/>
                </a:solidFill>
                <a:effectLst/>
                <a:latin typeface="+mn-lt"/>
                <a:ea typeface="+mn-ea"/>
                <a:cs typeface="+mn-cs"/>
              </a:rPr>
              <a:t>ste</a:t>
            </a:r>
            <a:r>
              <a:rPr lang="es-ES" sz="1200" kern="1200" dirty="0">
                <a:solidFill>
                  <a:schemeClr val="tx1"/>
                </a:solidFill>
                <a:effectLst/>
                <a:latin typeface="+mn-lt"/>
                <a:ea typeface="+mn-ea"/>
                <a:cs typeface="+mn-cs"/>
              </a:rPr>
              <a:t> año, el valor bursátil de ambas superó el billón de dólares. Primero lo alcanzó Apple, y días después Amazon. Las ganancias de esas firmas, por separado, superan, y por mucho, el producto interno bruto de un considerable número de naciones en el mundo desarrollado. </a:t>
            </a: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2252150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12</a:t>
            </a:fld>
            <a:endParaRPr lang="es-ES" dirty="0"/>
          </a:p>
        </p:txBody>
      </p:sp>
    </p:spTree>
    <p:extLst>
      <p:ext uri="{BB962C8B-B14F-4D97-AF65-F5344CB8AC3E}">
        <p14:creationId xmlns:p14="http://schemas.microsoft.com/office/powerpoint/2010/main" val="3609978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conectividad “inteligente” de la Cuarta Revolución Industrial, propicia el desarrollo de complejos ambientes integrados, los cuales seguramente impondrán profundas transformaciones en la ecología cultural de las sociedades.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sz="1200" kern="1200" dirty="0">
                <a:solidFill>
                  <a:schemeClr val="tx1"/>
                </a:solidFill>
                <a:effectLst/>
                <a:latin typeface="+mn-lt"/>
                <a:ea typeface="+mn-ea"/>
                <a:cs typeface="+mn-cs"/>
              </a:rPr>
              <a:t>Las tecnologías de frontera -algunas de ellas anticipadas por la ciencia ficción-, comprenden </a:t>
            </a:r>
            <a:r>
              <a:rPr lang="es-ES" sz="1200" kern="1200" dirty="0">
                <a:solidFill>
                  <a:schemeClr val="tx1"/>
                </a:solidFill>
                <a:effectLst/>
                <a:latin typeface="+mn-lt"/>
                <a:ea typeface="+mn-ea"/>
                <a:cs typeface="+mn-cs"/>
              </a:rPr>
              <a:t>una variedad de nuevos materiales, productos, aplicaciones, procesos y modelos de negocios. Son interdependientes y capaces de poder reforzarse entre sí. Los avances en una tecnología inciden inmediatamente en el desarrollo de las otras.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invención de nuevos materiales está transformando la producción y el almacenamiento de energía, la fabricación aditiva y la impresión 3D. La inteligencia artificial (IA) favorece la automatización, los motores de búsqueda en línea y las plataformas de redes sociales; los rápidos aumentos en el poder de la computación permiten grandes avances en materia de genética, nanotecnología, cadenas de bloques y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14</a:t>
            </a:fld>
            <a:endParaRPr lang="es-EC"/>
          </a:p>
        </p:txBody>
      </p:sp>
    </p:spTree>
    <p:extLst>
      <p:ext uri="{BB962C8B-B14F-4D97-AF65-F5344CB8AC3E}">
        <p14:creationId xmlns:p14="http://schemas.microsoft.com/office/powerpoint/2010/main" val="884860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El primer paso. Mejorar el ancho de banda, que debe ser prioridad en materia de políticas públicas.</a:t>
            </a:r>
            <a:br>
              <a:rPr lang="es-EC" dirty="0"/>
            </a:br>
            <a:r>
              <a:rPr lang="es-EC" dirty="0"/>
              <a:t>Concebirlo como una red tan indispensable como el agua, la electricidad.</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2381389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800" i="1" kern="1200" dirty="0">
                <a:solidFill>
                  <a:srgbClr val="000000"/>
                </a:solidFill>
                <a:latin typeface="+mn-lt"/>
                <a:ea typeface="UD Digi Kyokasho N-B" panose="02020700000000000000" pitchFamily="49" charset="-128"/>
                <a:cs typeface="+mn-cs"/>
              </a:rPr>
              <a:t>El </a:t>
            </a:r>
            <a:r>
              <a:rPr lang="es-ES_tradnl" sz="800" b="1" i="1" kern="1200" dirty="0">
                <a:solidFill>
                  <a:srgbClr val="000000"/>
                </a:solidFill>
                <a:latin typeface="+mn-lt"/>
                <a:ea typeface="UD Digi Kyokasho N-B" panose="02020700000000000000" pitchFamily="49" charset="-128"/>
                <a:cs typeface="+mn-cs"/>
              </a:rPr>
              <a:t>análisis predictivo </a:t>
            </a:r>
            <a:r>
              <a:rPr lang="es-ES_tradnl" sz="800" i="1" kern="1200" dirty="0">
                <a:solidFill>
                  <a:srgbClr val="000000"/>
                </a:solidFill>
                <a:latin typeface="+mn-lt"/>
                <a:ea typeface="UD Digi Kyokasho N-B" panose="02020700000000000000" pitchFamily="49" charset="-128"/>
                <a:cs typeface="+mn-cs"/>
              </a:rPr>
              <a:t>-una de las bondades de Big Data-, </a:t>
            </a:r>
            <a:r>
              <a:rPr lang="es-ES_tradnl" sz="800" b="1" i="1" kern="1200" dirty="0">
                <a:solidFill>
                  <a:srgbClr val="000000"/>
                </a:solidFill>
                <a:latin typeface="+mn-lt"/>
                <a:ea typeface="UD Digi Kyokasho N-B" panose="02020700000000000000" pitchFamily="49" charset="-128"/>
                <a:cs typeface="+mn-cs"/>
              </a:rPr>
              <a:t>permite detectar riesgos emergentes y adoptar medidas correctivas en el momento oportuno. </a:t>
            </a:r>
            <a:endParaRPr lang="es-EC" sz="800" b="1" i="1" kern="1200" dirty="0">
              <a:solidFill>
                <a:srgbClr val="000000"/>
              </a:solidFill>
              <a:latin typeface="+mn-lt"/>
              <a:ea typeface="UD Digi Kyokasho N-B" panose="02020700000000000000" pitchFamily="49" charset="-128"/>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3311948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24</a:t>
            </a:fld>
            <a:endParaRPr lang="es-ES" dirty="0"/>
          </a:p>
        </p:txBody>
      </p:sp>
    </p:spTree>
    <p:extLst>
      <p:ext uri="{BB962C8B-B14F-4D97-AF65-F5344CB8AC3E}">
        <p14:creationId xmlns:p14="http://schemas.microsoft.com/office/powerpoint/2010/main" val="271934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tx1"/>
                </a:solidFill>
                <a:latin typeface="Baskerville" panose="02020502070401020303" pitchFamily="18" charset="0"/>
                <a:ea typeface="Baskerville" panose="02020502070401020303" pitchFamily="18" charset="0"/>
              </a:rPr>
              <a:t>Las tecnologías de frontera abren grandes esperanzas a la humanidad, pues se espera puedan ser capaces de </a:t>
            </a:r>
            <a:r>
              <a:rPr lang="es-ES_tradnl" i="1" dirty="0">
                <a:solidFill>
                  <a:schemeClr val="tx1"/>
                </a:solidFill>
                <a:latin typeface="Baskerville" panose="02020502070401020303" pitchFamily="18" charset="0"/>
                <a:ea typeface="Baskerville" panose="02020502070401020303" pitchFamily="18" charset="0"/>
              </a:rPr>
              <a:t>erradicar el hambre </a:t>
            </a:r>
            <a:r>
              <a:rPr lang="es-ES" i="1" dirty="0">
                <a:solidFill>
                  <a:schemeClr val="tx1"/>
                </a:solidFill>
                <a:latin typeface="Baskerville" panose="02020502070401020303" pitchFamily="18" charset="0"/>
                <a:ea typeface="Baskerville" panose="02020502070401020303" pitchFamily="18" charset="0"/>
              </a:rPr>
              <a:t>y las epidemias, aumentar la esperanza de vida, reducir las emisiones de carbono, automatizar tareas manuales y repetitivas, crear empleos decentes, mejorar la calidad de vida y facilitar procesos de toma de decisiones cada vez más complejas. </a:t>
            </a:r>
            <a:endParaRPr lang="es-EC" i="1" dirty="0">
              <a:solidFill>
                <a:schemeClr val="tx1"/>
              </a:solidFill>
              <a:latin typeface="Baskerville" panose="02020502070401020303" pitchFamily="18" charset="0"/>
              <a:ea typeface="Baskerville" panose="02020502070401020303" pitchFamily="18" charset="0"/>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26</a:t>
            </a:fld>
            <a:endParaRPr lang="es-EC"/>
          </a:p>
        </p:txBody>
      </p:sp>
    </p:spTree>
    <p:extLst>
      <p:ext uri="{BB962C8B-B14F-4D97-AF65-F5344CB8AC3E}">
        <p14:creationId xmlns:p14="http://schemas.microsoft.com/office/powerpoint/2010/main" val="520163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i="1" kern="1200" dirty="0">
                <a:solidFill>
                  <a:srgbClr val="000000"/>
                </a:solidFill>
                <a:latin typeface="+mn-lt"/>
                <a:ea typeface="UD Digi Kyokasho N-B" panose="02020700000000000000" pitchFamily="49" charset="-128"/>
                <a:cs typeface="+mn-cs"/>
              </a:rPr>
              <a:t>Sobre el uso del análisis predictivo y la inteligencia artificial ante situaciones de emergencia, se afirma lo siguiente en el estudio </a:t>
            </a:r>
            <a:r>
              <a:rPr lang="es-ES_tradnl" sz="1200" b="1" i="1" kern="1200" dirty="0" err="1">
                <a:solidFill>
                  <a:srgbClr val="000000"/>
                </a:solidFill>
                <a:latin typeface="+mn-lt"/>
                <a:ea typeface="UD Digi Kyokasho N-B" panose="02020700000000000000" pitchFamily="49" charset="-128"/>
                <a:cs typeface="+mn-cs"/>
              </a:rPr>
              <a:t>The</a:t>
            </a:r>
            <a:r>
              <a:rPr lang="es-ES_tradnl" sz="1200" b="1" i="1" kern="1200" dirty="0">
                <a:solidFill>
                  <a:srgbClr val="000000"/>
                </a:solidFill>
                <a:latin typeface="+mn-lt"/>
                <a:ea typeface="UD Digi Kyokasho N-B" panose="02020700000000000000" pitchFamily="49" charset="-128"/>
                <a:cs typeface="+mn-cs"/>
              </a:rPr>
              <a:t> </a:t>
            </a:r>
            <a:r>
              <a:rPr lang="es-ES_tradnl" sz="1200" b="1" i="1" kern="1200" dirty="0" err="1">
                <a:solidFill>
                  <a:srgbClr val="000000"/>
                </a:solidFill>
                <a:latin typeface="+mn-lt"/>
                <a:ea typeface="UD Digi Kyokasho N-B" panose="02020700000000000000" pitchFamily="49" charset="-128"/>
                <a:cs typeface="+mn-cs"/>
              </a:rPr>
              <a:t>State</a:t>
            </a:r>
            <a:r>
              <a:rPr lang="es-ES_tradnl" sz="1200" b="1" i="1" kern="1200" dirty="0">
                <a:solidFill>
                  <a:srgbClr val="000000"/>
                </a:solidFill>
                <a:latin typeface="+mn-lt"/>
                <a:ea typeface="UD Digi Kyokasho N-B" panose="02020700000000000000" pitchFamily="49" charset="-128"/>
                <a:cs typeface="+mn-cs"/>
              </a:rPr>
              <a:t> of </a:t>
            </a:r>
            <a:r>
              <a:rPr lang="es-ES_tradnl" sz="1200" b="1" i="1" kern="1200" dirty="0" err="1">
                <a:solidFill>
                  <a:srgbClr val="000000"/>
                </a:solidFill>
                <a:latin typeface="+mn-lt"/>
                <a:ea typeface="UD Digi Kyokasho N-B" panose="02020700000000000000" pitchFamily="49" charset="-128"/>
                <a:cs typeface="+mn-cs"/>
              </a:rPr>
              <a:t>Broadband</a:t>
            </a:r>
            <a:r>
              <a:rPr lang="es-ES_tradnl" sz="1200" b="1" i="1" kern="1200" dirty="0">
                <a:solidFill>
                  <a:srgbClr val="000000"/>
                </a:solidFill>
                <a:latin typeface="+mn-lt"/>
                <a:ea typeface="UD Digi Kyokasho N-B" panose="02020700000000000000" pitchFamily="49" charset="-128"/>
                <a:cs typeface="+mn-cs"/>
              </a:rPr>
              <a:t>: </a:t>
            </a:r>
            <a:r>
              <a:rPr lang="es-ES_tradnl" sz="1200" b="1" i="1" kern="1200" dirty="0" err="1">
                <a:solidFill>
                  <a:srgbClr val="000000"/>
                </a:solidFill>
                <a:latin typeface="+mn-lt"/>
                <a:ea typeface="UD Digi Kyokasho N-B" panose="02020700000000000000" pitchFamily="49" charset="-128"/>
                <a:cs typeface="+mn-cs"/>
              </a:rPr>
              <a:t>Broadband</a:t>
            </a:r>
            <a:r>
              <a:rPr lang="es-ES_tradnl" sz="1200" b="1" i="1" kern="1200" dirty="0">
                <a:solidFill>
                  <a:srgbClr val="000000"/>
                </a:solidFill>
                <a:latin typeface="+mn-lt"/>
                <a:ea typeface="UD Digi Kyokasho N-B" panose="02020700000000000000" pitchFamily="49" charset="-128"/>
                <a:cs typeface="+mn-cs"/>
              </a:rPr>
              <a:t> </a:t>
            </a:r>
            <a:r>
              <a:rPr lang="es-ES_tradnl" sz="1200" b="1" i="1" kern="1200" dirty="0" err="1">
                <a:solidFill>
                  <a:srgbClr val="000000"/>
                </a:solidFill>
                <a:latin typeface="+mn-lt"/>
                <a:ea typeface="UD Digi Kyokasho N-B" panose="02020700000000000000" pitchFamily="49" charset="-128"/>
                <a:cs typeface="+mn-cs"/>
              </a:rPr>
              <a:t>catalyzing</a:t>
            </a:r>
            <a:r>
              <a:rPr lang="es-ES_tradnl" sz="1200" b="1" i="1" kern="1200" dirty="0">
                <a:solidFill>
                  <a:srgbClr val="000000"/>
                </a:solidFill>
                <a:latin typeface="+mn-lt"/>
                <a:ea typeface="UD Digi Kyokasho N-B" panose="02020700000000000000" pitchFamily="49" charset="-128"/>
                <a:cs typeface="+mn-cs"/>
              </a:rPr>
              <a:t> </a:t>
            </a:r>
            <a:r>
              <a:rPr lang="es-ES_tradnl" sz="1200" b="1" i="1" kern="1200" dirty="0" err="1">
                <a:solidFill>
                  <a:srgbClr val="000000"/>
                </a:solidFill>
                <a:latin typeface="+mn-lt"/>
                <a:ea typeface="UD Digi Kyokasho N-B" panose="02020700000000000000" pitchFamily="49" charset="-128"/>
                <a:cs typeface="+mn-cs"/>
              </a:rPr>
              <a:t>sustainable</a:t>
            </a:r>
            <a:r>
              <a:rPr lang="es-ES_tradnl" sz="1200" b="1" i="1" kern="1200" dirty="0">
                <a:solidFill>
                  <a:srgbClr val="000000"/>
                </a:solidFill>
                <a:latin typeface="+mn-lt"/>
                <a:ea typeface="UD Digi Kyokasho N-B" panose="02020700000000000000" pitchFamily="49" charset="-128"/>
                <a:cs typeface="+mn-cs"/>
              </a:rPr>
              <a:t> </a:t>
            </a:r>
            <a:r>
              <a:rPr lang="es-ES_tradnl" sz="1200" b="1" i="1" kern="1200" dirty="0" err="1">
                <a:solidFill>
                  <a:srgbClr val="000000"/>
                </a:solidFill>
                <a:latin typeface="+mn-lt"/>
                <a:ea typeface="UD Digi Kyokasho N-B" panose="02020700000000000000" pitchFamily="49" charset="-128"/>
                <a:cs typeface="+mn-cs"/>
              </a:rPr>
              <a:t>development</a:t>
            </a:r>
            <a:r>
              <a:rPr lang="es-ES_tradnl" sz="1200" b="1" i="1" kern="1200" dirty="0">
                <a:solidFill>
                  <a:srgbClr val="000000"/>
                </a:solidFill>
                <a:latin typeface="+mn-lt"/>
                <a:ea typeface="UD Digi Kyokasho N-B" panose="02020700000000000000" pitchFamily="49" charset="-128"/>
                <a:cs typeface="+mn-cs"/>
              </a:rPr>
              <a:t>: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27</a:t>
            </a:fld>
            <a:endParaRPr lang="es-ES"/>
          </a:p>
        </p:txBody>
      </p:sp>
    </p:spTree>
    <p:extLst>
      <p:ext uri="{BB962C8B-B14F-4D97-AF65-F5344CB8AC3E}">
        <p14:creationId xmlns:p14="http://schemas.microsoft.com/office/powerpoint/2010/main" val="89170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El 25 de septiembre de 2015, Naciones Unidas incorporó una nueva agenda de desarrollo sostenible, con base en 17 objetivos globales destinados a erradicar la pobreza, proteger el planeta y asegurar prosperidad para todos. Naciones Unidas pretende alcanzar los 17 objetivos en el año 2030</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 Poner fin a la pobreza en todas sus formas en todo el mundo.</a:t>
            </a:r>
          </a:p>
          <a:p>
            <a:r>
              <a:rPr lang="es-EC" sz="1200" kern="1200" dirty="0">
                <a:solidFill>
                  <a:schemeClr val="tx1"/>
                </a:solidFill>
                <a:effectLst/>
                <a:latin typeface="+mn-lt"/>
                <a:ea typeface="+mn-ea"/>
                <a:cs typeface="+mn-cs"/>
              </a:rPr>
              <a:t>2.- Poner fin al hambre, lograr la seguridad alimentaria y la mejora de la nutrición y promover una agricultura sostenible. </a:t>
            </a:r>
          </a:p>
          <a:p>
            <a:r>
              <a:rPr lang="es-EC" sz="1200" kern="1200" dirty="0">
                <a:solidFill>
                  <a:schemeClr val="tx1"/>
                </a:solidFill>
                <a:effectLst/>
                <a:latin typeface="+mn-lt"/>
                <a:ea typeface="+mn-ea"/>
                <a:cs typeface="+mn-cs"/>
              </a:rPr>
              <a:t>3.- Garantizar una vida sana y promover el bienestar para todos en todas las edades. </a:t>
            </a:r>
          </a:p>
          <a:p>
            <a:r>
              <a:rPr lang="es-EC" sz="1200" kern="1200" dirty="0">
                <a:solidFill>
                  <a:schemeClr val="tx1"/>
                </a:solidFill>
                <a:effectLst/>
                <a:latin typeface="+mn-lt"/>
                <a:ea typeface="+mn-ea"/>
                <a:cs typeface="+mn-cs"/>
              </a:rPr>
              <a:t>4.- Garantizar una educación inclusiva, equitativa y de calidad y promover oportunidades de aprendizaje durante toda la vida para todos.</a:t>
            </a:r>
          </a:p>
          <a:p>
            <a:r>
              <a:rPr lang="es-EC" sz="1200" kern="1200" dirty="0">
                <a:solidFill>
                  <a:schemeClr val="tx1"/>
                </a:solidFill>
                <a:effectLst/>
                <a:latin typeface="+mn-lt"/>
                <a:ea typeface="+mn-ea"/>
                <a:cs typeface="+mn-cs"/>
              </a:rPr>
              <a:t>5.- </a:t>
            </a:r>
            <a:r>
              <a:rPr lang="es-ES" sz="1200" kern="1200" dirty="0">
                <a:solidFill>
                  <a:schemeClr val="tx1"/>
                </a:solidFill>
                <a:effectLst/>
                <a:latin typeface="+mn-lt"/>
                <a:ea typeface="+mn-ea"/>
                <a:cs typeface="+mn-cs"/>
              </a:rPr>
              <a:t>Lograr la igualdad entre los géneros y empoderar a todas las mujeres y a las niñas.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6.- Garantizar la disponibilidad de agua y su gestión sostenible y el saneamiento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7.- Garantizar el acceso a una energía asequible, segura, sostenible y moderna para todos.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8</a:t>
            </a:r>
            <a:r>
              <a:rPr lang="es-ES" sz="1200" kern="1200" dirty="0">
                <a:solidFill>
                  <a:schemeClr val="tx1"/>
                </a:solidFill>
                <a:effectLst/>
                <a:latin typeface="+mn-lt"/>
                <a:ea typeface="+mn-ea"/>
                <a:cs typeface="+mn-cs"/>
              </a:rPr>
              <a:t>.- Promover el crecimiento económico sostenido, inclusivo y sostenible, el empleo pleno y productivo y el trabajo decente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9.- Construir infraestructura resistente, promover la industrialización inclusiva y sostenible y fomentar la innovación.</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10.- Reducir la desigualdad en y entre los países.</a:t>
            </a:r>
          </a:p>
          <a:p>
            <a:r>
              <a:rPr lang="es-EC" sz="1200" kern="1200" dirty="0">
                <a:solidFill>
                  <a:schemeClr val="tx1"/>
                </a:solidFill>
                <a:effectLst/>
                <a:latin typeface="+mn-lt"/>
                <a:ea typeface="+mn-ea"/>
                <a:cs typeface="+mn-cs"/>
              </a:rPr>
              <a:t>11.- Lograr que las</a:t>
            </a:r>
            <a:r>
              <a:rPr lang="es-ES" sz="1200" kern="1200" dirty="0">
                <a:solidFill>
                  <a:schemeClr val="tx1"/>
                </a:solidFill>
                <a:effectLst/>
                <a:latin typeface="+mn-lt"/>
                <a:ea typeface="+mn-ea"/>
                <a:cs typeface="+mn-cs"/>
              </a:rPr>
              <a:t> ciudades y asentamientos humanos sean inclusivos, seguros, </a:t>
            </a:r>
            <a:r>
              <a:rPr lang="es-ES" sz="1200" kern="1200" dirty="0" err="1">
                <a:solidFill>
                  <a:schemeClr val="tx1"/>
                </a:solidFill>
                <a:effectLst/>
                <a:latin typeface="+mn-lt"/>
                <a:ea typeface="+mn-ea"/>
                <a:cs typeface="+mn-cs"/>
              </a:rPr>
              <a:t>resilentes</a:t>
            </a:r>
            <a:r>
              <a:rPr lang="es-ES" sz="1200" kern="1200" dirty="0">
                <a:solidFill>
                  <a:schemeClr val="tx1"/>
                </a:solidFill>
                <a:effectLst/>
                <a:latin typeface="+mn-lt"/>
                <a:ea typeface="+mn-ea"/>
                <a:cs typeface="+mn-cs"/>
              </a:rPr>
              <a:t> y sostenibles.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12.- </a:t>
            </a:r>
            <a:r>
              <a:rPr lang="es-ES" sz="1200" kern="1200" dirty="0">
                <a:solidFill>
                  <a:schemeClr val="tx1"/>
                </a:solidFill>
                <a:effectLst/>
                <a:latin typeface="+mn-lt"/>
                <a:ea typeface="+mn-ea"/>
                <a:cs typeface="+mn-cs"/>
              </a:rPr>
              <a:t>Garantizar modalidades de consumo y producción sostenible.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13.- Adoptar medidas urgentes para combatir el cambio climático.</a:t>
            </a:r>
          </a:p>
          <a:p>
            <a:r>
              <a:rPr lang="es-EC" sz="1200" kern="1200" dirty="0">
                <a:solidFill>
                  <a:schemeClr val="tx1"/>
                </a:solidFill>
                <a:effectLst/>
                <a:latin typeface="+mn-lt"/>
                <a:ea typeface="+mn-ea"/>
                <a:cs typeface="+mn-cs"/>
              </a:rPr>
              <a:t>14.- Conservar y utilizar de forma sostenible los océanos, mares y recursos marinos para el desarrollo sostenible.</a:t>
            </a:r>
          </a:p>
          <a:p>
            <a:r>
              <a:rPr lang="es-EC" sz="1200" kern="1200" dirty="0">
                <a:solidFill>
                  <a:schemeClr val="tx1"/>
                </a:solidFill>
                <a:effectLst/>
                <a:latin typeface="+mn-lt"/>
                <a:ea typeface="+mn-ea"/>
                <a:cs typeface="+mn-cs"/>
              </a:rPr>
              <a:t>15. Gestionar sosteniblemente los bosques, luchar contra la desertificación, detener e invertir la degradación de las tierras y y retr. La degradación de la tierra y detener la pérdida de biodiversidad.</a:t>
            </a:r>
          </a:p>
          <a:p>
            <a:r>
              <a:rPr lang="es-EC" sz="1200" kern="1200" dirty="0">
                <a:solidFill>
                  <a:schemeClr val="tx1"/>
                </a:solidFill>
                <a:effectLst/>
                <a:latin typeface="+mn-lt"/>
                <a:ea typeface="+mn-ea"/>
                <a:cs typeface="+mn-cs"/>
              </a:rPr>
              <a:t>16. </a:t>
            </a:r>
            <a:r>
              <a:rPr lang="es-ES" sz="1200" kern="1200" dirty="0">
                <a:solidFill>
                  <a:schemeClr val="tx1"/>
                </a:solidFill>
                <a:effectLst/>
                <a:latin typeface="+mn-lt"/>
                <a:ea typeface="+mn-ea"/>
                <a:cs typeface="+mn-cs"/>
              </a:rPr>
              <a:t>Promover sociedades justas, pacíficas e inclusivas.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17. Revitalizar la Alianza Global para el Desarrollo Sostenible.</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28</a:t>
            </a:fld>
            <a:endParaRPr lang="es-EC"/>
          </a:p>
        </p:txBody>
      </p:sp>
    </p:spTree>
    <p:extLst>
      <p:ext uri="{BB962C8B-B14F-4D97-AF65-F5344CB8AC3E}">
        <p14:creationId xmlns:p14="http://schemas.microsoft.com/office/powerpoint/2010/main" val="236791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29</a:t>
            </a:fld>
            <a:endParaRPr lang="es-ES" dirty="0"/>
          </a:p>
        </p:txBody>
      </p:sp>
    </p:spTree>
    <p:extLst>
      <p:ext uri="{BB962C8B-B14F-4D97-AF65-F5344CB8AC3E}">
        <p14:creationId xmlns:p14="http://schemas.microsoft.com/office/powerpoint/2010/main" val="294131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tecnologías de frontera pueden resolver los grandes problemas de la humanidad?</a:t>
            </a:r>
            <a:br>
              <a:rPr lang="es-ES" dirty="0"/>
            </a:br>
            <a:r>
              <a:rPr lang="es-ES" dirty="0"/>
              <a:t>¿En el 2030?</a:t>
            </a:r>
          </a:p>
          <a:p>
            <a:pPr>
              <a:lnSpc>
                <a:spcPct val="90000"/>
              </a:lnSpc>
              <a:spcAft>
                <a:spcPts val="600"/>
              </a:spcAft>
            </a:pPr>
            <a:r>
              <a:rPr lang="en-US" sz="1200" dirty="0"/>
              <a:t>Me </a:t>
            </a:r>
            <a:r>
              <a:rPr lang="en-US" sz="1200" dirty="0" err="1"/>
              <a:t>gusta</a:t>
            </a:r>
            <a:r>
              <a:rPr lang="en-US" sz="1200" dirty="0"/>
              <a:t> </a:t>
            </a:r>
            <a:r>
              <a:rPr lang="en-US" sz="1200" dirty="0" err="1"/>
              <a:t>llamarlo</a:t>
            </a:r>
            <a:r>
              <a:rPr lang="en-US" sz="1200" dirty="0"/>
              <a:t> el </a:t>
            </a:r>
            <a:r>
              <a:rPr lang="en-US" sz="1200" dirty="0" err="1"/>
              <a:t>pacto</a:t>
            </a:r>
            <a:r>
              <a:rPr lang="en-US" sz="1200" dirty="0"/>
              <a:t> de Fausto. </a:t>
            </a:r>
          </a:p>
          <a:p>
            <a:pPr>
              <a:lnSpc>
                <a:spcPct val="90000"/>
              </a:lnSpc>
              <a:spcAft>
                <a:spcPts val="600"/>
              </a:spcAft>
            </a:pPr>
            <a:r>
              <a:rPr lang="en-US" sz="1200" dirty="0"/>
              <a:t>La </a:t>
            </a:r>
            <a:r>
              <a:rPr lang="en-US" sz="1200" dirty="0" err="1"/>
              <a:t>tecnología</a:t>
            </a:r>
            <a:r>
              <a:rPr lang="en-US" sz="1200" dirty="0"/>
              <a:t> da y la </a:t>
            </a:r>
            <a:r>
              <a:rPr lang="en-US" sz="1200" dirty="0" err="1"/>
              <a:t>tecnología</a:t>
            </a:r>
            <a:r>
              <a:rPr lang="en-US" sz="1200" dirty="0"/>
              <a:t> </a:t>
            </a:r>
            <a:r>
              <a:rPr lang="en-US" sz="1200" dirty="0" err="1"/>
              <a:t>quita</a:t>
            </a:r>
            <a:r>
              <a:rPr lang="en-US" sz="1200" dirty="0"/>
              <a:t>. </a:t>
            </a:r>
          </a:p>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Agradecimiento a Jorge y Maricarmen Cevallos</a:t>
            </a:r>
            <a:br>
              <a:rPr lang="es-ES" dirty="0"/>
            </a:br>
            <a:r>
              <a:rPr lang="es-ES" dirty="0"/>
              <a:t>Destacar colegas, alumnos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35</a:t>
            </a:fld>
            <a:endParaRPr lang="es-ES" dirty="0"/>
          </a:p>
        </p:txBody>
      </p:sp>
    </p:spTree>
    <p:extLst>
      <p:ext uri="{BB962C8B-B14F-4D97-AF65-F5344CB8AC3E}">
        <p14:creationId xmlns:p14="http://schemas.microsoft.com/office/powerpoint/2010/main" val="2938692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El indicador relativo al empleo de las redes sociales </a:t>
            </a:r>
            <a:r>
              <a:rPr lang="es-ES" sz="1200" i="1" kern="1200" dirty="0">
                <a:solidFill>
                  <a:schemeClr val="tx1"/>
                </a:solidFill>
                <a:effectLst/>
                <a:latin typeface="+mn-lt"/>
                <a:ea typeface="+mn-ea"/>
                <a:cs typeface="+mn-cs"/>
              </a:rPr>
              <a:t>–use of virtual social </a:t>
            </a:r>
            <a:r>
              <a:rPr lang="es-ES" sz="1200" i="1" kern="1200" dirty="0" err="1">
                <a:solidFill>
                  <a:schemeClr val="tx1"/>
                </a:solidFill>
                <a:effectLst/>
                <a:latin typeface="+mn-lt"/>
                <a:ea typeface="+mn-ea"/>
                <a:cs typeface="+mn-cs"/>
              </a:rPr>
              <a:t>networks</a:t>
            </a:r>
            <a:r>
              <a:rPr lang="es-ES" sz="1200" i="1"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fue incorporado en el estudio correspondiente a 2010-2011. En el estudio correspondiente a 2016, el referido indicador fue considerado en el grupo de siete indicadores que forman parte de la subcategoría “uso individual”, comprendida en la categoría uso. </a:t>
            </a:r>
            <a:endParaRPr lang="es-EC" sz="1200" kern="1200" dirty="0">
              <a:solidFill>
                <a:schemeClr val="tx1"/>
              </a:solidFill>
              <a:effectLst/>
              <a:latin typeface="+mn-lt"/>
              <a:ea typeface="+mn-ea"/>
              <a:cs typeface="+mn-cs"/>
            </a:endParaRPr>
          </a:p>
          <a:p>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En el estudio </a:t>
            </a:r>
            <a:r>
              <a:rPr lang="es-ES_tradnl" sz="1200" i="1" kern="1200" dirty="0" err="1">
                <a:solidFill>
                  <a:schemeClr val="tx1"/>
                </a:solidFill>
                <a:effectLst/>
                <a:latin typeface="+mn-lt"/>
                <a:ea typeface="+mn-ea"/>
                <a:cs typeface="+mn-cs"/>
              </a:rPr>
              <a:t>The</a:t>
            </a:r>
            <a:r>
              <a:rPr lang="es-ES_tradnl" sz="1200" i="1" kern="1200" dirty="0">
                <a:solidFill>
                  <a:schemeClr val="tx1"/>
                </a:solidFill>
                <a:effectLst/>
                <a:latin typeface="+mn-lt"/>
                <a:ea typeface="+mn-ea"/>
                <a:cs typeface="+mn-cs"/>
              </a:rPr>
              <a:t> Global </a:t>
            </a:r>
            <a:r>
              <a:rPr lang="es-ES_tradnl" sz="1200" i="1" kern="1200" dirty="0" err="1">
                <a:solidFill>
                  <a:schemeClr val="tx1"/>
                </a:solidFill>
                <a:effectLst/>
                <a:latin typeface="+mn-lt"/>
                <a:ea typeface="+mn-ea"/>
                <a:cs typeface="+mn-cs"/>
              </a:rPr>
              <a:t>Information</a:t>
            </a:r>
            <a:r>
              <a:rPr lang="es-ES_tradnl" sz="1200" i="1" kern="1200" dirty="0">
                <a:solidFill>
                  <a:schemeClr val="tx1"/>
                </a:solidFill>
                <a:effectLst/>
                <a:latin typeface="+mn-lt"/>
                <a:ea typeface="+mn-ea"/>
                <a:cs typeface="+mn-cs"/>
              </a:rPr>
              <a:t> </a:t>
            </a:r>
            <a:r>
              <a:rPr lang="es-ES_tradnl" sz="1200" i="1" kern="1200" dirty="0" err="1">
                <a:solidFill>
                  <a:schemeClr val="tx1"/>
                </a:solidFill>
                <a:effectLst/>
                <a:latin typeface="+mn-lt"/>
                <a:ea typeface="+mn-ea"/>
                <a:cs typeface="+mn-cs"/>
              </a:rPr>
              <a:t>Technology</a:t>
            </a:r>
            <a:r>
              <a:rPr lang="es-ES_tradnl" sz="1200" i="1" kern="1200" dirty="0">
                <a:solidFill>
                  <a:schemeClr val="tx1"/>
                </a:solidFill>
                <a:effectLst/>
                <a:latin typeface="+mn-lt"/>
                <a:ea typeface="+mn-ea"/>
                <a:cs typeface="+mn-cs"/>
              </a:rPr>
              <a:t> </a:t>
            </a:r>
            <a:r>
              <a:rPr lang="es-ES_tradnl" sz="1200" i="1" kern="1200" dirty="0" err="1">
                <a:solidFill>
                  <a:schemeClr val="tx1"/>
                </a:solidFill>
                <a:effectLst/>
                <a:latin typeface="+mn-lt"/>
                <a:ea typeface="+mn-ea"/>
                <a:cs typeface="+mn-cs"/>
              </a:rPr>
              <a:t>Report</a:t>
            </a:r>
            <a:r>
              <a:rPr lang="es-ES_tradnl" sz="1200" i="1" kern="1200" dirty="0">
                <a:solidFill>
                  <a:schemeClr val="tx1"/>
                </a:solidFill>
                <a:effectLst/>
                <a:latin typeface="+mn-lt"/>
                <a:ea typeface="+mn-ea"/>
                <a:cs typeface="+mn-cs"/>
              </a:rPr>
              <a:t> 2016, </a:t>
            </a:r>
            <a:r>
              <a:rPr lang="es-ES" sz="1200" kern="1200" dirty="0">
                <a:solidFill>
                  <a:schemeClr val="tx1"/>
                </a:solidFill>
                <a:effectLst/>
                <a:latin typeface="+mn-lt"/>
                <a:ea typeface="+mn-ea"/>
                <a:cs typeface="+mn-cs"/>
              </a:rPr>
              <a:t>fueron analizados 24 países en el continente americano. </a:t>
            </a:r>
            <a:r>
              <a:rPr lang="es-ES_tradnl" sz="1200" kern="1200" dirty="0">
                <a:solidFill>
                  <a:schemeClr val="tx1"/>
                </a:solidFill>
                <a:effectLst/>
                <a:latin typeface="+mn-lt"/>
                <a:ea typeface="+mn-ea"/>
                <a:cs typeface="+mn-cs"/>
              </a:rPr>
              <a:t>Las mejores evaluaciones en el </a:t>
            </a:r>
            <a:r>
              <a:rPr lang="es-EC" sz="1200" i="1" kern="1200" dirty="0">
                <a:solidFill>
                  <a:schemeClr val="tx1"/>
                </a:solidFill>
                <a:effectLst/>
                <a:latin typeface="+mn-lt"/>
                <a:ea typeface="+mn-ea"/>
                <a:cs typeface="+mn-cs"/>
              </a:rPr>
              <a:t>Networked Readiness Index</a:t>
            </a:r>
            <a:r>
              <a:rPr lang="es-ES" sz="1200" kern="1200" dirty="0">
                <a:solidFill>
                  <a:schemeClr val="tx1"/>
                </a:solidFill>
                <a:effectLst/>
                <a:latin typeface="+mn-lt"/>
                <a:ea typeface="+mn-ea"/>
                <a:cs typeface="+mn-cs"/>
              </a:rPr>
              <a:t> fueron asignadas a Estados Unidos (5), Canadá (14), Chile (38), Uruguay (43), Costa Rica (44).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Por lo que respecta al uso de redes sociales, las mejores posiciones en el estudio correspondieron a Estados Unidos (3), Canadá (18), Chile (37), Panamá (39), Costa Rica (44). </a:t>
            </a:r>
            <a:endParaRPr lang="es-EC" sz="11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36</a:t>
            </a:fld>
            <a:endParaRPr lang="es-EC"/>
          </a:p>
        </p:txBody>
      </p:sp>
    </p:spTree>
    <p:extLst>
      <p:ext uri="{BB962C8B-B14F-4D97-AF65-F5344CB8AC3E}">
        <p14:creationId xmlns:p14="http://schemas.microsoft.com/office/powerpoint/2010/main" val="2944860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El estudio es realizado a partir de cuatro subíndices: ambiente, preparación, uso e impacto. De los cuatro subíndices se desprenden 10 pilares y 53 indicadores.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p>
          <a:p>
            <a:r>
              <a:rPr lang="es-ES" sz="1200" kern="1200" dirty="0">
                <a:solidFill>
                  <a:schemeClr val="tx1"/>
                </a:solidFill>
                <a:effectLst/>
                <a:latin typeface="+mn-lt"/>
                <a:ea typeface="+mn-ea"/>
                <a:cs typeface="+mn-cs"/>
              </a:rPr>
              <a:t> 1. Subíndice ambiente.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1. Entorno político y normativo.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1.1 Efectividad de los cuerpos legislativos.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1.2 Leyes relacionadas con las TIC Independencia judicial.</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1.3  Eficiencia del sistema legal para resolver disputas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1.4 Eficiencia del sistema legal en regulaciones desafiantes.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1.5 Protección de la propiedad intelectual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1.6 Tasa de piratería de software, % de software instalado.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1.7 Número de procedimientos para hacer cumplir un contrato.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1.8 Número de días para hacer cumplir un contrato.</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2. Entorno empresarial y de innovación. </a:t>
            </a:r>
            <a:br>
              <a:rPr lang="es-ES"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2.1 Disponibilidad de las últimas tecnologías.</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2.2 Disponibilidad de capital de riesgo.</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2.3 Tasa impositiva total, % ganancias.2.4 Días para iniciar un negocio.2.5 Procedimientos para iniciar un negocio 2.6 Intensidad de la competencia local 2.7 Tasa bruta de matriculación en educación terciaria2.8 Calidad de las escuelas de negocios.2.9 Adquisición de tecnología avanzada en el gobierno.</a:t>
            </a:r>
            <a:r>
              <a:rPr lang="es-ES" sz="1200" kern="1200" dirty="0">
                <a:solidFill>
                  <a:schemeClr val="tx1"/>
                </a:solidFill>
                <a:effectLst/>
                <a:latin typeface="+mn-lt"/>
                <a:ea typeface="+mn-ea"/>
                <a:cs typeface="+mn-cs"/>
              </a:rPr>
              <a:t> 2. Subíndice Preparación.</a:t>
            </a:r>
            <a:r>
              <a:rPr lang="es-EC" sz="1200" kern="1200" dirty="0">
                <a:solidFill>
                  <a:schemeClr val="tx1"/>
                </a:solidFill>
                <a:effectLst/>
                <a:latin typeface="+mn-lt"/>
                <a:ea typeface="+mn-ea"/>
                <a:cs typeface="+mn-cs"/>
              </a:rPr>
              <a:t> </a:t>
            </a:r>
            <a:r>
              <a:rPr lang="es-EC" dirty="0">
                <a:effectLst/>
              </a:rPr>
              <a:t> </a:t>
            </a:r>
            <a:br>
              <a:rPr lang="es-EC" dirty="0">
                <a:effectLst/>
              </a:rPr>
            </a:br>
            <a:endParaRPr lang="es-EC" dirty="0">
              <a:effectLst/>
            </a:endParaRPr>
          </a:p>
          <a:p>
            <a:r>
              <a:rPr lang="es-EC" sz="1200" kern="1200" dirty="0">
                <a:solidFill>
                  <a:schemeClr val="tx1"/>
                </a:solidFill>
                <a:effectLst/>
                <a:latin typeface="+mn-lt"/>
                <a:ea typeface="+mn-ea"/>
                <a:cs typeface="+mn-cs"/>
              </a:rPr>
              <a:t> Pilar 3. Infraestructura. </a:t>
            </a:r>
            <a:r>
              <a:rPr lang="es-ES" sz="1200" kern="1200" dirty="0">
                <a:solidFill>
                  <a:schemeClr val="tx1"/>
                </a:solidFill>
                <a:effectLst/>
                <a:latin typeface="+mn-lt"/>
                <a:ea typeface="+mn-ea"/>
                <a:cs typeface="+mn-cs"/>
              </a:rPr>
              <a:t>Producción de electricidad, </a:t>
            </a:r>
            <a:r>
              <a:rPr lang="es-ES" sz="1200" kern="1200" dirty="0" err="1">
                <a:solidFill>
                  <a:schemeClr val="tx1"/>
                </a:solidFill>
                <a:effectLst/>
                <a:latin typeface="+mn-lt"/>
                <a:ea typeface="+mn-ea"/>
                <a:cs typeface="+mn-cs"/>
              </a:rPr>
              <a:t>kWh</a:t>
            </a:r>
            <a:r>
              <a:rPr lang="es-ES" sz="1200" kern="1200" dirty="0">
                <a:solidFill>
                  <a:schemeClr val="tx1"/>
                </a:solidFill>
                <a:effectLst/>
                <a:latin typeface="+mn-lt"/>
                <a:ea typeface="+mn-ea"/>
                <a:cs typeface="+mn-cs"/>
              </a:rPr>
              <a:t> / cápita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3.1 </a:t>
            </a:r>
            <a:r>
              <a:rPr lang="es-ES" sz="1200" kern="1200" dirty="0">
                <a:solidFill>
                  <a:schemeClr val="tx1"/>
                </a:solidFill>
                <a:effectLst/>
                <a:latin typeface="+mn-lt"/>
                <a:ea typeface="+mn-ea"/>
                <a:cs typeface="+mn-cs"/>
              </a:rPr>
              <a:t>Cobertura de red móvil,% población.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3.2 </a:t>
            </a:r>
            <a:r>
              <a:rPr lang="es-ES" sz="1200" kern="1200" dirty="0">
                <a:solidFill>
                  <a:schemeClr val="tx1"/>
                </a:solidFill>
                <a:effectLst/>
                <a:latin typeface="+mn-lt"/>
                <a:ea typeface="+mn-ea"/>
                <a:cs typeface="+mn-cs"/>
              </a:rPr>
              <a:t>Ancho de banda de Internet internacional, kb / s por usuario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3.3 </a:t>
            </a:r>
            <a:r>
              <a:rPr lang="es-ES" sz="1200" kern="1200" dirty="0">
                <a:solidFill>
                  <a:schemeClr val="tx1"/>
                </a:solidFill>
                <a:effectLst/>
                <a:latin typeface="+mn-lt"/>
                <a:ea typeface="+mn-ea"/>
                <a:cs typeface="+mn-cs"/>
              </a:rPr>
              <a:t>Servidores de Internet seguros / millón población</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4. Asequibilidad.</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4.1 Tarifas celulares móviles prepagas, PPP $ / min.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4.2 Tarifas de Internet de banda ancha fija, PPA $ / mes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4.3 Competencia de telefonía e Internet, 0–2 (mejor).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5. Habilidades.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5.1 </a:t>
            </a:r>
            <a:r>
              <a:rPr lang="es-ES_tradnl" sz="1200" kern="1200" dirty="0">
                <a:solidFill>
                  <a:schemeClr val="tx1"/>
                </a:solidFill>
                <a:effectLst/>
                <a:latin typeface="+mn-lt"/>
                <a:ea typeface="+mn-ea"/>
                <a:cs typeface="+mn-cs"/>
              </a:rPr>
              <a:t>Sistema de calidad de la educación.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5.2 Calidad de la educación en matemáticas y ciencias.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5.3 Tasa bruta de matriculación en educación secundaria.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5.4 Tasa de alfabetización de adultos,% </a:t>
            </a:r>
            <a:r>
              <a:rPr lang="es-ES" sz="1200" kern="1200" dirty="0">
                <a:solidFill>
                  <a:schemeClr val="tx1"/>
                </a:solidFill>
                <a:effectLst/>
                <a:latin typeface="+mn-lt"/>
                <a:ea typeface="+mn-ea"/>
                <a:cs typeface="+mn-cs"/>
              </a:rPr>
              <a:t>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5.5 Subíndice uso.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6. Uso individual.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6.1 </a:t>
            </a:r>
            <a:r>
              <a:rPr lang="es-ES_tradnl" sz="1200" kern="1200" dirty="0">
                <a:solidFill>
                  <a:schemeClr val="tx1"/>
                </a:solidFill>
                <a:effectLst/>
                <a:latin typeface="+mn-lt"/>
                <a:ea typeface="+mn-ea"/>
                <a:cs typeface="+mn-cs"/>
              </a:rPr>
              <a:t>Suscripciones a teléfonos móviles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6.2 Personas que usan Internet</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6.3 % Hogares con computadora personal</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6.4 %Hogares con acceso a Internet</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6.5 % Internet de banda ancha fija </a:t>
            </a:r>
            <a:r>
              <a:rPr lang="es-ES_tradnl" sz="1200" kern="1200" dirty="0" err="1">
                <a:solidFill>
                  <a:schemeClr val="tx1"/>
                </a:solidFill>
                <a:effectLst/>
                <a:latin typeface="+mn-lt"/>
                <a:ea typeface="+mn-ea"/>
                <a:cs typeface="+mn-cs"/>
              </a:rPr>
              <a:t>subs</a:t>
            </a:r>
            <a:r>
              <a:rPr lang="es-ES_tradnl" sz="1200" kern="1200" dirty="0">
                <a:solidFill>
                  <a:schemeClr val="tx1"/>
                </a:solidFill>
                <a:effectLst/>
                <a:latin typeface="+mn-lt"/>
                <a:ea typeface="+mn-ea"/>
                <a:cs typeface="+mn-cs"/>
              </a:rPr>
              <a:t>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6.6 Suscripciones de banda ancha móvil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6.7 Uso de redes sociales virtuales.</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Pilar 7. </a:t>
            </a:r>
            <a:r>
              <a:rPr lang="es-ES" sz="1200" kern="1200" dirty="0">
                <a:solidFill>
                  <a:schemeClr val="tx1"/>
                </a:solidFill>
                <a:effectLst/>
                <a:latin typeface="+mn-lt"/>
                <a:ea typeface="+mn-ea"/>
                <a:cs typeface="+mn-cs"/>
              </a:rPr>
              <a:t>Uso comercial.</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7.1 </a:t>
            </a:r>
            <a:r>
              <a:rPr lang="es-ES_tradnl" sz="1200" kern="1200" dirty="0">
                <a:solidFill>
                  <a:schemeClr val="tx1"/>
                </a:solidFill>
                <a:effectLst/>
                <a:latin typeface="+mn-lt"/>
                <a:ea typeface="+mn-ea"/>
                <a:cs typeface="+mn-cs"/>
              </a:rPr>
              <a:t>Absorción de tecnología a nivel de empresa.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7.2 Capacidad de innovación.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7.3 Patentes PCT, aplicaciones / millón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7.4 Uso de TIC para transacciones de empresa a empresa.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7.5 Uso de Internet de empresa a consumidor.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7.6 Alcance de la capacitación del personal.</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8. Uso del gobierno.</a:t>
            </a:r>
            <a:br>
              <a:rPr lang="es-ES"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8.1 Importancia de las TIC para la visión del gobierno.</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8.2 Índice de servicio en línea del gobierno, 0–1 (el mejor).</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8.3 Éxito del gobierno en la promoción de las TIC.</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S</a:t>
            </a:r>
            <a:r>
              <a:rPr lang="es-ES" sz="1200" kern="1200" dirty="0" err="1">
                <a:solidFill>
                  <a:schemeClr val="tx1"/>
                </a:solidFill>
                <a:effectLst/>
                <a:latin typeface="+mn-lt"/>
                <a:ea typeface="+mn-ea"/>
                <a:cs typeface="+mn-cs"/>
              </a:rPr>
              <a:t>ubíndice</a:t>
            </a:r>
            <a:r>
              <a:rPr lang="es-ES" sz="1200" kern="1200" dirty="0">
                <a:solidFill>
                  <a:schemeClr val="tx1"/>
                </a:solidFill>
                <a:effectLst/>
                <a:latin typeface="+mn-lt"/>
                <a:ea typeface="+mn-ea"/>
                <a:cs typeface="+mn-cs"/>
              </a:rPr>
              <a:t> impacto.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9. Impacto económico.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9.1 Impacto de las TIC en los modelos de negocios.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9.2 Patentes TIC PCT, aplicaciones / millón población.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9.3 Impacto de las TIC en los modelos organizativos.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9.4 Empleos intensivos en conocimiento,% fuerza laboral.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10. Impacto social.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 1 Impacto de las TIC en el acceso a servicios básicos.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10.2 Acceso a Internet en las escuelas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10.3 Uso de TIC y eficiencia del gobierno.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10.4 Índice de participación electrónica, 0–1 (mejor).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37</a:t>
            </a:fld>
            <a:endParaRPr lang="es-EC"/>
          </a:p>
        </p:txBody>
      </p:sp>
    </p:spTree>
    <p:extLst>
      <p:ext uri="{BB962C8B-B14F-4D97-AF65-F5344CB8AC3E}">
        <p14:creationId xmlns:p14="http://schemas.microsoft.com/office/powerpoint/2010/main" val="852667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En </a:t>
            </a:r>
            <a:r>
              <a:rPr lang="es-ES" sz="1200" kern="1200" dirty="0" err="1">
                <a:solidFill>
                  <a:schemeClr val="tx1"/>
                </a:solidFill>
                <a:effectLst/>
                <a:latin typeface="+mn-lt"/>
                <a:ea typeface="+mn-ea"/>
                <a:cs typeface="+mn-cs"/>
              </a:rPr>
              <a:t>castelllano</a:t>
            </a:r>
            <a:r>
              <a:rPr lang="es-ES" sz="1200" kern="1200" dirty="0">
                <a:solidFill>
                  <a:schemeClr val="tx1"/>
                </a:solidFill>
                <a:effectLst/>
                <a:latin typeface="+mn-lt"/>
                <a:ea typeface="+mn-ea"/>
                <a:cs typeface="+mn-cs"/>
              </a:rPr>
              <a:t>: Reporte Global de Competitividad-, realizado por el Foro Económico Mundial, cuya versión más reciente, correspondiente a 2018, fue liberada el 18 de octubre, y comprendió el riguroso análisis de los esfuerzos realizados en 140 países por elevar su competitividad e innovación.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38</a:t>
            </a:fld>
            <a:endParaRPr lang="es-EC"/>
          </a:p>
        </p:txBody>
      </p:sp>
    </p:spTree>
    <p:extLst>
      <p:ext uri="{BB962C8B-B14F-4D97-AF65-F5344CB8AC3E}">
        <p14:creationId xmlns:p14="http://schemas.microsoft.com/office/powerpoint/2010/main" val="142538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La metodología empleada para evaluar la competitividad digital de las naciones </a:t>
            </a:r>
            <a:r>
              <a:rPr lang="es-ES" sz="1200" kern="1200" dirty="0">
                <a:solidFill>
                  <a:schemeClr val="tx1"/>
                </a:solidFill>
                <a:effectLst/>
                <a:latin typeface="+mn-lt"/>
                <a:ea typeface="+mn-ea"/>
                <a:cs typeface="+mn-cs"/>
              </a:rPr>
              <a:t>comprende cuatro subíndices: </a:t>
            </a:r>
          </a:p>
          <a:p>
            <a:r>
              <a:rPr lang="es-ES" sz="1200" kern="1200" dirty="0">
                <a:solidFill>
                  <a:schemeClr val="tx1"/>
                </a:solidFill>
                <a:effectLst/>
                <a:latin typeface="+mn-lt"/>
                <a:ea typeface="+mn-ea"/>
                <a:cs typeface="+mn-cs"/>
              </a:rPr>
              <a:t>1.- Idoneidad del ambiente, 2.- Mercados, 3.- Capital humano, 4.- Ecosistema de innovación.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Los subíndices incluyen 12 pilares -solo uno comprende el desarrollo de tecnologías de la información-, los cuales fueron agrupados de la siguiente manera: </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1.- Idoneidad del ambiente: Pilar 1. Instituciones; Pilar 2. Infraestructura; Pilar 3. Adopción de las Tecnologías de Información, Pilar 4.- Estabilidad macroeconómica. </a:t>
            </a:r>
            <a:br>
              <a:rPr lang="es-EC" sz="1200" kern="1200" dirty="0">
                <a:solidFill>
                  <a:schemeClr val="tx1"/>
                </a:solidFill>
                <a:effectLst/>
                <a:latin typeface="+mn-lt"/>
                <a:ea typeface="+mn-ea"/>
                <a:cs typeface="+mn-cs"/>
              </a:rPr>
            </a:b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2.- Capital humano. Pilar 5. Salud, Pilar 6. Habilidades. </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3. Mercados. Pilar 7. Mercado de productos, Pilar 8. Mercado de trabajo, Pilar 9. Sistema financiero, Pilar 10. Tamaño del mercado.</a:t>
            </a:r>
            <a:br>
              <a:rPr lang="es-EC" sz="1200" kern="1200" dirty="0">
                <a:solidFill>
                  <a:schemeClr val="tx1"/>
                </a:solidFill>
                <a:effectLst/>
                <a:latin typeface="+mn-lt"/>
                <a:ea typeface="+mn-ea"/>
                <a:cs typeface="+mn-cs"/>
              </a:rPr>
            </a:b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4. Ecosistema de innovación. Pilar 11. Dinamismo empresarial, Pilar 12 Capacidad de innovación. </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39</a:t>
            </a:fld>
            <a:endParaRPr lang="es-EC"/>
          </a:p>
        </p:txBody>
      </p:sp>
    </p:spTree>
    <p:extLst>
      <p:ext uri="{BB962C8B-B14F-4D97-AF65-F5344CB8AC3E}">
        <p14:creationId xmlns:p14="http://schemas.microsoft.com/office/powerpoint/2010/main" val="3160175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Evaluaciones a Ecuador en los 12 pilares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General 86</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 Instituciones: 100</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2. Infraestructura; 59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3. Adopción de las Tecnologías de Información 89</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 Estabilidad macroeconómica. 87</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5. Salud 39</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6. Habilidades. 75</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7. Mercado de productos 125</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8. Mercado de trabajo 113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 Sistema financiero 82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 Tamaño del mercado. 66</a:t>
            </a:r>
            <a:br>
              <a:rPr lang="es-EC" sz="1200" kern="1200" dirty="0">
                <a:solidFill>
                  <a:schemeClr val="tx1"/>
                </a:solidFill>
                <a:effectLst/>
                <a:latin typeface="+mn-lt"/>
                <a:ea typeface="+mn-ea"/>
                <a:cs typeface="+mn-cs"/>
              </a:rPr>
            </a:b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11 Dinamismo empresarial 129</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12 Capacidad de innovación. 88</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40</a:t>
            </a:fld>
            <a:endParaRPr lang="es-ES"/>
          </a:p>
        </p:txBody>
      </p:sp>
    </p:spTree>
    <p:extLst>
      <p:ext uri="{BB962C8B-B14F-4D97-AF65-F5344CB8AC3E}">
        <p14:creationId xmlns:p14="http://schemas.microsoft.com/office/powerpoint/2010/main" val="640069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43</a:t>
            </a:fld>
            <a:endParaRPr lang="es-ES" dirty="0"/>
          </a:p>
        </p:txBody>
      </p:sp>
    </p:spTree>
    <p:extLst>
      <p:ext uri="{BB962C8B-B14F-4D97-AF65-F5344CB8AC3E}">
        <p14:creationId xmlns:p14="http://schemas.microsoft.com/office/powerpoint/2010/main" val="636175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La comunicación es acción, compromiso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45</a:t>
            </a:fld>
            <a:endParaRPr lang="es-ES"/>
          </a:p>
        </p:txBody>
      </p:sp>
    </p:spTree>
    <p:extLst>
      <p:ext uri="{BB962C8B-B14F-4D97-AF65-F5344CB8AC3E}">
        <p14:creationId xmlns:p14="http://schemas.microsoft.com/office/powerpoint/2010/main" val="780658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t>Una ingeniería en comunicación socual puede intervenir en cualquier configuración de lo social desde una perspectiva de comunicación.</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47</a:t>
            </a:fld>
            <a:endParaRPr lang="es-ES"/>
          </a:p>
        </p:txBody>
      </p:sp>
    </p:spTree>
    <p:extLst>
      <p:ext uri="{BB962C8B-B14F-4D97-AF65-F5344CB8AC3E}">
        <p14:creationId xmlns:p14="http://schemas.microsoft.com/office/powerpoint/2010/main" val="1724672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t>Diagnóstico de problemas - diseño de soluciones.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48</a:t>
            </a:fld>
            <a:endParaRPr lang="es-ES"/>
          </a:p>
        </p:txBody>
      </p:sp>
    </p:spTree>
    <p:extLst>
      <p:ext uri="{BB962C8B-B14F-4D97-AF65-F5344CB8AC3E}">
        <p14:creationId xmlns:p14="http://schemas.microsoft.com/office/powerpoint/2010/main" val="2522077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dirty="0"/>
              <a:t>Los dos tipos de sistemas se asocian en cinco dimensiones (expresión, interacción, difusión, estructuración observación); tres configuraciones (teoría básica, metodológica epistemológica) y dos tendencias (colaboración, dominación).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49</a:t>
            </a:fld>
            <a:endParaRPr lang="es-ES"/>
          </a:p>
        </p:txBody>
      </p:sp>
    </p:spTree>
    <p:extLst>
      <p:ext uri="{BB962C8B-B14F-4D97-AF65-F5344CB8AC3E}">
        <p14:creationId xmlns:p14="http://schemas.microsoft.com/office/powerpoint/2010/main" val="19302797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 Cuando un sistema de información busca poner en su forma a otro sistema de información, la tendencia elemental que aparece expresada es la de un sistema de comunicación difusión dominación. Cuando dos sistemas de información buscan alterar sus mutuas formas de coordinación para beneficio de ambos, entonces tenemos una tendencia de comunicación-interacción-colaboración</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51</a:t>
            </a:fld>
            <a:endParaRPr lang="es-ES"/>
          </a:p>
        </p:txBody>
      </p:sp>
    </p:spTree>
    <p:extLst>
      <p:ext uri="{BB962C8B-B14F-4D97-AF65-F5344CB8AC3E}">
        <p14:creationId xmlns:p14="http://schemas.microsoft.com/office/powerpoint/2010/main" val="3095886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t>El ingeniero hace una lectura del espacio situacional de donde proviene la demanda, y sintetiza su juicio sobre lo que estña sucediendo desde un punto de vista comunicológico.</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53</a:t>
            </a:fld>
            <a:endParaRPr lang="es-ES"/>
          </a:p>
        </p:txBody>
      </p:sp>
    </p:spTree>
    <p:extLst>
      <p:ext uri="{BB962C8B-B14F-4D97-AF65-F5344CB8AC3E}">
        <p14:creationId xmlns:p14="http://schemas.microsoft.com/office/powerpoint/2010/main" val="539466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dirty="0"/>
              <a:t>El trabajo sobre la estructuración lo realiza el ingeniero en dos partes. El primero, del presente hacia el pasado, buscando identificar las configuraciones de los sistemas de información y comunicación antecedentes, en por lo menos tres momentos. Con ello puede observar trayectorias.</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55</a:t>
            </a:fld>
            <a:endParaRPr lang="es-ES"/>
          </a:p>
        </p:txBody>
      </p:sp>
    </p:spTree>
    <p:extLst>
      <p:ext uri="{BB962C8B-B14F-4D97-AF65-F5344CB8AC3E}">
        <p14:creationId xmlns:p14="http://schemas.microsoft.com/office/powerpoint/2010/main" val="2498870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11/28/18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11/28/18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11/28/18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11/28/18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580687" cy="6861717"/>
          </a:xfrm>
          <a:prstGeom prst="rect">
            <a:avLst/>
          </a:prstGeom>
          <a:solidFill>
            <a:srgbClr val="72B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8" y="640080"/>
            <a:ext cx="3606882"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0CC73E1C-954B-D046-A712-70B150012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703" y="833306"/>
            <a:ext cx="3127248" cy="1196172"/>
          </a:xfrm>
          <a:prstGeom prst="rect">
            <a:avLst/>
          </a:prstGeom>
          <a:effectLst/>
        </p:spPr>
      </p:pic>
      <p:sp>
        <p:nvSpPr>
          <p:cNvPr id="3" name="Rectángulo 2">
            <a:extLst>
              <a:ext uri="{FF2B5EF4-FFF2-40B4-BE49-F238E27FC236}">
                <a16:creationId xmlns:a16="http://schemas.microsoft.com/office/drawing/2014/main" id="{80BAD524-3F02-8A46-8593-67D83C817325}"/>
              </a:ext>
            </a:extLst>
          </p:cNvPr>
          <p:cNvSpPr/>
          <p:nvPr/>
        </p:nvSpPr>
        <p:spPr>
          <a:xfrm>
            <a:off x="4978691" y="1431392"/>
            <a:ext cx="4327354" cy="3416320"/>
          </a:xfrm>
          <a:prstGeom prst="rect">
            <a:avLst/>
          </a:prstGeom>
        </p:spPr>
        <p:txBody>
          <a:bodyPr wrap="square">
            <a:spAutoFit/>
          </a:bodyPr>
          <a:lstStyle/>
          <a:p>
            <a:r>
              <a:rPr lang="es-ES" sz="3600" i="1" dirty="0">
                <a:solidFill>
                  <a:srgbClr val="000000"/>
                </a:solidFill>
              </a:rPr>
              <a:t>La contribución de las Tecnologías de Frontera al mundo feliz que nos depara el 2030 en materia de desarrollo sostenible</a:t>
            </a:r>
          </a:p>
        </p:txBody>
      </p:sp>
      <p:sp>
        <p:nvSpPr>
          <p:cNvPr id="7" name="Rectángulo 6">
            <a:extLst>
              <a:ext uri="{FF2B5EF4-FFF2-40B4-BE49-F238E27FC236}">
                <a16:creationId xmlns:a16="http://schemas.microsoft.com/office/drawing/2014/main" id="{2BDB376E-5E28-1148-B0F2-D0AAB1A033B9}"/>
              </a:ext>
            </a:extLst>
          </p:cNvPr>
          <p:cNvSpPr/>
          <p:nvPr/>
        </p:nvSpPr>
        <p:spPr>
          <a:xfrm>
            <a:off x="981889" y="3629646"/>
            <a:ext cx="3110051" cy="2171364"/>
          </a:xfrm>
          <a:prstGeom prst="rect">
            <a:avLst/>
          </a:prstGeom>
        </p:spPr>
        <p:txBody>
          <a:bodyPr wrap="square">
            <a:spAutoFit/>
          </a:bodyPr>
          <a:lstStyle/>
          <a:p>
            <a:r>
              <a:rPr lang="es-MX" sz="1200" i="1" dirty="0">
                <a:latin typeface="Zapfino" panose="03030300040707070C03" pitchFamily="66" charset="77"/>
                <a:cs typeface="Baskerville"/>
              </a:rPr>
              <a:t>Dr. Octavio Islas.</a:t>
            </a:r>
            <a:br>
              <a:rPr lang="es-MX" sz="1200" i="1" dirty="0">
                <a:latin typeface="Zapfino" panose="03030300040707070C03" pitchFamily="66" charset="77"/>
                <a:cs typeface="Baskerville"/>
              </a:rPr>
            </a:br>
            <a:r>
              <a:rPr lang="es-MX" sz="1200" i="1" dirty="0">
                <a:latin typeface="Zapfino" panose="03030300040707070C03" pitchFamily="66" charset="77"/>
                <a:cs typeface="Baskerville"/>
                <a:hlinkClick r:id="rId3"/>
              </a:rPr>
              <a:t>Joseoctavio.islas@gmail.com</a:t>
            </a:r>
            <a:br>
              <a:rPr lang="es-MX" sz="1200" i="1" dirty="0">
                <a:latin typeface="Zapfino" panose="03030300040707070C03" pitchFamily="66" charset="77"/>
                <a:cs typeface="Baskerville"/>
              </a:rPr>
            </a:br>
            <a:r>
              <a:rPr lang="es-MX" sz="1200" i="1" dirty="0">
                <a:latin typeface="Zapfino" panose="03030300040707070C03" pitchFamily="66" charset="77"/>
                <a:cs typeface="Baskerville"/>
              </a:rPr>
              <a:t>@octavioislas </a:t>
            </a:r>
            <a:br>
              <a:rPr lang="es-MX" sz="1200" i="1" dirty="0">
                <a:latin typeface="Zapfino" panose="03030300040707070C03" pitchFamily="66" charset="77"/>
                <a:cs typeface="Baskerville"/>
              </a:rPr>
            </a:br>
            <a:r>
              <a:rPr lang="es-MX" sz="1200" i="1" dirty="0">
                <a:latin typeface="Zapfino" panose="03030300040707070C03" pitchFamily="66" charset="77"/>
                <a:cs typeface="Baskerville"/>
              </a:rPr>
              <a:t>https://octavioislas.com.</a:t>
            </a:r>
            <a:endParaRPr lang="es-EC" sz="1200" dirty="0"/>
          </a:p>
        </p:txBody>
      </p:sp>
    </p:spTree>
    <p:extLst>
      <p:ext uri="{BB962C8B-B14F-4D97-AF65-F5344CB8AC3E}">
        <p14:creationId xmlns:p14="http://schemas.microsoft.com/office/powerpoint/2010/main" val="1721672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97808" y="1576697"/>
            <a:ext cx="7453197" cy="1140133"/>
          </a:xfrm>
        </p:spPr>
        <p:txBody>
          <a:bodyPr rtlCol="0" anchor="t">
            <a:normAutofit fontScale="90000"/>
          </a:bodyPr>
          <a:lstStyle/>
          <a:p>
            <a:pPr algn="r" rtl="0"/>
            <a:br>
              <a:rPr lang="es-ES" sz="3000" dirty="0">
                <a:solidFill>
                  <a:srgbClr val="000000"/>
                </a:solidFill>
              </a:rPr>
            </a:br>
            <a:r>
              <a:rPr lang="es-ES" sz="3000" i="1" dirty="0">
                <a:solidFill>
                  <a:srgbClr val="000000"/>
                </a:solidFill>
              </a:rPr>
              <a:t>1. El tránsito de la Economía del Conocimiento a la IV Revolución Industrial</a:t>
            </a:r>
            <a:br>
              <a:rPr lang="es-ES" sz="3000" i="1" dirty="0">
                <a:solidFill>
                  <a:srgbClr val="000000"/>
                </a:solidFill>
              </a:rPr>
            </a:br>
            <a:r>
              <a:rPr lang="es-ES" sz="3000" i="1" dirty="0">
                <a:solidFill>
                  <a:srgbClr val="000000"/>
                </a:solidFill>
              </a:rPr>
              <a:t>2. Algunas cifras de la Economía del Conocimiento.</a:t>
            </a:r>
            <a:br>
              <a:rPr lang="es-ES" sz="3000" i="1" dirty="0">
                <a:solidFill>
                  <a:srgbClr val="000000"/>
                </a:solidFill>
              </a:rPr>
            </a:br>
            <a:r>
              <a:rPr lang="es-ES" sz="3000" i="1" dirty="0">
                <a:solidFill>
                  <a:srgbClr val="000000"/>
                </a:solidFill>
              </a:rPr>
              <a:t>3. Banda ancha, conectividad inteligente</a:t>
            </a:r>
            <a:br>
              <a:rPr lang="es-ES" sz="3000" i="1" dirty="0">
                <a:solidFill>
                  <a:srgbClr val="000000"/>
                </a:solidFill>
              </a:rPr>
            </a:br>
            <a:r>
              <a:rPr lang="es-ES" sz="3000" i="1" dirty="0">
                <a:solidFill>
                  <a:srgbClr val="000000"/>
                </a:solidFill>
              </a:rPr>
              <a:t>4.- La contribución de las Tecnologías de frontera al mundo feliz que depara el 2030 en materia de desarrollo sostenible</a:t>
            </a:r>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743" y="650683"/>
            <a:ext cx="2980742" cy="1140133"/>
          </a:xfrm>
          <a:prstGeom prst="rect">
            <a:avLst/>
          </a:prstGeom>
        </p:spPr>
      </p:pic>
      <p:sp>
        <p:nvSpPr>
          <p:cNvPr id="3" name="Rectángulo 2">
            <a:extLst>
              <a:ext uri="{FF2B5EF4-FFF2-40B4-BE49-F238E27FC236}">
                <a16:creationId xmlns:a16="http://schemas.microsoft.com/office/drawing/2014/main" id="{EA8A40DB-8AF9-ED4F-BF8A-6F4E99089CCE}"/>
              </a:ext>
            </a:extLst>
          </p:cNvPr>
          <p:cNvSpPr/>
          <p:nvPr/>
        </p:nvSpPr>
        <p:spPr>
          <a:xfrm>
            <a:off x="625033" y="1144408"/>
            <a:ext cx="3715120" cy="769441"/>
          </a:xfrm>
          <a:prstGeom prst="rect">
            <a:avLst/>
          </a:prstGeom>
        </p:spPr>
        <p:txBody>
          <a:bodyPr wrap="none">
            <a:spAutoFit/>
          </a:bodyPr>
          <a:lstStyle/>
          <a:p>
            <a:r>
              <a:rPr lang="es-ES" sz="4400" i="1" dirty="0">
                <a:solidFill>
                  <a:srgbClr val="00B0F0"/>
                </a:solidFill>
              </a:rPr>
              <a:t>Nuestro itinerario</a:t>
            </a:r>
            <a:endParaRPr lang="es-EC" sz="4400" dirty="0">
              <a:solidFill>
                <a:srgbClr val="00B0F0"/>
              </a:solidFill>
            </a:endParaRPr>
          </a:p>
        </p:txBody>
      </p:sp>
    </p:spTree>
    <p:extLst>
      <p:ext uri="{BB962C8B-B14F-4D97-AF65-F5344CB8AC3E}">
        <p14:creationId xmlns:p14="http://schemas.microsoft.com/office/powerpoint/2010/main" val="3538341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97808" y="1576697"/>
            <a:ext cx="7453197" cy="1140133"/>
          </a:xfrm>
        </p:spPr>
        <p:txBody>
          <a:bodyPr rtlCol="0" anchor="t">
            <a:normAutofit fontScale="90000"/>
          </a:bodyPr>
          <a:lstStyle/>
          <a:p>
            <a:pPr algn="r" rtl="0"/>
            <a:br>
              <a:rPr lang="es-ES" sz="3000" dirty="0">
                <a:solidFill>
                  <a:srgbClr val="000000"/>
                </a:solidFill>
              </a:rPr>
            </a:br>
            <a:r>
              <a:rPr lang="es-ES" sz="3000" i="1" dirty="0">
                <a:solidFill>
                  <a:srgbClr val="000000"/>
                </a:solidFill>
              </a:rPr>
              <a:t>5. Los riesgos del tecno optimismo.  Neil </a:t>
            </a:r>
            <a:r>
              <a:rPr lang="es-ES" sz="3000" i="1" dirty="0" err="1">
                <a:solidFill>
                  <a:srgbClr val="000000"/>
                </a:solidFill>
              </a:rPr>
              <a:t>Postman</a:t>
            </a:r>
            <a:r>
              <a:rPr lang="es-ES" sz="3000" i="1" dirty="0">
                <a:solidFill>
                  <a:srgbClr val="000000"/>
                </a:solidFill>
              </a:rPr>
              <a:t>, Ecología de los Medios</a:t>
            </a:r>
            <a:br>
              <a:rPr lang="es-ES" sz="3000" i="1" dirty="0">
                <a:solidFill>
                  <a:srgbClr val="000000"/>
                </a:solidFill>
              </a:rPr>
            </a:br>
            <a:r>
              <a:rPr lang="es-ES" sz="3000" i="1" dirty="0">
                <a:solidFill>
                  <a:srgbClr val="000000"/>
                </a:solidFill>
              </a:rPr>
              <a:t>6. Panorama de Ecuador en el tránsito a la Cuarta Revolución Industrial</a:t>
            </a:r>
            <a:br>
              <a:rPr lang="es-ES" sz="3000" i="1" dirty="0">
                <a:solidFill>
                  <a:srgbClr val="000000"/>
                </a:solidFill>
              </a:rPr>
            </a:br>
            <a:r>
              <a:rPr lang="es-ES" sz="3000" i="1" dirty="0">
                <a:solidFill>
                  <a:srgbClr val="000000"/>
                </a:solidFill>
              </a:rPr>
              <a:t>7. Nueva comunicología, nuevos comunicólogos: la ingeniería social de la comunicación </a:t>
            </a:r>
            <a:br>
              <a:rPr lang="es-ES" sz="3000" i="1" dirty="0">
                <a:solidFill>
                  <a:srgbClr val="000000"/>
                </a:solidFill>
              </a:rPr>
            </a:br>
            <a:r>
              <a:rPr lang="es-ES" sz="3000" i="1" dirty="0">
                <a:solidFill>
                  <a:srgbClr val="000000"/>
                </a:solidFill>
              </a:rPr>
              <a:t> </a:t>
            </a:r>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743" y="650683"/>
            <a:ext cx="2980742" cy="1140133"/>
          </a:xfrm>
          <a:prstGeom prst="rect">
            <a:avLst/>
          </a:prstGeom>
        </p:spPr>
      </p:pic>
      <p:sp>
        <p:nvSpPr>
          <p:cNvPr id="3" name="Rectángulo 2">
            <a:extLst>
              <a:ext uri="{FF2B5EF4-FFF2-40B4-BE49-F238E27FC236}">
                <a16:creationId xmlns:a16="http://schemas.microsoft.com/office/drawing/2014/main" id="{EA8A40DB-8AF9-ED4F-BF8A-6F4E99089CCE}"/>
              </a:ext>
            </a:extLst>
          </p:cNvPr>
          <p:cNvSpPr/>
          <p:nvPr/>
        </p:nvSpPr>
        <p:spPr>
          <a:xfrm>
            <a:off x="625033" y="1144408"/>
            <a:ext cx="3715120" cy="769441"/>
          </a:xfrm>
          <a:prstGeom prst="rect">
            <a:avLst/>
          </a:prstGeom>
        </p:spPr>
        <p:txBody>
          <a:bodyPr wrap="none">
            <a:spAutoFit/>
          </a:bodyPr>
          <a:lstStyle/>
          <a:p>
            <a:r>
              <a:rPr lang="es-ES" sz="4400" i="1" dirty="0">
                <a:solidFill>
                  <a:srgbClr val="00B0F0"/>
                </a:solidFill>
              </a:rPr>
              <a:t>Nuestro itinerario</a:t>
            </a:r>
            <a:endParaRPr lang="es-EC" sz="4400" dirty="0">
              <a:solidFill>
                <a:srgbClr val="00B0F0"/>
              </a:solidFill>
            </a:endParaRPr>
          </a:p>
        </p:txBody>
      </p:sp>
    </p:spTree>
    <p:extLst>
      <p:ext uri="{BB962C8B-B14F-4D97-AF65-F5344CB8AC3E}">
        <p14:creationId xmlns:p14="http://schemas.microsoft.com/office/powerpoint/2010/main" val="153475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87836" y="4559523"/>
            <a:ext cx="8176104" cy="1236440"/>
          </a:xfrm>
          <a:noFill/>
        </p:spPr>
        <p:txBody>
          <a:bodyPr rtlCol="0">
            <a:normAutofit/>
          </a:bodyPr>
          <a:lstStyle/>
          <a:p>
            <a:r>
              <a:rPr lang="es-ES" sz="2500" i="1" dirty="0"/>
              <a:t>1. El tránsito de la Economía del Conocimiento1. El tránsito de la Economía del Conocimiento a la IV Revolución Industrial</a:t>
            </a:r>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rotWithShape="1">
          <a:blip r:embed="rId3">
            <a:extLst>
              <a:ext uri="{28A0092B-C50C-407E-A947-70E740481C1C}">
                <a14:useLocalDpi xmlns:a14="http://schemas.microsoft.com/office/drawing/2010/main" val="0"/>
              </a:ext>
            </a:extLst>
          </a:blip>
          <a:srcRect l="17500"/>
          <a:stretch/>
        </p:blipFill>
        <p:spPr>
          <a:xfrm>
            <a:off x="20" y="1"/>
            <a:ext cx="9143979" cy="4239482"/>
          </a:xfrm>
          <a:prstGeom prst="rect">
            <a:avLst/>
          </a:prstGeom>
        </p:spPr>
      </p:pic>
    </p:spTree>
    <p:extLst>
      <p:ext uri="{BB962C8B-B14F-4D97-AF65-F5344CB8AC3E}">
        <p14:creationId xmlns:p14="http://schemas.microsoft.com/office/powerpoint/2010/main" val="3585378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3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32" name="Straight Connector 3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341906" y="3337236"/>
            <a:ext cx="3829063" cy="3569956"/>
          </a:xfrm>
        </p:spPr>
        <p:txBody>
          <a:bodyPr anchor="ctr">
            <a:normAutofit fontScale="55000" lnSpcReduction="20000"/>
          </a:bodyPr>
          <a:lstStyle/>
          <a:p>
            <a:pPr marL="0" indent="0">
              <a:lnSpc>
                <a:spcPct val="90000"/>
              </a:lnSpc>
              <a:buNone/>
            </a:pPr>
            <a:r>
              <a:rPr lang="es-ES" sz="4000" dirty="0">
                <a:latin typeface="+mj-lt"/>
                <a:ea typeface="UD Digi Kyokasho N-B" panose="02020700000000000000" pitchFamily="49" charset="-128"/>
              </a:rPr>
              <a:t>“</a:t>
            </a:r>
            <a:r>
              <a:rPr lang="es-ES" sz="4000" i="1" dirty="0">
                <a:latin typeface="+mj-lt"/>
                <a:ea typeface="UD Digi Kyokasho N-B" panose="02020700000000000000" pitchFamily="49" charset="-128"/>
              </a:rPr>
              <a:t>Uber, la compañía de taxis más grande del mundo, no posee vehículos. Facebook, el propietario de medios más popular, no crea contenido; </a:t>
            </a:r>
            <a:r>
              <a:rPr lang="es-ES" sz="4000" i="1" dirty="0" err="1">
                <a:latin typeface="+mj-lt"/>
                <a:ea typeface="UD Digi Kyokasho N-B" panose="02020700000000000000" pitchFamily="49" charset="-128"/>
              </a:rPr>
              <a:t>Alibaba</a:t>
            </a:r>
            <a:r>
              <a:rPr lang="es-ES" sz="4000" i="1" dirty="0">
                <a:latin typeface="+mj-lt"/>
                <a:ea typeface="UD Digi Kyokasho N-B" panose="02020700000000000000" pitchFamily="49" charset="-128"/>
              </a:rPr>
              <a:t>, el minorista más valioso, no tiene inventario. </a:t>
            </a:r>
            <a:r>
              <a:rPr lang="es-ES" sz="4000" i="1" dirty="0" err="1">
                <a:latin typeface="+mj-lt"/>
                <a:ea typeface="UD Digi Kyokasho N-B" panose="02020700000000000000" pitchFamily="49" charset="-128"/>
              </a:rPr>
              <a:t>Airbnb</a:t>
            </a:r>
            <a:r>
              <a:rPr lang="es-ES" sz="4000" i="1" dirty="0">
                <a:latin typeface="+mj-lt"/>
                <a:ea typeface="UD Digi Kyokasho N-B" panose="02020700000000000000" pitchFamily="49" charset="-128"/>
              </a:rPr>
              <a:t>, el mayor proveedor de alojamiento del mundo, no posee bienes inmuebles</a:t>
            </a:r>
          </a:p>
          <a:p>
            <a:pPr marL="0" indent="0">
              <a:lnSpc>
                <a:spcPct val="90000"/>
              </a:lnSpc>
              <a:buNone/>
            </a:pPr>
            <a:r>
              <a:rPr lang="es-ES" sz="4000" i="1" dirty="0">
                <a:latin typeface="+mj-lt"/>
                <a:ea typeface="UD Digi Kyokasho N-B" panose="02020700000000000000" pitchFamily="49" charset="-128"/>
              </a:rPr>
              <a:t> ... </a:t>
            </a:r>
            <a:r>
              <a:rPr lang="es-ES" sz="4000" b="1" i="1" dirty="0">
                <a:latin typeface="+mj-lt"/>
                <a:ea typeface="UD Digi Kyokasho N-B" panose="02020700000000000000" pitchFamily="49" charset="-128"/>
              </a:rPr>
              <a:t>Algo interesante está sucediendo".</a:t>
            </a:r>
          </a:p>
          <a:p>
            <a:pPr marL="0" indent="0">
              <a:lnSpc>
                <a:spcPct val="90000"/>
              </a:lnSpc>
              <a:buNone/>
            </a:pPr>
            <a:r>
              <a:rPr lang="es-ES" sz="4000" i="1" dirty="0">
                <a:latin typeface="+mj-lt"/>
                <a:ea typeface="UD Digi Kyokasho N-B" panose="02020700000000000000" pitchFamily="49" charset="-128"/>
              </a:rPr>
              <a:t>Tim </a:t>
            </a:r>
            <a:r>
              <a:rPr lang="es-ES" sz="4000" i="1" dirty="0" err="1">
                <a:latin typeface="+mj-lt"/>
                <a:ea typeface="UD Digi Kyokasho N-B" panose="02020700000000000000" pitchFamily="49" charset="-128"/>
              </a:rPr>
              <a:t>Havers</a:t>
            </a:r>
            <a:r>
              <a:rPr lang="es-ES" sz="4000" i="1" dirty="0">
                <a:latin typeface="+mj-lt"/>
                <a:ea typeface="UD Digi Kyokasho N-B" panose="02020700000000000000" pitchFamily="49" charset="-128"/>
              </a:rPr>
              <a:t>, </a:t>
            </a:r>
            <a:r>
              <a:rPr lang="es-ES" sz="4000" i="1" dirty="0" err="1">
                <a:latin typeface="+mj-lt"/>
                <a:ea typeface="UD Digi Kyokasho N-B" panose="02020700000000000000" pitchFamily="49" charset="-128"/>
              </a:rPr>
              <a:t>TechCrunch</a:t>
            </a:r>
            <a:r>
              <a:rPr lang="es-ES" sz="4000" i="1" dirty="0">
                <a:latin typeface="+mj-lt"/>
                <a:ea typeface="UD Digi Kyokasho N-B" panose="02020700000000000000" pitchFamily="49" charset="-128"/>
              </a:rPr>
              <a:t>.</a:t>
            </a:r>
            <a:endParaRPr lang="es-EC" sz="4000" i="1" dirty="0">
              <a:latin typeface="+mj-lt"/>
              <a:ea typeface="UD Digi Kyokasho N-B" panose="02020700000000000000" pitchFamily="49" charset="-128"/>
            </a:endParaRPr>
          </a:p>
          <a:p>
            <a:pPr>
              <a:lnSpc>
                <a:spcPct val="90000"/>
              </a:lnSpc>
              <a:buFont typeface="Wingdings 3" charset="2"/>
              <a:buNone/>
            </a:pPr>
            <a:endParaRPr lang="en" sz="1200" b="1" i="1" dirty="0">
              <a:latin typeface="UD Digi Kyokasho N-B" panose="02020700000000000000" pitchFamily="49" charset="-128"/>
              <a:ea typeface="UD Digi Kyokasho N-B" panose="02020700000000000000" pitchFamily="49" charset="-128"/>
            </a:endParaRP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5577D9-9C3A-3645-944D-F427E9A63739}"/>
              </a:ext>
            </a:extLst>
          </p:cNvPr>
          <p:cNvSpPr>
            <a:spLocks noGrp="1"/>
          </p:cNvSpPr>
          <p:nvPr>
            <p:ph type="title"/>
          </p:nvPr>
        </p:nvSpPr>
        <p:spPr>
          <a:xfrm>
            <a:off x="915193" y="1039686"/>
            <a:ext cx="7313613" cy="868362"/>
          </a:xfrm>
        </p:spPr>
        <p:txBody>
          <a:bodyPr/>
          <a:lstStyle/>
          <a:p>
            <a:r>
              <a:rPr lang="es-EC" dirty="0"/>
              <a:t>TRÁNSITO A LA CUARTA REVOLUCIÓN INDUSTRIAL</a:t>
            </a:r>
          </a:p>
        </p:txBody>
      </p:sp>
      <p:pic>
        <p:nvPicPr>
          <p:cNvPr id="5" name="Marcador de contenido 4">
            <a:extLst>
              <a:ext uri="{FF2B5EF4-FFF2-40B4-BE49-F238E27FC236}">
                <a16:creationId xmlns:a16="http://schemas.microsoft.com/office/drawing/2014/main" id="{FFF1606C-88D9-F24F-A510-51489D8FED3D}"/>
              </a:ext>
            </a:extLst>
          </p:cNvPr>
          <p:cNvPicPr>
            <a:picLocks noGrp="1" noChangeAspect="1"/>
          </p:cNvPicPr>
          <p:nvPr>
            <p:ph idx="1"/>
          </p:nvPr>
        </p:nvPicPr>
        <p:blipFill>
          <a:blip r:embed="rId2"/>
          <a:stretch>
            <a:fillRect/>
          </a:stretch>
        </p:blipFill>
        <p:spPr>
          <a:xfrm>
            <a:off x="6132350" y="3429000"/>
            <a:ext cx="2672111" cy="1774906"/>
          </a:xfrm>
          <a:prstGeom prst="rect">
            <a:avLst/>
          </a:prstGeom>
        </p:spPr>
      </p:pic>
      <p:sp>
        <p:nvSpPr>
          <p:cNvPr id="4" name="Rectángulo 3">
            <a:extLst>
              <a:ext uri="{FF2B5EF4-FFF2-40B4-BE49-F238E27FC236}">
                <a16:creationId xmlns:a16="http://schemas.microsoft.com/office/drawing/2014/main" id="{6538193F-C4A8-F946-AA8C-90150C6BFBE5}"/>
              </a:ext>
            </a:extLst>
          </p:cNvPr>
          <p:cNvSpPr/>
          <p:nvPr/>
        </p:nvSpPr>
        <p:spPr>
          <a:xfrm>
            <a:off x="773206" y="2939092"/>
            <a:ext cx="4640042" cy="1708160"/>
          </a:xfrm>
          <a:prstGeom prst="rect">
            <a:avLst/>
          </a:prstGeom>
        </p:spPr>
        <p:txBody>
          <a:bodyPr wrap="square">
            <a:spAutoFit/>
          </a:bodyPr>
          <a:lstStyle/>
          <a:p>
            <a:pPr lvl="0" algn="just"/>
            <a:r>
              <a:rPr lang="es-EC" sz="2100" i="1" dirty="0">
                <a:solidFill>
                  <a:schemeClr val="tx1">
                    <a:lumMod val="95000"/>
                    <a:lumOff val="5000"/>
                  </a:schemeClr>
                </a:solidFill>
                <a:latin typeface="+mj-lt"/>
                <a:ea typeface="UD Digi Kyokasho N-B" panose="02020700000000000000" pitchFamily="49" charset="-128"/>
              </a:rPr>
              <a:t>En nuestros agitados días estamos inmersos en el </a:t>
            </a:r>
            <a:r>
              <a:rPr lang="es-EC" sz="2100" b="1" i="1" dirty="0">
                <a:solidFill>
                  <a:schemeClr val="tx1">
                    <a:lumMod val="95000"/>
                    <a:lumOff val="5000"/>
                  </a:schemeClr>
                </a:solidFill>
                <a:latin typeface="+mj-lt"/>
                <a:ea typeface="UD Digi Kyokasho N-B" panose="02020700000000000000" pitchFamily="49" charset="-128"/>
              </a:rPr>
              <a:t>tránsito de la Economía del Conocimiento </a:t>
            </a:r>
            <a:r>
              <a:rPr lang="es-EC" sz="2100" i="1" dirty="0">
                <a:solidFill>
                  <a:schemeClr val="tx1">
                    <a:lumMod val="95000"/>
                    <a:lumOff val="5000"/>
                  </a:schemeClr>
                </a:solidFill>
                <a:latin typeface="+mj-lt"/>
                <a:ea typeface="UD Digi Kyokasho N-B" panose="02020700000000000000" pitchFamily="49" charset="-128"/>
              </a:rPr>
              <a:t>(Toffler &amp; Toffler, 2006), a la </a:t>
            </a:r>
            <a:r>
              <a:rPr lang="es-EC" sz="2100" b="1" i="1" dirty="0">
                <a:solidFill>
                  <a:schemeClr val="tx1">
                    <a:lumMod val="95000"/>
                    <a:lumOff val="5000"/>
                  </a:schemeClr>
                </a:solidFill>
                <a:latin typeface="+mj-lt"/>
                <a:ea typeface="UD Digi Kyokasho N-B" panose="02020700000000000000" pitchFamily="49" charset="-128"/>
              </a:rPr>
              <a:t>Cuarta Revolución Industrial,</a:t>
            </a:r>
            <a:r>
              <a:rPr lang="es-EC" sz="2100" i="1" dirty="0">
                <a:solidFill>
                  <a:schemeClr val="tx1">
                    <a:lumMod val="95000"/>
                    <a:lumOff val="5000"/>
                  </a:schemeClr>
                </a:solidFill>
                <a:latin typeface="+mj-lt"/>
                <a:ea typeface="UD Digi Kyokasho N-B" panose="02020700000000000000" pitchFamily="49" charset="-128"/>
              </a:rPr>
              <a:t> anticipada en 1948 por </a:t>
            </a:r>
            <a:r>
              <a:rPr lang="es-ES" sz="2100" b="1" i="1" dirty="0" err="1">
                <a:solidFill>
                  <a:schemeClr val="tx1">
                    <a:lumMod val="95000"/>
                    <a:lumOff val="5000"/>
                  </a:schemeClr>
                </a:solidFill>
                <a:latin typeface="+mj-lt"/>
                <a:ea typeface="UD Digi Kyokasho N-B" panose="02020700000000000000" pitchFamily="49" charset="-128"/>
              </a:rPr>
              <a:t>Norbert</a:t>
            </a:r>
            <a:r>
              <a:rPr lang="es-ES" sz="2100" b="1" i="1" dirty="0">
                <a:solidFill>
                  <a:schemeClr val="tx1">
                    <a:lumMod val="95000"/>
                    <a:lumOff val="5000"/>
                  </a:schemeClr>
                </a:solidFill>
                <a:latin typeface="+mj-lt"/>
                <a:ea typeface="UD Digi Kyokasho N-B" panose="02020700000000000000" pitchFamily="49" charset="-128"/>
              </a:rPr>
              <a:t> Wiener.</a:t>
            </a:r>
            <a:endParaRPr lang="en" sz="2100" i="1" dirty="0">
              <a:solidFill>
                <a:schemeClr val="tx1">
                  <a:lumMod val="95000"/>
                  <a:lumOff val="5000"/>
                </a:schemeClr>
              </a:solidFill>
              <a:latin typeface="+mj-lt"/>
              <a:ea typeface="UD Digi Kyokasho N-B" panose="02020700000000000000" pitchFamily="49" charset="-128"/>
            </a:endParaRPr>
          </a:p>
        </p:txBody>
      </p:sp>
    </p:spTree>
    <p:extLst>
      <p:ext uri="{BB962C8B-B14F-4D97-AF65-F5344CB8AC3E}">
        <p14:creationId xmlns:p14="http://schemas.microsoft.com/office/powerpoint/2010/main" val="910021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descr="Imagen que contiene interior, persona, hombre, sujetando&#10;&#10;&#10;&#10;Descripción generada automáticamente">
            <a:extLst>
              <a:ext uri="{FF2B5EF4-FFF2-40B4-BE49-F238E27FC236}">
                <a16:creationId xmlns:a16="http://schemas.microsoft.com/office/drawing/2014/main" id="{4628B616-226F-7640-B1A3-80A368E461AC}"/>
              </a:ext>
            </a:extLst>
          </p:cNvPr>
          <p:cNvPicPr>
            <a:picLocks noGrp="1" noChangeAspect="1"/>
          </p:cNvPicPr>
          <p:nvPr>
            <p:ph idx="1"/>
          </p:nvPr>
        </p:nvPicPr>
        <p:blipFill rotWithShape="1">
          <a:blip r:embed="rId3"/>
          <a:srcRect l="18240" r="11762" b="3"/>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79C77033-6B86-F34F-8FE1-4996026EEF1F}"/>
              </a:ext>
            </a:extLst>
          </p:cNvPr>
          <p:cNvSpPr txBox="1">
            <a:spLocks/>
          </p:cNvSpPr>
          <p:nvPr/>
        </p:nvSpPr>
        <p:spPr>
          <a:xfrm>
            <a:off x="637685" y="3863151"/>
            <a:ext cx="3444766" cy="1964879"/>
          </a:xfrm>
          <a:prstGeom prst="rect">
            <a:avLst/>
          </a:prstGeom>
        </p:spPr>
        <p:txBody>
          <a:bodyPr vert="horz" lIns="91440" tIns="45720" rIns="91440" bIns="45720" rtlCol="0" anchor="ctr" anchorCtr="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n-US" sz="2800" i="1" dirty="0">
                <a:solidFill>
                  <a:schemeClr val="tx1"/>
                </a:solidFill>
              </a:rPr>
              <a:t>De la formidable </a:t>
            </a:r>
            <a:r>
              <a:rPr lang="en-US" sz="2800" b="1" i="1" dirty="0" err="1">
                <a:solidFill>
                  <a:schemeClr val="tx1"/>
                </a:solidFill>
              </a:rPr>
              <a:t>aceleración</a:t>
            </a:r>
            <a:r>
              <a:rPr lang="en-US" sz="2800" b="1" i="1" dirty="0">
                <a:solidFill>
                  <a:schemeClr val="tx1"/>
                </a:solidFill>
              </a:rPr>
              <a:t> </a:t>
            </a:r>
            <a:r>
              <a:rPr lang="en-US" sz="2800" b="1" i="1" dirty="0" err="1">
                <a:solidFill>
                  <a:schemeClr val="tx1"/>
                </a:solidFill>
              </a:rPr>
              <a:t>histórica</a:t>
            </a:r>
            <a:r>
              <a:rPr lang="en-US" sz="2800" b="1" i="1" dirty="0">
                <a:solidFill>
                  <a:schemeClr val="tx1"/>
                </a:solidFill>
              </a:rPr>
              <a:t> </a:t>
            </a:r>
            <a:r>
              <a:rPr lang="en-US" sz="2800" i="1" dirty="0">
                <a:solidFill>
                  <a:schemeClr val="tx1"/>
                </a:solidFill>
              </a:rPr>
              <a:t>que </a:t>
            </a:r>
            <a:r>
              <a:rPr lang="en-US" sz="2800" i="1" dirty="0" err="1">
                <a:solidFill>
                  <a:schemeClr val="tx1"/>
                </a:solidFill>
              </a:rPr>
              <a:t>dio</a:t>
            </a:r>
            <a:r>
              <a:rPr lang="en-US" sz="2800" i="1" dirty="0">
                <a:solidFill>
                  <a:schemeClr val="tx1"/>
                </a:solidFill>
              </a:rPr>
              <a:t> </a:t>
            </a:r>
            <a:r>
              <a:rPr lang="en-US" sz="2800" i="1" dirty="0" err="1">
                <a:solidFill>
                  <a:schemeClr val="tx1"/>
                </a:solidFill>
              </a:rPr>
              <a:t>inicio</a:t>
            </a:r>
            <a:r>
              <a:rPr lang="en-US" sz="2800" i="1" dirty="0">
                <a:solidFill>
                  <a:schemeClr val="tx1"/>
                </a:solidFill>
              </a:rPr>
              <a:t> el </a:t>
            </a:r>
            <a:r>
              <a:rPr lang="en-US" sz="2800" b="1" i="1" dirty="0">
                <a:solidFill>
                  <a:schemeClr val="tx1"/>
                </a:solidFill>
              </a:rPr>
              <a:t>4 de </a:t>
            </a:r>
            <a:r>
              <a:rPr lang="en-US" sz="2800" b="1" i="1" dirty="0" err="1">
                <a:solidFill>
                  <a:schemeClr val="tx1"/>
                </a:solidFill>
              </a:rPr>
              <a:t>octubre</a:t>
            </a:r>
            <a:r>
              <a:rPr lang="en-US" sz="2800" b="1" i="1" dirty="0">
                <a:solidFill>
                  <a:schemeClr val="tx1"/>
                </a:solidFill>
              </a:rPr>
              <a:t> de 1957, </a:t>
            </a:r>
            <a:r>
              <a:rPr lang="en-US" sz="2800" i="1" dirty="0">
                <a:solidFill>
                  <a:schemeClr val="tx1"/>
                </a:solidFill>
              </a:rPr>
              <a:t>se </a:t>
            </a:r>
            <a:r>
              <a:rPr lang="en-US" sz="2800" i="1" dirty="0" err="1">
                <a:solidFill>
                  <a:schemeClr val="tx1"/>
                </a:solidFill>
              </a:rPr>
              <a:t>desprendieron</a:t>
            </a:r>
            <a:r>
              <a:rPr lang="en-US" sz="2800" i="1" dirty="0">
                <a:solidFill>
                  <a:schemeClr val="tx1"/>
                </a:solidFill>
              </a:rPr>
              <a:t> </a:t>
            </a:r>
            <a:r>
              <a:rPr lang="en-US" sz="2800" b="1" i="1" dirty="0" err="1">
                <a:solidFill>
                  <a:schemeClr val="tx1"/>
                </a:solidFill>
              </a:rPr>
              <a:t>importantes</a:t>
            </a:r>
            <a:r>
              <a:rPr lang="en-US" sz="2800" b="1" i="1" dirty="0">
                <a:solidFill>
                  <a:schemeClr val="tx1"/>
                </a:solidFill>
              </a:rPr>
              <a:t> </a:t>
            </a:r>
            <a:r>
              <a:rPr lang="en-US" sz="2800" b="1" i="1" dirty="0" err="1">
                <a:solidFill>
                  <a:schemeClr val="tx1"/>
                </a:solidFill>
              </a:rPr>
              <a:t>avances</a:t>
            </a:r>
            <a:r>
              <a:rPr lang="en-US" sz="2800" b="1" i="1" dirty="0">
                <a:solidFill>
                  <a:schemeClr val="tx1"/>
                </a:solidFill>
              </a:rPr>
              <a:t> </a:t>
            </a:r>
            <a:r>
              <a:rPr lang="en-US" sz="2800" b="1" i="1" dirty="0" err="1">
                <a:solidFill>
                  <a:schemeClr val="tx1"/>
                </a:solidFill>
              </a:rPr>
              <a:t>tecnológicos</a:t>
            </a:r>
            <a:r>
              <a:rPr lang="en-US" sz="2800" b="1" i="1" dirty="0">
                <a:solidFill>
                  <a:schemeClr val="tx1"/>
                </a:solidFill>
              </a:rPr>
              <a:t> que se </a:t>
            </a:r>
            <a:r>
              <a:rPr lang="en-US" sz="2800" b="1" i="1" dirty="0" err="1">
                <a:solidFill>
                  <a:schemeClr val="tx1"/>
                </a:solidFill>
              </a:rPr>
              <a:t>extienden</a:t>
            </a:r>
            <a:r>
              <a:rPr lang="en-US" sz="2800" b="1" i="1" dirty="0">
                <a:solidFill>
                  <a:schemeClr val="tx1"/>
                </a:solidFill>
              </a:rPr>
              <a:t> a </a:t>
            </a:r>
            <a:r>
              <a:rPr lang="en-US" sz="2800" b="1" i="1" dirty="0" err="1">
                <a:solidFill>
                  <a:schemeClr val="tx1"/>
                </a:solidFill>
              </a:rPr>
              <a:t>nuestros</a:t>
            </a:r>
            <a:r>
              <a:rPr lang="en-US" sz="2800" b="1" i="1" dirty="0">
                <a:solidFill>
                  <a:schemeClr val="tx1"/>
                </a:solidFill>
              </a:rPr>
              <a:t> </a:t>
            </a:r>
            <a:r>
              <a:rPr lang="en-US" sz="2800" b="1" i="1" dirty="0" err="1">
                <a:solidFill>
                  <a:schemeClr val="tx1"/>
                </a:solidFill>
              </a:rPr>
              <a:t>días</a:t>
            </a:r>
            <a:endParaRPr lang="en-US" sz="2800" i="1" dirty="0">
              <a:solidFill>
                <a:schemeClr val="tx1"/>
              </a:solidFill>
            </a:endParaRPr>
          </a:p>
        </p:txBody>
      </p:sp>
    </p:spTree>
    <p:extLst>
      <p:ext uri="{BB962C8B-B14F-4D97-AF65-F5344CB8AC3E}">
        <p14:creationId xmlns:p14="http://schemas.microsoft.com/office/powerpoint/2010/main" val="1897411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670769"/>
            <a:ext cx="8197341" cy="3135482"/>
          </a:xfrm>
          <a:prstGeom prst="rect">
            <a:avLst/>
          </a:prstGeom>
        </p:spPr>
      </p:pic>
      <p:sp>
        <p:nvSpPr>
          <p:cNvPr id="10" name="Rectangle 9">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9144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1200150" y="4269282"/>
            <a:ext cx="6743700" cy="1264762"/>
          </a:xfrm>
          <a:solidFill>
            <a:srgbClr val="FFFFFF"/>
          </a:solidFill>
          <a:ln w="38100">
            <a:solidFill>
              <a:srgbClr val="404040"/>
            </a:solidFill>
            <a:miter lim="800000"/>
          </a:ln>
        </p:spPr>
        <p:txBody>
          <a:bodyPr rtlCol="0" anchor="ctr">
            <a:normAutofit/>
          </a:bodyPr>
          <a:lstStyle/>
          <a:p>
            <a:pPr rtl="0"/>
            <a:br>
              <a:rPr lang="es-ES" sz="2700">
                <a:solidFill>
                  <a:srgbClr val="404040"/>
                </a:solidFill>
              </a:rPr>
            </a:br>
            <a:r>
              <a:rPr lang="es-ES" sz="2700" i="1">
                <a:solidFill>
                  <a:srgbClr val="404040"/>
                </a:solidFill>
              </a:rPr>
              <a:t>2. Algunas cifras de la Economía del Conocimiento</a:t>
            </a:r>
          </a:p>
        </p:txBody>
      </p:sp>
    </p:spTree>
    <p:extLst>
      <p:ext uri="{BB962C8B-B14F-4D97-AF65-F5344CB8AC3E}">
        <p14:creationId xmlns:p14="http://schemas.microsoft.com/office/powerpoint/2010/main" val="979158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hape 3859">
            <a:extLst>
              <a:ext uri="{FF2B5EF4-FFF2-40B4-BE49-F238E27FC236}">
                <a16:creationId xmlns:a16="http://schemas.microsoft.com/office/drawing/2014/main" id="{1FD5CC61-6DB8-B84F-9267-07BB95A1A45C}"/>
              </a:ext>
            </a:extLst>
          </p:cNvPr>
          <p:cNvSpPr txBox="1">
            <a:spLocks/>
          </p:cNvSpPr>
          <p:nvPr/>
        </p:nvSpPr>
        <p:spPr>
          <a:xfrm>
            <a:off x="324852" y="5091762"/>
            <a:ext cx="5875644" cy="1264588"/>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r" defTabSz="914400">
              <a:lnSpc>
                <a:spcPct val="90000"/>
              </a:lnSpc>
              <a:spcBef>
                <a:spcPct val="0"/>
              </a:spcBef>
              <a:spcAft>
                <a:spcPts val="600"/>
              </a:spcAft>
              <a:buNone/>
            </a:pPr>
            <a:r>
              <a:rPr lang="en-US" sz="2900" i="1" dirty="0">
                <a:solidFill>
                  <a:schemeClr val="tx1"/>
                </a:solidFill>
                <a:latin typeface="+mj-lt"/>
                <a:ea typeface="+mj-ea"/>
                <a:cs typeface="+mj-cs"/>
              </a:rPr>
              <a:t>Las </a:t>
            </a:r>
            <a:r>
              <a:rPr lang="en-US" sz="2900" b="1" i="1" dirty="0" err="1">
                <a:solidFill>
                  <a:schemeClr val="tx1"/>
                </a:solidFill>
                <a:latin typeface="+mj-lt"/>
                <a:ea typeface="+mj-ea"/>
                <a:cs typeface="+mj-cs"/>
              </a:rPr>
              <a:t>tecnologías</a:t>
            </a:r>
            <a:r>
              <a:rPr lang="en-US" sz="2900" b="1" i="1" dirty="0">
                <a:solidFill>
                  <a:schemeClr val="tx1"/>
                </a:solidFill>
                <a:latin typeface="+mj-lt"/>
                <a:ea typeface="+mj-ea"/>
                <a:cs typeface="+mj-cs"/>
              </a:rPr>
              <a:t> </a:t>
            </a:r>
            <a:r>
              <a:rPr lang="en-US" sz="2900" b="1" i="1" dirty="0" err="1">
                <a:solidFill>
                  <a:schemeClr val="tx1"/>
                </a:solidFill>
                <a:latin typeface="+mj-lt"/>
                <a:ea typeface="+mj-ea"/>
                <a:cs typeface="+mj-cs"/>
              </a:rPr>
              <a:t>digitales</a:t>
            </a:r>
            <a:r>
              <a:rPr lang="en-US" sz="2900" b="1" i="1" dirty="0">
                <a:solidFill>
                  <a:schemeClr val="tx1"/>
                </a:solidFill>
                <a:latin typeface="+mj-lt"/>
                <a:ea typeface="+mj-ea"/>
                <a:cs typeface="+mj-cs"/>
              </a:rPr>
              <a:t> </a:t>
            </a:r>
            <a:r>
              <a:rPr lang="en-US" sz="2900" i="1" dirty="0" err="1">
                <a:solidFill>
                  <a:schemeClr val="tx1"/>
                </a:solidFill>
                <a:latin typeface="+mj-lt"/>
                <a:ea typeface="+mj-ea"/>
                <a:cs typeface="+mj-cs"/>
              </a:rPr>
              <a:t>están</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presentes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en</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casi</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todos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los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aspectos</a:t>
            </a:r>
            <a:r>
              <a:rPr lang="en-US" sz="2900" i="1" dirty="0">
                <a:solidFill>
                  <a:schemeClr val="tx1"/>
                </a:solidFill>
                <a:latin typeface="+mj-lt"/>
                <a:ea typeface="+mj-ea"/>
                <a:cs typeface="+mj-cs"/>
              </a:rPr>
              <a:t> de </a:t>
            </a:r>
            <a:r>
              <a:rPr lang="en-US" sz="2900" i="1" dirty="0" err="1">
                <a:solidFill>
                  <a:schemeClr val="tx1"/>
                </a:solidFill>
                <a:latin typeface="+mj-lt"/>
                <a:ea typeface="+mj-ea"/>
                <a:cs typeface="+mj-cs"/>
              </a:rPr>
              <a:t>nuestras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vidas</a:t>
            </a:r>
            <a:r>
              <a:rPr lang="en-US" sz="2900" i="1" dirty="0">
                <a:solidFill>
                  <a:schemeClr val="tx1"/>
                </a:solidFill>
                <a:latin typeface="+mj-lt"/>
                <a:ea typeface="+mj-ea"/>
                <a:cs typeface="+mj-cs"/>
              </a:rPr>
              <a:t>.</a:t>
            </a:r>
          </a:p>
        </p:txBody>
      </p:sp>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t="2631" b="6872"/>
          <a:stretch/>
        </p:blipFill>
        <p:spPr>
          <a:xfrm>
            <a:off x="-2987" y="10"/>
            <a:ext cx="9143999" cy="4571990"/>
          </a:xfrm>
          <a:prstGeom prst="rect">
            <a:avLst/>
          </a:prstGeom>
        </p:spPr>
      </p:pic>
      <p:cxnSp>
        <p:nvCxnSpPr>
          <p:cNvPr id="13" name="Straight Connector 12">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7925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nSpc>
                <a:spcPct val="90000"/>
              </a:lnSpc>
            </a:pPr>
            <a:r>
              <a:rPr lang="en-US" sz="4200" kern="1200" dirty="0">
                <a:solidFill>
                  <a:srgbClr val="FFFFFF"/>
                </a:solidFill>
                <a:latin typeface="+mj-lt"/>
                <a:ea typeface="+mj-ea"/>
                <a:cs typeface="+mj-cs"/>
              </a:rPr>
              <a:t>LAS MARCAS MÁS VALIOSAS</a:t>
            </a:r>
          </a:p>
        </p:txBody>
      </p:sp>
      <p:cxnSp>
        <p:nvCxnSpPr>
          <p:cNvPr id="13" name="Straight Connector 1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Imagen 3">
            <a:extLst>
              <a:ext uri="{FF2B5EF4-FFF2-40B4-BE49-F238E27FC236}">
                <a16:creationId xmlns:a16="http://schemas.microsoft.com/office/drawing/2014/main" id="{CE8EE59D-7442-1C48-A2BA-E785F7971C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77979" y="492573"/>
            <a:ext cx="4689933" cy="5880796"/>
          </a:xfrm>
          <a:prstGeom prst="rect">
            <a:avLst/>
          </a:prstGeom>
        </p:spPr>
      </p:pic>
    </p:spTree>
    <p:extLst>
      <p:ext uri="{BB962C8B-B14F-4D97-AF65-F5344CB8AC3E}">
        <p14:creationId xmlns:p14="http://schemas.microsoft.com/office/powerpoint/2010/main" val="1619202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p:txBody>
          <a:bodyPr/>
          <a:lstStyle/>
          <a:p>
            <a:r>
              <a:rPr lang="es-EC" dirty="0"/>
              <a:t>LAS MARCAS MÁS VALIOSAS</a:t>
            </a:r>
          </a:p>
        </p:txBody>
      </p:sp>
      <p:sp>
        <p:nvSpPr>
          <p:cNvPr id="4" name="Título 3">
            <a:extLst>
              <a:ext uri="{FF2B5EF4-FFF2-40B4-BE49-F238E27FC236}">
                <a16:creationId xmlns:a16="http://schemas.microsoft.com/office/drawing/2014/main" id="{B3220FE4-9C6E-E641-B963-AA91CAC9AFB4}"/>
              </a:ext>
            </a:extLst>
          </p:cNvPr>
          <p:cNvSpPr txBox="1">
            <a:spLocks/>
          </p:cNvSpPr>
          <p:nvPr/>
        </p:nvSpPr>
        <p:spPr bwMode="gray">
          <a:xfrm>
            <a:off x="1417320" y="4590257"/>
            <a:ext cx="5070825" cy="643050"/>
          </a:xfrm>
          <a:prstGeom prst="rect">
            <a:avLst/>
          </a:prstGeom>
        </p:spPr>
        <p:txBody>
          <a:bodyPr vert="horz" lIns="68580" tIns="34290" rIns="68580" bIns="3429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700" dirty="0">
                <a:latin typeface="Baskerville" panose="02020502070401020303" pitchFamily="18" charset="0"/>
                <a:ea typeface="Baskerville" panose="02020502070401020303" pitchFamily="18" charset="0"/>
              </a:rPr>
              <a:t>Las marcas más valiosas (Interbrand)</a:t>
            </a:r>
          </a:p>
        </p:txBody>
      </p:sp>
      <p:pic>
        <p:nvPicPr>
          <p:cNvPr id="5" name="Imagen 4" descr="Imagen que contiene captura de pantalla&#10;&#10;&#10;&#10;Descripción generada automáticamente">
            <a:extLst>
              <a:ext uri="{FF2B5EF4-FFF2-40B4-BE49-F238E27FC236}">
                <a16:creationId xmlns:a16="http://schemas.microsoft.com/office/drawing/2014/main" id="{D5427CF2-9AB9-D948-9D50-035ED972FCDD}"/>
              </a:ext>
            </a:extLst>
          </p:cNvPr>
          <p:cNvPicPr>
            <a:picLocks noChangeAspect="1"/>
          </p:cNvPicPr>
          <p:nvPr/>
        </p:nvPicPr>
        <p:blipFill>
          <a:blip r:embed="rId3"/>
          <a:stretch>
            <a:fillRect/>
          </a:stretch>
        </p:blipFill>
        <p:spPr>
          <a:xfrm>
            <a:off x="511946" y="3277828"/>
            <a:ext cx="8434089" cy="1633955"/>
          </a:xfrm>
          <a:prstGeom prst="rect">
            <a:avLst/>
          </a:prstGeom>
        </p:spPr>
      </p:pic>
    </p:spTree>
    <p:extLst>
      <p:ext uri="{BB962C8B-B14F-4D97-AF65-F5344CB8AC3E}">
        <p14:creationId xmlns:p14="http://schemas.microsoft.com/office/powerpoint/2010/main" val="1071450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28650" y="2340430"/>
            <a:ext cx="3184071" cy="2206364"/>
          </a:xfrm>
        </p:spPr>
        <p:txBody>
          <a:bodyPr vert="horz" lIns="91440" tIns="45720" rIns="91440" bIns="45720" rtlCol="0" anchor="ctr">
            <a:normAutofit/>
          </a:bodyPr>
          <a:lstStyle/>
          <a:p>
            <a:pPr>
              <a:lnSpc>
                <a:spcPct val="90000"/>
              </a:lnSpc>
            </a:pPr>
            <a:br>
              <a:rPr lang="en-US" sz="3700" kern="1200">
                <a:solidFill>
                  <a:schemeClr val="tx1"/>
                </a:solidFill>
                <a:latin typeface="+mj-lt"/>
                <a:ea typeface="+mj-ea"/>
                <a:cs typeface="+mj-cs"/>
              </a:rPr>
            </a:br>
            <a:r>
              <a:rPr lang="en-US" sz="3700" i="1" kern="1200">
                <a:solidFill>
                  <a:schemeClr val="tx1"/>
                </a:solidFill>
                <a:latin typeface="+mj-lt"/>
                <a:ea typeface="+mj-ea"/>
                <a:cs typeface="+mj-cs"/>
              </a:rPr>
              <a:t>3. Banda ancha-conectividad inteligente</a:t>
            </a:r>
          </a:p>
        </p:txBody>
      </p:sp>
      <p:sp>
        <p:nvSpPr>
          <p:cNvPr id="10" name="Freeform 5">
            <a:extLst>
              <a:ext uri="{FF2B5EF4-FFF2-40B4-BE49-F238E27FC236}">
                <a16:creationId xmlns:a16="http://schemas.microsoft.com/office/drawing/2014/main" id="{AF1E5E62-9EB9-408E-AE53-A04A4C811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40464"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3836" y="2474710"/>
            <a:ext cx="4100104" cy="1568289"/>
          </a:xfrm>
          <a:prstGeom prst="rect">
            <a:avLst/>
          </a:prstGeom>
        </p:spPr>
      </p:pic>
      <p:sp>
        <p:nvSpPr>
          <p:cNvPr id="12" name="Freeform 7">
            <a:extLst>
              <a:ext uri="{FF2B5EF4-FFF2-40B4-BE49-F238E27FC236}">
                <a16:creationId xmlns:a16="http://schemas.microsoft.com/office/drawing/2014/main" id="{9C5704B2-7C5B-4738-AF0D-4A2756A6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683319"/>
            <a:ext cx="4443893"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6">
            <a:extLst>
              <a:ext uri="{FF2B5EF4-FFF2-40B4-BE49-F238E27FC236}">
                <a16:creationId xmlns:a16="http://schemas.microsoft.com/office/drawing/2014/main" id="{DFB36DC4-A410-4DF1-8453-1D85743F5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5319666"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B2B2B2"/>
              </a:solidFill>
            </a:endParaRPr>
          </a:p>
        </p:txBody>
      </p:sp>
    </p:spTree>
    <p:extLst>
      <p:ext uri="{BB962C8B-B14F-4D97-AF65-F5344CB8AC3E}">
        <p14:creationId xmlns:p14="http://schemas.microsoft.com/office/powerpoint/2010/main" val="3675652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DCB026A6-DC33-1A49-9331-26B18A635435}"/>
              </a:ext>
            </a:extLst>
          </p:cNvPr>
          <p:cNvSpPr txBox="1">
            <a:spLocks/>
          </p:cNvSpPr>
          <p:nvPr/>
        </p:nvSpPr>
        <p:spPr>
          <a:xfrm>
            <a:off x="219920" y="2708476"/>
            <a:ext cx="4734862" cy="3727046"/>
          </a:xfrm>
          <a:prstGeom prst="rect">
            <a:avLst/>
          </a:prstGeom>
        </p:spPr>
        <p:txBody>
          <a:bodyPr vert="horz" lIns="91440" tIns="45720" rIns="91440" bIns="45720" rtlCol="0" anchorCtr="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indent="-457200" defTabSz="914400">
              <a:lnSpc>
                <a:spcPct val="120000"/>
              </a:lnSpc>
              <a:buFont typeface="Wingdings" pitchFamily="2" charset="2"/>
              <a:buChar char="ü"/>
            </a:pPr>
            <a:r>
              <a:rPr lang="en-US" sz="2800" i="1" dirty="0">
                <a:solidFill>
                  <a:schemeClr val="tx1"/>
                </a:solidFill>
              </a:rPr>
              <a:t>Los </a:t>
            </a:r>
            <a:r>
              <a:rPr lang="en-US" sz="2800" i="1" dirty="0" err="1">
                <a:solidFill>
                  <a:schemeClr val="tx1"/>
                </a:solidFill>
              </a:rPr>
              <a:t>adelantos</a:t>
            </a:r>
            <a:r>
              <a:rPr lang="en-US" sz="2800" i="1" dirty="0">
                <a:solidFill>
                  <a:schemeClr val="tx1"/>
                </a:solidFill>
              </a:rPr>
              <a:t> </a:t>
            </a:r>
            <a:r>
              <a:rPr lang="en-US" sz="2800" i="1" dirty="0" err="1">
                <a:solidFill>
                  <a:schemeClr val="tx1"/>
                </a:solidFill>
              </a:rPr>
              <a:t>en</a:t>
            </a:r>
            <a:r>
              <a:rPr lang="en-US" sz="2800" i="1" dirty="0">
                <a:solidFill>
                  <a:schemeClr val="tx1"/>
                </a:solidFill>
              </a:rPr>
              <a:t> </a:t>
            </a:r>
            <a:r>
              <a:rPr lang="en-US" sz="2800" i="1" dirty="0" err="1">
                <a:solidFill>
                  <a:schemeClr val="tx1"/>
                </a:solidFill>
              </a:rPr>
              <a:t>materia</a:t>
            </a:r>
            <a:r>
              <a:rPr lang="en-US" sz="2800" i="1" dirty="0">
                <a:solidFill>
                  <a:schemeClr val="tx1"/>
                </a:solidFill>
              </a:rPr>
              <a:t> de </a:t>
            </a:r>
            <a:r>
              <a:rPr lang="en-US" sz="2800" i="1" dirty="0" err="1">
                <a:solidFill>
                  <a:schemeClr val="tx1"/>
                </a:solidFill>
              </a:rPr>
              <a:t>banda</a:t>
            </a:r>
            <a:r>
              <a:rPr lang="en-US" sz="2800" i="1" dirty="0">
                <a:solidFill>
                  <a:schemeClr val="tx1"/>
                </a:solidFill>
              </a:rPr>
              <a:t> </a:t>
            </a:r>
            <a:r>
              <a:rPr lang="en-US" sz="2800" i="1" dirty="0" err="1">
                <a:solidFill>
                  <a:schemeClr val="tx1"/>
                </a:solidFill>
              </a:rPr>
              <a:t>ancha</a:t>
            </a:r>
            <a:r>
              <a:rPr lang="en-US" sz="2800" i="1" dirty="0">
                <a:solidFill>
                  <a:schemeClr val="tx1"/>
                </a:solidFill>
              </a:rPr>
              <a:t> </a:t>
            </a:r>
            <a:r>
              <a:rPr lang="en-US" sz="2800" i="1" dirty="0" err="1">
                <a:solidFill>
                  <a:schemeClr val="tx1"/>
                </a:solidFill>
              </a:rPr>
              <a:t>móvil</a:t>
            </a:r>
            <a:r>
              <a:rPr lang="en-US" sz="2800" i="1" dirty="0">
                <a:solidFill>
                  <a:schemeClr val="tx1"/>
                </a:solidFill>
              </a:rPr>
              <a:t> 4G, 5G y </a:t>
            </a:r>
            <a:r>
              <a:rPr lang="en-US" sz="2800" i="1" dirty="0" err="1">
                <a:solidFill>
                  <a:schemeClr val="tx1"/>
                </a:solidFill>
              </a:rPr>
              <a:t>tecnologías</a:t>
            </a:r>
            <a:r>
              <a:rPr lang="en-US" sz="2800" i="1" dirty="0">
                <a:solidFill>
                  <a:schemeClr val="tx1"/>
                </a:solidFill>
              </a:rPr>
              <a:t> </a:t>
            </a:r>
            <a:r>
              <a:rPr lang="en-US" sz="2800" i="1" dirty="0" err="1">
                <a:solidFill>
                  <a:schemeClr val="tx1"/>
                </a:solidFill>
              </a:rPr>
              <a:t>satelitales</a:t>
            </a:r>
            <a:r>
              <a:rPr lang="en-US" sz="2800" i="1" dirty="0">
                <a:solidFill>
                  <a:schemeClr val="tx1"/>
                </a:solidFill>
              </a:rPr>
              <a:t> de </a:t>
            </a:r>
            <a:r>
              <a:rPr lang="en-US" sz="2800" i="1" dirty="0" err="1">
                <a:solidFill>
                  <a:schemeClr val="tx1"/>
                </a:solidFill>
              </a:rPr>
              <a:t>próxima</a:t>
            </a:r>
            <a:r>
              <a:rPr lang="en-US" sz="2800" i="1" dirty="0">
                <a:solidFill>
                  <a:schemeClr val="tx1"/>
                </a:solidFill>
              </a:rPr>
              <a:t> </a:t>
            </a:r>
            <a:r>
              <a:rPr lang="en-US" sz="2800" i="1" dirty="0" err="1">
                <a:solidFill>
                  <a:schemeClr val="tx1"/>
                </a:solidFill>
              </a:rPr>
              <a:t>generación</a:t>
            </a:r>
            <a:r>
              <a:rPr lang="en-US" sz="2800" i="1" dirty="0">
                <a:solidFill>
                  <a:schemeClr val="tx1"/>
                </a:solidFill>
              </a:rPr>
              <a:t> </a:t>
            </a:r>
            <a:r>
              <a:rPr lang="en-US" sz="2800" i="1" dirty="0" err="1">
                <a:solidFill>
                  <a:schemeClr val="tx1"/>
                </a:solidFill>
              </a:rPr>
              <a:t>permitirán</a:t>
            </a:r>
            <a:r>
              <a:rPr lang="en-US" sz="2800" i="1" dirty="0">
                <a:solidFill>
                  <a:schemeClr val="tx1"/>
                </a:solidFill>
              </a:rPr>
              <a:t> </a:t>
            </a:r>
            <a:r>
              <a:rPr lang="en-US" sz="2800" i="1" dirty="0" err="1">
                <a:solidFill>
                  <a:schemeClr val="tx1"/>
                </a:solidFill>
              </a:rPr>
              <a:t>ofrecer</a:t>
            </a:r>
            <a:r>
              <a:rPr lang="en-US" sz="2800" i="1" dirty="0">
                <a:solidFill>
                  <a:schemeClr val="tx1"/>
                </a:solidFill>
              </a:rPr>
              <a:t> </a:t>
            </a:r>
            <a:r>
              <a:rPr lang="en-US" sz="2800" i="1" dirty="0" err="1">
                <a:solidFill>
                  <a:schemeClr val="tx1"/>
                </a:solidFill>
              </a:rPr>
              <a:t>servicios</a:t>
            </a:r>
            <a:r>
              <a:rPr lang="en-US" sz="2800" i="1" dirty="0">
                <a:solidFill>
                  <a:schemeClr val="tx1"/>
                </a:solidFill>
              </a:rPr>
              <a:t> </a:t>
            </a:r>
            <a:r>
              <a:rPr lang="en-US" sz="2800" i="1" dirty="0" err="1">
                <a:solidFill>
                  <a:schemeClr val="tx1"/>
                </a:solidFill>
              </a:rPr>
              <a:t>digitales</a:t>
            </a:r>
            <a:r>
              <a:rPr lang="en-US" sz="2800" i="1" dirty="0">
                <a:solidFill>
                  <a:schemeClr val="tx1"/>
                </a:solidFill>
              </a:rPr>
              <a:t> </a:t>
            </a:r>
            <a:r>
              <a:rPr lang="en-US" sz="2800" i="1" dirty="0" err="1">
                <a:solidFill>
                  <a:schemeClr val="tx1"/>
                </a:solidFill>
              </a:rPr>
              <a:t>más</a:t>
            </a:r>
            <a:r>
              <a:rPr lang="en-US" sz="2800" i="1" dirty="0">
                <a:solidFill>
                  <a:schemeClr val="tx1"/>
                </a:solidFill>
              </a:rPr>
              <a:t> </a:t>
            </a:r>
            <a:r>
              <a:rPr lang="en-US" sz="2800" i="1" dirty="0" err="1">
                <a:solidFill>
                  <a:schemeClr val="tx1"/>
                </a:solidFill>
              </a:rPr>
              <a:t>rápidos</a:t>
            </a:r>
            <a:r>
              <a:rPr lang="en-US" sz="2800" i="1" dirty="0">
                <a:solidFill>
                  <a:schemeClr val="tx1"/>
                </a:solidFill>
              </a:rPr>
              <a:t> y </a:t>
            </a:r>
            <a:r>
              <a:rPr lang="en-US" sz="2800" i="1" dirty="0" err="1">
                <a:solidFill>
                  <a:schemeClr val="tx1"/>
                </a:solidFill>
              </a:rPr>
              <a:t>confiables</a:t>
            </a:r>
            <a:r>
              <a:rPr lang="en-US" sz="2800" i="1" dirty="0">
                <a:solidFill>
                  <a:schemeClr val="tx1"/>
                </a:solidFill>
              </a:rPr>
              <a:t>. </a:t>
            </a:r>
          </a:p>
          <a:p>
            <a:pPr indent="-457200" defTabSz="914400">
              <a:lnSpc>
                <a:spcPct val="120000"/>
              </a:lnSpc>
              <a:buFont typeface="Wingdings" pitchFamily="2" charset="2"/>
              <a:buChar char="ü"/>
            </a:pPr>
            <a:r>
              <a:rPr lang="en-US" sz="2800" i="1" dirty="0">
                <a:solidFill>
                  <a:schemeClr val="tx1"/>
                </a:solidFill>
              </a:rPr>
              <a:t>Estamos </a:t>
            </a:r>
            <a:r>
              <a:rPr lang="en-US" sz="2800" i="1" dirty="0" err="1">
                <a:solidFill>
                  <a:schemeClr val="tx1"/>
                </a:solidFill>
              </a:rPr>
              <a:t>pasando</a:t>
            </a:r>
            <a:r>
              <a:rPr lang="en-US" sz="2800" i="1" dirty="0">
                <a:solidFill>
                  <a:schemeClr val="tx1"/>
                </a:solidFill>
              </a:rPr>
              <a:t> </a:t>
            </a:r>
            <a:r>
              <a:rPr lang="en-US" sz="2800" i="1" dirty="0" err="1">
                <a:solidFill>
                  <a:schemeClr val="tx1"/>
                </a:solidFill>
              </a:rPr>
              <a:t>rápidamente</a:t>
            </a:r>
            <a:r>
              <a:rPr lang="en-US" sz="2800" i="1" dirty="0">
                <a:solidFill>
                  <a:schemeClr val="tx1"/>
                </a:solidFill>
              </a:rPr>
              <a:t> de la </a:t>
            </a:r>
            <a:r>
              <a:rPr lang="en-US" sz="2800" i="1" dirty="0" err="1">
                <a:solidFill>
                  <a:schemeClr val="tx1"/>
                </a:solidFill>
              </a:rPr>
              <a:t>conectividad</a:t>
            </a:r>
            <a:r>
              <a:rPr lang="en-US" sz="2800" i="1" dirty="0">
                <a:solidFill>
                  <a:schemeClr val="tx1"/>
                </a:solidFill>
              </a:rPr>
              <a:t> </a:t>
            </a:r>
            <a:r>
              <a:rPr lang="en-US" sz="2800" i="1" dirty="0" err="1">
                <a:solidFill>
                  <a:schemeClr val="tx1"/>
                </a:solidFill>
              </a:rPr>
              <a:t>tradicional</a:t>
            </a:r>
            <a:r>
              <a:rPr lang="en-US" sz="2800" i="1" dirty="0">
                <a:solidFill>
                  <a:schemeClr val="tx1"/>
                </a:solidFill>
              </a:rPr>
              <a:t> a la </a:t>
            </a:r>
            <a:r>
              <a:rPr lang="en-US" sz="2800" i="1" dirty="0" err="1">
                <a:solidFill>
                  <a:schemeClr val="tx1"/>
                </a:solidFill>
              </a:rPr>
              <a:t>conectividad</a:t>
            </a:r>
            <a:r>
              <a:rPr lang="en-US" sz="2800" i="1" dirty="0">
                <a:solidFill>
                  <a:schemeClr val="tx1"/>
                </a:solidFill>
              </a:rPr>
              <a:t> “</a:t>
            </a:r>
            <a:r>
              <a:rPr lang="en-US" sz="2800" i="1" dirty="0" err="1">
                <a:solidFill>
                  <a:schemeClr val="tx1"/>
                </a:solidFill>
              </a:rPr>
              <a:t>inteligente</a:t>
            </a:r>
            <a:r>
              <a:rPr lang="en-US" sz="2800" i="1" dirty="0">
                <a:solidFill>
                  <a:schemeClr val="tx1"/>
                </a:solidFill>
              </a:rPr>
              <a:t>”.</a:t>
            </a:r>
          </a:p>
          <a:p>
            <a:pPr indent="-228600" defTabSz="914400">
              <a:lnSpc>
                <a:spcPct val="90000"/>
              </a:lnSpc>
              <a:buFont typeface="Arial" panose="020B0604020202020204" pitchFamily="34" charset="0"/>
              <a:buChar char="•"/>
            </a:pPr>
            <a:endParaRPr lang="en-US" sz="1600" dirty="0">
              <a:solidFill>
                <a:schemeClr val="tx1"/>
              </a:solidFill>
            </a:endParaRPr>
          </a:p>
        </p:txBody>
      </p:sp>
      <p:pic>
        <p:nvPicPr>
          <p:cNvPr id="8" name="Imagen 4">
            <a:extLst>
              <a:ext uri="{FF2B5EF4-FFF2-40B4-BE49-F238E27FC236}">
                <a16:creationId xmlns:a16="http://schemas.microsoft.com/office/drawing/2014/main" id="{8813D4B2-25C6-014A-B9D0-4C8298A7E462}"/>
              </a:ext>
            </a:extLst>
          </p:cNvPr>
          <p:cNvPicPr>
            <a:picLocks noGrp="1" noChangeAspect="1"/>
          </p:cNvPicPr>
          <p:nvPr>
            <p:ph idx="1"/>
          </p:nvPr>
        </p:nvPicPr>
        <p:blipFill rotWithShape="1">
          <a:blip r:embed="rId2"/>
          <a:srcRect l="31753" r="40285"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539871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hape 3859">
            <a:extLst>
              <a:ext uri="{FF2B5EF4-FFF2-40B4-BE49-F238E27FC236}">
                <a16:creationId xmlns:a16="http://schemas.microsoft.com/office/drawing/2014/main" id="{15DE670A-C588-A342-8D39-3A81C40A94F8}"/>
              </a:ext>
            </a:extLst>
          </p:cNvPr>
          <p:cNvSpPr txBox="1">
            <a:spLocks/>
          </p:cNvSpPr>
          <p:nvPr/>
        </p:nvSpPr>
        <p:spPr>
          <a:xfrm>
            <a:off x="417399" y="643467"/>
            <a:ext cx="8408193" cy="744836"/>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ctr" defTabSz="914400">
              <a:lnSpc>
                <a:spcPct val="90000"/>
              </a:lnSpc>
              <a:spcBef>
                <a:spcPct val="0"/>
              </a:spcBef>
              <a:spcAft>
                <a:spcPts val="450"/>
              </a:spcAft>
              <a:buNone/>
            </a:pPr>
            <a:r>
              <a:rPr lang="en-US" sz="2600" i="1" kern="1200">
                <a:solidFill>
                  <a:schemeClr val="bg1"/>
                </a:solidFill>
                <a:latin typeface="+mj-lt"/>
                <a:ea typeface="+mj-ea"/>
                <a:cs typeface="+mj-cs"/>
              </a:rPr>
              <a:t>Trasitamos de la conectividad tradicional a la conectividad inteligente</a:t>
            </a:r>
          </a:p>
        </p:txBody>
      </p:sp>
      <p:pic>
        <p:nvPicPr>
          <p:cNvPr id="11" name="Imagen 4" descr="Imagen que contiene texto, mapa&#10;&#10;&#10;&#10;Descripción generada automáticamente">
            <a:extLst>
              <a:ext uri="{FF2B5EF4-FFF2-40B4-BE49-F238E27FC236}">
                <a16:creationId xmlns:a16="http://schemas.microsoft.com/office/drawing/2014/main" id="{39C71B71-3C81-DF4D-BBD4-6A88B442D238}"/>
              </a:ext>
            </a:extLst>
          </p:cNvPr>
          <p:cNvPicPr>
            <a:picLocks noChangeAspect="1"/>
          </p:cNvPicPr>
          <p:nvPr/>
        </p:nvPicPr>
        <p:blipFill rotWithShape="1">
          <a:blip r:embed="rId3"/>
          <a:srcRect l="3842" r="7204" b="-1"/>
          <a:stretch/>
        </p:blipFill>
        <p:spPr>
          <a:xfrm>
            <a:off x="1642509" y="1675227"/>
            <a:ext cx="5858980" cy="4394199"/>
          </a:xfrm>
          <a:prstGeom prst="rect">
            <a:avLst/>
          </a:prstGeom>
        </p:spPr>
      </p:pic>
    </p:spTree>
    <p:extLst>
      <p:ext uri="{BB962C8B-B14F-4D97-AF65-F5344CB8AC3E}">
        <p14:creationId xmlns:p14="http://schemas.microsoft.com/office/powerpoint/2010/main" val="3027938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748FF80B-819D-F74F-9551-FE0EA6038AB2}"/>
              </a:ext>
            </a:extLst>
          </p:cNvPr>
          <p:cNvPicPr>
            <a:picLocks noChangeAspect="1"/>
          </p:cNvPicPr>
          <p:nvPr/>
        </p:nvPicPr>
        <p:blipFill rotWithShape="1">
          <a:blip r:embed="rId4">
            <a:alphaModFix/>
            <a:extLst/>
          </a:blip>
          <a:srcRect l="11741" r="17607"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CFE25289-E039-4347-80CD-DAE5A247DED6}"/>
              </a:ext>
            </a:extLst>
          </p:cNvPr>
          <p:cNvSpPr>
            <a:spLocks noGrp="1"/>
          </p:cNvSpPr>
          <p:nvPr>
            <p:ph idx="1"/>
          </p:nvPr>
        </p:nvSpPr>
        <p:spPr>
          <a:xfrm>
            <a:off x="4757178" y="979999"/>
            <a:ext cx="4135514" cy="4936850"/>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Para mejorar las redes y servicios de banda ancha, </a:t>
            </a:r>
            <a:r>
              <a:rPr lang="es-ES_tradnl" sz="2800" b="1" i="1" dirty="0">
                <a:solidFill>
                  <a:srgbClr val="000000"/>
                </a:solidFill>
                <a:latin typeface="+mj-lt"/>
                <a:ea typeface="UD Digi Kyokasho N-B" panose="02020700000000000000" pitchFamily="49" charset="-128"/>
              </a:rPr>
              <a:t>la Unión Internacional de Telecomunicaciones y la Organización de las Naciones Unidas recomiendan: </a:t>
            </a:r>
            <a:endParaRPr lang="en" sz="2800" b="1" i="1" dirty="0">
              <a:solidFill>
                <a:srgbClr val="000000"/>
              </a:solidFill>
              <a:latin typeface="+mj-lt"/>
              <a:ea typeface="UD Digi Kyokasho N-B" panose="02020700000000000000" pitchFamily="49" charset="-128"/>
            </a:endParaRPr>
          </a:p>
          <a:p>
            <a:pPr marL="0" indent="0">
              <a:buNone/>
            </a:pPr>
            <a:r>
              <a:rPr lang="es-ES_tradnl" sz="2800" i="1" dirty="0">
                <a:solidFill>
                  <a:srgbClr val="000000"/>
                </a:solidFill>
                <a:latin typeface="+mj-lt"/>
                <a:ea typeface="UD Digi Kyokasho N-B" panose="02020700000000000000" pitchFamily="49" charset="-128"/>
              </a:rPr>
              <a:t>1.- Desarrollar liderazgo nacional para banda ancha</a:t>
            </a:r>
            <a:endParaRPr lang="en" sz="2800" i="1" dirty="0">
              <a:solidFill>
                <a:srgbClr val="000000"/>
              </a:solidFill>
              <a:latin typeface="+mj-lt"/>
              <a:ea typeface="UD Digi Kyokasho N-B" panose="02020700000000000000" pitchFamily="49" charset="-128"/>
            </a:endParaRPr>
          </a:p>
          <a:p>
            <a:endParaRPr lang="es-EC" sz="1500" dirty="0">
              <a:solidFill>
                <a:srgbClr val="000000"/>
              </a:solidFill>
            </a:endParaRPr>
          </a:p>
        </p:txBody>
      </p:sp>
    </p:spTree>
    <p:extLst>
      <p:ext uri="{BB962C8B-B14F-4D97-AF65-F5344CB8AC3E}">
        <p14:creationId xmlns:p14="http://schemas.microsoft.com/office/powerpoint/2010/main" val="3786396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C036F0A-84A3-4749-9DCA-A85ACF661B8C}"/>
              </a:ext>
            </a:extLst>
          </p:cNvPr>
          <p:cNvPicPr>
            <a:picLocks noChangeAspect="1"/>
          </p:cNvPicPr>
          <p:nvPr/>
        </p:nvPicPr>
        <p:blipFill rotWithShape="1">
          <a:blip r:embed="rId2">
            <a:extLst/>
          </a:blip>
          <a:srcRect r="20647" b="-1"/>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26DB4F9-23FA-9542-9301-AABC9FAE81E8}"/>
              </a:ext>
            </a:extLst>
          </p:cNvPr>
          <p:cNvSpPr>
            <a:spLocks noGrp="1"/>
          </p:cNvSpPr>
          <p:nvPr>
            <p:ph idx="1"/>
          </p:nvPr>
        </p:nvSpPr>
        <p:spPr>
          <a:xfrm>
            <a:off x="868101" y="4930815"/>
            <a:ext cx="7679392" cy="1130157"/>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2.- Promover la capacitación y estimular la demanda</a:t>
            </a:r>
            <a:endParaRPr lang="en" sz="2800" i="1" dirty="0">
              <a:solidFill>
                <a:srgbClr val="000000"/>
              </a:solidFill>
              <a:latin typeface="+mj-lt"/>
              <a:ea typeface="UD Digi Kyokasho N-B" panose="02020700000000000000" pitchFamily="49" charset="-128"/>
            </a:endParaRPr>
          </a:p>
          <a:p>
            <a:endParaRPr lang="es-EC" sz="1600" dirty="0">
              <a:solidFill>
                <a:srgbClr val="000000"/>
              </a:solidFill>
            </a:endParaRPr>
          </a:p>
        </p:txBody>
      </p:sp>
    </p:spTree>
    <p:extLst>
      <p:ext uri="{BB962C8B-B14F-4D97-AF65-F5344CB8AC3E}">
        <p14:creationId xmlns:p14="http://schemas.microsoft.com/office/powerpoint/2010/main" val="2030876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 mapa&#10;&#10;&#10;&#10;Descripción generada automáticamente">
            <a:extLst>
              <a:ext uri="{FF2B5EF4-FFF2-40B4-BE49-F238E27FC236}">
                <a16:creationId xmlns:a16="http://schemas.microsoft.com/office/drawing/2014/main" id="{DA9549CE-0A1C-1941-9B43-62874A57D787}"/>
              </a:ext>
            </a:extLst>
          </p:cNvPr>
          <p:cNvPicPr>
            <a:picLocks noChangeAspect="1"/>
          </p:cNvPicPr>
          <p:nvPr/>
        </p:nvPicPr>
        <p:blipFill rotWithShape="1">
          <a:blip r:embed="rId2"/>
          <a:srcRect b="9266"/>
          <a:stretch/>
        </p:blipFill>
        <p:spPr>
          <a:xfrm>
            <a:off x="20" y="10"/>
            <a:ext cx="9143980" cy="4666928"/>
          </a:xfrm>
          <a:prstGeom prst="rect">
            <a:avLst/>
          </a:prstGeom>
        </p:spPr>
      </p:pic>
      <p:pic>
        <p:nvPicPr>
          <p:cNvPr id="15" name="Picture 14">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Oval 16">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D0A75E7-14EB-404C-8B2E-A82BF8A6C1B3}"/>
              </a:ext>
            </a:extLst>
          </p:cNvPr>
          <p:cNvSpPr>
            <a:spLocks noGrp="1"/>
          </p:cNvSpPr>
          <p:nvPr>
            <p:ph idx="1"/>
          </p:nvPr>
        </p:nvSpPr>
        <p:spPr>
          <a:xfrm>
            <a:off x="4852685" y="4551037"/>
            <a:ext cx="3694808" cy="1509935"/>
          </a:xfrm>
        </p:spPr>
        <p:txBody>
          <a:bodyPr anchor="ctr">
            <a:normAutofit/>
          </a:bodyPr>
          <a:lstStyle/>
          <a:p>
            <a:pPr marL="0" indent="0">
              <a:buNone/>
            </a:pPr>
            <a:r>
              <a:rPr lang="es-ES_tradnl" sz="2800" i="1" dirty="0">
                <a:solidFill>
                  <a:srgbClr val="000000"/>
                </a:solidFill>
                <a:ea typeface="UD Digi Kyokasho N-B" panose="02020700000000000000" pitchFamily="49" charset="-128"/>
              </a:rPr>
              <a:t>3.- Hacer benchmarking y monitorear los desarrollos de la TIC</a:t>
            </a:r>
            <a:endParaRPr lang="en" sz="2800" i="1" dirty="0">
              <a:solidFill>
                <a:srgbClr val="000000"/>
              </a:solidFill>
              <a:ea typeface="UD Digi Kyokasho N-B" panose="02020700000000000000" pitchFamily="49" charset="-128"/>
            </a:endParaRPr>
          </a:p>
          <a:p>
            <a:pPr marL="0" indent="0">
              <a:buNone/>
            </a:pPr>
            <a:endParaRPr lang="es-EC" sz="1600" dirty="0">
              <a:solidFill>
                <a:srgbClr val="000000"/>
              </a:solidFill>
            </a:endParaRPr>
          </a:p>
        </p:txBody>
      </p:sp>
    </p:spTree>
    <p:extLst>
      <p:ext uri="{BB962C8B-B14F-4D97-AF65-F5344CB8AC3E}">
        <p14:creationId xmlns:p14="http://schemas.microsoft.com/office/powerpoint/2010/main" val="627709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árbol, cielo&#10;&#10;&#10;&#10;Descripción generada automáticamente">
            <a:extLst>
              <a:ext uri="{FF2B5EF4-FFF2-40B4-BE49-F238E27FC236}">
                <a16:creationId xmlns:a16="http://schemas.microsoft.com/office/drawing/2014/main" id="{5492BED5-A84A-884C-A85D-E5DE6A11CCC9}"/>
              </a:ext>
            </a:extLst>
          </p:cNvPr>
          <p:cNvPicPr>
            <a:picLocks noChangeAspect="1"/>
          </p:cNvPicPr>
          <p:nvPr/>
        </p:nvPicPr>
        <p:blipFill rotWithShape="1">
          <a:blip r:embed="rId2">
            <a:alphaModFix/>
            <a:extLst/>
          </a:blip>
          <a:srcRect l="25643" r="21969"/>
          <a:stretch/>
        </p:blipFill>
        <p:spPr>
          <a:xfrm>
            <a:off x="4348157" y="10"/>
            <a:ext cx="4795614" cy="5143490"/>
          </a:xfrm>
          <a:prstGeom prst="rect">
            <a:avLst/>
          </a:prstGeom>
        </p:spPr>
      </p:pic>
      <p:pic>
        <p:nvPicPr>
          <p:cNvPr id="17" name="Picture 16">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92939763-863F-5844-8AE5-95CA14AB0E48}"/>
              </a:ext>
            </a:extLst>
          </p:cNvPr>
          <p:cNvSpPr>
            <a:spLocks noGrp="1"/>
          </p:cNvSpPr>
          <p:nvPr>
            <p:ph idx="1"/>
          </p:nvPr>
        </p:nvSpPr>
        <p:spPr>
          <a:xfrm>
            <a:off x="603748" y="2561357"/>
            <a:ext cx="3602726" cy="3045693"/>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4.- Revisar las medidas de servicio universal, incluyendo las regulaciones de movimiento -</a:t>
            </a:r>
            <a:r>
              <a:rPr lang="es-ES_tradnl" sz="2800" i="1" dirty="0" err="1">
                <a:solidFill>
                  <a:srgbClr val="000000"/>
                </a:solidFill>
                <a:latin typeface="+mj-lt"/>
                <a:ea typeface="UD Digi Kyokasho N-B" panose="02020700000000000000" pitchFamily="49" charset="-128"/>
              </a:rPr>
              <a:t>RoW</a:t>
            </a:r>
            <a:r>
              <a:rPr lang="es-ES_tradnl" sz="2800" i="1" dirty="0">
                <a:solidFill>
                  <a:srgbClr val="000000"/>
                </a:solidFill>
                <a:latin typeface="+mj-lt"/>
                <a:ea typeface="UD Digi Kyokasho N-B" panose="02020700000000000000" pitchFamily="49" charset="-128"/>
              </a:rPr>
              <a:t> </a:t>
            </a:r>
            <a:r>
              <a:rPr lang="es-ES_tradnl" sz="2800" i="1" dirty="0" err="1">
                <a:solidFill>
                  <a:srgbClr val="000000"/>
                </a:solidFill>
                <a:latin typeface="+mj-lt"/>
                <a:ea typeface="UD Digi Kyokasho N-B" panose="02020700000000000000" pitchFamily="49" charset="-128"/>
              </a:rPr>
              <a:t>regulations</a:t>
            </a:r>
            <a:r>
              <a:rPr lang="es-ES_tradnl" sz="2800" i="1" dirty="0">
                <a:solidFill>
                  <a:srgbClr val="000000"/>
                </a:solidFill>
                <a:latin typeface="+mj-lt"/>
                <a:ea typeface="UD Digi Kyokasho N-B" panose="02020700000000000000" pitchFamily="49" charset="-128"/>
              </a:rPr>
              <a:t>-.</a:t>
            </a:r>
            <a:endParaRPr lang="en" sz="2800" i="1" dirty="0">
              <a:solidFill>
                <a:srgbClr val="000000"/>
              </a:solidFill>
              <a:latin typeface="+mj-lt"/>
              <a:ea typeface="UD Digi Kyokasho N-B" panose="02020700000000000000" pitchFamily="49" charset="-128"/>
            </a:endParaRPr>
          </a:p>
          <a:p>
            <a:endParaRPr lang="es-EC" sz="1500" dirty="0">
              <a:solidFill>
                <a:srgbClr val="000000"/>
              </a:solidFill>
            </a:endParaRPr>
          </a:p>
        </p:txBody>
      </p:sp>
    </p:spTree>
    <p:extLst>
      <p:ext uri="{BB962C8B-B14F-4D97-AF65-F5344CB8AC3E}">
        <p14:creationId xmlns:p14="http://schemas.microsoft.com/office/powerpoint/2010/main" val="3254159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texto, captura de pantalla&#10;&#10;&#10;&#10;Descripción generada automáticamente">
            <a:extLst>
              <a:ext uri="{FF2B5EF4-FFF2-40B4-BE49-F238E27FC236}">
                <a16:creationId xmlns:a16="http://schemas.microsoft.com/office/drawing/2014/main" id="{046276F5-C106-D548-9589-F133AF25AF9E}"/>
              </a:ext>
            </a:extLst>
          </p:cNvPr>
          <p:cNvPicPr>
            <a:picLocks noChangeAspect="1"/>
          </p:cNvPicPr>
          <p:nvPr/>
        </p:nvPicPr>
        <p:blipFill>
          <a:blip r:embed="rId2"/>
          <a:stretch>
            <a:fillRect/>
          </a:stretch>
        </p:blipFill>
        <p:spPr>
          <a:xfrm>
            <a:off x="2311246" y="2506639"/>
            <a:ext cx="4521508" cy="3391131"/>
          </a:xfrm>
          <a:prstGeom prst="rect">
            <a:avLst/>
          </a:prstGeom>
        </p:spPr>
      </p:pic>
      <p:sp>
        <p:nvSpPr>
          <p:cNvPr id="6" name="Rectángulo 5">
            <a:extLst>
              <a:ext uri="{FF2B5EF4-FFF2-40B4-BE49-F238E27FC236}">
                <a16:creationId xmlns:a16="http://schemas.microsoft.com/office/drawing/2014/main" id="{4550B351-A1EF-1C40-91E7-101E722A9484}"/>
              </a:ext>
            </a:extLst>
          </p:cNvPr>
          <p:cNvSpPr/>
          <p:nvPr/>
        </p:nvSpPr>
        <p:spPr>
          <a:xfrm>
            <a:off x="740780" y="1088019"/>
            <a:ext cx="7657657" cy="519809"/>
          </a:xfrm>
          <a:prstGeom prst="rect">
            <a:avLst/>
          </a:prstGeom>
        </p:spPr>
        <p:txBody>
          <a:bodyPr wrap="square">
            <a:spAutoFit/>
          </a:bodyPr>
          <a:lstStyle/>
          <a:p>
            <a:r>
              <a:rPr lang="es-ES_tradnl" sz="2800" i="1" dirty="0">
                <a:latin typeface="+mj-lt"/>
                <a:ea typeface="UD Digi Kyokasho N-B" panose="02020700000000000000" pitchFamily="49" charset="-128"/>
              </a:rPr>
              <a:t>5.- Reforzar las habilidades digitales y la alfabetización</a:t>
            </a:r>
            <a:endParaRPr lang="en" sz="2800" i="1" dirty="0">
              <a:latin typeface="+mj-lt"/>
              <a:ea typeface="UD Digi Kyokasho N-B" panose="02020700000000000000" pitchFamily="49" charset="-128"/>
            </a:endParaRPr>
          </a:p>
        </p:txBody>
      </p:sp>
    </p:spTree>
    <p:extLst>
      <p:ext uri="{BB962C8B-B14F-4D97-AF65-F5344CB8AC3E}">
        <p14:creationId xmlns:p14="http://schemas.microsoft.com/office/powerpoint/2010/main" val="1914738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Imagen 4" descr="Imagen que contiene texto, mapa&#10;&#10;&#10;&#10;Descripción generada automáticamente">
            <a:extLst>
              <a:ext uri="{FF2B5EF4-FFF2-40B4-BE49-F238E27FC236}">
                <a16:creationId xmlns:a16="http://schemas.microsoft.com/office/drawing/2014/main" id="{5BD5EB61-861E-FA48-A2AA-3CDB828DE6D1}"/>
              </a:ext>
            </a:extLst>
          </p:cNvPr>
          <p:cNvPicPr>
            <a:picLocks noChangeAspect="1"/>
          </p:cNvPicPr>
          <p:nvPr/>
        </p:nvPicPr>
        <p:blipFill rotWithShape="1">
          <a:blip r:embed="rId2">
            <a:extLst/>
          </a:blip>
          <a:srcRect r="9040" b="15007"/>
          <a:stretch/>
        </p:blipFill>
        <p:spPr>
          <a:xfrm>
            <a:off x="1727980" y="800945"/>
            <a:ext cx="5683685" cy="29873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F4988D0-B5D9-1F4B-A847-992425B7E787}"/>
              </a:ext>
            </a:extLst>
          </p:cNvPr>
          <p:cNvSpPr>
            <a:spLocks noGrp="1"/>
          </p:cNvSpPr>
          <p:nvPr>
            <p:ph idx="1"/>
          </p:nvPr>
        </p:nvSpPr>
        <p:spPr>
          <a:xfrm>
            <a:off x="3659088" y="4824249"/>
            <a:ext cx="5004852" cy="1461780"/>
          </a:xfrm>
        </p:spPr>
        <p:txBody>
          <a:bodyPr anchor="ctr">
            <a:normAutofit/>
          </a:bodyPr>
          <a:lstStyle/>
          <a:p>
            <a:pPr marL="0" indent="0">
              <a:buNone/>
            </a:pPr>
            <a:r>
              <a:rPr lang="es-ES_tradnl" sz="2800" i="1" dirty="0">
                <a:solidFill>
                  <a:schemeClr val="bg1"/>
                </a:solidFill>
                <a:latin typeface="+mj-lt"/>
                <a:ea typeface="UD Digi Kyokasho N-B" panose="02020700000000000000" pitchFamily="49" charset="-128"/>
              </a:rPr>
              <a:t>6.- Apoyar las e-</a:t>
            </a:r>
            <a:r>
              <a:rPr lang="es-ES_tradnl" sz="2800" i="1" dirty="0" err="1">
                <a:solidFill>
                  <a:schemeClr val="bg1"/>
                </a:solidFill>
                <a:latin typeface="+mj-lt"/>
                <a:ea typeface="UD Digi Kyokasho N-B" panose="02020700000000000000" pitchFamily="49" charset="-128"/>
              </a:rPr>
              <a:t>business</a:t>
            </a:r>
            <a:r>
              <a:rPr lang="es-ES_tradnl" sz="2800" i="1" dirty="0">
                <a:solidFill>
                  <a:schemeClr val="bg1"/>
                </a:solidFill>
                <a:latin typeface="+mj-lt"/>
                <a:ea typeface="UD Digi Kyokasho N-B" panose="02020700000000000000" pitchFamily="49" charset="-128"/>
              </a:rPr>
              <a:t> locales y el emprendimiento local</a:t>
            </a:r>
            <a:endParaRPr lang="en" sz="2800" i="1" dirty="0">
              <a:solidFill>
                <a:schemeClr val="bg1"/>
              </a:solidFill>
              <a:latin typeface="+mj-lt"/>
              <a:ea typeface="UD Digi Kyokasho N-B" panose="02020700000000000000" pitchFamily="49" charset="-128"/>
            </a:endParaRPr>
          </a:p>
          <a:p>
            <a:endParaRPr lang="es-EC" sz="1600" dirty="0">
              <a:solidFill>
                <a:schemeClr val="bg1"/>
              </a:solidFill>
            </a:endParaRPr>
          </a:p>
        </p:txBody>
      </p:sp>
    </p:spTree>
    <p:extLst>
      <p:ext uri="{BB962C8B-B14F-4D97-AF65-F5344CB8AC3E}">
        <p14:creationId xmlns:p14="http://schemas.microsoft.com/office/powerpoint/2010/main" val="2751361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sujetando, pared&#10;&#10;&#10;&#10;Descripción generada automáticamente">
            <a:extLst>
              <a:ext uri="{FF2B5EF4-FFF2-40B4-BE49-F238E27FC236}">
                <a16:creationId xmlns:a16="http://schemas.microsoft.com/office/drawing/2014/main" id="{E1BA81CC-CC54-0947-9CD9-B1C2A39E948E}"/>
              </a:ext>
            </a:extLst>
          </p:cNvPr>
          <p:cNvPicPr>
            <a:picLocks noChangeAspect="1"/>
          </p:cNvPicPr>
          <p:nvPr/>
        </p:nvPicPr>
        <p:blipFill rotWithShape="1">
          <a:blip r:embed="rId2">
            <a:alphaModFix/>
            <a:extLst/>
          </a:blip>
          <a:srcRect l="39162" r="5218" b="-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03322138-844E-6B41-AFDE-39307D9150BA}"/>
              </a:ext>
            </a:extLst>
          </p:cNvPr>
          <p:cNvSpPr>
            <a:spLocks noGrp="1"/>
          </p:cNvSpPr>
          <p:nvPr>
            <p:ph idx="1"/>
          </p:nvPr>
        </p:nvSpPr>
        <p:spPr>
          <a:xfrm>
            <a:off x="530596" y="1610381"/>
            <a:ext cx="3602726" cy="3045693"/>
          </a:xfrm>
        </p:spPr>
        <p:txBody>
          <a:bodyPr anchor="ctr">
            <a:normAutofit/>
          </a:bodyPr>
          <a:lstStyle/>
          <a:p>
            <a:pPr marL="0" indent="0">
              <a:buNone/>
            </a:pPr>
            <a:r>
              <a:rPr lang="es-ES_tradnl" sz="2800" i="1" dirty="0">
                <a:solidFill>
                  <a:srgbClr val="000000"/>
                </a:solidFill>
                <a:ea typeface="UD Digi Kyokasho N-B" panose="02020700000000000000" pitchFamily="49" charset="-128"/>
              </a:rPr>
              <a:t>7.- Revisar y adaptar los marcos legales para tener en cuenta la digitalización</a:t>
            </a:r>
            <a:endParaRPr lang="en" sz="2800" i="1" dirty="0">
              <a:solidFill>
                <a:srgbClr val="000000"/>
              </a:solidFill>
              <a:ea typeface="UD Digi Kyokasho N-B" panose="02020700000000000000" pitchFamily="49" charset="-128"/>
            </a:endParaRPr>
          </a:p>
          <a:p>
            <a:pPr marL="0" indent="0">
              <a:buNone/>
            </a:pPr>
            <a:endParaRPr lang="es-EC" sz="1500" dirty="0">
              <a:solidFill>
                <a:srgbClr val="000000"/>
              </a:solidFill>
            </a:endParaRPr>
          </a:p>
        </p:txBody>
      </p:sp>
    </p:spTree>
    <p:extLst>
      <p:ext uri="{BB962C8B-B14F-4D97-AF65-F5344CB8AC3E}">
        <p14:creationId xmlns:p14="http://schemas.microsoft.com/office/powerpoint/2010/main" val="3937110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5"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76D6E1DD-DFF9-3D43-9E5A-C7ED8BE8A22B}"/>
              </a:ext>
            </a:extLst>
          </p:cNvPr>
          <p:cNvPicPr>
            <a:picLocks noChangeAspect="1"/>
          </p:cNvPicPr>
          <p:nvPr/>
        </p:nvPicPr>
        <p:blipFill rotWithShape="1">
          <a:blip r:embed="rId3">
            <a:alphaModFix/>
            <a:extLst/>
          </a:blip>
          <a:srcRect l="15801" r="16925"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77EC3A68-434F-A94F-9FA2-FE57467899D9}"/>
              </a:ext>
            </a:extLst>
          </p:cNvPr>
          <p:cNvSpPr>
            <a:spLocks noGrp="1"/>
          </p:cNvSpPr>
          <p:nvPr>
            <p:ph idx="1"/>
          </p:nvPr>
        </p:nvSpPr>
        <p:spPr>
          <a:xfrm>
            <a:off x="4974330" y="2673512"/>
            <a:ext cx="3733184" cy="2729467"/>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8.- Reducir impuestos y aranceles de importación en equipos y servicios de telecomunicaciones/TIC. </a:t>
            </a:r>
            <a:endParaRPr lang="es-EC" sz="2800" i="1" dirty="0">
              <a:solidFill>
                <a:srgbClr val="000000"/>
              </a:solidFill>
              <a:latin typeface="+mj-lt"/>
              <a:ea typeface="UD Digi Kyokasho N-B" panose="02020700000000000000" pitchFamily="49" charset="-128"/>
            </a:endParaRPr>
          </a:p>
        </p:txBody>
      </p:sp>
    </p:spTree>
    <p:extLst>
      <p:ext uri="{BB962C8B-B14F-4D97-AF65-F5344CB8AC3E}">
        <p14:creationId xmlns:p14="http://schemas.microsoft.com/office/powerpoint/2010/main" val="137714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1E411444-D5D5-7349-A5D3-97F455FE3582}"/>
              </a:ext>
            </a:extLst>
          </p:cNvPr>
          <p:cNvSpPr>
            <a:spLocks noGrp="1"/>
          </p:cNvSpPr>
          <p:nvPr>
            <p:ph type="title"/>
          </p:nvPr>
        </p:nvSpPr>
        <p:spPr>
          <a:xfrm>
            <a:off x="480059" y="2053641"/>
            <a:ext cx="2751871" cy="2760098"/>
          </a:xfrm>
        </p:spPr>
        <p:txBody>
          <a:bodyPr>
            <a:normAutofit/>
          </a:bodyPr>
          <a:lstStyle/>
          <a:p>
            <a:r>
              <a:rPr lang="es-EC">
                <a:solidFill>
                  <a:srgbClr val="FFFFFF"/>
                </a:solidFill>
              </a:rPr>
              <a:t>Banda ancha</a:t>
            </a:r>
          </a:p>
        </p:txBody>
      </p:sp>
      <p:sp>
        <p:nvSpPr>
          <p:cNvPr id="3" name="Marcador de contenido 2">
            <a:extLst>
              <a:ext uri="{FF2B5EF4-FFF2-40B4-BE49-F238E27FC236}">
                <a16:creationId xmlns:a16="http://schemas.microsoft.com/office/drawing/2014/main" id="{B62F6234-81A6-1441-8634-5037A6F86E7B}"/>
              </a:ext>
            </a:extLst>
          </p:cNvPr>
          <p:cNvSpPr>
            <a:spLocks noGrp="1"/>
          </p:cNvSpPr>
          <p:nvPr>
            <p:ph idx="1"/>
          </p:nvPr>
        </p:nvSpPr>
        <p:spPr>
          <a:xfrm>
            <a:off x="4567930" y="801866"/>
            <a:ext cx="3979563" cy="5230634"/>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La banda ancha abre nuevas posibilidades en materia de </a:t>
            </a:r>
            <a:r>
              <a:rPr lang="es-ES_tradnl" sz="2800" i="1" dirty="0" err="1">
                <a:solidFill>
                  <a:srgbClr val="000000"/>
                </a:solidFill>
                <a:latin typeface="+mj-lt"/>
                <a:ea typeface="UD Digi Kyokasho N-B" panose="02020700000000000000" pitchFamily="49" charset="-128"/>
              </a:rPr>
              <a:t>cibersalud</a:t>
            </a:r>
            <a:r>
              <a:rPr lang="es-ES_tradnl" sz="2800" i="1" dirty="0">
                <a:solidFill>
                  <a:srgbClr val="000000"/>
                </a:solidFill>
                <a:latin typeface="+mj-lt"/>
                <a:ea typeface="UD Digi Kyokasho N-B" panose="02020700000000000000" pitchFamily="49" charset="-128"/>
              </a:rPr>
              <a:t>, transporte, educación, elevando significativamente la coordinación y capacidad de respuesta del gobierno en situaciones de emergencia. </a:t>
            </a:r>
          </a:p>
          <a:p>
            <a:endParaRPr lang="es-EC" sz="1900" dirty="0">
              <a:solidFill>
                <a:srgbClr val="000000"/>
              </a:solidFill>
            </a:endParaRPr>
          </a:p>
        </p:txBody>
      </p:sp>
    </p:spTree>
    <p:extLst>
      <p:ext uri="{BB962C8B-B14F-4D97-AF65-F5344CB8AC3E}">
        <p14:creationId xmlns:p14="http://schemas.microsoft.com/office/powerpoint/2010/main" val="1206474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628650" y="171162"/>
            <a:ext cx="2130136" cy="2371148"/>
          </a:xfrm>
        </p:spPr>
        <p:txBody>
          <a:bodyPr vert="horz" lIns="91440" tIns="45720" rIns="91440" bIns="45720" rtlCol="0" anchor="ctr">
            <a:normAutofit/>
          </a:bodyPr>
          <a:lstStyle/>
          <a:p>
            <a:pPr>
              <a:lnSpc>
                <a:spcPct val="90000"/>
              </a:lnSpc>
            </a:pPr>
            <a:br>
              <a:rPr lang="en-US" sz="2000" kern="1200" dirty="0">
                <a:solidFill>
                  <a:srgbClr val="FFFFFF"/>
                </a:solidFill>
                <a:latin typeface="+mj-lt"/>
                <a:ea typeface="+mj-ea"/>
                <a:cs typeface="+mj-cs"/>
              </a:rPr>
            </a:br>
            <a:r>
              <a:rPr lang="en-US" sz="2000" i="1" kern="1200" dirty="0">
                <a:solidFill>
                  <a:srgbClr val="FFFFFF"/>
                </a:solidFill>
                <a:latin typeface="+mj-lt"/>
                <a:ea typeface="+mj-ea"/>
                <a:cs typeface="+mj-cs"/>
              </a:rPr>
              <a:t>4.- La </a:t>
            </a:r>
            <a:r>
              <a:rPr lang="en-US" sz="2000" i="1" kern="1200" dirty="0" err="1">
                <a:solidFill>
                  <a:srgbClr val="FFFFFF"/>
                </a:solidFill>
                <a:latin typeface="+mj-lt"/>
                <a:ea typeface="+mj-ea"/>
                <a:cs typeface="+mj-cs"/>
              </a:rPr>
              <a:t>contribución</a:t>
            </a:r>
            <a:r>
              <a:rPr lang="en-US" sz="2000" i="1" kern="1200" dirty="0">
                <a:solidFill>
                  <a:srgbClr val="FFFFFF"/>
                </a:solidFill>
                <a:latin typeface="+mj-lt"/>
                <a:ea typeface="+mj-ea"/>
                <a:cs typeface="+mj-cs"/>
              </a:rPr>
              <a:t> de las </a:t>
            </a:r>
            <a:r>
              <a:rPr lang="en-US" sz="2000" i="1" kern="1200" dirty="0" err="1">
                <a:solidFill>
                  <a:srgbClr val="FFFFFF"/>
                </a:solidFill>
                <a:latin typeface="+mj-lt"/>
                <a:ea typeface="+mj-ea"/>
                <a:cs typeface="+mj-cs"/>
              </a:rPr>
              <a:t>Tecnologías</a:t>
            </a:r>
            <a:r>
              <a:rPr lang="en-US" sz="2000" i="1" kern="1200" dirty="0">
                <a:solidFill>
                  <a:srgbClr val="FFFFFF"/>
                </a:solidFill>
                <a:latin typeface="+mj-lt"/>
                <a:ea typeface="+mj-ea"/>
                <a:cs typeface="+mj-cs"/>
              </a:rPr>
              <a:t> de </a:t>
            </a:r>
            <a:r>
              <a:rPr lang="en-US" sz="2000" i="1" kern="1200" dirty="0" err="1">
                <a:solidFill>
                  <a:srgbClr val="FFFFFF"/>
                </a:solidFill>
                <a:latin typeface="+mj-lt"/>
                <a:ea typeface="+mj-ea"/>
                <a:cs typeface="+mj-cs"/>
              </a:rPr>
              <a:t>frontera</a:t>
            </a:r>
            <a:r>
              <a:rPr lang="en-US" sz="2000" i="1" kern="1200" dirty="0">
                <a:solidFill>
                  <a:srgbClr val="FFFFFF"/>
                </a:solidFill>
                <a:latin typeface="+mj-lt"/>
                <a:ea typeface="+mj-ea"/>
                <a:cs typeface="+mj-cs"/>
              </a:rPr>
              <a:t> al </a:t>
            </a:r>
            <a:r>
              <a:rPr lang="en-US" sz="2000" i="1" kern="1200" dirty="0" err="1">
                <a:solidFill>
                  <a:srgbClr val="FFFFFF"/>
                </a:solidFill>
                <a:latin typeface="+mj-lt"/>
                <a:ea typeface="+mj-ea"/>
                <a:cs typeface="+mj-cs"/>
              </a:rPr>
              <a:t>mundo</a:t>
            </a:r>
            <a:r>
              <a:rPr lang="en-US" sz="2000" i="1" kern="1200" dirty="0">
                <a:solidFill>
                  <a:srgbClr val="FFFFFF"/>
                </a:solidFill>
                <a:latin typeface="+mj-lt"/>
                <a:ea typeface="+mj-ea"/>
                <a:cs typeface="+mj-cs"/>
              </a:rPr>
              <a:t> </a:t>
            </a:r>
            <a:r>
              <a:rPr lang="en-US" sz="2000" i="1" kern="1200" dirty="0" err="1">
                <a:solidFill>
                  <a:srgbClr val="FFFFFF"/>
                </a:solidFill>
                <a:latin typeface="+mj-lt"/>
                <a:ea typeface="+mj-ea"/>
                <a:cs typeface="+mj-cs"/>
              </a:rPr>
              <a:t>feliz</a:t>
            </a:r>
            <a:r>
              <a:rPr lang="en-US" sz="2000" i="1" kern="1200" dirty="0">
                <a:solidFill>
                  <a:srgbClr val="FFFFFF"/>
                </a:solidFill>
                <a:latin typeface="+mj-lt"/>
                <a:ea typeface="+mj-ea"/>
                <a:cs typeface="+mj-cs"/>
              </a:rPr>
              <a:t> que </a:t>
            </a:r>
            <a:r>
              <a:rPr lang="en-US" sz="2000" i="1" kern="1200" dirty="0" err="1">
                <a:solidFill>
                  <a:srgbClr val="FFFFFF"/>
                </a:solidFill>
                <a:latin typeface="+mj-lt"/>
                <a:ea typeface="+mj-ea"/>
                <a:cs typeface="+mj-cs"/>
              </a:rPr>
              <a:t>depara</a:t>
            </a:r>
            <a:r>
              <a:rPr lang="en-US" sz="2000" i="1" kern="1200" dirty="0">
                <a:solidFill>
                  <a:srgbClr val="FFFFFF"/>
                </a:solidFill>
                <a:latin typeface="+mj-lt"/>
                <a:ea typeface="+mj-ea"/>
                <a:cs typeface="+mj-cs"/>
              </a:rPr>
              <a:t> el 2030 </a:t>
            </a:r>
            <a:r>
              <a:rPr lang="en-US" sz="2000" i="1" kern="1200" dirty="0" err="1">
                <a:solidFill>
                  <a:srgbClr val="FFFFFF"/>
                </a:solidFill>
                <a:latin typeface="+mj-lt"/>
                <a:ea typeface="+mj-ea"/>
                <a:cs typeface="+mj-cs"/>
              </a:rPr>
              <a:t>en</a:t>
            </a:r>
            <a:r>
              <a:rPr lang="en-US" sz="2000" i="1" kern="1200" dirty="0">
                <a:solidFill>
                  <a:srgbClr val="FFFFFF"/>
                </a:solidFill>
                <a:latin typeface="+mj-lt"/>
                <a:ea typeface="+mj-ea"/>
                <a:cs typeface="+mj-cs"/>
              </a:rPr>
              <a:t> </a:t>
            </a:r>
            <a:r>
              <a:rPr lang="en-US" sz="2000" i="1" kern="1200" dirty="0" err="1">
                <a:solidFill>
                  <a:srgbClr val="FFFFFF"/>
                </a:solidFill>
                <a:latin typeface="+mj-lt"/>
                <a:ea typeface="+mj-ea"/>
                <a:cs typeface="+mj-cs"/>
              </a:rPr>
              <a:t>materia</a:t>
            </a:r>
            <a:r>
              <a:rPr lang="en-US" sz="2000" i="1" kern="1200" dirty="0">
                <a:solidFill>
                  <a:srgbClr val="FFFFFF"/>
                </a:solidFill>
                <a:latin typeface="+mj-lt"/>
                <a:ea typeface="+mj-ea"/>
                <a:cs typeface="+mj-cs"/>
              </a:rPr>
              <a:t> de </a:t>
            </a:r>
            <a:r>
              <a:rPr lang="en-US" sz="2000" i="1" kern="1200" dirty="0" err="1">
                <a:solidFill>
                  <a:srgbClr val="FFFFFF"/>
                </a:solidFill>
                <a:latin typeface="+mj-lt"/>
                <a:ea typeface="+mj-ea"/>
                <a:cs typeface="+mj-cs"/>
              </a:rPr>
              <a:t>desarrollo</a:t>
            </a:r>
            <a:r>
              <a:rPr lang="en-US" sz="2000" i="1" kern="1200" dirty="0">
                <a:solidFill>
                  <a:srgbClr val="FFFFFF"/>
                </a:solidFill>
                <a:latin typeface="+mj-lt"/>
                <a:ea typeface="+mj-ea"/>
                <a:cs typeface="+mj-cs"/>
              </a:rPr>
              <a:t> </a:t>
            </a:r>
            <a:r>
              <a:rPr lang="en-US" sz="2000" i="1" kern="1200">
                <a:solidFill>
                  <a:srgbClr val="FFFFFF"/>
                </a:solidFill>
                <a:latin typeface="+mj-lt"/>
                <a:ea typeface="+mj-ea"/>
                <a:cs typeface="+mj-cs"/>
              </a:rPr>
              <a:t>sostenible</a:t>
            </a:r>
            <a:endParaRPr lang="en-US" sz="2000" i="1" kern="1200" dirty="0">
              <a:solidFill>
                <a:srgbClr val="FFFFFF"/>
              </a:solidFill>
              <a:latin typeface="+mj-lt"/>
              <a:ea typeface="+mj-ea"/>
              <a:cs typeface="+mj-cs"/>
            </a:endParaRPr>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949" y="2375576"/>
            <a:ext cx="5510653" cy="2107824"/>
          </a:xfrm>
          <a:prstGeom prst="rect">
            <a:avLst/>
          </a:prstGeom>
        </p:spPr>
      </p:pic>
    </p:spTree>
    <p:extLst>
      <p:ext uri="{BB962C8B-B14F-4D97-AF65-F5344CB8AC3E}">
        <p14:creationId xmlns:p14="http://schemas.microsoft.com/office/powerpoint/2010/main" val="4291460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dispositivo&#10;&#10;&#10;&#10;Descripción generada automáticamente">
            <a:extLst>
              <a:ext uri="{FF2B5EF4-FFF2-40B4-BE49-F238E27FC236}">
                <a16:creationId xmlns:a16="http://schemas.microsoft.com/office/drawing/2014/main" id="{A10DABA1-752E-EF48-AB98-3DB8A2460D24}"/>
              </a:ext>
            </a:extLst>
          </p:cNvPr>
          <p:cNvPicPr>
            <a:picLocks noChangeAspect="1"/>
          </p:cNvPicPr>
          <p:nvPr/>
        </p:nvPicPr>
        <p:blipFill rotWithShape="1">
          <a:blip r:embed="rId2"/>
          <a:srcRect l="3889" r="3889"/>
          <a:stretch/>
        </p:blipFill>
        <p:spPr>
          <a:xfrm>
            <a:off x="2819399" y="1"/>
            <a:ext cx="6324601" cy="6858000"/>
          </a:xfrm>
          <a:prstGeom prst="rect">
            <a:avLst/>
          </a:prstGeom>
        </p:spPr>
      </p:pic>
      <p:pic>
        <p:nvPicPr>
          <p:cNvPr id="17" name="Picture 16">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000"/>
          <a:stretch/>
        </p:blipFill>
        <p:spPr>
          <a:xfrm flipH="1">
            <a:off x="-1" y="1"/>
            <a:ext cx="9143999" cy="6858000"/>
          </a:xfrm>
          <a:prstGeom prst="rect">
            <a:avLst/>
          </a:prstGeom>
        </p:spPr>
      </p:pic>
      <p:sp>
        <p:nvSpPr>
          <p:cNvPr id="3" name="Marcador de contenido 2">
            <a:extLst>
              <a:ext uri="{FF2B5EF4-FFF2-40B4-BE49-F238E27FC236}">
                <a16:creationId xmlns:a16="http://schemas.microsoft.com/office/drawing/2014/main" id="{F2E926F6-E681-C943-A481-9897C4053AE6}"/>
              </a:ext>
            </a:extLst>
          </p:cNvPr>
          <p:cNvSpPr>
            <a:spLocks noGrp="1"/>
          </p:cNvSpPr>
          <p:nvPr>
            <p:ph idx="1"/>
          </p:nvPr>
        </p:nvSpPr>
        <p:spPr>
          <a:xfrm>
            <a:off x="381001" y="1979270"/>
            <a:ext cx="2350623" cy="4514127"/>
          </a:xfrm>
        </p:spPr>
        <p:txBody>
          <a:bodyPr anchor="b">
            <a:normAutofit/>
          </a:bodyPr>
          <a:lstStyle/>
          <a:p>
            <a:pPr marL="0" indent="0">
              <a:buNone/>
            </a:pPr>
            <a:r>
              <a:rPr lang="es-ES" b="1" i="1" dirty="0">
                <a:solidFill>
                  <a:srgbClr val="000000"/>
                </a:solidFill>
                <a:ea typeface="UD Digi Kyokasho N-B" panose="02020700000000000000" pitchFamily="49" charset="-128"/>
              </a:rPr>
              <a:t>La gran transformación </a:t>
            </a:r>
            <a:r>
              <a:rPr lang="es-ES" i="1" dirty="0">
                <a:solidFill>
                  <a:srgbClr val="000000"/>
                </a:solidFill>
                <a:ea typeface="UD Digi Kyokasho N-B" panose="02020700000000000000" pitchFamily="49" charset="-128"/>
              </a:rPr>
              <a:t>en marcha comprendería las siguientes etapas: banda ancha, centros de datos, nube, Big Data e Internet de las cosas (</a:t>
            </a:r>
            <a:r>
              <a:rPr lang="es-ES" i="1" dirty="0" err="1">
                <a:solidFill>
                  <a:srgbClr val="000000"/>
                </a:solidFill>
                <a:ea typeface="UD Digi Kyokasho N-B" panose="02020700000000000000" pitchFamily="49" charset="-128"/>
              </a:rPr>
              <a:t>IoT</a:t>
            </a:r>
            <a:r>
              <a:rPr lang="es-ES" i="1" dirty="0">
                <a:solidFill>
                  <a:srgbClr val="000000"/>
                </a:solidFill>
                <a:ea typeface="UD Digi Kyokasho N-B" panose="02020700000000000000" pitchFamily="49" charset="-128"/>
              </a:rPr>
              <a:t>).</a:t>
            </a:r>
            <a:endParaRPr lang="es-EC" i="1" dirty="0">
              <a:solidFill>
                <a:srgbClr val="000000"/>
              </a:solidFill>
              <a:ea typeface="UD Digi Kyokasho N-B" panose="02020700000000000000" pitchFamily="49" charset="-128"/>
            </a:endParaRPr>
          </a:p>
          <a:p>
            <a:endParaRPr lang="es-EC" sz="1350" dirty="0">
              <a:solidFill>
                <a:srgbClr val="000000"/>
              </a:solidFill>
            </a:endParaRPr>
          </a:p>
        </p:txBody>
      </p:sp>
    </p:spTree>
    <p:extLst>
      <p:ext uri="{BB962C8B-B14F-4D97-AF65-F5344CB8AC3E}">
        <p14:creationId xmlns:p14="http://schemas.microsoft.com/office/powerpoint/2010/main" val="365969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LEGO, juguete, mesa&#10;&#10;&#10;&#10;Descripción generada automáticamente">
            <a:extLst>
              <a:ext uri="{FF2B5EF4-FFF2-40B4-BE49-F238E27FC236}">
                <a16:creationId xmlns:a16="http://schemas.microsoft.com/office/drawing/2014/main" id="{DFDC80D3-D5B3-F741-8765-609D65433F09}"/>
              </a:ext>
            </a:extLst>
          </p:cNvPr>
          <p:cNvPicPr>
            <a:picLocks noChangeAspect="1"/>
          </p:cNvPicPr>
          <p:nvPr/>
        </p:nvPicPr>
        <p:blipFill rotWithShape="1">
          <a:blip r:embed="rId3">
            <a:alphaModFix amt="35000"/>
            <a:extLst/>
          </a:blip>
          <a:srcRect/>
          <a:stretch/>
        </p:blipFill>
        <p:spPr>
          <a:xfrm>
            <a:off x="20" y="10"/>
            <a:ext cx="9143980" cy="6857990"/>
          </a:xfrm>
          <a:prstGeom prst="rect">
            <a:avLst/>
          </a:prstGeom>
        </p:spPr>
      </p:pic>
      <p:sp>
        <p:nvSpPr>
          <p:cNvPr id="3" name="Marcador de contenido 2">
            <a:extLst>
              <a:ext uri="{FF2B5EF4-FFF2-40B4-BE49-F238E27FC236}">
                <a16:creationId xmlns:a16="http://schemas.microsoft.com/office/drawing/2014/main" id="{775D2830-11EB-D546-85C1-9B25459BDB57}"/>
              </a:ext>
            </a:extLst>
          </p:cNvPr>
          <p:cNvSpPr>
            <a:spLocks noGrp="1"/>
          </p:cNvSpPr>
          <p:nvPr>
            <p:ph idx="1"/>
          </p:nvPr>
        </p:nvSpPr>
        <p:spPr>
          <a:xfrm>
            <a:off x="628650" y="1825625"/>
            <a:ext cx="7886700" cy="4351338"/>
          </a:xfrm>
        </p:spPr>
        <p:txBody>
          <a:bodyPr>
            <a:normAutofit/>
          </a:bodyPr>
          <a:lstStyle/>
          <a:p>
            <a:pPr marL="0" indent="0">
              <a:buNone/>
            </a:pPr>
            <a:r>
              <a:rPr lang="es-ES_tradnl" i="1" dirty="0">
                <a:solidFill>
                  <a:srgbClr val="FFFFFF"/>
                </a:solidFill>
                <a:latin typeface="+mj-lt"/>
                <a:ea typeface="Baskerville" panose="02020502070401020303" pitchFamily="18" charset="0"/>
              </a:rPr>
              <a:t>Debemos tener presente las tecnologías de frontera, las cuales comprenden </a:t>
            </a:r>
            <a:r>
              <a:rPr lang="es-ES" i="1" dirty="0">
                <a:solidFill>
                  <a:srgbClr val="FFFFFF"/>
                </a:solidFill>
                <a:latin typeface="+mj-lt"/>
                <a:ea typeface="Baskerville" panose="02020502070401020303" pitchFamily="18" charset="0"/>
              </a:rPr>
              <a:t>una amplia variedad de nuevos materiales, productos, aplicaciones, procesos y modelos de negocios. </a:t>
            </a:r>
          </a:p>
          <a:p>
            <a:pPr marL="0" indent="0">
              <a:buNone/>
            </a:pPr>
            <a:r>
              <a:rPr lang="es-ES" i="1" dirty="0">
                <a:solidFill>
                  <a:srgbClr val="FFFFFF"/>
                </a:solidFill>
                <a:latin typeface="+mj-lt"/>
                <a:ea typeface="Baskerville" panose="02020502070401020303" pitchFamily="18" charset="0"/>
              </a:rPr>
              <a:t>Son interdependientes y pueden conectarse y reforzarse entre sí. Los avances en una tecnología favorecen el progreso en otras. </a:t>
            </a:r>
          </a:p>
          <a:p>
            <a:pPr marL="0" indent="0">
              <a:buNone/>
            </a:pPr>
            <a:r>
              <a:rPr lang="es-ES" i="1" dirty="0">
                <a:solidFill>
                  <a:srgbClr val="FFFFFF"/>
                </a:solidFill>
                <a:latin typeface="+mj-lt"/>
                <a:ea typeface="Baskerville" panose="02020502070401020303" pitchFamily="18" charset="0"/>
              </a:rPr>
              <a:t>Los rápidos aumentos en el poder de la computación están permitiendo avances en genética, nanotecnología, cadenas de bloques y </a:t>
            </a:r>
            <a:r>
              <a:rPr lang="es-ES" i="1" dirty="0" err="1">
                <a:solidFill>
                  <a:srgbClr val="FFFFFF"/>
                </a:solidFill>
                <a:latin typeface="+mj-lt"/>
                <a:ea typeface="Baskerville" panose="02020502070401020303" pitchFamily="18" charset="0"/>
              </a:rPr>
              <a:t>criptomonedas</a:t>
            </a:r>
            <a:r>
              <a:rPr lang="es-ES" i="1" dirty="0">
                <a:solidFill>
                  <a:srgbClr val="FFFFFF"/>
                </a:solidFill>
                <a:latin typeface="+mj-lt"/>
                <a:ea typeface="Baskerville" panose="02020502070401020303" pitchFamily="18" charset="0"/>
              </a:rPr>
              <a:t>. </a:t>
            </a:r>
            <a:endParaRPr lang="es-EC" i="1" dirty="0">
              <a:solidFill>
                <a:srgbClr val="FFFFFF"/>
              </a:solidFill>
              <a:latin typeface="+mj-lt"/>
              <a:ea typeface="Baskerville" panose="02020502070401020303" pitchFamily="18" charset="0"/>
            </a:endParaRPr>
          </a:p>
          <a:p>
            <a:endParaRPr lang="es-EC" dirty="0">
              <a:solidFill>
                <a:srgbClr val="FFFFFF"/>
              </a:solidFill>
            </a:endParaRPr>
          </a:p>
        </p:txBody>
      </p:sp>
    </p:spTree>
    <p:extLst>
      <p:ext uri="{BB962C8B-B14F-4D97-AF65-F5344CB8AC3E}">
        <p14:creationId xmlns:p14="http://schemas.microsoft.com/office/powerpoint/2010/main" val="1372656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DB5869B-2320-43F0-B805-E4E01DFEC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2693976"/>
          </a:xfrm>
          <a:prstGeom prst="rect">
            <a:avLst/>
          </a:prstGeom>
          <a:gradFill>
            <a:gsLst>
              <a:gs pos="0">
                <a:srgbClr val="E3411B">
                  <a:lumMod val="90000"/>
                </a:srgbClr>
              </a:gs>
              <a:gs pos="25000">
                <a:srgbClr val="E3411B">
                  <a:lumMod val="90000"/>
                </a:srgb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FB8A8579-50A0-824C-B2D9-5E0ABCBB7EAE}"/>
              </a:ext>
            </a:extLst>
          </p:cNvPr>
          <p:cNvSpPr>
            <a:spLocks noGrp="1"/>
          </p:cNvSpPr>
          <p:nvPr>
            <p:ph type="title"/>
          </p:nvPr>
        </p:nvSpPr>
        <p:spPr>
          <a:xfrm>
            <a:off x="884419" y="826680"/>
            <a:ext cx="7375161" cy="1325563"/>
          </a:xfrm>
        </p:spPr>
        <p:txBody>
          <a:bodyPr>
            <a:normAutofit/>
          </a:bodyPr>
          <a:lstStyle/>
          <a:p>
            <a:pPr>
              <a:lnSpc>
                <a:spcPct val="90000"/>
              </a:lnSpc>
            </a:pPr>
            <a:r>
              <a:rPr lang="es-EC" sz="2700" dirty="0">
                <a:solidFill>
                  <a:srgbClr val="FFFFFF"/>
                </a:solidFill>
              </a:rPr>
              <a:t>THE STATE OF BROADBAND. BROADBAND CATALYZING SUSTAINABLE DEVELOPMENT</a:t>
            </a:r>
          </a:p>
        </p:txBody>
      </p:sp>
      <p:sp>
        <p:nvSpPr>
          <p:cNvPr id="3" name="Marcador de contenido 2">
            <a:extLst>
              <a:ext uri="{FF2B5EF4-FFF2-40B4-BE49-F238E27FC236}">
                <a16:creationId xmlns:a16="http://schemas.microsoft.com/office/drawing/2014/main" id="{9A063CFB-C908-C843-9438-039BD26600DA}"/>
              </a:ext>
            </a:extLst>
          </p:cNvPr>
          <p:cNvSpPr>
            <a:spLocks noGrp="1"/>
          </p:cNvSpPr>
          <p:nvPr>
            <p:ph idx="1"/>
          </p:nvPr>
        </p:nvSpPr>
        <p:spPr>
          <a:xfrm>
            <a:off x="884419" y="3092970"/>
            <a:ext cx="7375161" cy="3307830"/>
          </a:xfrm>
        </p:spPr>
        <p:txBody>
          <a:bodyPr>
            <a:normAutofit fontScale="85000" lnSpcReduction="20000"/>
          </a:bodyPr>
          <a:lstStyle/>
          <a:p>
            <a:pPr marL="0" indent="0">
              <a:lnSpc>
                <a:spcPct val="90000"/>
              </a:lnSpc>
              <a:buNone/>
            </a:pPr>
            <a:r>
              <a:rPr lang="es-ES_tradnl" sz="2800" i="1" dirty="0">
                <a:solidFill>
                  <a:srgbClr val="000000"/>
                </a:solidFill>
                <a:latin typeface="+mj-lt"/>
                <a:ea typeface="UD Digi Kyokasho N-B" panose="02020700000000000000" pitchFamily="49" charset="-128"/>
              </a:rPr>
              <a:t>“Las redes de telefonía móvil revelan el grado de desplazamiento después de un desastre y predicen la propagación de enfermedades infecciosas, mientras que las compras móviles de tiempo aire ayudan a rastrear el consumo de alimentos. Materiales para techos visibles desde el espacio sirven como un indicador de la pobreza, los cambios en el uso de la tarjeta de débito indican el impacto de una crisis, y los registros postales se han utilizado para estimar los flujos comerciales. Nuevas familias de algoritmos de IA son ahora haciendo posible obtener dichos conocimientos de manera automática y a escala. (Unión Internacional de Telecomunicaciones -UN. 2018, p.58). </a:t>
            </a:r>
            <a:endParaRPr lang="es-EC" sz="2800" i="1" dirty="0">
              <a:solidFill>
                <a:srgbClr val="000000"/>
              </a:solidFill>
              <a:latin typeface="+mj-lt"/>
              <a:ea typeface="UD Digi Kyokasho N-B" panose="02020700000000000000" pitchFamily="49" charset="-128"/>
            </a:endParaRPr>
          </a:p>
          <a:p>
            <a:pPr>
              <a:lnSpc>
                <a:spcPct val="90000"/>
              </a:lnSpc>
            </a:pPr>
            <a:endParaRPr lang="en" sz="1600" b="1" i="1" dirty="0">
              <a:solidFill>
                <a:srgbClr val="000000"/>
              </a:solidFill>
              <a:latin typeface="Baskerville" panose="02020502070401020303" pitchFamily="18" charset="0"/>
              <a:ea typeface="Baskerville" panose="02020502070401020303" pitchFamily="18" charset="0"/>
            </a:endParaRPr>
          </a:p>
          <a:p>
            <a:pPr>
              <a:lnSpc>
                <a:spcPct val="90000"/>
              </a:lnSpc>
            </a:pPr>
            <a:endParaRPr lang="es-EC" sz="1600" dirty="0">
              <a:solidFill>
                <a:srgbClr val="000000"/>
              </a:solidFill>
            </a:endParaRPr>
          </a:p>
        </p:txBody>
      </p:sp>
    </p:spTree>
    <p:extLst>
      <p:ext uri="{BB962C8B-B14F-4D97-AF65-F5344CB8AC3E}">
        <p14:creationId xmlns:p14="http://schemas.microsoft.com/office/powerpoint/2010/main" val="564977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hape 3859">
            <a:extLst>
              <a:ext uri="{FF2B5EF4-FFF2-40B4-BE49-F238E27FC236}">
                <a16:creationId xmlns:a16="http://schemas.microsoft.com/office/drawing/2014/main" id="{15DE670A-C588-A342-8D39-3A81C40A94F8}"/>
              </a:ext>
            </a:extLst>
          </p:cNvPr>
          <p:cNvSpPr txBox="1">
            <a:spLocks/>
          </p:cNvSpPr>
          <p:nvPr/>
        </p:nvSpPr>
        <p:spPr>
          <a:xfrm>
            <a:off x="395653" y="4756638"/>
            <a:ext cx="8354891" cy="930447"/>
          </a:xfrm>
          <a:prstGeom prst="rect">
            <a:avLst/>
          </a:prstGeom>
        </p:spPr>
        <p:txBody>
          <a:bodyPr vert="horz" lIns="91440" tIns="45720" rIns="91440" bIns="45720" rtlCol="0" anchor="b"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ctr" defTabSz="914400">
              <a:lnSpc>
                <a:spcPct val="90000"/>
              </a:lnSpc>
              <a:spcBef>
                <a:spcPct val="0"/>
              </a:spcBef>
              <a:spcAft>
                <a:spcPts val="450"/>
              </a:spcAft>
              <a:buNone/>
            </a:pPr>
            <a:r>
              <a:rPr lang="en-US" sz="2900" dirty="0">
                <a:solidFill>
                  <a:srgbClr val="FFFFFF"/>
                </a:solidFill>
                <a:latin typeface="+mj-lt"/>
                <a:ea typeface="+mj-ea"/>
                <a:cs typeface="+mj-cs"/>
              </a:rPr>
              <a:t>EL MUNDO FELIZ QUE PROMETEN LAS TECNOLOGÍAS DE FRONTERA</a:t>
            </a:r>
          </a:p>
        </p:txBody>
      </p:sp>
      <p:pic>
        <p:nvPicPr>
          <p:cNvPr id="8" name="Imagen 4" descr="Imagen que contiene texto, mapa&#10;&#10;&#10;&#10;Descripción generada automáticamente">
            <a:extLst>
              <a:ext uri="{FF2B5EF4-FFF2-40B4-BE49-F238E27FC236}">
                <a16:creationId xmlns:a16="http://schemas.microsoft.com/office/drawing/2014/main" id="{39C71B71-3C81-DF4D-BBD4-6A88B442D238}"/>
              </a:ext>
            </a:extLst>
          </p:cNvPr>
          <p:cNvPicPr>
            <a:picLocks noGrp="1" noChangeAspect="1"/>
          </p:cNvPicPr>
          <p:nvPr>
            <p:ph idx="1"/>
          </p:nvPr>
        </p:nvPicPr>
        <p:blipFill>
          <a:blip r:embed="rId3"/>
          <a:stretch>
            <a:fillRect/>
          </a:stretch>
        </p:blipFill>
        <p:spPr>
          <a:xfrm>
            <a:off x="240030" y="941596"/>
            <a:ext cx="4091937" cy="2729906"/>
          </a:xfrm>
          <a:prstGeom prst="rect">
            <a:avLst/>
          </a:prstGeom>
        </p:spPr>
      </p:pic>
      <p:pic>
        <p:nvPicPr>
          <p:cNvPr id="12" name="Imagen 11" descr="Imagen que contiene exterior&#10;&#10;&#10;&#10;Descripción generada automáticamente">
            <a:extLst>
              <a:ext uri="{FF2B5EF4-FFF2-40B4-BE49-F238E27FC236}">
                <a16:creationId xmlns:a16="http://schemas.microsoft.com/office/drawing/2014/main" id="{67D9E69E-B321-FA40-A13B-73FE1FB9CA0C}"/>
              </a:ext>
            </a:extLst>
          </p:cNvPr>
          <p:cNvPicPr>
            <a:picLocks noChangeAspect="1"/>
          </p:cNvPicPr>
          <p:nvPr/>
        </p:nvPicPr>
        <p:blipFill>
          <a:blip r:embed="rId4"/>
          <a:stretch>
            <a:fillRect/>
          </a:stretch>
        </p:blipFill>
        <p:spPr>
          <a:xfrm>
            <a:off x="4812032" y="1155692"/>
            <a:ext cx="4091938" cy="2301714"/>
          </a:xfrm>
          <a:prstGeom prst="rect">
            <a:avLst/>
          </a:prstGeom>
        </p:spPr>
      </p:pic>
      <p:cxnSp>
        <p:nvCxnSpPr>
          <p:cNvPr id="21" name="Straight Connector 2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009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791182" y="3005768"/>
            <a:ext cx="6858000" cy="1355750"/>
          </a:xfrm>
        </p:spPr>
        <p:txBody>
          <a:bodyPr rtlCol="0">
            <a:normAutofit fontScale="90000"/>
          </a:bodyPr>
          <a:lstStyle/>
          <a:p>
            <a:br>
              <a:rPr lang="en-US" sz="1200" dirty="0"/>
            </a:br>
            <a:r>
              <a:rPr lang="en-US" sz="3600" i="1" dirty="0"/>
              <a:t>5. Los </a:t>
            </a:r>
            <a:r>
              <a:rPr lang="en-US" sz="3600" i="1" dirty="0" err="1"/>
              <a:t>riesgos</a:t>
            </a:r>
            <a:r>
              <a:rPr lang="en-US" sz="3600" i="1" dirty="0"/>
              <a:t> del </a:t>
            </a:r>
            <a:r>
              <a:rPr lang="en-US" sz="3600" i="1" dirty="0" err="1"/>
              <a:t>tecno</a:t>
            </a:r>
            <a:r>
              <a:rPr lang="en-US" sz="3600" i="1" dirty="0"/>
              <a:t> </a:t>
            </a:r>
            <a:r>
              <a:rPr lang="en-US" sz="3600" i="1" dirty="0" err="1"/>
              <a:t>optimismo</a:t>
            </a:r>
            <a:r>
              <a:rPr lang="en-US" sz="3600" i="1" dirty="0"/>
              <a:t>.  </a:t>
            </a:r>
            <a:br>
              <a:rPr lang="en-US" sz="3600" i="1" dirty="0"/>
            </a:br>
            <a:r>
              <a:rPr lang="en-US" sz="3600" i="1" dirty="0"/>
              <a:t>Neil Postman, </a:t>
            </a:r>
            <a:r>
              <a:rPr lang="en-US" sz="3600" i="1" dirty="0" err="1"/>
              <a:t>Ecología</a:t>
            </a:r>
            <a:r>
              <a:rPr lang="en-US" sz="3600" i="1" dirty="0"/>
              <a:t> de </a:t>
            </a:r>
            <a:r>
              <a:rPr lang="en-US" sz="3600" i="1" dirty="0" err="1"/>
              <a:t>los</a:t>
            </a:r>
            <a:r>
              <a:rPr lang="en-US" sz="3600" i="1" dirty="0"/>
              <a:t> </a:t>
            </a:r>
            <a:r>
              <a:rPr lang="en-US" sz="3600" i="1" dirty="0" err="1"/>
              <a:t>Medios</a:t>
            </a:r>
            <a:r>
              <a:rPr lang="en-US" sz="1200" i="1" dirty="0"/>
              <a:t>.</a:t>
            </a:r>
            <a:br>
              <a:rPr lang="en-US" sz="1200" i="1" dirty="0"/>
            </a:br>
            <a:endParaRPr lang="es-ES" sz="1200" i="1" dirty="0"/>
          </a:p>
        </p:txBody>
      </p:sp>
      <p:sp>
        <p:nvSpPr>
          <p:cNvPr id="19"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rgbClr val="793F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rotWithShape="1">
          <a:blip r:embed="rId3">
            <a:extLst>
              <a:ext uri="{28A0092B-C50C-407E-A947-70E740481C1C}">
                <a14:useLocalDpi xmlns:a14="http://schemas.microsoft.com/office/drawing/2010/main" val="0"/>
              </a:ext>
            </a:extLst>
          </a:blip>
          <a:srcRect t="5265" r="3" b="7804"/>
          <a:stretch/>
        </p:blipFill>
        <p:spPr>
          <a:xfrm>
            <a:off x="2736988" y="10"/>
            <a:ext cx="6407012" cy="2130463"/>
          </a:xfrm>
          <a:custGeom>
            <a:avLst/>
            <a:gdLst>
              <a:gd name="connsiteX0" fmla="*/ 986689 w 8542682"/>
              <a:gd name="connsiteY0" fmla="*/ 0 h 2130473"/>
              <a:gd name="connsiteX1" fmla="*/ 8542682 w 8542682"/>
              <a:gd name="connsiteY1" fmla="*/ 0 h 2130473"/>
              <a:gd name="connsiteX2" fmla="*/ 8542682 w 8542682"/>
              <a:gd name="connsiteY2" fmla="*/ 2130473 h 2130473"/>
              <a:gd name="connsiteX3" fmla="*/ 0 w 8542682"/>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8542682" h="2130473">
                <a:moveTo>
                  <a:pt x="986689" y="0"/>
                </a:moveTo>
                <a:lnTo>
                  <a:pt x="8542682" y="0"/>
                </a:lnTo>
                <a:lnTo>
                  <a:pt x="8542682" y="2130473"/>
                </a:lnTo>
                <a:lnTo>
                  <a:pt x="0" y="2130473"/>
                </a:lnTo>
                <a:close/>
              </a:path>
            </a:pathLst>
          </a:custGeom>
        </p:spPr>
      </p:pic>
      <p:sp>
        <p:nvSpPr>
          <p:cNvPr id="21"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descr="Fernando_Neil2.jpg">
            <a:extLst>
              <a:ext uri="{FF2B5EF4-FFF2-40B4-BE49-F238E27FC236}">
                <a16:creationId xmlns:a16="http://schemas.microsoft.com/office/drawing/2014/main" id="{5BF68854-0779-ED47-BF76-896BF8B39847}"/>
              </a:ext>
            </a:extLst>
          </p:cNvPr>
          <p:cNvPicPr>
            <a:picLocks noChangeAspect="1"/>
          </p:cNvPicPr>
          <p:nvPr/>
        </p:nvPicPr>
        <p:blipFill rotWithShape="1">
          <a:blip r:embed="rId4">
            <a:extLst>
              <a:ext uri="{28A0092B-C50C-407E-A947-70E740481C1C}">
                <a14:useLocalDpi xmlns:a14="http://schemas.microsoft.com/office/drawing/2010/main" val="0"/>
              </a:ext>
            </a:extLst>
          </a:blip>
          <a:srcRect t="15121" r="-2" b="37510"/>
          <a:stretch/>
        </p:blipFill>
        <p:spPr>
          <a:xfrm>
            <a:off x="20" y="4682840"/>
            <a:ext cx="6422512" cy="2175160"/>
          </a:xfrm>
          <a:custGeom>
            <a:avLst/>
            <a:gdLst>
              <a:gd name="connsiteX0" fmla="*/ 0 w 8563376"/>
              <a:gd name="connsiteY0" fmla="*/ 0 h 2175160"/>
              <a:gd name="connsiteX1" fmla="*/ 8563376 w 8563376"/>
              <a:gd name="connsiteY1" fmla="*/ 0 h 2175160"/>
              <a:gd name="connsiteX2" fmla="*/ 7555992 w 8563376"/>
              <a:gd name="connsiteY2" fmla="*/ 2175160 h 2175160"/>
              <a:gd name="connsiteX3" fmla="*/ 0 w 8563376"/>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8563376" h="2175160">
                <a:moveTo>
                  <a:pt x="0" y="0"/>
                </a:moveTo>
                <a:lnTo>
                  <a:pt x="8563376" y="0"/>
                </a:lnTo>
                <a:lnTo>
                  <a:pt x="7555992" y="2175160"/>
                </a:lnTo>
                <a:lnTo>
                  <a:pt x="0" y="2175160"/>
                </a:lnTo>
                <a:close/>
              </a:path>
            </a:pathLst>
          </a:custGeom>
        </p:spPr>
      </p:pic>
    </p:spTree>
    <p:extLst>
      <p:ext uri="{BB962C8B-B14F-4D97-AF65-F5344CB8AC3E}">
        <p14:creationId xmlns:p14="http://schemas.microsoft.com/office/powerpoint/2010/main" val="2911296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410466" y="3091504"/>
            <a:ext cx="4543497" cy="4007577"/>
          </a:xfrm>
          <a:prstGeom prst="rect">
            <a:avLst/>
          </a:prstGeom>
        </p:spPr>
        <p:txBody>
          <a:bodyPr vert="horz" lIns="91440" tIns="45720" rIns="91440" bIns="45720" rtlCol="0" anchor="t">
            <a:noAutofit/>
          </a:bodyPr>
          <a:lstStyle/>
          <a:p>
            <a:pPr>
              <a:lnSpc>
                <a:spcPct val="90000"/>
              </a:lnSpc>
              <a:spcBef>
                <a:spcPct val="0"/>
              </a:spcBef>
              <a:spcAft>
                <a:spcPts val="600"/>
              </a:spcAft>
            </a:pPr>
            <a:endParaRPr lang="en-US" sz="2800" dirty="0">
              <a:latin typeface="+mj-lt"/>
              <a:ea typeface="+mj-ea"/>
              <a:cs typeface="+mj-cs"/>
            </a:endParaRPr>
          </a:p>
          <a:p>
            <a:pPr marL="457200" indent="-228600">
              <a:lnSpc>
                <a:spcPct val="90000"/>
              </a:lnSpc>
              <a:spcBef>
                <a:spcPct val="0"/>
              </a:spcBef>
              <a:spcAft>
                <a:spcPts val="600"/>
              </a:spcAft>
            </a:pPr>
            <a:endParaRPr lang="en-US" sz="2800" dirty="0">
              <a:latin typeface="+mj-lt"/>
              <a:ea typeface="+mj-ea"/>
              <a:cs typeface="+mj-cs"/>
            </a:endParaRPr>
          </a:p>
          <a:p>
            <a:pPr>
              <a:lnSpc>
                <a:spcPct val="90000"/>
              </a:lnSpc>
              <a:spcBef>
                <a:spcPct val="0"/>
              </a:spcBef>
              <a:spcAft>
                <a:spcPts val="600"/>
              </a:spcAft>
            </a:pPr>
            <a:r>
              <a:rPr lang="en-US" sz="2800" b="1" dirty="0">
                <a:latin typeface="+mj-lt"/>
                <a:ea typeface="+mj-ea"/>
                <a:cs typeface="+mj-cs"/>
              </a:rPr>
              <a:t>Neil Postman. Cinco </a:t>
            </a:r>
            <a:r>
              <a:rPr lang="en-US" sz="2800" b="1" dirty="0" err="1">
                <a:latin typeface="+mj-lt"/>
                <a:ea typeface="+mj-ea"/>
                <a:cs typeface="+mj-cs"/>
              </a:rPr>
              <a:t>cosas</a:t>
            </a:r>
            <a:r>
              <a:rPr lang="en-US" sz="2800" b="1" dirty="0">
                <a:latin typeface="+mj-lt"/>
                <a:ea typeface="+mj-ea"/>
                <a:cs typeface="+mj-cs"/>
              </a:rPr>
              <a:t> que </a:t>
            </a:r>
            <a:r>
              <a:rPr lang="en-US" sz="2800" b="1" dirty="0" err="1">
                <a:latin typeface="+mj-lt"/>
                <a:ea typeface="+mj-ea"/>
                <a:cs typeface="+mj-cs"/>
              </a:rPr>
              <a:t>debemos</a:t>
            </a:r>
            <a:r>
              <a:rPr lang="en-US" sz="2800" b="1" dirty="0">
                <a:latin typeface="+mj-lt"/>
                <a:ea typeface="+mj-ea"/>
                <a:cs typeface="+mj-cs"/>
              </a:rPr>
              <a:t> saber </a:t>
            </a:r>
            <a:r>
              <a:rPr lang="en-US" sz="2800" b="1" dirty="0" err="1">
                <a:latin typeface="+mj-lt"/>
                <a:ea typeface="+mj-ea"/>
                <a:cs typeface="+mj-cs"/>
              </a:rPr>
              <a:t>acerca</a:t>
            </a:r>
            <a:r>
              <a:rPr lang="en-US" sz="2800" b="1" dirty="0">
                <a:latin typeface="+mj-lt"/>
                <a:ea typeface="+mj-ea"/>
                <a:cs typeface="+mj-cs"/>
              </a:rPr>
              <a:t> del </a:t>
            </a:r>
            <a:r>
              <a:rPr lang="en-US" sz="2800" b="1" dirty="0" err="1">
                <a:latin typeface="+mj-lt"/>
                <a:ea typeface="+mj-ea"/>
                <a:cs typeface="+mj-cs"/>
              </a:rPr>
              <a:t>cambio</a:t>
            </a:r>
            <a:r>
              <a:rPr lang="en-US" sz="2800" b="1" dirty="0">
                <a:latin typeface="+mj-lt"/>
                <a:ea typeface="+mj-ea"/>
                <a:cs typeface="+mj-cs"/>
              </a:rPr>
              <a:t> </a:t>
            </a:r>
            <a:r>
              <a:rPr lang="en-US" sz="2800" b="1" dirty="0" err="1">
                <a:latin typeface="+mj-lt"/>
                <a:ea typeface="+mj-ea"/>
                <a:cs typeface="+mj-cs"/>
              </a:rPr>
              <a:t>tecnológico</a:t>
            </a:r>
            <a:endParaRPr lang="en-US" sz="2800" b="1" dirty="0">
              <a:latin typeface="+mj-lt"/>
              <a:ea typeface="+mj-ea"/>
              <a:cs typeface="+mj-cs"/>
            </a:endParaRPr>
          </a:p>
          <a:p>
            <a:pPr>
              <a:lnSpc>
                <a:spcPct val="90000"/>
              </a:lnSpc>
              <a:spcBef>
                <a:spcPct val="0"/>
              </a:spcBef>
              <a:spcAft>
                <a:spcPts val="600"/>
              </a:spcAft>
            </a:pPr>
            <a:r>
              <a:rPr lang="en-US" sz="2800" dirty="0">
                <a:latin typeface="+mj-lt"/>
                <a:ea typeface="+mj-ea"/>
                <a:cs typeface="+mj-cs"/>
              </a:rPr>
              <a:t>1.  </a:t>
            </a:r>
            <a:r>
              <a:rPr lang="en-US" sz="2800" dirty="0" err="1">
                <a:latin typeface="+mj-lt"/>
                <a:ea typeface="+mj-ea"/>
                <a:cs typeface="+mj-cs"/>
              </a:rPr>
              <a:t>Todo</a:t>
            </a:r>
            <a:r>
              <a:rPr lang="en-US" sz="2800" dirty="0">
                <a:latin typeface="+mj-lt"/>
                <a:ea typeface="+mj-ea"/>
                <a:cs typeface="+mj-cs"/>
              </a:rPr>
              <a:t> el </a:t>
            </a:r>
            <a:r>
              <a:rPr lang="en-US" sz="2800" dirty="0" err="1">
                <a:latin typeface="+mj-lt"/>
                <a:ea typeface="+mj-ea"/>
                <a:cs typeface="+mj-cs"/>
              </a:rPr>
              <a:t>cambio</a:t>
            </a:r>
            <a:r>
              <a:rPr lang="en-US" sz="2800" dirty="0">
                <a:latin typeface="+mj-lt"/>
                <a:ea typeface="+mj-ea"/>
                <a:cs typeface="+mj-cs"/>
              </a:rPr>
              <a:t> </a:t>
            </a:r>
            <a:r>
              <a:rPr lang="en-US" sz="2800" dirty="0" err="1">
                <a:latin typeface="+mj-lt"/>
                <a:ea typeface="+mj-ea"/>
                <a:cs typeface="+mj-cs"/>
              </a:rPr>
              <a:t>tecnológico</a:t>
            </a:r>
            <a:r>
              <a:rPr lang="en-US" sz="2800" dirty="0">
                <a:latin typeface="+mj-lt"/>
                <a:ea typeface="+mj-ea"/>
                <a:cs typeface="+mj-cs"/>
              </a:rPr>
              <a:t> </a:t>
            </a:r>
            <a:r>
              <a:rPr lang="en-US" sz="2800" dirty="0" err="1">
                <a:latin typeface="+mj-lt"/>
                <a:ea typeface="+mj-ea"/>
                <a:cs typeface="+mj-cs"/>
              </a:rPr>
              <a:t>es</a:t>
            </a:r>
            <a:r>
              <a:rPr lang="en-US" sz="2800" dirty="0">
                <a:latin typeface="+mj-lt"/>
                <a:ea typeface="+mj-ea"/>
                <a:cs typeface="+mj-cs"/>
              </a:rPr>
              <a:t> un </a:t>
            </a:r>
            <a:r>
              <a:rPr lang="en-US" sz="2800" dirty="0" err="1">
                <a:latin typeface="+mj-lt"/>
                <a:ea typeface="+mj-ea"/>
                <a:cs typeface="+mj-cs"/>
              </a:rPr>
              <a:t>intercambio</a:t>
            </a:r>
            <a:r>
              <a:rPr lang="en-US" sz="2800" dirty="0">
                <a:latin typeface="+mj-lt"/>
                <a:ea typeface="+mj-ea"/>
                <a:cs typeface="+mj-cs"/>
              </a:rPr>
              <a:t>. </a:t>
            </a:r>
          </a:p>
        </p:txBody>
      </p:sp>
      <p:cxnSp>
        <p:nvCxnSpPr>
          <p:cNvPr id="31" name="Straight Arrow Connector 30">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7" name="Imagen 6" descr="unnamed.jpg"/>
          <p:cNvPicPr>
            <a:picLocks noChangeAspect="1"/>
          </p:cNvPicPr>
          <p:nvPr/>
        </p:nvPicPr>
        <p:blipFill rotWithShape="1">
          <a:blip r:embed="rId3">
            <a:extLst>
              <a:ext uri="{28A0092B-C50C-407E-A947-70E740481C1C}">
                <a14:useLocalDpi xmlns:a14="http://schemas.microsoft.com/office/drawing/2010/main" val="0"/>
              </a:ext>
            </a:extLst>
          </a:blip>
          <a:srcRect l="31573" r="21905" b="-1"/>
          <a:stretch/>
        </p:blipFill>
        <p:spPr>
          <a:xfrm>
            <a:off x="4434843" y="10"/>
            <a:ext cx="470915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2410168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obtieneimagen.jpeg"/>
          <p:cNvPicPr>
            <a:picLocks noChangeAspect="1"/>
          </p:cNvPicPr>
          <p:nvPr/>
        </p:nvPicPr>
        <p:blipFill rotWithShape="1">
          <a:blip r:embed="rId3">
            <a:extLst>
              <a:ext uri="{28A0092B-C50C-407E-A947-70E740481C1C}">
                <a14:useLocalDpi xmlns:a14="http://schemas.microsoft.com/office/drawing/2010/main" val="0"/>
              </a:ext>
            </a:extLst>
          </a:blip>
          <a:srcRect l="3455" r="3878"/>
          <a:stretch/>
        </p:blipFill>
        <p:spPr>
          <a:xfrm>
            <a:off x="59124" y="10"/>
            <a:ext cx="9144000" cy="6857990"/>
          </a:xfrm>
          <a:prstGeom prst="rect">
            <a:avLst/>
          </a:prstGeom>
        </p:spPr>
      </p:pic>
      <p:sp>
        <p:nvSpPr>
          <p:cNvPr id="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0" name="Straight Connector 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774297" y="4320012"/>
            <a:ext cx="3444766" cy="1964879"/>
          </a:xfrm>
          <a:prstGeom prst="rect">
            <a:avLst/>
          </a:prstGeom>
        </p:spPr>
        <p:txBody>
          <a:bodyPr vert="horz" lIns="91440" tIns="45720" rIns="91440" bIns="45720" rtlCol="0" anchor="ctr">
            <a:normAutofit/>
          </a:bodyPr>
          <a:lstStyle/>
          <a:p>
            <a:pPr>
              <a:lnSpc>
                <a:spcPct val="90000"/>
              </a:lnSpc>
              <a:spcAft>
                <a:spcPts val="600"/>
              </a:spcAft>
            </a:pPr>
            <a:r>
              <a:rPr lang="en-US" sz="2800" dirty="0"/>
              <a:t>2  La </a:t>
            </a:r>
            <a:r>
              <a:rPr lang="en-US" sz="2800" dirty="0" err="1"/>
              <a:t>cultura</a:t>
            </a:r>
            <a:r>
              <a:rPr lang="en-US" sz="2800" dirty="0"/>
              <a:t> </a:t>
            </a:r>
            <a:r>
              <a:rPr lang="en-US" sz="2800" dirty="0" err="1"/>
              <a:t>siempre</a:t>
            </a:r>
            <a:r>
              <a:rPr lang="en-US" sz="2800" dirty="0"/>
              <a:t> </a:t>
            </a:r>
            <a:r>
              <a:rPr lang="en-US" sz="2800" dirty="0" err="1"/>
              <a:t>paga</a:t>
            </a:r>
            <a:r>
              <a:rPr lang="en-US" sz="2800" dirty="0"/>
              <a:t> el </a:t>
            </a:r>
            <a:r>
              <a:rPr lang="en-US" sz="2800" dirty="0" err="1"/>
              <a:t>precio</a:t>
            </a:r>
            <a:r>
              <a:rPr lang="en-US" sz="2800" dirty="0"/>
              <a:t> de la </a:t>
            </a:r>
            <a:r>
              <a:rPr lang="en-US" sz="2800" dirty="0" err="1"/>
              <a:t>tecnología</a:t>
            </a:r>
            <a:r>
              <a:rPr lang="en-US" sz="2800" dirty="0"/>
              <a:t>.</a:t>
            </a:r>
          </a:p>
        </p:txBody>
      </p:sp>
    </p:spTree>
    <p:extLst>
      <p:ext uri="{BB962C8B-B14F-4D97-AF65-F5344CB8AC3E}">
        <p14:creationId xmlns:p14="http://schemas.microsoft.com/office/powerpoint/2010/main" val="313398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112.jpg"/>
          <p:cNvPicPr>
            <a:picLocks noChangeAspect="1"/>
          </p:cNvPicPr>
          <p:nvPr/>
        </p:nvPicPr>
        <p:blipFill rotWithShape="1">
          <a:blip r:embed="rId4">
            <a:alphaModFix/>
            <a:extLst>
              <a:ext uri="{28A0092B-C50C-407E-A947-70E740481C1C}">
                <a14:useLocalDpi xmlns:a14="http://schemas.microsoft.com/office/drawing/2010/main" val="0"/>
              </a:ext>
            </a:extLst>
          </a:blip>
          <a:srcRect l="15421" r="12924" b="3"/>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2" name="CuadroTexto 1"/>
          <p:cNvSpPr txBox="1"/>
          <p:nvPr/>
        </p:nvSpPr>
        <p:spPr>
          <a:xfrm>
            <a:off x="5035290" y="2307752"/>
            <a:ext cx="3733184" cy="2729467"/>
          </a:xfrm>
          <a:prstGeom prst="rect">
            <a:avLst/>
          </a:prstGeom>
        </p:spPr>
        <p:txBody>
          <a:bodyPr vert="horz" lIns="91440" tIns="45720" rIns="91440" bIns="45720" rtlCol="0" anchor="ctr">
            <a:noAutofit/>
          </a:bodyPr>
          <a:lstStyle/>
          <a:p>
            <a:pPr>
              <a:lnSpc>
                <a:spcPct val="90000"/>
              </a:lnSpc>
              <a:spcAft>
                <a:spcPts val="600"/>
              </a:spcAft>
            </a:pPr>
            <a:r>
              <a:rPr lang="en-US" sz="2800" dirty="0">
                <a:solidFill>
                  <a:srgbClr val="000000"/>
                </a:solidFill>
              </a:rPr>
              <a:t>3. Toda </a:t>
            </a:r>
            <a:r>
              <a:rPr lang="en-US" sz="2800" dirty="0" err="1">
                <a:solidFill>
                  <a:srgbClr val="000000"/>
                </a:solidFill>
              </a:rPr>
              <a:t>tecnología</a:t>
            </a:r>
            <a:r>
              <a:rPr lang="en-US" sz="2800" dirty="0">
                <a:solidFill>
                  <a:srgbClr val="000000"/>
                </a:solidFill>
              </a:rPr>
              <a:t> </a:t>
            </a:r>
            <a:r>
              <a:rPr lang="en-US" sz="2800" dirty="0" err="1">
                <a:solidFill>
                  <a:srgbClr val="000000"/>
                </a:solidFill>
              </a:rPr>
              <a:t>encierra</a:t>
            </a:r>
            <a:r>
              <a:rPr lang="en-US" sz="2800" dirty="0">
                <a:solidFill>
                  <a:srgbClr val="000000"/>
                </a:solidFill>
              </a:rPr>
              <a:t> ideas </a:t>
            </a:r>
            <a:r>
              <a:rPr lang="en-US" sz="2800" dirty="0" err="1">
                <a:solidFill>
                  <a:srgbClr val="000000"/>
                </a:solidFill>
              </a:rPr>
              <a:t>poderosas</a:t>
            </a:r>
            <a:r>
              <a:rPr lang="en-US" sz="2800" dirty="0">
                <a:solidFill>
                  <a:srgbClr val="000000"/>
                </a:solidFill>
              </a:rPr>
              <a:t>, </a:t>
            </a:r>
            <a:r>
              <a:rPr lang="en-US" sz="2800" dirty="0" err="1">
                <a:solidFill>
                  <a:srgbClr val="000000"/>
                </a:solidFill>
              </a:rPr>
              <a:t>muchas</a:t>
            </a:r>
            <a:r>
              <a:rPr lang="en-US" sz="2800" dirty="0">
                <a:solidFill>
                  <a:srgbClr val="000000"/>
                </a:solidFill>
              </a:rPr>
              <a:t> </a:t>
            </a:r>
            <a:r>
              <a:rPr lang="en-US" sz="2800" dirty="0" err="1">
                <a:solidFill>
                  <a:srgbClr val="000000"/>
                </a:solidFill>
              </a:rPr>
              <a:t>veces</a:t>
            </a:r>
            <a:r>
              <a:rPr lang="en-US" sz="2800" dirty="0">
                <a:solidFill>
                  <a:srgbClr val="000000"/>
                </a:solidFill>
              </a:rPr>
              <a:t> dos o </a:t>
            </a:r>
            <a:r>
              <a:rPr lang="en-US" sz="2800" dirty="0" err="1">
                <a:solidFill>
                  <a:srgbClr val="000000"/>
                </a:solidFill>
              </a:rPr>
              <a:t>tres</a:t>
            </a:r>
            <a:r>
              <a:rPr lang="en-US" sz="2800" dirty="0">
                <a:solidFill>
                  <a:srgbClr val="000000"/>
                </a:solidFill>
              </a:rPr>
              <a:t> ideas ponderosas, que no </a:t>
            </a:r>
            <a:r>
              <a:rPr lang="en-US" sz="2800" dirty="0" err="1">
                <a:solidFill>
                  <a:srgbClr val="000000"/>
                </a:solidFill>
              </a:rPr>
              <a:t>siempre</a:t>
            </a:r>
            <a:r>
              <a:rPr lang="en-US" sz="2800" dirty="0">
                <a:solidFill>
                  <a:srgbClr val="000000"/>
                </a:solidFill>
              </a:rPr>
              <a:t> </a:t>
            </a:r>
            <a:r>
              <a:rPr lang="en-US" sz="2800" dirty="0" err="1">
                <a:solidFill>
                  <a:srgbClr val="000000"/>
                </a:solidFill>
              </a:rPr>
              <a:t>es</a:t>
            </a:r>
            <a:r>
              <a:rPr lang="en-US" sz="2800" dirty="0">
                <a:solidFill>
                  <a:srgbClr val="000000"/>
                </a:solidFill>
              </a:rPr>
              <a:t> possible </a:t>
            </a:r>
            <a:r>
              <a:rPr lang="en-US" sz="2800" dirty="0" err="1">
                <a:solidFill>
                  <a:srgbClr val="000000"/>
                </a:solidFill>
              </a:rPr>
              <a:t>advertir</a:t>
            </a:r>
            <a:r>
              <a:rPr lang="en-US" sz="2800" dirty="0">
                <a:solidFill>
                  <a:srgbClr val="000000"/>
                </a:solidFill>
              </a:rPr>
              <a:t> a simple vista.</a:t>
            </a:r>
          </a:p>
        </p:txBody>
      </p:sp>
    </p:spTree>
    <p:extLst>
      <p:ext uri="{BB962C8B-B14F-4D97-AF65-F5344CB8AC3E}">
        <p14:creationId xmlns:p14="http://schemas.microsoft.com/office/powerpoint/2010/main" val="3639869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p:cNvSpPr txBox="1"/>
          <p:nvPr/>
        </p:nvSpPr>
        <p:spPr>
          <a:xfrm>
            <a:off x="324852" y="5091762"/>
            <a:ext cx="5875644" cy="1264588"/>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2400" dirty="0">
                <a:latin typeface="+mj-lt"/>
                <a:ea typeface="+mj-ea"/>
                <a:cs typeface="+mj-cs"/>
              </a:rPr>
              <a:t>4  El </a:t>
            </a:r>
            <a:r>
              <a:rPr lang="en-US" sz="2400" dirty="0" err="1">
                <a:latin typeface="+mj-lt"/>
                <a:ea typeface="+mj-ea"/>
                <a:cs typeface="+mj-cs"/>
              </a:rPr>
              <a:t>cambio</a:t>
            </a:r>
            <a:r>
              <a:rPr lang="en-US" sz="2400" dirty="0">
                <a:latin typeface="+mj-lt"/>
                <a:ea typeface="+mj-ea"/>
                <a:cs typeface="+mj-cs"/>
              </a:rPr>
              <a:t> </a:t>
            </a:r>
            <a:r>
              <a:rPr lang="en-US" sz="2400" dirty="0" err="1">
                <a:latin typeface="+mj-lt"/>
                <a:ea typeface="+mj-ea"/>
                <a:cs typeface="+mj-cs"/>
              </a:rPr>
              <a:t>tecnológico</a:t>
            </a:r>
            <a:r>
              <a:rPr lang="en-US" sz="2400" dirty="0">
                <a:latin typeface="+mj-lt"/>
                <a:ea typeface="+mj-ea"/>
                <a:cs typeface="+mj-cs"/>
              </a:rPr>
              <a:t> no </a:t>
            </a:r>
            <a:r>
              <a:rPr lang="en-US" sz="2400" dirty="0" err="1">
                <a:latin typeface="+mj-lt"/>
                <a:ea typeface="+mj-ea"/>
                <a:cs typeface="+mj-cs"/>
              </a:rPr>
              <a:t>es</a:t>
            </a:r>
            <a:r>
              <a:rPr lang="en-US" sz="2400" dirty="0">
                <a:latin typeface="+mj-lt"/>
                <a:ea typeface="+mj-ea"/>
                <a:cs typeface="+mj-cs"/>
              </a:rPr>
              <a:t> </a:t>
            </a:r>
            <a:r>
              <a:rPr lang="en-US" sz="2400" dirty="0" err="1">
                <a:latin typeface="+mj-lt"/>
                <a:ea typeface="+mj-ea"/>
                <a:cs typeface="+mj-cs"/>
              </a:rPr>
              <a:t>aditivo</a:t>
            </a:r>
            <a:r>
              <a:rPr lang="en-US" sz="2400" dirty="0">
                <a:latin typeface="+mj-lt"/>
                <a:ea typeface="+mj-ea"/>
                <a:cs typeface="+mj-cs"/>
              </a:rPr>
              <a:t>; </a:t>
            </a:r>
            <a:r>
              <a:rPr lang="en-US" sz="2400" dirty="0" err="1">
                <a:latin typeface="+mj-lt"/>
                <a:ea typeface="+mj-ea"/>
                <a:cs typeface="+mj-cs"/>
              </a:rPr>
              <a:t>es</a:t>
            </a:r>
            <a:r>
              <a:rPr lang="en-US" sz="2400" dirty="0">
                <a:latin typeface="+mj-lt"/>
                <a:ea typeface="+mj-ea"/>
                <a:cs typeface="+mj-cs"/>
              </a:rPr>
              <a:t> </a:t>
            </a:r>
            <a:r>
              <a:rPr lang="en-US" sz="2400" dirty="0" err="1">
                <a:latin typeface="+mj-lt"/>
                <a:ea typeface="+mj-ea"/>
                <a:cs typeface="+mj-cs"/>
              </a:rPr>
              <a:t>ecológico</a:t>
            </a:r>
            <a:r>
              <a:rPr lang="en-US" sz="2400" dirty="0">
                <a:latin typeface="+mj-lt"/>
                <a:ea typeface="+mj-ea"/>
                <a:cs typeface="+mj-cs"/>
              </a:rPr>
              <a:t>. Las </a:t>
            </a:r>
            <a:r>
              <a:rPr lang="en-US" sz="2400" dirty="0" err="1">
                <a:latin typeface="+mj-lt"/>
                <a:ea typeface="+mj-ea"/>
                <a:cs typeface="+mj-cs"/>
              </a:rPr>
              <a:t>tecnologías</a:t>
            </a:r>
            <a:r>
              <a:rPr lang="en-US" sz="2400" dirty="0">
                <a:latin typeface="+mj-lt"/>
                <a:ea typeface="+mj-ea"/>
                <a:cs typeface="+mj-cs"/>
              </a:rPr>
              <a:t> </a:t>
            </a:r>
            <a:r>
              <a:rPr lang="en-US" sz="2400" dirty="0" err="1">
                <a:latin typeface="+mj-lt"/>
                <a:ea typeface="+mj-ea"/>
                <a:cs typeface="+mj-cs"/>
              </a:rPr>
              <a:t>cambian</a:t>
            </a:r>
            <a:r>
              <a:rPr lang="en-US" sz="2400" dirty="0">
                <a:latin typeface="+mj-lt"/>
                <a:ea typeface="+mj-ea"/>
                <a:cs typeface="+mj-cs"/>
              </a:rPr>
              <a:t> </a:t>
            </a:r>
            <a:r>
              <a:rPr lang="en-US" sz="2400" dirty="0" err="1">
                <a:latin typeface="+mj-lt"/>
                <a:ea typeface="+mj-ea"/>
                <a:cs typeface="+mj-cs"/>
              </a:rPr>
              <a:t>todo</a:t>
            </a:r>
            <a:r>
              <a:rPr lang="en-US" sz="2400" dirty="0">
                <a:latin typeface="+mj-lt"/>
                <a:ea typeface="+mj-ea"/>
                <a:cs typeface="+mj-cs"/>
              </a:rPr>
              <a:t>.</a:t>
            </a:r>
          </a:p>
        </p:txBody>
      </p:sp>
      <p:pic>
        <p:nvPicPr>
          <p:cNvPr id="3" name="Imagen 2" descr="0023624869.jpg"/>
          <p:cNvPicPr>
            <a:picLocks noChangeAspect="1"/>
          </p:cNvPicPr>
          <p:nvPr/>
        </p:nvPicPr>
        <p:blipFill rotWithShape="1">
          <a:blip r:embed="rId3">
            <a:extLst>
              <a:ext uri="{28A0092B-C50C-407E-A947-70E740481C1C}">
                <a14:useLocalDpi xmlns:a14="http://schemas.microsoft.com/office/drawing/2010/main" val="0"/>
              </a:ext>
            </a:extLst>
          </a:blip>
          <a:srcRect t="5556" b="5556"/>
          <a:stretch/>
        </p:blipFill>
        <p:spPr>
          <a:xfrm>
            <a:off x="-2987" y="10"/>
            <a:ext cx="9143999" cy="4571990"/>
          </a:xfrm>
          <a:prstGeom prst="rect">
            <a:avLst/>
          </a:prstGeom>
        </p:spPr>
      </p:pic>
      <p:cxnSp>
        <p:nvCxnSpPr>
          <p:cNvPr id="13" name="Straight Connector 12">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420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tecnologiaturismo.jpg"/>
          <p:cNvPicPr>
            <a:picLocks noChangeAspect="1"/>
          </p:cNvPicPr>
          <p:nvPr/>
        </p:nvPicPr>
        <p:blipFill rotWithShape="1">
          <a:blip r:embed="rId3">
            <a:extLst>
              <a:ext uri="{28A0092B-C50C-407E-A947-70E740481C1C}">
                <a14:useLocalDpi xmlns:a14="http://schemas.microsoft.com/office/drawing/2010/main" val="0"/>
              </a:ext>
            </a:extLst>
          </a:blip>
          <a:srcRect l="5148" r="11852"/>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392906" y="5317240"/>
            <a:ext cx="8408194"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100" dirty="0">
                <a:solidFill>
                  <a:schemeClr val="tx1">
                    <a:lumMod val="85000"/>
                    <a:lumOff val="15000"/>
                  </a:schemeClr>
                </a:solidFill>
                <a:latin typeface="+mj-lt"/>
                <a:ea typeface="+mj-ea"/>
                <a:cs typeface="+mj-cs"/>
              </a:rPr>
              <a:t>5. </a:t>
            </a:r>
            <a:r>
              <a:rPr lang="en-US" sz="3100" dirty="0" err="1">
                <a:solidFill>
                  <a:schemeClr val="tx1">
                    <a:lumMod val="85000"/>
                    <a:lumOff val="15000"/>
                  </a:schemeClr>
                </a:solidFill>
                <a:latin typeface="+mj-lt"/>
                <a:ea typeface="+mj-ea"/>
                <a:cs typeface="+mj-cs"/>
              </a:rPr>
              <a:t>Tendemos</a:t>
            </a:r>
            <a:r>
              <a:rPr lang="en-US" sz="3100" dirty="0">
                <a:solidFill>
                  <a:schemeClr val="tx1">
                    <a:lumMod val="85000"/>
                    <a:lumOff val="15000"/>
                  </a:schemeClr>
                </a:solidFill>
                <a:latin typeface="+mj-lt"/>
                <a:ea typeface="+mj-ea"/>
                <a:cs typeface="+mj-cs"/>
              </a:rPr>
              <a:t> a </a:t>
            </a:r>
            <a:r>
              <a:rPr lang="en-US" sz="3100" dirty="0" err="1">
                <a:solidFill>
                  <a:schemeClr val="tx1">
                    <a:lumMod val="85000"/>
                    <a:lumOff val="15000"/>
                  </a:schemeClr>
                </a:solidFill>
                <a:latin typeface="+mj-lt"/>
                <a:ea typeface="+mj-ea"/>
                <a:cs typeface="+mj-cs"/>
              </a:rPr>
              <a:t>mitificar</a:t>
            </a:r>
            <a:r>
              <a:rPr lang="en-US" sz="3100" dirty="0">
                <a:solidFill>
                  <a:schemeClr val="tx1">
                    <a:lumMod val="85000"/>
                    <a:lumOff val="15000"/>
                  </a:schemeClr>
                </a:solidFill>
                <a:latin typeface="+mj-lt"/>
                <a:ea typeface="+mj-ea"/>
                <a:cs typeface="+mj-cs"/>
              </a:rPr>
              <a:t> las </a:t>
            </a:r>
            <a:r>
              <a:rPr lang="en-US" sz="3100" dirty="0" err="1">
                <a:solidFill>
                  <a:schemeClr val="tx1">
                    <a:lumMod val="85000"/>
                    <a:lumOff val="15000"/>
                  </a:schemeClr>
                </a:solidFill>
                <a:latin typeface="+mj-lt"/>
                <a:ea typeface="+mj-ea"/>
                <a:cs typeface="+mj-cs"/>
              </a:rPr>
              <a:t>tecnologías</a:t>
            </a:r>
            <a:r>
              <a:rPr lang="en-US" sz="3100" dirty="0">
                <a:solidFill>
                  <a:schemeClr val="tx1">
                    <a:lumMod val="85000"/>
                    <a:lumOff val="15000"/>
                  </a:schemeClr>
                </a:solidFill>
                <a:latin typeface="+mj-lt"/>
                <a:ea typeface="+mj-ea"/>
                <a:cs typeface="+mj-cs"/>
              </a:rPr>
              <a:t>.</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832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49576" y="3217991"/>
            <a:ext cx="4250531" cy="1908902"/>
          </a:xfrm>
        </p:spPr>
        <p:txBody>
          <a:bodyPr vert="horz" lIns="91440" tIns="45720" rIns="91440" bIns="45720" rtlCol="0" anchor="ctr">
            <a:normAutofit/>
          </a:bodyPr>
          <a:lstStyle/>
          <a:p>
            <a:pPr>
              <a:lnSpc>
                <a:spcPct val="90000"/>
              </a:lnSpc>
            </a:pPr>
            <a:r>
              <a:rPr lang="en-US" sz="2400" i="1" kern="1200" dirty="0">
                <a:solidFill>
                  <a:schemeClr val="tx1"/>
                </a:solidFill>
                <a:latin typeface="+mj-lt"/>
                <a:ea typeface="+mj-ea"/>
                <a:cs typeface="+mj-cs"/>
              </a:rPr>
              <a:t> </a:t>
            </a:r>
          </a:p>
        </p:txBody>
      </p:sp>
      <p:sp>
        <p:nvSpPr>
          <p:cNvPr id="10" name="Freeform 7">
            <a:extLst>
              <a:ext uri="{FF2B5EF4-FFF2-40B4-BE49-F238E27FC236}">
                <a16:creationId xmlns:a16="http://schemas.microsoft.com/office/drawing/2014/main" id="{111A83C6-3159-48A2-95E0-D9A872D3E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0463"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992" y="2065891"/>
            <a:ext cx="3495948" cy="1337200"/>
          </a:xfrm>
          <a:prstGeom prst="rect">
            <a:avLst/>
          </a:prstGeom>
        </p:spPr>
      </p:pic>
      <p:sp>
        <p:nvSpPr>
          <p:cNvPr id="12" name="Freeform 5">
            <a:extLst>
              <a:ext uri="{FF2B5EF4-FFF2-40B4-BE49-F238E27FC236}">
                <a16:creationId xmlns:a16="http://schemas.microsoft.com/office/drawing/2014/main" id="{00372701-83B9-478A-9B29-7A50C8310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5053837"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6">
            <a:extLst>
              <a:ext uri="{FF2B5EF4-FFF2-40B4-BE49-F238E27FC236}">
                <a16:creationId xmlns:a16="http://schemas.microsoft.com/office/drawing/2014/main" id="{9EDA5044-3268-4753-AEE8-20199924E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5448626"/>
            <a:ext cx="4443893"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ángulo 3">
            <a:extLst>
              <a:ext uri="{FF2B5EF4-FFF2-40B4-BE49-F238E27FC236}">
                <a16:creationId xmlns:a16="http://schemas.microsoft.com/office/drawing/2014/main" id="{A73F8D3D-5E16-C84C-89AB-0068113B982B}"/>
              </a:ext>
            </a:extLst>
          </p:cNvPr>
          <p:cNvSpPr/>
          <p:nvPr/>
        </p:nvSpPr>
        <p:spPr>
          <a:xfrm>
            <a:off x="449576" y="3429000"/>
            <a:ext cx="4572000" cy="1569660"/>
          </a:xfrm>
          <a:prstGeom prst="rect">
            <a:avLst/>
          </a:prstGeom>
        </p:spPr>
        <p:txBody>
          <a:bodyPr>
            <a:spAutoFit/>
          </a:bodyPr>
          <a:lstStyle/>
          <a:p>
            <a:r>
              <a:rPr lang="es-ES" sz="3200" i="1" dirty="0">
                <a:solidFill>
                  <a:srgbClr val="000000"/>
                </a:solidFill>
              </a:rPr>
              <a:t>6. Panorama de Ecuador en el tránsito a la Cuarta Revolución Industrial</a:t>
            </a:r>
            <a:endParaRPr lang="es-EC" sz="3200" dirty="0"/>
          </a:p>
        </p:txBody>
      </p:sp>
    </p:spTree>
    <p:extLst>
      <p:ext uri="{BB962C8B-B14F-4D97-AF65-F5344CB8AC3E}">
        <p14:creationId xmlns:p14="http://schemas.microsoft.com/office/powerpoint/2010/main" val="229129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39B7911-E6DA-5243-8BF0-E5153214BC97}"/>
              </a:ext>
            </a:extLst>
          </p:cNvPr>
          <p:cNvPicPr>
            <a:picLocks noChangeAspect="1"/>
          </p:cNvPicPr>
          <p:nvPr/>
        </p:nvPicPr>
        <p:blipFill>
          <a:blip r:embed="rId3"/>
          <a:stretch>
            <a:fillRect/>
          </a:stretch>
        </p:blipFill>
        <p:spPr>
          <a:xfrm>
            <a:off x="5640536" y="1735138"/>
            <a:ext cx="2875526" cy="4056062"/>
          </a:xfrm>
          <a:prstGeom prst="rect">
            <a:avLst/>
          </a:prstGeom>
        </p:spPr>
      </p:pic>
      <p:sp>
        <p:nvSpPr>
          <p:cNvPr id="5" name="Rectángulo 4">
            <a:extLst>
              <a:ext uri="{FF2B5EF4-FFF2-40B4-BE49-F238E27FC236}">
                <a16:creationId xmlns:a16="http://schemas.microsoft.com/office/drawing/2014/main" id="{2EFFD4A3-AA3D-0F46-84C3-35675FF9AD34}"/>
              </a:ext>
            </a:extLst>
          </p:cNvPr>
          <p:cNvSpPr/>
          <p:nvPr/>
        </p:nvSpPr>
        <p:spPr>
          <a:xfrm>
            <a:off x="914400" y="2369086"/>
            <a:ext cx="4201730" cy="3785652"/>
          </a:xfrm>
          <a:prstGeom prst="rect">
            <a:avLst/>
          </a:prstGeom>
        </p:spPr>
        <p:txBody>
          <a:bodyPr wrap="square">
            <a:spAutoFit/>
          </a:bodyPr>
          <a:lstStyle/>
          <a:p>
            <a:pPr algn="just"/>
            <a:r>
              <a:rPr lang="es-ES" sz="2400" i="1" dirty="0">
                <a:latin typeface="+mj-lt"/>
                <a:ea typeface="UD Digi Kyokasho N-B" panose="02020700000000000000" pitchFamily="49" charset="-128"/>
              </a:rPr>
              <a:t>El Reporte Global de Tecnología de la Información-, </a:t>
            </a:r>
            <a:r>
              <a:rPr lang="es-EC" sz="2400" i="1" dirty="0">
                <a:latin typeface="+mj-lt"/>
                <a:ea typeface="UD Digi Kyokasho N-B" panose="02020700000000000000" pitchFamily="49" charset="-128"/>
              </a:rPr>
              <a:t>cuya edición más reciente data de 2016, ofrece muy valiosa información sobre el desarrollo de las tecnologías de información en el mundo. En la edición de 2016 fueron considerados 53 indicadores –uno de ellos, el uso de las redes sociales-, y fueron evaluados 139 países. </a:t>
            </a:r>
          </a:p>
        </p:txBody>
      </p:sp>
      <p:sp>
        <p:nvSpPr>
          <p:cNvPr id="8" name="Marcador de contenido 7">
            <a:extLst>
              <a:ext uri="{FF2B5EF4-FFF2-40B4-BE49-F238E27FC236}">
                <a16:creationId xmlns:a16="http://schemas.microsoft.com/office/drawing/2014/main" id="{16DDA727-0D79-6E4A-8DB8-AC2CBCE1FC15}"/>
              </a:ext>
            </a:extLst>
          </p:cNvPr>
          <p:cNvSpPr>
            <a:spLocks noGrp="1"/>
          </p:cNvSpPr>
          <p:nvPr>
            <p:ph idx="1"/>
          </p:nvPr>
        </p:nvSpPr>
        <p:spPr>
          <a:xfrm>
            <a:off x="960819" y="1400969"/>
            <a:ext cx="5544153" cy="4056062"/>
          </a:xfrm>
        </p:spPr>
        <p:txBody>
          <a:bodyPr/>
          <a:lstStyle/>
          <a:p>
            <a:pPr marL="0" indent="0">
              <a:buNone/>
            </a:pPr>
            <a:endParaRPr lang="es-EC" dirty="0"/>
          </a:p>
        </p:txBody>
      </p:sp>
    </p:spTree>
    <p:extLst>
      <p:ext uri="{BB962C8B-B14F-4D97-AF65-F5344CB8AC3E}">
        <p14:creationId xmlns:p14="http://schemas.microsoft.com/office/powerpoint/2010/main" val="3500809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9E6FBA4C-1395-4E47-A12E-67838E9AD76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179830"/>
            <a:ext cx="8178799" cy="4498339"/>
          </a:xfrm>
          <a:prstGeom prst="rect">
            <a:avLst/>
          </a:prstGeom>
        </p:spPr>
      </p:pic>
    </p:spTree>
    <p:extLst>
      <p:ext uri="{BB962C8B-B14F-4D97-AF65-F5344CB8AC3E}">
        <p14:creationId xmlns:p14="http://schemas.microsoft.com/office/powerpoint/2010/main" val="4009638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Imagen que contiene captura de pantalla&#10;&#10;&#10;&#10;Descripción generada automáticamente">
            <a:extLst>
              <a:ext uri="{FF2B5EF4-FFF2-40B4-BE49-F238E27FC236}">
                <a16:creationId xmlns:a16="http://schemas.microsoft.com/office/drawing/2014/main" id="{61A882C2-E681-7642-B1F6-FD3E76D1BDA4}"/>
              </a:ext>
            </a:extLst>
          </p:cNvPr>
          <p:cNvPicPr>
            <a:picLocks noChangeAspect="1"/>
          </p:cNvPicPr>
          <p:nvPr/>
        </p:nvPicPr>
        <p:blipFill>
          <a:blip r:embed="rId3"/>
          <a:stretch>
            <a:fillRect/>
          </a:stretch>
        </p:blipFill>
        <p:spPr>
          <a:xfrm>
            <a:off x="6066875" y="480061"/>
            <a:ext cx="2566983" cy="3741030"/>
          </a:xfrm>
          <a:prstGeom prst="rect">
            <a:avLst/>
          </a:prstGeom>
        </p:spPr>
      </p:pic>
      <p:sp>
        <p:nvSpPr>
          <p:cNvPr id="8" name="Rectángulo 7">
            <a:extLst>
              <a:ext uri="{FF2B5EF4-FFF2-40B4-BE49-F238E27FC236}">
                <a16:creationId xmlns:a16="http://schemas.microsoft.com/office/drawing/2014/main" id="{38A207E6-7941-9640-9C27-0C5F05AFDC64}"/>
              </a:ext>
            </a:extLst>
          </p:cNvPr>
          <p:cNvSpPr/>
          <p:nvPr/>
        </p:nvSpPr>
        <p:spPr>
          <a:xfrm>
            <a:off x="731520" y="480060"/>
            <a:ext cx="4218433" cy="4154984"/>
          </a:xfrm>
          <a:prstGeom prst="rect">
            <a:avLst/>
          </a:prstGeom>
        </p:spPr>
        <p:txBody>
          <a:bodyPr wrap="square">
            <a:spAutoFit/>
          </a:bodyPr>
          <a:lstStyle/>
          <a:p>
            <a:pPr lvl="0" algn="just">
              <a:buSzPct val="127272"/>
              <a:defRPr/>
            </a:pPr>
            <a:r>
              <a:rPr lang="es-ES" sz="2400" dirty="0">
                <a:latin typeface="+mj-lt"/>
                <a:ea typeface="Baskerville" panose="02020502070401020303" pitchFamily="18" charset="0"/>
              </a:rPr>
              <a:t>El estudio </a:t>
            </a:r>
            <a:r>
              <a:rPr lang="es-ES" sz="2400" i="1" dirty="0" err="1">
                <a:latin typeface="+mj-lt"/>
                <a:ea typeface="Baskerville" panose="02020502070401020303" pitchFamily="18" charset="0"/>
              </a:rPr>
              <a:t>The</a:t>
            </a:r>
            <a:r>
              <a:rPr lang="es-ES" sz="2400" i="1" dirty="0">
                <a:latin typeface="+mj-lt"/>
                <a:ea typeface="Baskerville" panose="02020502070401020303" pitchFamily="18" charset="0"/>
              </a:rPr>
              <a:t> Global </a:t>
            </a:r>
            <a:r>
              <a:rPr lang="es-ES" sz="2400" i="1" dirty="0" err="1">
                <a:latin typeface="+mj-lt"/>
                <a:ea typeface="Baskerville" panose="02020502070401020303" pitchFamily="18" charset="0"/>
              </a:rPr>
              <a:t>Competitiveness</a:t>
            </a:r>
            <a:r>
              <a:rPr lang="es-ES" sz="2400" i="1" dirty="0">
                <a:latin typeface="+mj-lt"/>
                <a:ea typeface="Baskerville" panose="02020502070401020303" pitchFamily="18" charset="0"/>
              </a:rPr>
              <a:t> </a:t>
            </a:r>
            <a:r>
              <a:rPr lang="es-ES" sz="2400" i="1" dirty="0" err="1">
                <a:latin typeface="+mj-lt"/>
                <a:ea typeface="Baskerville" panose="02020502070401020303" pitchFamily="18" charset="0"/>
              </a:rPr>
              <a:t>Report</a:t>
            </a:r>
            <a:r>
              <a:rPr lang="es-ES" sz="2400" i="1" dirty="0">
                <a:latin typeface="+mj-lt"/>
                <a:ea typeface="Baskerville" panose="02020502070401020303" pitchFamily="18" charset="0"/>
              </a:rPr>
              <a:t> </a:t>
            </a:r>
            <a:r>
              <a:rPr lang="es-ES" sz="2400" dirty="0">
                <a:latin typeface="+mj-lt"/>
                <a:ea typeface="Baskerville" panose="02020502070401020303" pitchFamily="18" charset="0"/>
              </a:rPr>
              <a:t>-en </a:t>
            </a:r>
            <a:r>
              <a:rPr lang="es-ES" sz="2400" dirty="0" err="1">
                <a:latin typeface="+mj-lt"/>
                <a:ea typeface="Baskerville" panose="02020502070401020303" pitchFamily="18" charset="0"/>
              </a:rPr>
              <a:t>castelllano</a:t>
            </a:r>
            <a:r>
              <a:rPr lang="es-ES" sz="2400" dirty="0">
                <a:latin typeface="+mj-lt"/>
                <a:ea typeface="Baskerville" panose="02020502070401020303" pitchFamily="18" charset="0"/>
              </a:rPr>
              <a:t>: Reporte Global de Competitividad-, realizado por el Foro Económico Mundial, cuya versión más reciente fue liberada el 18 de octubre,  comprendió el riguroso análisis de los esfuerzos realizados en 140 países por elevar su competitividad e innovación</a:t>
            </a:r>
            <a:r>
              <a:rPr lang="es-ES" dirty="0">
                <a:latin typeface="+mj-lt"/>
                <a:ea typeface="Baskerville" panose="02020502070401020303" pitchFamily="18" charset="0"/>
              </a:rPr>
              <a:t>. </a:t>
            </a:r>
            <a:endParaRPr lang="es-EC" dirty="0">
              <a:latin typeface="+mj-lt"/>
              <a:ea typeface="Baskerville" panose="02020502070401020303" pitchFamily="18" charset="0"/>
            </a:endParaRPr>
          </a:p>
        </p:txBody>
      </p:sp>
      <p:pic>
        <p:nvPicPr>
          <p:cNvPr id="9" name="Imagen 8" descr="Imagen que contiene texto, mapa&#10;&#10;&#10;&#10;Descripción generada automáticamente">
            <a:extLst>
              <a:ext uri="{FF2B5EF4-FFF2-40B4-BE49-F238E27FC236}">
                <a16:creationId xmlns:a16="http://schemas.microsoft.com/office/drawing/2014/main" id="{DE594376-B748-B547-90D3-4A0FF0E49584}"/>
              </a:ext>
            </a:extLst>
          </p:cNvPr>
          <p:cNvPicPr>
            <a:picLocks noChangeAspect="1"/>
          </p:cNvPicPr>
          <p:nvPr/>
        </p:nvPicPr>
        <p:blipFill rotWithShape="1">
          <a:blip r:embed="rId4">
            <a:extLst/>
          </a:blip>
          <a:srcRect r="9040" b="15007"/>
          <a:stretch/>
        </p:blipFill>
        <p:spPr>
          <a:xfrm>
            <a:off x="3626602" y="4389436"/>
            <a:ext cx="3687295" cy="1938040"/>
          </a:xfrm>
          <a:prstGeom prst="rect">
            <a:avLst/>
          </a:prstGeom>
        </p:spPr>
      </p:pic>
    </p:spTree>
    <p:extLst>
      <p:ext uri="{BB962C8B-B14F-4D97-AF65-F5344CB8AC3E}">
        <p14:creationId xmlns:p14="http://schemas.microsoft.com/office/powerpoint/2010/main" val="1850111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3">
            <a:extLst>
              <a:ext uri="{FF2B5EF4-FFF2-40B4-BE49-F238E27FC236}">
                <a16:creationId xmlns:a16="http://schemas.microsoft.com/office/drawing/2014/main" id="{E969764C-87C1-5C4C-92A1-B562C863A1D3}"/>
              </a:ext>
            </a:extLst>
          </p:cNvPr>
          <p:cNvPicPr>
            <a:picLocks noChangeAspect="1"/>
          </p:cNvPicPr>
          <p:nvPr/>
        </p:nvPicPr>
        <p:blipFill rotWithShape="1">
          <a:blip r:embed="rId3"/>
          <a:srcRect r="331" b="-2"/>
          <a:stretch/>
        </p:blipFill>
        <p:spPr>
          <a:xfrm>
            <a:off x="-1" y="10"/>
            <a:ext cx="9144000" cy="6857990"/>
          </a:xfrm>
          <a:prstGeom prst="rect">
            <a:avLst/>
          </a:prstGeom>
        </p:spPr>
      </p:pic>
      <p:sp>
        <p:nvSpPr>
          <p:cNvPr id="2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31" name="Straight Connector 3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B6988D97-C54D-4838-8A91-BB41ECC94F14}"/>
              </a:ext>
            </a:extLst>
          </p:cNvPr>
          <p:cNvSpPr>
            <a:spLocks noGrp="1"/>
          </p:cNvSpPr>
          <p:nvPr>
            <p:ph idx="1"/>
          </p:nvPr>
        </p:nvSpPr>
        <p:spPr>
          <a:xfrm>
            <a:off x="430421" y="4277679"/>
            <a:ext cx="3444766" cy="1964879"/>
          </a:xfrm>
        </p:spPr>
        <p:txBody>
          <a:bodyPr anchor="ctr">
            <a:normAutofit/>
          </a:bodyPr>
          <a:lstStyle/>
          <a:p>
            <a:pPr marL="0" indent="0">
              <a:buNone/>
            </a:pPr>
            <a:r>
              <a:rPr lang="en-US" sz="1575"/>
              <a:t>Metodología</a:t>
            </a:r>
          </a:p>
        </p:txBody>
      </p:sp>
    </p:spTree>
    <p:extLst>
      <p:ext uri="{BB962C8B-B14F-4D97-AF65-F5344CB8AC3E}">
        <p14:creationId xmlns:p14="http://schemas.microsoft.com/office/powerpoint/2010/main" val="866226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C81D1CB3-B417-B84A-AB0D-23218E2678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26014" y="643467"/>
            <a:ext cx="6691971" cy="5571066"/>
          </a:xfrm>
          <a:prstGeom prst="rect">
            <a:avLst/>
          </a:prstGeom>
        </p:spPr>
      </p:pic>
    </p:spTree>
    <p:extLst>
      <p:ext uri="{BB962C8B-B14F-4D97-AF65-F5344CB8AC3E}">
        <p14:creationId xmlns:p14="http://schemas.microsoft.com/office/powerpoint/2010/main" val="1611081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texto&#10;&#10;&#10;&#10;Descripción generada automáticamente">
            <a:extLst>
              <a:ext uri="{FF2B5EF4-FFF2-40B4-BE49-F238E27FC236}">
                <a16:creationId xmlns:a16="http://schemas.microsoft.com/office/drawing/2014/main" id="{348AA4AC-266A-5F49-929C-ED85D9FAF5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3019" y="643467"/>
            <a:ext cx="3857961" cy="5571066"/>
          </a:xfrm>
          <a:prstGeom prst="rect">
            <a:avLst/>
          </a:prstGeom>
        </p:spPr>
      </p:pic>
    </p:spTree>
    <p:extLst>
      <p:ext uri="{BB962C8B-B14F-4D97-AF65-F5344CB8AC3E}">
        <p14:creationId xmlns:p14="http://schemas.microsoft.com/office/powerpoint/2010/main" val="1792922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texto&#10;&#10;&#10;&#10;Descripción generada automáticamente">
            <a:extLst>
              <a:ext uri="{FF2B5EF4-FFF2-40B4-BE49-F238E27FC236}">
                <a16:creationId xmlns:a16="http://schemas.microsoft.com/office/drawing/2014/main" id="{D00675A6-57B7-7240-BDE2-C4D751790F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9982" y="643467"/>
            <a:ext cx="3844034" cy="5571066"/>
          </a:xfrm>
          <a:prstGeom prst="rect">
            <a:avLst/>
          </a:prstGeom>
        </p:spPr>
      </p:pic>
    </p:spTree>
    <p:extLst>
      <p:ext uri="{BB962C8B-B14F-4D97-AF65-F5344CB8AC3E}">
        <p14:creationId xmlns:p14="http://schemas.microsoft.com/office/powerpoint/2010/main" val="3445371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059971" y="1783959"/>
            <a:ext cx="3483937" cy="2889114"/>
          </a:xfrm>
        </p:spPr>
        <p:txBody>
          <a:bodyPr rtlCol="0" anchor="b">
            <a:normAutofit/>
          </a:bodyPr>
          <a:lstStyle/>
          <a:p>
            <a:r>
              <a:rPr lang="es-ES" sz="2900" i="1">
                <a:solidFill>
                  <a:schemeClr val="bg1"/>
                </a:solidFill>
              </a:rPr>
              <a:t>7. Nueva comunicología, nuevos comunicólogos: la ingeniería social de la comunicación</a:t>
            </a:r>
            <a:endParaRPr lang="es-ES" sz="290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36" y="2164302"/>
            <a:ext cx="3035882" cy="1161224"/>
          </a:xfrm>
          <a:prstGeom prst="rect">
            <a:avLst/>
          </a:prstGeom>
        </p:spPr>
      </p:pic>
    </p:spTree>
    <p:extLst>
      <p:ext uri="{BB962C8B-B14F-4D97-AF65-F5344CB8AC3E}">
        <p14:creationId xmlns:p14="http://schemas.microsoft.com/office/powerpoint/2010/main" val="324727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985A9560-EFBE-5144-9DE5-D8DA1F4C60CC}"/>
              </a:ext>
            </a:extLst>
          </p:cNvPr>
          <p:cNvSpPr>
            <a:spLocks noGrp="1"/>
          </p:cNvSpPr>
          <p:nvPr>
            <p:ph type="title"/>
          </p:nvPr>
        </p:nvSpPr>
        <p:spPr>
          <a:xfrm>
            <a:off x="4976979" y="1459467"/>
            <a:ext cx="3733482" cy="1090538"/>
          </a:xfrm>
        </p:spPr>
        <p:txBody>
          <a:bodyPr>
            <a:normAutofit/>
          </a:bodyPr>
          <a:lstStyle/>
          <a:p>
            <a:r>
              <a:rPr lang="es-EC" i="1" dirty="0">
                <a:solidFill>
                  <a:srgbClr val="000000"/>
                </a:solidFill>
              </a:rPr>
              <a:t>Jesús Galindo</a:t>
            </a:r>
          </a:p>
        </p:txBody>
      </p:sp>
      <p:sp>
        <p:nvSpPr>
          <p:cNvPr id="17"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Marcador de contenido 4" descr="Imagen que contiene persona, ropa, pared, interior&#10;&#10;&#10;&#10;Descripción generada automáticamente">
            <a:extLst>
              <a:ext uri="{FF2B5EF4-FFF2-40B4-BE49-F238E27FC236}">
                <a16:creationId xmlns:a16="http://schemas.microsoft.com/office/drawing/2014/main" id="{C1065B88-02A7-4E44-BB8C-E7D5842462B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431" r="-2"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10" name="Content Placeholder 9">
            <a:extLst>
              <a:ext uri="{FF2B5EF4-FFF2-40B4-BE49-F238E27FC236}">
                <a16:creationId xmlns:a16="http://schemas.microsoft.com/office/drawing/2014/main" id="{324D92A9-92A5-41E7-BFC8-BF81475837AC}"/>
              </a:ext>
            </a:extLst>
          </p:cNvPr>
          <p:cNvSpPr>
            <a:spLocks noGrp="1"/>
          </p:cNvSpPr>
          <p:nvPr>
            <p:ph idx="1"/>
          </p:nvPr>
        </p:nvSpPr>
        <p:spPr>
          <a:xfrm>
            <a:off x="4974330" y="2673512"/>
            <a:ext cx="3733184" cy="2729467"/>
          </a:xfrm>
        </p:spPr>
        <p:txBody>
          <a:bodyPr anchor="ctr">
            <a:normAutofit/>
          </a:bodyPr>
          <a:lstStyle/>
          <a:p>
            <a:endParaRPr lang="en-US" sz="1500">
              <a:solidFill>
                <a:srgbClr val="000000"/>
              </a:solidFill>
            </a:endParaRPr>
          </a:p>
        </p:txBody>
      </p:sp>
    </p:spTree>
    <p:extLst>
      <p:ext uri="{BB962C8B-B14F-4D97-AF65-F5344CB8AC3E}">
        <p14:creationId xmlns:p14="http://schemas.microsoft.com/office/powerpoint/2010/main" val="1041742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9C0616C-7BE8-2A4B-94C8-00885457ECA2}"/>
              </a:ext>
            </a:extLst>
          </p:cNvPr>
          <p:cNvPicPr>
            <a:picLocks noChangeAspect="1"/>
          </p:cNvPicPr>
          <p:nvPr/>
        </p:nvPicPr>
        <p:blipFill rotWithShape="1">
          <a:blip r:embed="rId3">
            <a:extLst>
              <a:ext uri="{28A0092B-C50C-407E-A947-70E740481C1C}">
                <a14:useLocalDpi xmlns:a14="http://schemas.microsoft.com/office/drawing/2010/main" val="0"/>
              </a:ext>
            </a:extLst>
          </a:blip>
          <a:srcRect l="19521" r="18920" b="-2"/>
          <a:stretch/>
        </p:blipFill>
        <p:spPr>
          <a:xfrm>
            <a:off x="2819399" y="1"/>
            <a:ext cx="6324601" cy="6858000"/>
          </a:xfrm>
          <a:prstGeom prst="rect">
            <a:avLst/>
          </a:prstGeom>
        </p:spPr>
      </p:pic>
      <p:pic>
        <p:nvPicPr>
          <p:cNvPr id="10" name="Picture 9">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25000"/>
          <a:stretch/>
        </p:blipFill>
        <p:spPr>
          <a:xfrm flipH="1">
            <a:off x="-1" y="1"/>
            <a:ext cx="9143999" cy="6858000"/>
          </a:xfrm>
          <a:prstGeom prst="rect">
            <a:avLst/>
          </a:prstGeom>
        </p:spPr>
      </p:pic>
      <p:sp>
        <p:nvSpPr>
          <p:cNvPr id="3" name="Marcador de contenido 2">
            <a:extLst>
              <a:ext uri="{FF2B5EF4-FFF2-40B4-BE49-F238E27FC236}">
                <a16:creationId xmlns:a16="http://schemas.microsoft.com/office/drawing/2014/main" id="{5CE8C191-16E9-314D-89EF-69662329E0D2}"/>
              </a:ext>
            </a:extLst>
          </p:cNvPr>
          <p:cNvSpPr>
            <a:spLocks noGrp="1"/>
          </p:cNvSpPr>
          <p:nvPr>
            <p:ph idx="1"/>
          </p:nvPr>
        </p:nvSpPr>
        <p:spPr>
          <a:xfrm>
            <a:off x="496748" y="2896798"/>
            <a:ext cx="2438398" cy="2265510"/>
          </a:xfrm>
        </p:spPr>
        <p:txBody>
          <a:bodyPr anchor="b">
            <a:noAutofit/>
          </a:bodyPr>
          <a:lstStyle/>
          <a:p>
            <a:pPr marL="0" indent="0">
              <a:buNone/>
            </a:pPr>
            <a:r>
              <a:rPr lang="es-EC" sz="2800" i="1" dirty="0">
                <a:solidFill>
                  <a:srgbClr val="000000"/>
                </a:solidFill>
              </a:rPr>
              <a:t>La Comunicación es una Cosmología.</a:t>
            </a:r>
          </a:p>
          <a:p>
            <a:pPr marL="0" indent="0">
              <a:buNone/>
            </a:pPr>
            <a:r>
              <a:rPr lang="es-EC" sz="2800" i="1" dirty="0">
                <a:solidFill>
                  <a:srgbClr val="000000"/>
                </a:solidFill>
              </a:rPr>
              <a:t> Supone simbiosis, semiosis, intercambio, interacción.  </a:t>
            </a:r>
          </a:p>
        </p:txBody>
      </p:sp>
    </p:spTree>
    <p:extLst>
      <p:ext uri="{BB962C8B-B14F-4D97-AF65-F5344CB8AC3E}">
        <p14:creationId xmlns:p14="http://schemas.microsoft.com/office/powerpoint/2010/main" val="891262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electrónica, circuito&#10;&#10;&#10;&#10;Descripción generada automáticamente">
            <a:extLst>
              <a:ext uri="{FF2B5EF4-FFF2-40B4-BE49-F238E27FC236}">
                <a16:creationId xmlns:a16="http://schemas.microsoft.com/office/drawing/2014/main" id="{9D43DE32-9987-8747-A029-68D258C0CFB0}"/>
              </a:ext>
            </a:extLst>
          </p:cNvPr>
          <p:cNvPicPr>
            <a:picLocks noChangeAspect="1"/>
          </p:cNvPicPr>
          <p:nvPr/>
        </p:nvPicPr>
        <p:blipFill rotWithShape="1">
          <a:blip r:embed="rId2">
            <a:extLst>
              <a:ext uri="{28A0092B-C50C-407E-A947-70E740481C1C}">
                <a14:useLocalDpi xmlns:a14="http://schemas.microsoft.com/office/drawing/2010/main" val="0"/>
              </a:ext>
            </a:extLst>
          </a:blip>
          <a:srcRect r="21667"/>
          <a:stretch/>
        </p:blipFill>
        <p:spPr>
          <a:xfrm>
            <a:off x="-1" y="10"/>
            <a:ext cx="914400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0" y="1"/>
            <a:ext cx="4750946" cy="4946650"/>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05"/>
            <a:ext cx="4609192" cy="4789669"/>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5F337533-ED85-5144-A4DE-3AD1A8A71046}"/>
              </a:ext>
            </a:extLst>
          </p:cNvPr>
          <p:cNvSpPr>
            <a:spLocks noGrp="1"/>
          </p:cNvSpPr>
          <p:nvPr>
            <p:ph idx="1"/>
          </p:nvPr>
        </p:nvSpPr>
        <p:spPr>
          <a:xfrm>
            <a:off x="562682" y="1598986"/>
            <a:ext cx="3441011" cy="2332680"/>
          </a:xfrm>
        </p:spPr>
        <p:txBody>
          <a:bodyPr anchor="t">
            <a:normAutofit/>
          </a:bodyPr>
          <a:lstStyle/>
          <a:p>
            <a:r>
              <a:rPr lang="es-EC" sz="2800" i="1" dirty="0"/>
              <a:t>La ingeniería en comunicación social parte de Piaget y su Psicogénesis.</a:t>
            </a:r>
          </a:p>
        </p:txBody>
      </p:sp>
    </p:spTree>
    <p:extLst>
      <p:ext uri="{BB962C8B-B14F-4D97-AF65-F5344CB8AC3E}">
        <p14:creationId xmlns:p14="http://schemas.microsoft.com/office/powerpoint/2010/main" val="3026613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A6203FE-6C84-194B-B609-20FC560B41E5}"/>
              </a:ext>
            </a:extLst>
          </p:cNvPr>
          <p:cNvSpPr>
            <a:spLocks noGrp="1"/>
          </p:cNvSpPr>
          <p:nvPr>
            <p:ph idx="1"/>
          </p:nvPr>
        </p:nvSpPr>
        <p:spPr>
          <a:xfrm>
            <a:off x="97950" y="1903702"/>
            <a:ext cx="4080510" cy="4282952"/>
          </a:xfrm>
        </p:spPr>
        <p:txBody>
          <a:bodyPr>
            <a:noAutofit/>
          </a:bodyPr>
          <a:lstStyle/>
          <a:p>
            <a:r>
              <a:rPr lang="es-EC" sz="2800" i="1" dirty="0"/>
              <a:t>Es posible construir una Epistemología de la Comunicación desde la cual todo fenómeno pueda ser entenido como asunto pertinente en un esquema general constructivo de la comunicación.</a:t>
            </a:r>
          </a:p>
        </p:txBody>
      </p:sp>
      <p:pic>
        <p:nvPicPr>
          <p:cNvPr id="5" name="Imagen 4" descr="Imagen que contiene texto, libro&#10;&#10;&#10;&#10;Descripción generada automáticamente">
            <a:extLst>
              <a:ext uri="{FF2B5EF4-FFF2-40B4-BE49-F238E27FC236}">
                <a16:creationId xmlns:a16="http://schemas.microsoft.com/office/drawing/2014/main" id="{FB4B1FDB-8891-C749-AE65-CB2C031EE418}"/>
              </a:ext>
            </a:extLst>
          </p:cNvPr>
          <p:cNvPicPr>
            <a:picLocks noChangeAspect="1"/>
          </p:cNvPicPr>
          <p:nvPr/>
        </p:nvPicPr>
        <p:blipFill rotWithShape="1">
          <a:blip r:embed="rId3">
            <a:extLst>
              <a:ext uri="{28A0092B-C50C-407E-A947-70E740481C1C}">
                <a14:useLocalDpi xmlns:a14="http://schemas.microsoft.com/office/drawing/2010/main" val="0"/>
              </a:ext>
            </a:extLst>
          </a:blip>
          <a:srcRect r="241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697276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captura de pantalla&#10;&#10;&#10;&#10;Descripción generada automáticamente">
            <a:extLst>
              <a:ext uri="{FF2B5EF4-FFF2-40B4-BE49-F238E27FC236}">
                <a16:creationId xmlns:a16="http://schemas.microsoft.com/office/drawing/2014/main" id="{931C6DF6-68A1-0B4A-B27C-DC80DB0D3274}"/>
              </a:ext>
            </a:extLst>
          </p:cNvPr>
          <p:cNvPicPr>
            <a:picLocks noChangeAspect="1"/>
          </p:cNvPicPr>
          <p:nvPr/>
        </p:nvPicPr>
        <p:blipFill rotWithShape="1">
          <a:blip r:embed="rId3">
            <a:extLst>
              <a:ext uri="{28A0092B-C50C-407E-A947-70E740481C1C}">
                <a14:useLocalDpi xmlns:a14="http://schemas.microsoft.com/office/drawing/2010/main" val="0"/>
              </a:ext>
            </a:extLst>
          </a:blip>
          <a:srcRect l="6806" r="7193" b="-1"/>
          <a:stretch/>
        </p:blipFill>
        <p:spPr>
          <a:xfrm>
            <a:off x="20" y="10"/>
            <a:ext cx="914398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69F41CD-EF48-B545-BE9D-3348D9154F1F}"/>
              </a:ext>
            </a:extLst>
          </p:cNvPr>
          <p:cNvSpPr>
            <a:spLocks noGrp="1"/>
          </p:cNvSpPr>
          <p:nvPr>
            <p:ph idx="1"/>
          </p:nvPr>
        </p:nvSpPr>
        <p:spPr>
          <a:xfrm>
            <a:off x="423514" y="3814692"/>
            <a:ext cx="3444766" cy="1964879"/>
          </a:xfrm>
        </p:spPr>
        <p:txBody>
          <a:bodyPr anchor="ctr">
            <a:noAutofit/>
          </a:bodyPr>
          <a:lstStyle/>
          <a:p>
            <a:pPr>
              <a:lnSpc>
                <a:spcPct val="90000"/>
              </a:lnSpc>
            </a:pPr>
            <a:r>
              <a:rPr lang="es-EC" dirty="0"/>
              <a:t>La lógica de la Ingeniería se fundamenta en la problematización de un canpo de reelaciones. El ingeniero quiere resolver problemas a diferencia del cientìfico que busca respuestas a preguntas.</a:t>
            </a:r>
          </a:p>
        </p:txBody>
      </p:sp>
    </p:spTree>
    <p:extLst>
      <p:ext uri="{BB962C8B-B14F-4D97-AF65-F5344CB8AC3E}">
        <p14:creationId xmlns:p14="http://schemas.microsoft.com/office/powerpoint/2010/main" val="3653984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6053B81-B4B5-164E-8FDD-B12B3A744C7F}"/>
              </a:ext>
            </a:extLst>
          </p:cNvPr>
          <p:cNvSpPr>
            <a:spLocks noGrp="1"/>
          </p:cNvSpPr>
          <p:nvPr>
            <p:ph idx="1"/>
          </p:nvPr>
        </p:nvSpPr>
        <p:spPr>
          <a:xfrm>
            <a:off x="491490" y="2575034"/>
            <a:ext cx="3840085" cy="3462228"/>
          </a:xfrm>
        </p:spPr>
        <p:txBody>
          <a:bodyPr>
            <a:noAutofit/>
          </a:bodyPr>
          <a:lstStyle/>
          <a:p>
            <a:r>
              <a:rPr lang="es-EC" i="1" dirty="0"/>
              <a:t>La comunicologìa. Ciencia posible de la comunicación, propone una visión cosmológica de lo social a partir de las figuras del sistema de información y el sistema de comunicación.</a:t>
            </a:r>
          </a:p>
        </p:txBody>
      </p:sp>
      <p:pic>
        <p:nvPicPr>
          <p:cNvPr id="5" name="Imagen 4" descr="Imagen que contiene captura de pantalla&#10;&#10;&#10;&#10;Descripción generada automáticamente">
            <a:extLst>
              <a:ext uri="{FF2B5EF4-FFF2-40B4-BE49-F238E27FC236}">
                <a16:creationId xmlns:a16="http://schemas.microsoft.com/office/drawing/2014/main" id="{1FBFEB8E-3C0A-D44E-98B4-EF13BF8541C6}"/>
              </a:ext>
            </a:extLst>
          </p:cNvPr>
          <p:cNvPicPr>
            <a:picLocks noChangeAspect="1"/>
          </p:cNvPicPr>
          <p:nvPr/>
        </p:nvPicPr>
        <p:blipFill rotWithShape="1">
          <a:blip r:embed="rId3">
            <a:extLst>
              <a:ext uri="{28A0092B-C50C-407E-A947-70E740481C1C}">
                <a14:useLocalDpi xmlns:a14="http://schemas.microsoft.com/office/drawing/2010/main" val="0"/>
              </a:ext>
            </a:extLst>
          </a:blip>
          <a:srcRect l="271" r="1798"/>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4001101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85CB5C8-33E6-EB4E-ADED-93809057B1FB}"/>
              </a:ext>
            </a:extLst>
          </p:cNvPr>
          <p:cNvSpPr>
            <a:spLocks noGrp="1"/>
          </p:cNvSpPr>
          <p:nvPr>
            <p:ph idx="1"/>
          </p:nvPr>
        </p:nvSpPr>
        <p:spPr>
          <a:xfrm>
            <a:off x="299660" y="948291"/>
            <a:ext cx="3845272" cy="3785419"/>
          </a:xfrm>
        </p:spPr>
        <p:txBody>
          <a:bodyPr>
            <a:noAutofit/>
          </a:bodyPr>
          <a:lstStyle/>
          <a:p>
            <a:r>
              <a:rPr lang="es-EC" i="1" dirty="0"/>
              <a:t>El diagnóstico permite identificar cuáles son los sistemas de información debilitados y cuáles son los fueres, dentro de las situaciones de la vida cotidiana. A partir de ahí puede colaborar en su intervención con los débiles o con los fuertes, y las combinaciones posibles. Los sistemas de información y comunicación son el centro del diagnóstico.</a:t>
            </a:r>
          </a:p>
        </p:txBody>
      </p:sp>
      <p:pic>
        <p:nvPicPr>
          <p:cNvPr id="7" name="Imagen 6" descr="Imagen que contiene exterior, carretera, árbol&#10;&#10;&#10;&#10;Descripción generada automáticamente">
            <a:extLst>
              <a:ext uri="{FF2B5EF4-FFF2-40B4-BE49-F238E27FC236}">
                <a16:creationId xmlns:a16="http://schemas.microsoft.com/office/drawing/2014/main" id="{90F2C2AE-A381-A84A-853F-7B6DD0765377}"/>
              </a:ext>
            </a:extLst>
          </p:cNvPr>
          <p:cNvPicPr>
            <a:picLocks noChangeAspect="1"/>
          </p:cNvPicPr>
          <p:nvPr/>
        </p:nvPicPr>
        <p:blipFill rotWithShape="1">
          <a:blip r:embed="rId2">
            <a:extLst>
              <a:ext uri="{28A0092B-C50C-407E-A947-70E740481C1C}">
                <a14:useLocalDpi xmlns:a14="http://schemas.microsoft.com/office/drawing/2010/main" val="0"/>
              </a:ext>
            </a:extLst>
          </a:blip>
          <a:srcRect l="17203" r="419"/>
          <a:stretch/>
        </p:blipFill>
        <p:spPr>
          <a:xfrm>
            <a:off x="4567959" y="10"/>
            <a:ext cx="4576040" cy="6857990"/>
          </a:xfrm>
          <a:prstGeom prst="rect">
            <a:avLst/>
          </a:prstGeom>
          <a:effectLst/>
        </p:spPr>
      </p:pic>
    </p:spTree>
    <p:extLst>
      <p:ext uri="{BB962C8B-B14F-4D97-AF65-F5344CB8AC3E}">
        <p14:creationId xmlns:p14="http://schemas.microsoft.com/office/powerpoint/2010/main" val="4185335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95640B-B3E8-BB4E-A24B-C7E879CC60CF}"/>
              </a:ext>
            </a:extLst>
          </p:cNvPr>
          <p:cNvSpPr>
            <a:spLocks noGrp="1"/>
          </p:cNvSpPr>
          <p:nvPr>
            <p:ph idx="1"/>
          </p:nvPr>
        </p:nvSpPr>
        <p:spPr>
          <a:xfrm>
            <a:off x="317870" y="1697886"/>
            <a:ext cx="3840085" cy="3462228"/>
          </a:xfrm>
        </p:spPr>
        <p:txBody>
          <a:bodyPr>
            <a:noAutofit/>
          </a:bodyPr>
          <a:lstStyle/>
          <a:p>
            <a:r>
              <a:rPr lang="es-EC" dirty="0"/>
              <a:t>Los sistemas de comunicación son el lugar donde el presente se verifica...</a:t>
            </a:r>
          </a:p>
        </p:txBody>
      </p:sp>
      <p:pic>
        <p:nvPicPr>
          <p:cNvPr id="5" name="Imagen 4" descr="Imagen que contiene interior&#10;&#10;&#10;&#10;Descripción generada automáticamente">
            <a:extLst>
              <a:ext uri="{FF2B5EF4-FFF2-40B4-BE49-F238E27FC236}">
                <a16:creationId xmlns:a16="http://schemas.microsoft.com/office/drawing/2014/main" id="{822ACD65-5075-2744-A120-FCE3D0AF9B8D}"/>
              </a:ext>
            </a:extLst>
          </p:cNvPr>
          <p:cNvPicPr>
            <a:picLocks noChangeAspect="1"/>
          </p:cNvPicPr>
          <p:nvPr/>
        </p:nvPicPr>
        <p:blipFill rotWithShape="1">
          <a:blip r:embed="rId3">
            <a:extLst>
              <a:ext uri="{28A0092B-C50C-407E-A947-70E740481C1C}">
                <a14:useLocalDpi xmlns:a14="http://schemas.microsoft.com/office/drawing/2010/main" val="0"/>
              </a:ext>
            </a:extLst>
          </a:blip>
          <a:srcRect l="13283" r="4081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490999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B70-F690-FC45-9130-9E2D9B2FF2E4}"/>
              </a:ext>
            </a:extLst>
          </p:cNvPr>
          <p:cNvPicPr>
            <a:picLocks noChangeAspect="1"/>
          </p:cNvPicPr>
          <p:nvPr/>
        </p:nvPicPr>
        <p:blipFill rotWithShape="1">
          <a:blip r:embed="rId2">
            <a:extLst>
              <a:ext uri="{28A0092B-C50C-407E-A947-70E740481C1C}">
                <a14:useLocalDpi xmlns:a14="http://schemas.microsoft.com/office/drawing/2010/main" val="0"/>
              </a:ext>
            </a:extLst>
          </a:blip>
          <a:srcRect b="3702"/>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019DC8E9-EA22-2049-840C-74A07AA5BEB6}"/>
              </a:ext>
            </a:extLst>
          </p:cNvPr>
          <p:cNvSpPr>
            <a:spLocks noGrp="1"/>
          </p:cNvSpPr>
          <p:nvPr>
            <p:ph idx="1"/>
          </p:nvPr>
        </p:nvSpPr>
        <p:spPr>
          <a:xfrm>
            <a:off x="856527" y="5625296"/>
            <a:ext cx="7690966" cy="435676"/>
          </a:xfrm>
        </p:spPr>
        <p:txBody>
          <a:bodyPr anchor="ctr">
            <a:noAutofit/>
          </a:bodyPr>
          <a:lstStyle/>
          <a:p>
            <a:pPr>
              <a:lnSpc>
                <a:spcPct val="90000"/>
              </a:lnSpc>
            </a:pPr>
            <a:r>
              <a:rPr lang="es-EC" dirty="0">
                <a:solidFill>
                  <a:srgbClr val="000000"/>
                </a:solidFill>
              </a:rPr>
              <a:t>La ingeniería en comunicación social parte de esta información para intervenir en la vida social dentro de un programa básico de diagnóstico situacional y diseño de intervención.</a:t>
            </a:r>
          </a:p>
        </p:txBody>
      </p:sp>
    </p:spTree>
    <p:extLst>
      <p:ext uri="{BB962C8B-B14F-4D97-AF65-F5344CB8AC3E}">
        <p14:creationId xmlns:p14="http://schemas.microsoft.com/office/powerpoint/2010/main" val="675013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C3DB834-78FA-524A-AEAF-F22CE61534DE}"/>
              </a:ext>
            </a:extLst>
          </p:cNvPr>
          <p:cNvPicPr>
            <a:picLocks noChangeAspect="1"/>
          </p:cNvPicPr>
          <p:nvPr/>
        </p:nvPicPr>
        <p:blipFill rotWithShape="1">
          <a:blip r:embed="rId3">
            <a:extLst>
              <a:ext uri="{28A0092B-C50C-407E-A947-70E740481C1C}">
                <a14:useLocalDpi xmlns:a14="http://schemas.microsoft.com/office/drawing/2010/main" val="0"/>
              </a:ext>
            </a:extLst>
          </a:blip>
          <a:srcRect l="9006" r="11329" b="2"/>
          <a:stretch/>
        </p:blipFill>
        <p:spPr>
          <a:xfrm>
            <a:off x="-1" y="280564"/>
            <a:ext cx="9144000" cy="6857990"/>
          </a:xfrm>
          <a:prstGeom prst="rect">
            <a:avLst/>
          </a:prstGeom>
        </p:spPr>
      </p:pic>
      <p:sp>
        <p:nvSpPr>
          <p:cNvPr id="3" name="Marcador de contenido 2">
            <a:extLst>
              <a:ext uri="{FF2B5EF4-FFF2-40B4-BE49-F238E27FC236}">
                <a16:creationId xmlns:a16="http://schemas.microsoft.com/office/drawing/2014/main" id="{33818431-8158-1140-8B48-551469BBAD60}"/>
              </a:ext>
            </a:extLst>
          </p:cNvPr>
          <p:cNvSpPr>
            <a:spLocks noGrp="1"/>
          </p:cNvSpPr>
          <p:nvPr>
            <p:ph idx="1"/>
          </p:nvPr>
        </p:nvSpPr>
        <p:spPr>
          <a:xfrm>
            <a:off x="307017" y="3709559"/>
            <a:ext cx="3677760" cy="3437013"/>
          </a:xfrm>
        </p:spPr>
        <p:txBody>
          <a:bodyPr anchor="ctr">
            <a:normAutofit/>
          </a:bodyPr>
          <a:lstStyle/>
          <a:p>
            <a:endParaRPr lang="es-EC" sz="2000" dirty="0"/>
          </a:p>
        </p:txBody>
      </p:sp>
    </p:spTree>
    <p:extLst>
      <p:ext uri="{BB962C8B-B14F-4D97-AF65-F5344CB8AC3E}">
        <p14:creationId xmlns:p14="http://schemas.microsoft.com/office/powerpoint/2010/main" val="2874838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E05B180-6FC6-8540-A20E-13F0A5536DA3}"/>
              </a:ext>
            </a:extLst>
          </p:cNvPr>
          <p:cNvPicPr>
            <a:picLocks noChangeAspect="1"/>
          </p:cNvPicPr>
          <p:nvPr/>
        </p:nvPicPr>
        <p:blipFill rotWithShape="1">
          <a:blip r:embed="rId2">
            <a:extLst>
              <a:ext uri="{28A0092B-C50C-407E-A947-70E740481C1C}">
                <a14:useLocalDpi xmlns:a14="http://schemas.microsoft.com/office/drawing/2010/main" val="0"/>
              </a:ext>
            </a:extLst>
          </a:blip>
          <a:srcRect r="180"/>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5C5A694-A666-7D40-9C76-7F1C67487FF9}"/>
              </a:ext>
            </a:extLst>
          </p:cNvPr>
          <p:cNvSpPr>
            <a:spLocks noGrp="1"/>
          </p:cNvSpPr>
          <p:nvPr>
            <p:ph idx="1"/>
          </p:nvPr>
        </p:nvSpPr>
        <p:spPr>
          <a:xfrm>
            <a:off x="-104172" y="4226881"/>
            <a:ext cx="4224759" cy="2015665"/>
          </a:xfrm>
        </p:spPr>
        <p:txBody>
          <a:bodyPr anchor="ctr">
            <a:noAutofit/>
          </a:bodyPr>
          <a:lstStyle/>
          <a:p>
            <a:pPr>
              <a:lnSpc>
                <a:spcPct val="90000"/>
              </a:lnSpc>
            </a:pPr>
            <a:r>
              <a:rPr lang="es-EC" sz="1800" dirty="0"/>
              <a:t>El segundo movimiento es el temporal, de estructuración. Después de percibir la expresión de los sistemas de información y comunicación, el ingeniero en comunicación social define la confirguración de ellos en la forma de difusión o interacción, y formula la hipótesis sobre la tendencia presente en la composición y organización de las relaciones sistémicas desde la perspectiva de la dominación o la colaboración.</a:t>
            </a:r>
          </a:p>
        </p:txBody>
      </p:sp>
    </p:spTree>
    <p:extLst>
      <p:ext uri="{BB962C8B-B14F-4D97-AF65-F5344CB8AC3E}">
        <p14:creationId xmlns:p14="http://schemas.microsoft.com/office/powerpoint/2010/main" val="3353805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DA69356-F1A2-1045-B15C-AD7A64F02EC9}"/>
              </a:ext>
            </a:extLst>
          </p:cNvPr>
          <p:cNvSpPr>
            <a:spLocks noGrp="1"/>
          </p:cNvSpPr>
          <p:nvPr>
            <p:ph idx="1"/>
          </p:nvPr>
        </p:nvSpPr>
        <p:spPr>
          <a:xfrm>
            <a:off x="491490" y="2575034"/>
            <a:ext cx="3840085" cy="3462228"/>
          </a:xfrm>
        </p:spPr>
        <p:txBody>
          <a:bodyPr>
            <a:normAutofit fontScale="85000" lnSpcReduction="20000"/>
          </a:bodyPr>
          <a:lstStyle/>
          <a:p>
            <a:r>
              <a:rPr lang="es-EC" sz="2800" i="1" dirty="0"/>
              <a:t>El trabajo sobre la estructuración lo realiza el ingeniero en dos partes. El primero, del presente hacia el pasado, buscando identificar las configuraciones de los sistemas de información y comunicación antecedentes, en por lo menos tres momentos. Con ello puede observar trayectorias.</a:t>
            </a:r>
          </a:p>
          <a:p>
            <a:endParaRPr lang="es-EC" sz="1600" dirty="0"/>
          </a:p>
        </p:txBody>
      </p:sp>
      <p:pic>
        <p:nvPicPr>
          <p:cNvPr id="5" name="Imagen 4" descr="Imagen que contiene texto, libro&#10;&#10;&#10;&#10;Descripción generada automáticamente">
            <a:extLst>
              <a:ext uri="{FF2B5EF4-FFF2-40B4-BE49-F238E27FC236}">
                <a16:creationId xmlns:a16="http://schemas.microsoft.com/office/drawing/2014/main" id="{981D9F84-AAF8-4F4B-88FA-BE8F6FD95E05}"/>
              </a:ext>
            </a:extLst>
          </p:cNvPr>
          <p:cNvPicPr>
            <a:picLocks noChangeAspect="1"/>
          </p:cNvPicPr>
          <p:nvPr/>
        </p:nvPicPr>
        <p:blipFill rotWithShape="1">
          <a:blip r:embed="rId3">
            <a:extLst>
              <a:ext uri="{28A0092B-C50C-407E-A947-70E740481C1C}">
                <a14:useLocalDpi xmlns:a14="http://schemas.microsoft.com/office/drawing/2010/main" val="0"/>
              </a:ext>
            </a:extLst>
          </a:blip>
          <a:srcRect l="14803" r="46015"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263266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35A5EE-DAAA-3840-86FF-DF3082BA667C}"/>
              </a:ext>
            </a:extLst>
          </p:cNvPr>
          <p:cNvPicPr>
            <a:picLocks noChangeAspect="1"/>
          </p:cNvPicPr>
          <p:nvPr/>
        </p:nvPicPr>
        <p:blipFill rotWithShape="1">
          <a:blip r:embed="rId2">
            <a:extLst>
              <a:ext uri="{28A0092B-C50C-407E-A947-70E740481C1C}">
                <a14:useLocalDpi xmlns:a14="http://schemas.microsoft.com/office/drawing/2010/main" val="0"/>
              </a:ext>
            </a:extLst>
          </a:blip>
          <a:srcRect l="20066" r="9934"/>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CFABE15-371C-A14C-A507-C811C14AFDE7}"/>
              </a:ext>
            </a:extLst>
          </p:cNvPr>
          <p:cNvSpPr>
            <a:spLocks noGrp="1"/>
          </p:cNvSpPr>
          <p:nvPr>
            <p:ph idx="1"/>
          </p:nvPr>
        </p:nvSpPr>
        <p:spPr>
          <a:xfrm>
            <a:off x="430421" y="4277679"/>
            <a:ext cx="3444766" cy="1964879"/>
          </a:xfrm>
        </p:spPr>
        <p:txBody>
          <a:bodyPr anchor="ctr">
            <a:noAutofit/>
          </a:bodyPr>
          <a:lstStyle/>
          <a:p>
            <a:r>
              <a:rPr lang="es-EC" sz="2800" dirty="0"/>
              <a:t>La segunda parte del trabajo lo realiza el ingeniero apntando hacia el futuro.</a:t>
            </a:r>
          </a:p>
        </p:txBody>
      </p:sp>
    </p:spTree>
    <p:extLst>
      <p:ext uri="{BB962C8B-B14F-4D97-AF65-F5344CB8AC3E}">
        <p14:creationId xmlns:p14="http://schemas.microsoft.com/office/powerpoint/2010/main" val="2291954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Marcador de contenido 4" descr="Imagen que contiene captura de pantalla, interior, foto, pared&#10;&#10;&#10;&#10;Descripción generada automáticamente">
            <a:extLst>
              <a:ext uri="{FF2B5EF4-FFF2-40B4-BE49-F238E27FC236}">
                <a16:creationId xmlns:a16="http://schemas.microsoft.com/office/drawing/2014/main" id="{C7A07D48-7BBE-864C-BCA6-5C8746FEEF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7002" b="2"/>
          <a:stretch/>
        </p:blipFill>
        <p:spPr>
          <a:xfrm>
            <a:off x="20" y="10"/>
            <a:ext cx="9143980" cy="6857990"/>
          </a:xfrm>
          <a:prstGeom prst="rect">
            <a:avLst/>
          </a:prstGeom>
        </p:spPr>
      </p:pic>
      <p:sp>
        <p:nvSpPr>
          <p:cNvPr id="2" name="Título 1">
            <a:extLst>
              <a:ext uri="{FF2B5EF4-FFF2-40B4-BE49-F238E27FC236}">
                <a16:creationId xmlns:a16="http://schemas.microsoft.com/office/drawing/2014/main" id="{72B121A0-E964-AC4C-A846-E5FA0DFF71AA}"/>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nSpc>
                <a:spcPct val="90000"/>
              </a:lnSpc>
            </a:pPr>
            <a:r>
              <a:rPr lang="en-US" sz="3100">
                <a:solidFill>
                  <a:schemeClr val="tx1">
                    <a:lumMod val="85000"/>
                    <a:lumOff val="15000"/>
                  </a:schemeClr>
                </a:solidFill>
              </a:rPr>
              <a:t>www.gicom.com</a:t>
            </a:r>
          </a:p>
        </p:txBody>
      </p:sp>
    </p:spTree>
    <p:extLst>
      <p:ext uri="{BB962C8B-B14F-4D97-AF65-F5344CB8AC3E}">
        <p14:creationId xmlns:p14="http://schemas.microsoft.com/office/powerpoint/2010/main" val="397190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wind"/>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TotalTime>
  <Words>2717</Words>
  <Application>Microsoft Macintosh PowerPoint</Application>
  <PresentationFormat>Presentación en pantalla (4:3)</PresentationFormat>
  <Paragraphs>169</Paragraphs>
  <Slides>57</Slides>
  <Notes>37</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57</vt:i4>
      </vt:variant>
    </vt:vector>
  </HeadingPairs>
  <TitlesOfParts>
    <vt:vector size="69" baseType="lpstr">
      <vt:lpstr>UD Digi Kyokasho N-B</vt:lpstr>
      <vt:lpstr>Arial</vt:lpstr>
      <vt:lpstr>Baskerville</vt:lpstr>
      <vt:lpstr>Calibri</vt:lpstr>
      <vt:lpstr>Goudy Old Style</vt:lpstr>
      <vt:lpstr>Impact</vt:lpstr>
      <vt:lpstr>Rockwell</vt:lpstr>
      <vt:lpstr>Tw Cen MT</vt:lpstr>
      <vt:lpstr>Wingdings</vt:lpstr>
      <vt:lpstr>Wingdings 3</vt:lpstr>
      <vt:lpstr>Zapfino</vt:lpstr>
      <vt:lpstr>Tintero</vt:lpstr>
      <vt:lpstr>Presentación de PowerPoint</vt:lpstr>
      <vt:lpstr> 1. El tránsito de la Economía del Conocimiento a la IV Revolución Industrial 2. Algunas cifras de la Economía del Conocimiento. 3. Banda ancha, conectividad inteligente 4.- La contribución de las Tecnologías de frontera al mundo feliz que depara el 2030 en materia de desarrollo sostenible</vt:lpstr>
      <vt:lpstr> 5. Los riesgos del tecno optimismo.  Neil Postman, Ecología de los Medios 6. Panorama de Ecuador en el tránsito a la Cuarta Revolución Industrial 7. Nueva comunicología, nuevos comunicólogos: la ingeniería social de la comunicación   </vt:lpstr>
      <vt:lpstr>1. El tránsito de la Economía del Conocimiento1. El tránsito de la Economía del Conocimiento a la IV Revolución Industrial</vt:lpstr>
      <vt:lpstr>Presentación de PowerPoint</vt:lpstr>
      <vt:lpstr>TRÁNSITO A LA CUARTA REVOLUCIÓN INDUSTRIAL</vt:lpstr>
      <vt:lpstr>Presentación de PowerPoint</vt:lpstr>
      <vt:lpstr> 2. Algunas cifras de la Economía del Conocimiento</vt:lpstr>
      <vt:lpstr>Presentación de PowerPoint</vt:lpstr>
      <vt:lpstr>LAS MARCAS MÁS VALIOSAS</vt:lpstr>
      <vt:lpstr>LAS MARCAS MÁS VALIOSAS</vt:lpstr>
      <vt:lpstr> 3. Banda ancha-conectividad inteligente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Banda ancha</vt:lpstr>
      <vt:lpstr> 4.- La contribución de las Tecnologías de frontera al mundo feliz que depara el 2030 en materia de desarrollo sostenible</vt:lpstr>
      <vt:lpstr>Presentación de PowerPoint</vt:lpstr>
      <vt:lpstr>Presentación de PowerPoint</vt:lpstr>
      <vt:lpstr>THE STATE OF BROADBAND. BROADBAND CATALYZING SUSTAINABLE DEVELOPMENT</vt:lpstr>
      <vt:lpstr>Presentación de PowerPoint</vt:lpstr>
      <vt:lpstr> 5. Los riesgos del tecno optimismo.   Neil Postman, Ecología de los Medios. </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7. Nueva comunicología, nuevos comunicólogos: la ingeniería social de la comunicación</vt:lpstr>
      <vt:lpstr>Jesús Galindo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www.gicom.com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3</cp:revision>
  <dcterms:created xsi:type="dcterms:W3CDTF">2018-11-28T23:47:41Z</dcterms:created>
  <dcterms:modified xsi:type="dcterms:W3CDTF">2018-11-29T00:39:01Z</dcterms:modified>
</cp:coreProperties>
</file>