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Roboto Medium"/>
      <p:regular r:id="rId21"/>
      <p:bold r:id="rId22"/>
      <p:italic r:id="rId23"/>
      <p:boldItalic r:id="rId24"/>
    </p:embeddedFont>
    <p:embeddedFont>
      <p:font typeface="Playfair Display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2" Type="http://schemas.openxmlformats.org/officeDocument/2006/relationships/font" Target="fonts/RobotoMedium-bold.fntdata"/><Relationship Id="rId21" Type="http://schemas.openxmlformats.org/officeDocument/2006/relationships/font" Target="fonts/RobotoMedium-regular.fntdata"/><Relationship Id="rId24" Type="http://schemas.openxmlformats.org/officeDocument/2006/relationships/font" Target="fonts/RobotoMedium-boldItalic.fntdata"/><Relationship Id="rId23" Type="http://schemas.openxmlformats.org/officeDocument/2006/relationships/font" Target="fonts/Roboto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ayfairDisplay-bold.fntdata"/><Relationship Id="rId25" Type="http://schemas.openxmlformats.org/officeDocument/2006/relationships/font" Target="fonts/PlayfairDisplay-regular.fntdata"/><Relationship Id="rId28" Type="http://schemas.openxmlformats.org/officeDocument/2006/relationships/font" Target="fonts/PlayfairDisplay-boldItalic.fntdata"/><Relationship Id="rId27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99d60a57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99d60a57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99d60a578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99d60a578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99d60a578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99d60a578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99d60a578_1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99d60a578_1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99d60a578_1_1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99d60a578_1_1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99d60a578_1_1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99d60a578_1_1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99d60a578_1_1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99d60a578_1_1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99d60a578_1_1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99d60a578_1_1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aefdc19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aefdc1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aefdc19d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3aefdc19d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aefdc19d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aefdc19d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Fisiocracia</a:t>
            </a:r>
            <a:endParaRPr/>
          </a:p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Mecanismo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Sistema de leyes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s-419" sz="1800"/>
              <a:t>Libre circulación de bienes y mano de obra</a:t>
            </a:r>
            <a:endParaRPr sz="18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-419" sz="1800"/>
              <a:t>aumento de circulación y comunicación (telégrafo y locomotora)</a:t>
            </a:r>
            <a:r>
              <a:rPr lang="es-419"/>
              <a:t> 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265500" y="1107950"/>
            <a:ext cx="4362300" cy="154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Francois Quesnay y la tabla económica</a:t>
            </a:r>
            <a:endParaRPr b="0" sz="1000">
              <a:highlight>
                <a:srgbClr val="F7F7F7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Visión macroscópica y materialista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Creador de la economía política moderna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Libertad de comercio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ctr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s-419"/>
              <a:t>Filósofo-Economista</a:t>
            </a:r>
            <a:endParaRPr/>
          </a:p>
          <a:p>
            <a:pPr indent="-361950" lvl="0" marL="457200" rtl="0" algn="ctr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s-419"/>
              <a:t>Quiebra del mercantilismo y un sistema industrial y comercial ligado a reglamentos y protecciones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5"/>
          <p:cNvGrpSpPr/>
          <p:nvPr/>
        </p:nvGrpSpPr>
        <p:grpSpPr>
          <a:xfrm>
            <a:off x="2902488" y="902232"/>
            <a:ext cx="3339000" cy="3339000"/>
            <a:chOff x="2902488" y="902232"/>
            <a:chExt cx="3339000" cy="3339000"/>
          </a:xfrm>
        </p:grpSpPr>
        <p:sp>
          <p:nvSpPr>
            <p:cNvPr id="73" name="Google Shape;73;p15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cap="flat" cmpd="sng" w="19050">
              <a:solidFill>
                <a:srgbClr val="1D7E7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fmla="val 1811602" name="adj1"/>
                <a:gd fmla="val 16214886" name="adj2"/>
              </a:avLst>
            </a:prstGeom>
            <a:solidFill>
              <a:srgbClr val="83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15"/>
          <p:cNvGrpSpPr/>
          <p:nvPr/>
        </p:nvGrpSpPr>
        <p:grpSpPr>
          <a:xfrm>
            <a:off x="3664038" y="1663782"/>
            <a:ext cx="1815900" cy="1815900"/>
            <a:chOff x="3664038" y="1663782"/>
            <a:chExt cx="1815900" cy="1815900"/>
          </a:xfrm>
        </p:grpSpPr>
        <p:sp>
          <p:nvSpPr>
            <p:cNvPr id="76" name="Google Shape;76;p15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1B786E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Circulación de la sangre/Tres clases sociales</a:t>
              </a:r>
              <a:endPara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8" name="Google Shape;78;p15"/>
          <p:cNvGrpSpPr/>
          <p:nvPr/>
        </p:nvGrpSpPr>
        <p:grpSpPr>
          <a:xfrm>
            <a:off x="4042065" y="445829"/>
            <a:ext cx="1068600" cy="1068600"/>
            <a:chOff x="2859873" y="853971"/>
            <a:chExt cx="1068600" cy="1068600"/>
          </a:xfrm>
        </p:grpSpPr>
        <p:sp>
          <p:nvSpPr>
            <p:cNvPr id="79" name="Google Shape;79;p15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5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Productiva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" name="Google Shape;81;p15"/>
          <p:cNvGrpSpPr/>
          <p:nvPr/>
        </p:nvGrpSpPr>
        <p:grpSpPr>
          <a:xfrm>
            <a:off x="2590696" y="2886658"/>
            <a:ext cx="1068600" cy="1068600"/>
            <a:chOff x="2859873" y="853971"/>
            <a:chExt cx="1068600" cy="1068600"/>
          </a:xfrm>
        </p:grpSpPr>
        <p:sp>
          <p:nvSpPr>
            <p:cNvPr id="82" name="Google Shape;82;p15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5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Estéril</a:t>
              </a:r>
              <a:r>
                <a:rPr lang="es-419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4" name="Google Shape;84;p15"/>
          <p:cNvGrpSpPr/>
          <p:nvPr/>
        </p:nvGrpSpPr>
        <p:grpSpPr>
          <a:xfrm>
            <a:off x="5480043" y="2879013"/>
            <a:ext cx="1068600" cy="1068600"/>
            <a:chOff x="5214448" y="3234278"/>
            <a:chExt cx="1068600" cy="1068600"/>
          </a:xfrm>
        </p:grpSpPr>
        <p:sp>
          <p:nvSpPr>
            <p:cNvPr id="85" name="Google Shape;85;p1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55B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 Propietarios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509550" y="-226350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Circulación de riquezas </a:t>
            </a:r>
            <a:endParaRPr/>
          </a:p>
        </p:txBody>
      </p:sp>
      <p:grpSp>
        <p:nvGrpSpPr>
          <p:cNvPr id="92" name="Google Shape;92;p16"/>
          <p:cNvGrpSpPr/>
          <p:nvPr/>
        </p:nvGrpSpPr>
        <p:grpSpPr>
          <a:xfrm>
            <a:off x="1293736" y="1258050"/>
            <a:ext cx="2547000" cy="2547000"/>
            <a:chOff x="1293736" y="1258050"/>
            <a:chExt cx="2547000" cy="2547000"/>
          </a:xfrm>
        </p:grpSpPr>
        <p:sp>
          <p:nvSpPr>
            <p:cNvPr id="93" name="Google Shape;93;p16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0944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200">
                  <a:solidFill>
                    <a:srgbClr val="0944A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b="1" sz="1200">
                <a:solidFill>
                  <a:srgbClr val="0944A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" name="Google Shape;95;p16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Engloba producción, consumo y reparto</a:t>
              </a:r>
              <a:endParaRPr b="1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16"/>
          <p:cNvGrpSpPr/>
          <p:nvPr/>
        </p:nvGrpSpPr>
        <p:grpSpPr>
          <a:xfrm>
            <a:off x="5123977" y="1258050"/>
            <a:ext cx="2547000" cy="2547000"/>
            <a:chOff x="5123977" y="1258050"/>
            <a:chExt cx="2547000" cy="2547000"/>
          </a:xfrm>
        </p:grpSpPr>
        <p:sp>
          <p:nvSpPr>
            <p:cNvPr id="97" name="Google Shape;97;p16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200">
                  <a:solidFill>
                    <a:srgbClr val="307BF3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b="1" sz="1200">
                <a:solidFill>
                  <a:srgbClr val="307BF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9" name="Google Shape;99;p16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Perfecta: entre tres clases</a:t>
              </a:r>
              <a:endParaRPr b="1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0" name="Google Shape;100;p16"/>
          <p:cNvGrpSpPr/>
          <p:nvPr/>
        </p:nvGrpSpPr>
        <p:grpSpPr>
          <a:xfrm>
            <a:off x="3203958" y="1258050"/>
            <a:ext cx="2547000" cy="2547000"/>
            <a:chOff x="3203958" y="1258050"/>
            <a:chExt cx="2547000" cy="2547000"/>
          </a:xfrm>
        </p:grpSpPr>
        <p:sp>
          <p:nvSpPr>
            <p:cNvPr id="101" name="Google Shape;101;p16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200">
                  <a:solidFill>
                    <a:srgbClr val="0D5DD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b="1" sz="1200">
                <a:solidFill>
                  <a:srgbClr val="0D5D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" name="Google Shape;103;p16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Imperfecta: entre dos clases</a:t>
              </a:r>
              <a:endParaRPr b="1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391350"/>
            <a:ext cx="8520600" cy="102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Leyes fisiocráticas de esta circulación de las riquezas 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1609700"/>
            <a:ext cx="8520600" cy="29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Libre cambio interior y exterior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Libertad de trabajo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Libertad de cultivar sus tierras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Precio Libre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Beneficio Libre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Libertad de competencia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Libertad de comercio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un espacio para el público Ilustrado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La fisiocracia tiene el acondicionamiento de la “esfera pública”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Principios de la publicidad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En el siglo XVIII aparece en francia un concepto de opinión pública que decía que solo los ilustrados podían opinar abiertamente en el medio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toda opinión emitida por el vulgo no era tomada en cuenta y era vista como loca, inepta e impulsiva.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Turgot y la construcción de la red viaria 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Teorías a través de los hechos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-419"/>
              <a:t>Primero: se administraba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s-419"/>
              <a:t>Segundo: se establecieron principios abstractos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  Ventajas de un sistema de carretera que permiten diferentes formas de hacer comercio.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311700" y="391350"/>
            <a:ext cx="8520600" cy="11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Circular es medir: Adopción de un sistema único de pesos y medidas.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311700" y="1609700"/>
            <a:ext cx="8520600" cy="29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mejorar la comunicación y la fluidez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tener una lengua unificada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problema de pesos y medidas problema de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El uso de las estadísticas</a:t>
            </a:r>
            <a:endParaRPr/>
          </a:p>
        </p:txBody>
      </p:sp>
      <p:grpSp>
        <p:nvGrpSpPr>
          <p:cNvPr id="133" name="Google Shape;133;p21"/>
          <p:cNvGrpSpPr/>
          <p:nvPr/>
        </p:nvGrpSpPr>
        <p:grpSpPr>
          <a:xfrm>
            <a:off x="710674" y="1323164"/>
            <a:ext cx="7300911" cy="731700"/>
            <a:chOff x="710674" y="1323164"/>
            <a:chExt cx="7300911" cy="731700"/>
          </a:xfrm>
        </p:grpSpPr>
        <p:sp>
          <p:nvSpPr>
            <p:cNvPr id="134" name="Google Shape;134;p21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rgbClr val="840D35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135" name="Google Shape;135;p21"/>
            <p:cNvSpPr/>
            <p:nvPr/>
          </p:nvSpPr>
          <p:spPr>
            <a:xfrm>
              <a:off x="2789785" y="1323164"/>
              <a:ext cx="5221800" cy="731700"/>
            </a:xfrm>
            <a:prstGeom prst="rect">
              <a:avLst/>
            </a:prstGeom>
            <a:solidFill>
              <a:srgbClr val="840D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1"/>
            <p:cNvSpPr txBox="1"/>
            <p:nvPr/>
          </p:nvSpPr>
          <p:spPr>
            <a:xfrm>
              <a:off x="2914389" y="1407440"/>
              <a:ext cx="47658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 empieza a tomar en cuenta el Método científico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137;p21"/>
          <p:cNvGrpSpPr/>
          <p:nvPr/>
        </p:nvGrpSpPr>
        <p:grpSpPr>
          <a:xfrm>
            <a:off x="2789787" y="2207525"/>
            <a:ext cx="4860300" cy="731700"/>
            <a:chOff x="2789787" y="2207525"/>
            <a:chExt cx="4860300" cy="731700"/>
          </a:xfrm>
        </p:grpSpPr>
        <p:sp>
          <p:nvSpPr>
            <p:cNvPr id="138" name="Google Shape;138;p21"/>
            <p:cNvSpPr/>
            <p:nvPr/>
          </p:nvSpPr>
          <p:spPr>
            <a:xfrm>
              <a:off x="2789787" y="2207525"/>
              <a:ext cx="4860300" cy="731700"/>
            </a:xfrm>
            <a:prstGeom prst="rect">
              <a:avLst/>
            </a:prstGeom>
            <a:solidFill>
              <a:srgbClr val="AC1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1"/>
            <p:cNvSpPr txBox="1"/>
            <p:nvPr/>
          </p:nvSpPr>
          <p:spPr>
            <a:xfrm>
              <a:off x="2914387" y="2414096"/>
              <a:ext cx="43731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Las estadísticas sirven para tener un control sobre la población (social y económico)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" name="Google Shape;140;p21"/>
          <p:cNvGrpSpPr/>
          <p:nvPr/>
        </p:nvGrpSpPr>
        <p:grpSpPr>
          <a:xfrm>
            <a:off x="768530" y="3091875"/>
            <a:ext cx="6532283" cy="731700"/>
            <a:chOff x="755105" y="3088625"/>
            <a:chExt cx="6532283" cy="731700"/>
          </a:xfrm>
        </p:grpSpPr>
        <p:sp>
          <p:nvSpPr>
            <p:cNvPr id="141" name="Google Shape;141;p21"/>
            <p:cNvSpPr txBox="1"/>
            <p:nvPr/>
          </p:nvSpPr>
          <p:spPr>
            <a:xfrm>
              <a:off x="755105" y="31388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rgbClr val="B61249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142" name="Google Shape;142;p21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B612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1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 emplean para tener un control de natalidad, mortalidad, casamiento o crecimiento demográfico.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p21"/>
          <p:cNvGrpSpPr/>
          <p:nvPr/>
        </p:nvGrpSpPr>
        <p:grpSpPr>
          <a:xfrm>
            <a:off x="768530" y="3948525"/>
            <a:ext cx="6532283" cy="731700"/>
            <a:chOff x="755105" y="3088625"/>
            <a:chExt cx="6532283" cy="731700"/>
          </a:xfrm>
        </p:grpSpPr>
        <p:sp>
          <p:nvSpPr>
            <p:cNvPr id="145" name="Google Shape;145;p21"/>
            <p:cNvSpPr txBox="1"/>
            <p:nvPr/>
          </p:nvSpPr>
          <p:spPr>
            <a:xfrm>
              <a:off x="755105" y="31388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rgbClr val="B61249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B612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1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 la economía, las estadísticas servirán para tomar en cuenta datos como sexo, edad y qué trabajo desempeñan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El ferrocarril</a:t>
            </a:r>
            <a:endParaRPr/>
          </a:p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Con el aparecimiento del ferrocarril: 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Mejora la circulación de la economía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Conecta lugares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Activa nuevos puntos económicos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Se trasladan de mejor manera los productos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Se generan nuevas vías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Se empieza a tomar el concepto del turismo y turista (en un inicio como viajeros)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Se crean señales viales y su significado van a tener sentido universal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El telégrafo 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Hace que la comunicación se desarrolle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Otra vez se usan códigos que serán entendidos de manera universal con el fin de que sea posible la comunicación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Mejora la economía debido a la comunicación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-419"/>
              <a:t>Se acortan distancias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